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38"/>
  </p:notesMasterIdLst>
  <p:sldIdLst>
    <p:sldId id="396" r:id="rId3"/>
    <p:sldId id="399" r:id="rId4"/>
    <p:sldId id="425" r:id="rId5"/>
    <p:sldId id="401" r:id="rId6"/>
    <p:sldId id="402" r:id="rId7"/>
    <p:sldId id="404" r:id="rId8"/>
    <p:sldId id="405" r:id="rId9"/>
    <p:sldId id="406" r:id="rId10"/>
    <p:sldId id="407" r:id="rId11"/>
    <p:sldId id="400" r:id="rId12"/>
    <p:sldId id="426" r:id="rId13"/>
    <p:sldId id="428" r:id="rId14"/>
    <p:sldId id="430" r:id="rId15"/>
    <p:sldId id="427" r:id="rId16"/>
    <p:sldId id="431" r:id="rId17"/>
    <p:sldId id="432" r:id="rId18"/>
    <p:sldId id="433" r:id="rId19"/>
    <p:sldId id="434" r:id="rId20"/>
    <p:sldId id="435" r:id="rId21"/>
    <p:sldId id="436" r:id="rId22"/>
    <p:sldId id="438" r:id="rId23"/>
    <p:sldId id="409" r:id="rId24"/>
    <p:sldId id="410" r:id="rId25"/>
    <p:sldId id="419" r:id="rId26"/>
    <p:sldId id="420" r:id="rId27"/>
    <p:sldId id="421" r:id="rId28"/>
    <p:sldId id="422" r:id="rId29"/>
    <p:sldId id="423" r:id="rId30"/>
    <p:sldId id="424" r:id="rId31"/>
    <p:sldId id="412" r:id="rId32"/>
    <p:sldId id="413" r:id="rId33"/>
    <p:sldId id="416" r:id="rId34"/>
    <p:sldId id="417" r:id="rId35"/>
    <p:sldId id="418" r:id="rId36"/>
    <p:sldId id="4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/>
    <p:restoredTop sz="95807"/>
  </p:normalViewPr>
  <p:slideViewPr>
    <p:cSldViewPr snapToGrid="0">
      <p:cViewPr varScale="1">
        <p:scale>
          <a:sx n="106" d="100"/>
          <a:sy n="10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18F9-4BB6-AA47-9162-6E6F1102EFCB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BCB46-5F17-FA46-A1EC-3D5624F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31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11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05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49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16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93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73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477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87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64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958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061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3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30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284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894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684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01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0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32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837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420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324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69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74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952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54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98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35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2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60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30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4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Projection Navy">
  <p:cSld name="Cover-Projection Navy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3150" y="2119312"/>
            <a:ext cx="7505700" cy="261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4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3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5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02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09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73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70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vy Cover-Title with Logo ">
  <p:cSld name="Navy Cover-Title with Logo 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524000" y="4484905"/>
            <a:ext cx="9144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1362" y="1153740"/>
            <a:ext cx="5629275" cy="19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body" idx="2"/>
          </p:nvPr>
        </p:nvSpPr>
        <p:spPr>
          <a:xfrm>
            <a:off x="1524000" y="3031066"/>
            <a:ext cx="9144000" cy="1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28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Projection White">
  <p:cSld name="Cover-Projection Whit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4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-Title with Logo">
  <p:cSld name="White Cover-Title with Logo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1524000" y="4484905"/>
            <a:ext cx="9144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918" y="1201978"/>
            <a:ext cx="5629274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>
            <a:spLocks noGrp="1"/>
          </p:cNvSpPr>
          <p:nvPr>
            <p:ph type="body" idx="2"/>
          </p:nvPr>
        </p:nvSpPr>
        <p:spPr>
          <a:xfrm>
            <a:off x="1524000" y="3141133"/>
            <a:ext cx="91440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2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08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9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4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4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0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05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7659" y="6237485"/>
            <a:ext cx="1492470" cy="485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9696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E392A4B-EBFF-47B5-8B54-A7E946620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Qianqian Tong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8021-F305-4576-93AF-FEAFD218DA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CS 405/605 Data Science</a:t>
            </a:r>
          </a:p>
        </p:txBody>
      </p:sp>
    </p:spTree>
    <p:extLst>
      <p:ext uri="{BB962C8B-B14F-4D97-AF65-F5344CB8AC3E}">
        <p14:creationId xmlns:p14="http://schemas.microsoft.com/office/powerpoint/2010/main" val="378766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EB24AEE-0F14-EBF0-A845-8B581F6B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163" y="1748304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609600" indent="-606425" eaLnBrk="0" hangingPunct="0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problem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- simulate 100 data sets of different sizes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  - train on this data, and assess performance on an independent test set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  - learning curve = plotting </a:t>
            </a:r>
            <a:r>
              <a:rPr lang="en-US" alt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accuracy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as a function of training set size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  - typical “diminishing returns” effect (some nice theory to explain this)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15D49-BD25-3F55-CB04-880B7D7E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4" y="3145291"/>
            <a:ext cx="5105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70E7486-C029-2740-C06E-DB35F134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972161-5561-A1ED-FB89-24226DAB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0" y="2291444"/>
            <a:ext cx="6801490" cy="42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70E7486-C029-2740-C06E-DB35F134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98C9EDC-FACB-E707-459A-9C3AE5B2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 Complex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66ED92D-F960-29B8-5793-32A8E645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0" y="2426504"/>
            <a:ext cx="6707089" cy="43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70E7486-C029-2740-C06E-DB35F134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98C9EDC-FACB-E707-459A-9C3AE5B2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 Simple Model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4D306F1-B4BC-E2A4-EB05-B8495399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39" y="2445849"/>
            <a:ext cx="7045895" cy="43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AAB0B-F99A-C1CA-4A84-39E7B7E3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190535"/>
            <a:ext cx="37338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CCEABD-BECD-62F1-3627-92CC3E02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71534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CCEABD-BECD-62F1-3627-92CC3E02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Simple linear model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FD1F9B-F4D0-6BAB-2477-DAFBB015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91544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7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CCEABD-BECD-62F1-3627-92CC3E02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Simple linear model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		VS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High order model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AEBF45-86FD-788E-15C3-ED20A575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61960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8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CCEABD-BECD-62F1-3627-92CC3E02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Simple linear model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		VS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High order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07E35-C97F-9848-AC60-D14660E5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21" y="3136232"/>
            <a:ext cx="3505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6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CCEABD-BECD-62F1-3627-92CC3E02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372176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Simple linear model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		VS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High order model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ABA8559-A9E3-C416-DEE3-E47CFFD6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74" y="3210713"/>
            <a:ext cx="34290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63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EF953E4-3178-D1D3-A6CF-77F2B02B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63" y="3824236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How Overfitting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affects Prediction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2B119FA-10E9-1DD9-2DF1-4A4A28A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11" y="2291444"/>
            <a:ext cx="7772400" cy="42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4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 Course Schedule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04743-4BB8-8195-939B-55F64FB760E0}"/>
              </a:ext>
            </a:extLst>
          </p:cNvPr>
          <p:cNvSpPr txBox="1"/>
          <p:nvPr/>
        </p:nvSpPr>
        <p:spPr>
          <a:xfrm>
            <a:off x="750277" y="1160584"/>
            <a:ext cx="10136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 13:  April 3  topic: Random Forest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April 5  topic: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Project stage IV and V released, and 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ddl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 will be April 28.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 14:  April 10 topic: PCA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 April 12 topic: Clustering-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Kmeans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 15:  April 17 topic: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 April 19 topic: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HW3 will be released, and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will be April 28.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 16:  April 24   Project Presentation (4 groups, each will have 15-20 min)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 April 26   Project Presentation (4 groups, each will have 15-20 min)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 All reports and homework must be submitted by April 28, and graded by the final week.</a:t>
            </a:r>
          </a:p>
        </p:txBody>
      </p:sp>
    </p:spTree>
    <p:extLst>
      <p:ext uri="{BB962C8B-B14F-4D97-AF65-F5344CB8AC3E}">
        <p14:creationId xmlns:p14="http://schemas.microsoft.com/office/powerpoint/2010/main" val="255953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EF953E4-3178-D1D3-A6CF-77F2B02B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63" y="3824236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How Overfitting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affects Prediction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E008D1B-9747-E0C2-845C-75445A8A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85" y="2520044"/>
            <a:ext cx="7772400" cy="38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kern="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1BE5E79-059D-B2DD-77C2-A7C2632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3" y="10504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Verdana" panose="020B0604030504040204" pitchFamily="34" charset="0"/>
              </a:rPr>
              <a:t>Assessing Performance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C0A6955-E555-62B8-571C-4BB7DA8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90" y="1621972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Overfitting and Underfitting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EF953E4-3178-D1D3-A6CF-77F2B02B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63" y="3824236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How Overfitting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</a:rPr>
              <a:t>affects Prediction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DB899DF-790D-3339-5D62-D26EB1C0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93" y="2399774"/>
            <a:ext cx="7772400" cy="44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Model Evaluation</a:t>
            </a:r>
            <a:endParaRPr lang="en-US" sz="2800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649CB0-6602-EC06-7E58-6EC7617CB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2070463"/>
            <a:ext cx="8318500" cy="5181600"/>
          </a:xfrm>
        </p:spPr>
        <p:txBody>
          <a:bodyPr/>
          <a:lstStyle/>
          <a:p>
            <a:r>
              <a:rPr lang="en-US" dirty="0"/>
              <a:t>Metrics for Performance Evaluation</a:t>
            </a:r>
          </a:p>
          <a:p>
            <a:pPr lvl="1"/>
            <a:r>
              <a:rPr 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Methods for Performance Evaluation</a:t>
            </a:r>
          </a:p>
          <a:p>
            <a:pPr lvl="1"/>
            <a:r>
              <a:rPr lang="en-US" dirty="0"/>
              <a:t>How to obtain reliable estimates?</a:t>
            </a:r>
          </a:p>
          <a:p>
            <a:pPr lvl="1"/>
            <a:endParaRPr lang="en-US" dirty="0"/>
          </a:p>
          <a:p>
            <a:r>
              <a:rPr lang="en-US" dirty="0"/>
              <a:t>Methods for Model Comparison</a:t>
            </a:r>
          </a:p>
          <a:p>
            <a:pPr lvl="1"/>
            <a:r>
              <a:rPr lang="en-US" dirty="0"/>
              <a:t>How to compare the relative performance among competing models?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0AEF23-F72B-FE59-25AE-432B7F5E6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0354" y="2037972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Repeated holdout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oversampling vs </a:t>
            </a:r>
            <a:r>
              <a:rPr lang="en-US" sz="2000" dirty="0" err="1"/>
              <a:t>undersampling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Bootstrap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Sampling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173871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5DEF4A-6EF9-5233-3690-E391EB12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0903" y="1901352"/>
            <a:ext cx="8382000" cy="5578475"/>
          </a:xfrm>
          <a:noFill/>
        </p:spPr>
        <p:txBody>
          <a:bodyPr lIns="92075" tIns="46038" rIns="92075" bIns="46038"/>
          <a:lstStyle/>
          <a:p>
            <a:r>
              <a:rPr lang="en-US" sz="2000" u="sng" dirty="0">
                <a:solidFill>
                  <a:srgbClr val="FF0000"/>
                </a:solidFill>
              </a:rPr>
              <a:t>Holdout method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Given data is randomly partitioned into two independent sets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Training set (e.g., 2/3) for model construction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Test set (e.g., 1/3) for accuracy estimation</a:t>
            </a:r>
          </a:p>
        </p:txBody>
      </p:sp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312F828C-3DDD-6872-EF22-F6D0AEBF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0" y="3429000"/>
            <a:ext cx="7772400" cy="30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55DEF4A-6EF9-5233-3690-E391EB12F11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80903" y="1901352"/>
                <a:ext cx="8382000" cy="5578475"/>
              </a:xfrm>
              <a:noFill/>
            </p:spPr>
            <p:txBody>
              <a:bodyPr lIns="92075" tIns="46038" rIns="92075" bIns="46038"/>
              <a:lstStyle/>
              <a:p>
                <a:r>
                  <a:rPr lang="en-US" sz="2000" u="sng" dirty="0"/>
                  <a:t>Cross-validation</a:t>
                </a:r>
                <a:r>
                  <a:rPr lang="en-US" sz="2000" dirty="0"/>
                  <a:t> (</a:t>
                </a:r>
                <a:r>
                  <a:rPr lang="en-US" sz="2000" i="1" dirty="0"/>
                  <a:t>k</a:t>
                </a:r>
                <a:r>
                  <a:rPr lang="en-US" sz="2000" dirty="0"/>
                  <a:t>-fold, where k = 10 is most popular)</a:t>
                </a:r>
              </a:p>
              <a:p>
                <a:pPr lvl="1" eaLnBrk="1" hangingPunct="1">
                  <a:spcBef>
                    <a:spcPts val="400"/>
                  </a:spcBef>
                  <a:buFont typeface="Verdana" panose="020B0604030504040204" pitchFamily="34" charset="0"/>
                  <a:buChar char="–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randomly partition our full data set into k</a:t>
                </a:r>
                <a:r>
                  <a:rPr lang="en-US" altLang="en-US" sz="1600" u="sng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 disjoint subsets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 (each roughly of size </a:t>
                </a:r>
                <a:r>
                  <a:rPr lang="en-US" altLang="en-US" sz="160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n/k,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n = total number of training data points)</a:t>
                </a:r>
              </a:p>
              <a:p>
                <a:pPr lvl="2" eaLnBrk="1" hangingPunct="1">
                  <a:spcBef>
                    <a:spcPts val="400"/>
                  </a:spcBef>
                  <a:buFont typeface="Verdana" panose="020B0604030504040204" pitchFamily="34" charset="0"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for  </a:t>
                </a:r>
                <a:r>
                  <a:rPr lang="en-US" altLang="en-US" sz="1600" dirty="0" err="1">
                    <a:solidFill>
                      <a:srgbClr val="000000"/>
                    </a:solidFill>
                    <a:latin typeface="Verdana" panose="020B0604030504040204" pitchFamily="34" charset="0"/>
                  </a:rPr>
                  <a:t>i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 = 1:10  (here k = 10)</a:t>
                </a:r>
              </a:p>
              <a:p>
                <a:pPr lvl="3" eaLnBrk="1" hangingPunct="1">
                  <a:spcBef>
                    <a:spcPts val="400"/>
                  </a:spcBef>
                  <a:buFont typeface="Verdana" panose="020B0604030504040204" pitchFamily="34" charset="0"/>
                  <a:buChar char="–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train on 90% of data,</a:t>
                </a:r>
              </a:p>
              <a:p>
                <a:pPr lvl="3" eaLnBrk="1" hangingPunct="1">
                  <a:spcBef>
                    <a:spcPts val="400"/>
                  </a:spcBef>
                  <a:buFont typeface="Verdana" panose="020B0604030504040204" pitchFamily="34" charset="0"/>
                  <a:buChar char="–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Acc(</a:t>
                </a:r>
                <a:r>
                  <a:rPr lang="en-US" altLang="en-US" sz="1600" dirty="0" err="1">
                    <a:solidFill>
                      <a:srgbClr val="000000"/>
                    </a:solidFill>
                    <a:latin typeface="Verdana" panose="020B0604030504040204" pitchFamily="34" charset="0"/>
                  </a:rPr>
                  <a:t>i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) =  accuracy on other 10%</a:t>
                </a:r>
              </a:p>
              <a:p>
                <a:pPr lvl="2" eaLnBrk="1" hangingPunct="1">
                  <a:spcBef>
                    <a:spcPts val="400"/>
                  </a:spcBef>
                  <a:buFont typeface="Verdana" panose="020B0604030504040204" pitchFamily="34" charset="0"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end</a:t>
                </a:r>
              </a:p>
              <a:p>
                <a:pPr lvl="2">
                  <a:spcBef>
                    <a:spcPts val="400"/>
                  </a:spcBef>
                  <a:buFont typeface="Verdana" panose="020B0604030504040204" pitchFamily="34" charset="0"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Cross-Validation-Accuracy =  1/k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000000"/>
                            </a:solidFill>
                            <a:latin typeface="Verdana" panose="020B0604030504040204" pitchFamily="34" charset="0"/>
                          </a:rPr>
                          <m:t>Acc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000000"/>
                            </a:solidFill>
                            <a:latin typeface="Verdana" panose="020B060403050404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000000"/>
                            </a:solidFill>
                            <a:latin typeface="Verdana" panose="020B060403050404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000000"/>
                            </a:solidFill>
                            <a:latin typeface="Verdana" panose="020B0604030504040204" pitchFamily="34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choose the method with the highest cross-validation accuracy</a:t>
                </a:r>
              </a:p>
              <a:p>
                <a:pPr lvl="1" eaLnBrk="1" hangingPunct="1">
                  <a:spcBef>
                    <a:spcPts val="400"/>
                  </a:spcBef>
                  <a:buFont typeface="Verdana" panose="020B0604030504040204" pitchFamily="34" charset="0"/>
                  <a:buChar char="–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common values for k are 5 and 10</a:t>
                </a:r>
              </a:p>
              <a:p>
                <a:pPr lvl="1" eaLnBrk="1" hangingPunct="1">
                  <a:spcBef>
                    <a:spcPts val="400"/>
                  </a:spcBef>
                  <a:buFont typeface="Verdana" panose="020B0604030504040204" pitchFamily="34" charset="0"/>
                  <a:buChar char="–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Can also do “leave-one-out” where k = n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55DEF4A-6EF9-5233-3690-E391EB12F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80903" y="1901352"/>
                <a:ext cx="8382000" cy="5578475"/>
              </a:xfrm>
              <a:blipFill>
                <a:blip r:embed="rId3"/>
                <a:stretch>
                  <a:fillRect l="-756"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8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5DEF4A-6EF9-5233-3690-E391EB12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0903" y="1901352"/>
            <a:ext cx="8382000" cy="5578475"/>
          </a:xfrm>
          <a:noFill/>
        </p:spPr>
        <p:txBody>
          <a:bodyPr lIns="92075" tIns="46038" rIns="92075" bIns="46038"/>
          <a:lstStyle/>
          <a:p>
            <a:r>
              <a:rPr lang="en-US" sz="2000" u="sng" dirty="0"/>
              <a:t>Cross-validation</a:t>
            </a:r>
            <a:r>
              <a:rPr lang="en-US" sz="2000" dirty="0"/>
              <a:t> (</a:t>
            </a:r>
            <a:r>
              <a:rPr lang="en-US" sz="2000" i="1" dirty="0"/>
              <a:t>k</a:t>
            </a:r>
            <a:r>
              <a:rPr lang="en-US" sz="2000" dirty="0"/>
              <a:t>-fold)</a:t>
            </a:r>
          </a:p>
          <a:p>
            <a:endParaRPr lang="en-US" sz="2000" dirty="0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D1994A2-7E9C-88B6-0CF1-EA4B79EB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1104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Disjoint Validation Data Sets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58F84F-72E2-E6FB-1DE6-AE7B5B14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16" y="2923453"/>
            <a:ext cx="4526157" cy="19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5DEF4A-6EF9-5233-3690-E391EB12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0903" y="1901352"/>
            <a:ext cx="8382000" cy="5578475"/>
          </a:xfrm>
          <a:noFill/>
        </p:spPr>
        <p:txBody>
          <a:bodyPr lIns="92075" tIns="46038" rIns="92075" bIns="46038"/>
          <a:lstStyle/>
          <a:p>
            <a:r>
              <a:rPr lang="en-US" sz="2000" u="sng" dirty="0"/>
              <a:t>Cross-validation</a:t>
            </a:r>
            <a:r>
              <a:rPr lang="en-US" sz="2000" dirty="0"/>
              <a:t> (</a:t>
            </a:r>
            <a:r>
              <a:rPr lang="en-US" sz="2000" i="1" dirty="0"/>
              <a:t>k</a:t>
            </a:r>
            <a:r>
              <a:rPr lang="en-US" sz="2000" dirty="0"/>
              <a:t>-fold)</a:t>
            </a:r>
          </a:p>
          <a:p>
            <a:endParaRPr lang="en-US" sz="2000" dirty="0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D1994A2-7E9C-88B6-0CF1-EA4B79EB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1104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Disjoint Validation Data Sets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10DB363-8E33-3D80-0584-4BCEFCA9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92" y="2933310"/>
            <a:ext cx="5733216" cy="19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5DEF4A-6EF9-5233-3690-E391EB12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0903" y="1901352"/>
            <a:ext cx="8382000" cy="5578475"/>
          </a:xfrm>
          <a:noFill/>
        </p:spPr>
        <p:txBody>
          <a:bodyPr lIns="92075" tIns="46038" rIns="92075" bIns="46038"/>
          <a:lstStyle/>
          <a:p>
            <a:r>
              <a:rPr lang="en-US" sz="2000" u="sng" dirty="0"/>
              <a:t>Cross-validation</a:t>
            </a:r>
            <a:r>
              <a:rPr lang="en-US" sz="2000" dirty="0"/>
              <a:t> (</a:t>
            </a:r>
            <a:r>
              <a:rPr lang="en-US" sz="2000" i="1" dirty="0"/>
              <a:t>k</a:t>
            </a:r>
            <a:r>
              <a:rPr lang="en-US" sz="2000" dirty="0"/>
              <a:t>-fold)</a:t>
            </a:r>
          </a:p>
          <a:p>
            <a:endParaRPr lang="en-US" sz="2000" dirty="0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D1994A2-7E9C-88B6-0CF1-EA4B79EB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1104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Disjoint Validation Data Sets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0E4BE5-491B-1D8A-A7C9-E3B91AD6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605" y="2870142"/>
            <a:ext cx="6152090" cy="36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3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D4BB-1B11-A106-284A-A3FE2536CD8E}"/>
              </a:ext>
            </a:extLst>
          </p:cNvPr>
          <p:cNvSpPr txBox="1"/>
          <p:nvPr/>
        </p:nvSpPr>
        <p:spPr>
          <a:xfrm>
            <a:off x="764177" y="1193466"/>
            <a:ext cx="849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Performance Evaluation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5DEF4A-6EF9-5233-3690-E391EB12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0903" y="1901352"/>
            <a:ext cx="8382000" cy="5578475"/>
          </a:xfrm>
          <a:noFill/>
        </p:spPr>
        <p:txBody>
          <a:bodyPr lIns="92075" tIns="46038" rIns="92075" bIns="46038"/>
          <a:lstStyle/>
          <a:p>
            <a:r>
              <a:rPr lang="en-US" sz="2000" u="sng" dirty="0"/>
              <a:t>Cross-validation</a:t>
            </a:r>
            <a:r>
              <a:rPr lang="en-US" sz="2000" dirty="0"/>
              <a:t> (</a:t>
            </a:r>
            <a:r>
              <a:rPr lang="en-US" sz="2000" i="1" dirty="0"/>
              <a:t>k</a:t>
            </a:r>
            <a:r>
              <a:rPr lang="en-US" sz="2000" dirty="0"/>
              <a:t>-fold)</a:t>
            </a:r>
          </a:p>
          <a:p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24F9704-0DAA-5F32-F74B-CB330531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497" y="2609238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Notes</a:t>
            </a:r>
          </a:p>
          <a:p>
            <a:pPr lvl="1" eaLnBrk="1" hangingPunct="1">
              <a:spcBef>
                <a:spcPts val="400"/>
              </a:spcBef>
              <a:buFont typeface="Verdana" panose="020B0604030504040204" pitchFamily="34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cross-validation generates an approximate estimate of how well the learned model will do on “unseen” data</a:t>
            </a:r>
          </a:p>
          <a:p>
            <a:pPr lvl="1" eaLnBrk="1" hangingPunct="1">
              <a:spcBef>
                <a:spcPts val="400"/>
              </a:spcBef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ts val="400"/>
              </a:spcBef>
              <a:buFont typeface="Verdana" panose="020B0604030504040204" pitchFamily="34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by averaging over different partitions it is more robust than just a single train/validate partition of the data</a:t>
            </a:r>
          </a:p>
          <a:p>
            <a:pPr lvl="1" eaLnBrk="1" hangingPunct="1">
              <a:spcBef>
                <a:spcPts val="400"/>
              </a:spcBef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ts val="400"/>
              </a:spcBef>
              <a:buFont typeface="Verdana" panose="020B0604030504040204" pitchFamily="34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“k-fold” cross-validation is a generalization</a:t>
            </a:r>
          </a:p>
          <a:p>
            <a:pPr lvl="2" eaLnBrk="1" hangingPunct="1">
              <a:spcBef>
                <a:spcPts val="400"/>
              </a:spcBef>
              <a:buFont typeface="Verdana" panose="020B060403050404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partition data into disjoint validation subsets of size n/k</a:t>
            </a:r>
          </a:p>
          <a:p>
            <a:pPr lvl="2" eaLnBrk="1" hangingPunct="1">
              <a:spcBef>
                <a:spcPts val="400"/>
              </a:spcBef>
              <a:buFont typeface="Verdana" panose="020B060403050404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train, validate, and average over the v partitions</a:t>
            </a:r>
          </a:p>
          <a:p>
            <a:pPr lvl="2" eaLnBrk="1" hangingPunct="1">
              <a:spcBef>
                <a:spcPts val="400"/>
              </a:spcBef>
              <a:buFont typeface="Verdana" panose="020B060403050404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e.g., k=10 is commonly used</a:t>
            </a:r>
          </a:p>
          <a:p>
            <a:pPr lvl="2" eaLnBrk="1" hangingPunct="1">
              <a:spcBef>
                <a:spcPts val="400"/>
              </a:spcBef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ts val="400"/>
              </a:spcBef>
              <a:buFont typeface="Verdana" panose="020B0604030504040204" pitchFamily="34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k-fold cross-validation is approximately k times computationally more expensive than just fitting a model to all of the data</a:t>
            </a:r>
          </a:p>
        </p:txBody>
      </p:sp>
    </p:spTree>
    <p:extLst>
      <p:ext uri="{BB962C8B-B14F-4D97-AF65-F5344CB8AC3E}">
        <p14:creationId xmlns:p14="http://schemas.microsoft.com/office/powerpoint/2010/main" val="38447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Model Evaluation</a:t>
            </a:r>
            <a:endParaRPr lang="en-US" sz="2800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649CB0-6602-EC06-7E58-6EC7617CB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2070463"/>
            <a:ext cx="8318500" cy="5181600"/>
          </a:xfrm>
        </p:spPr>
        <p:txBody>
          <a:bodyPr/>
          <a:lstStyle/>
          <a:p>
            <a:r>
              <a:rPr lang="en-US" dirty="0"/>
              <a:t>Metrics for Performance Evaluation</a:t>
            </a:r>
          </a:p>
          <a:p>
            <a:pPr lvl="1"/>
            <a:r>
              <a:rPr 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Methods for Performance Evaluation</a:t>
            </a:r>
          </a:p>
          <a:p>
            <a:pPr lvl="1"/>
            <a:r>
              <a:rPr lang="en-US" dirty="0"/>
              <a:t>How to obtain reliable estimates?</a:t>
            </a:r>
          </a:p>
          <a:p>
            <a:pPr lvl="1"/>
            <a:endParaRPr lang="en-US" dirty="0"/>
          </a:p>
          <a:p>
            <a:r>
              <a:rPr lang="en-US" dirty="0"/>
              <a:t>Methods for Model Comparison</a:t>
            </a:r>
          </a:p>
          <a:p>
            <a:pPr lvl="1"/>
            <a:r>
              <a:rPr lang="en-US" dirty="0"/>
              <a:t>How to compare the relative performance among competing models?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Model Evaluation</a:t>
            </a:r>
            <a:endParaRPr lang="en-US" sz="2800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649CB0-6602-EC06-7E58-6EC7617CB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2070463"/>
            <a:ext cx="8318500" cy="5181600"/>
          </a:xfrm>
        </p:spPr>
        <p:txBody>
          <a:bodyPr/>
          <a:lstStyle/>
          <a:p>
            <a:r>
              <a:rPr lang="en-US" dirty="0"/>
              <a:t>Metrics for Performance Evaluation</a:t>
            </a:r>
          </a:p>
          <a:p>
            <a:pPr lvl="1"/>
            <a:r>
              <a:rPr 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Methods for Performance Evaluation</a:t>
            </a:r>
          </a:p>
          <a:p>
            <a:pPr lvl="1"/>
            <a:r>
              <a:rPr lang="en-US" dirty="0"/>
              <a:t>How to obtain reliable estimates?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Methods for Model Comparison</a:t>
            </a:r>
          </a:p>
          <a:p>
            <a:pPr lvl="1"/>
            <a:r>
              <a:rPr lang="en-US" dirty="0"/>
              <a:t>How to compare the relative performance among competing models?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4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E008-5529-377B-FB27-F5889ACD9AB5}"/>
              </a:ext>
            </a:extLst>
          </p:cNvPr>
          <p:cNvSpPr txBox="1"/>
          <p:nvPr/>
        </p:nvSpPr>
        <p:spPr>
          <a:xfrm>
            <a:off x="894807" y="1245717"/>
            <a:ext cx="768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Model Comparison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7F47B1-B3B9-F08D-1D92-1AD6027DFEC6}"/>
              </a:ext>
            </a:extLst>
          </p:cNvPr>
          <p:cNvSpPr txBox="1">
            <a:spLocks noChangeArrowheads="1"/>
          </p:cNvSpPr>
          <p:nvPr/>
        </p:nvSpPr>
        <p:spPr>
          <a:xfrm>
            <a:off x="790304" y="2170620"/>
            <a:ext cx="112982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ROC (Receiver Operating Characteristic)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A08C05C-D64E-2410-7358-0EC0FBD2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04" y="3082843"/>
            <a:ext cx="12076928" cy="4774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ROC curve plots TPR (on the y-axis) against FPR (on the x-axis)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Performance of each classifier represented as a point on the ROC curve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the classifier returns a real-valued prediction,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changing the threshold of algorithm changes the location of the point</a:t>
            </a:r>
          </a:p>
        </p:txBody>
      </p:sp>
    </p:spTree>
    <p:extLst>
      <p:ext uri="{BB962C8B-B14F-4D97-AF65-F5344CB8AC3E}">
        <p14:creationId xmlns:p14="http://schemas.microsoft.com/office/powerpoint/2010/main" val="370853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E008-5529-377B-FB27-F5889ACD9AB5}"/>
              </a:ext>
            </a:extLst>
          </p:cNvPr>
          <p:cNvSpPr txBox="1"/>
          <p:nvPr/>
        </p:nvSpPr>
        <p:spPr>
          <a:xfrm>
            <a:off x="894807" y="1245717"/>
            <a:ext cx="768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Model Comparison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7F47B1-B3B9-F08D-1D92-1AD6027DFEC6}"/>
              </a:ext>
            </a:extLst>
          </p:cNvPr>
          <p:cNvSpPr txBox="1">
            <a:spLocks noChangeArrowheads="1"/>
          </p:cNvSpPr>
          <p:nvPr/>
        </p:nvSpPr>
        <p:spPr>
          <a:xfrm>
            <a:off x="790304" y="2170620"/>
            <a:ext cx="112982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ROC (Receiver Operating Characteristic)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62A1294-A6F1-41F8-809A-47C207DB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94" y="2789665"/>
            <a:ext cx="6516915" cy="38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E008-5529-377B-FB27-F5889ACD9AB5}"/>
              </a:ext>
            </a:extLst>
          </p:cNvPr>
          <p:cNvSpPr txBox="1"/>
          <p:nvPr/>
        </p:nvSpPr>
        <p:spPr>
          <a:xfrm>
            <a:off x="894807" y="1245717"/>
            <a:ext cx="768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Model Comparison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7F47B1-B3B9-F08D-1D92-1AD6027DFEC6}"/>
              </a:ext>
            </a:extLst>
          </p:cNvPr>
          <p:cNvSpPr txBox="1">
            <a:spLocks noChangeArrowheads="1"/>
          </p:cNvSpPr>
          <p:nvPr/>
        </p:nvSpPr>
        <p:spPr>
          <a:xfrm>
            <a:off x="790304" y="2170620"/>
            <a:ext cx="112982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ROC (Receiver Operating Characteristic)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F3682CD-B6E8-F3C9-6FF2-370435D6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69" y="2704020"/>
            <a:ext cx="6811820" cy="39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E008-5529-377B-FB27-F5889ACD9AB5}"/>
              </a:ext>
            </a:extLst>
          </p:cNvPr>
          <p:cNvSpPr txBox="1"/>
          <p:nvPr/>
        </p:nvSpPr>
        <p:spPr>
          <a:xfrm>
            <a:off x="894807" y="1245717"/>
            <a:ext cx="768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Model Comparison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7F47B1-B3B9-F08D-1D92-1AD6027DFEC6}"/>
              </a:ext>
            </a:extLst>
          </p:cNvPr>
          <p:cNvSpPr txBox="1">
            <a:spLocks noChangeArrowheads="1"/>
          </p:cNvSpPr>
          <p:nvPr/>
        </p:nvSpPr>
        <p:spPr>
          <a:xfrm>
            <a:off x="790304" y="2170620"/>
            <a:ext cx="112982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ROC (Receiver Operating Characteristic)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3218117-5981-A14B-86DD-155CEAA75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4159" y="2704020"/>
            <a:ext cx="6486252" cy="4519749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dirty="0"/>
              <a:t>(TPR,FPR):</a:t>
            </a:r>
          </a:p>
          <a:p>
            <a:r>
              <a:rPr lang="en-US" sz="2000" dirty="0"/>
              <a:t>(0,0): declare everything</a:t>
            </a:r>
            <a:br>
              <a:rPr lang="en-US" sz="2000" dirty="0"/>
            </a:br>
            <a:r>
              <a:rPr lang="en-US" sz="2000" dirty="0"/>
              <a:t>          to be negative class</a:t>
            </a:r>
          </a:p>
          <a:p>
            <a:r>
              <a:rPr lang="en-US" sz="2000" dirty="0"/>
              <a:t>(1,1): declare everything</a:t>
            </a:r>
            <a:br>
              <a:rPr lang="en-US" sz="2000" dirty="0"/>
            </a:br>
            <a:r>
              <a:rPr lang="en-US" sz="2000" dirty="0"/>
              <a:t>         to be positive class</a:t>
            </a:r>
          </a:p>
          <a:p>
            <a:r>
              <a:rPr lang="en-US" sz="20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r>
              <a:rPr lang="en-US" sz="2000" dirty="0"/>
              <a:t>Diagonal line:</a:t>
            </a:r>
          </a:p>
          <a:p>
            <a:pPr lvl="1"/>
            <a:r>
              <a:rPr lang="en-US" sz="2000" dirty="0"/>
              <a:t>Random guessing</a:t>
            </a:r>
          </a:p>
          <a:p>
            <a:pPr lvl="1"/>
            <a:r>
              <a:rPr lang="en-US" sz="2000" dirty="0"/>
              <a:t>Below diagonal line:</a:t>
            </a:r>
          </a:p>
          <a:p>
            <a:pPr lvl="2"/>
            <a:r>
              <a:rPr lang="en-US" dirty="0"/>
              <a:t> prediction is opposite of the true class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496781-5A14-234F-067D-98CEBB8B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069" r="6557"/>
          <a:stretch>
            <a:fillRect/>
          </a:stretch>
        </p:blipFill>
        <p:spPr bwMode="auto">
          <a:xfrm>
            <a:off x="7018035" y="1962150"/>
            <a:ext cx="4383661" cy="43836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33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E008-5529-377B-FB27-F5889ACD9AB5}"/>
              </a:ext>
            </a:extLst>
          </p:cNvPr>
          <p:cNvSpPr txBox="1"/>
          <p:nvPr/>
        </p:nvSpPr>
        <p:spPr>
          <a:xfrm>
            <a:off x="894807" y="1245717"/>
            <a:ext cx="768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for Model Comparison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B9D234-C555-7E8D-96CB-91BA3E907A39}"/>
              </a:ext>
            </a:extLst>
          </p:cNvPr>
          <p:cNvSpPr txBox="1">
            <a:spLocks noChangeArrowheads="1"/>
          </p:cNvSpPr>
          <p:nvPr/>
        </p:nvSpPr>
        <p:spPr>
          <a:xfrm>
            <a:off x="894807" y="2170620"/>
            <a:ext cx="101955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Using ROC for Model Comparison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C4CDAA-238C-E5F9-BC3D-396B46E6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5362" r="8220"/>
          <a:stretch>
            <a:fillRect/>
          </a:stretch>
        </p:blipFill>
        <p:spPr bwMode="auto">
          <a:xfrm>
            <a:off x="1913708" y="2704020"/>
            <a:ext cx="4182292" cy="3629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B2D6674-FEC3-143B-EA4C-4C9BA1B4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0" y="2170620"/>
            <a:ext cx="4527371" cy="51924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No model consistently outperforms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M</a:t>
            </a:r>
            <a:r>
              <a:rPr lang="en-US" sz="2400" b="0" baseline="-25000" dirty="0"/>
              <a:t>1</a:t>
            </a:r>
            <a:r>
              <a:rPr lang="en-US" sz="2400" b="0" dirty="0"/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M</a:t>
            </a:r>
            <a:r>
              <a:rPr lang="en-US" sz="2400" b="0" baseline="-25000" dirty="0"/>
              <a:t>2</a:t>
            </a:r>
            <a:r>
              <a:rPr lang="en-US" sz="2400" b="0" dirty="0"/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1000" b="0" dirty="0"/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1800" b="0" dirty="0"/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1800" b="0" dirty="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108890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Model Evaluation</a:t>
            </a:r>
            <a:endParaRPr lang="en-US" sz="2800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649CB0-6602-EC06-7E58-6EC7617CB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2070463"/>
            <a:ext cx="8318500" cy="518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  <a:p>
            <a:pPr lvl="1"/>
            <a:r>
              <a:rPr 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Methods for Performance Evaluation</a:t>
            </a:r>
          </a:p>
          <a:p>
            <a:pPr lvl="1"/>
            <a:r>
              <a:rPr lang="en-US" dirty="0"/>
              <a:t>How to obtain reliable estimates?</a:t>
            </a:r>
          </a:p>
          <a:p>
            <a:pPr lvl="1"/>
            <a:endParaRPr lang="en-US" dirty="0"/>
          </a:p>
          <a:p>
            <a:r>
              <a:rPr lang="en-US" dirty="0"/>
              <a:t>Methods for Model Comparison</a:t>
            </a:r>
          </a:p>
          <a:p>
            <a:pPr lvl="1"/>
            <a:r>
              <a:rPr lang="en-US" dirty="0"/>
              <a:t>How to compare the relative performance among competing models?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E4E1DD0-71FC-858D-3FAE-84E49D4771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71483" y="2107474"/>
                <a:ext cx="83185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F3F3F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kern="0" dirty="0"/>
                  <a:t>Regression</a:t>
                </a:r>
              </a:p>
              <a:p>
                <a:pPr lvl="1"/>
                <a:r>
                  <a:rPr lang="en-US" kern="0" dirty="0"/>
                  <a:t>Sum of squares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ker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kern="0" dirty="0"/>
              </a:p>
              <a:p>
                <a:pPr lvl="1"/>
                <a:r>
                  <a:rPr lang="en-US" kern="0" dirty="0"/>
                  <a:t>Sum of deviation</a:t>
                </a:r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ker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kern="0" dirty="0"/>
              </a:p>
              <a:p>
                <a:pPr lvl="1"/>
                <a:r>
                  <a:rPr lang="en-US" kern="0" dirty="0"/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kern="0" dirty="0"/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ker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E4E1DD0-71FC-858D-3FAE-84E49D47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83" y="2107474"/>
                <a:ext cx="8318500" cy="5181600"/>
              </a:xfrm>
              <a:prstGeom prst="rect">
                <a:avLst/>
              </a:prstGeom>
              <a:blipFill>
                <a:blip r:embed="rId3"/>
                <a:stretch>
                  <a:fillRect l="-610" t="-6601" b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3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B28C4B-D9D1-9E24-C4E5-804F514C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649" y="2096588"/>
            <a:ext cx="8318500" cy="5181600"/>
          </a:xfrm>
        </p:spPr>
        <p:txBody>
          <a:bodyPr/>
          <a:lstStyle/>
          <a:p>
            <a:r>
              <a:rPr lang="en-US" dirty="0"/>
              <a:t>Focus on the predictive capability of a model</a:t>
            </a:r>
          </a:p>
          <a:p>
            <a:pPr lvl="1"/>
            <a:r>
              <a:rPr lang="en-US" dirty="0"/>
              <a:t>Rather than how fast it takes to classify or build models, scalability, etc.</a:t>
            </a:r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D230114-FFDB-0298-FDBA-9207FF9DE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83267"/>
              </p:ext>
            </p:extLst>
          </p:nvPr>
        </p:nvGraphicFramePr>
        <p:xfrm>
          <a:off x="2562497" y="4127862"/>
          <a:ext cx="5863048" cy="2368005"/>
        </p:xfrm>
        <a:graphic>
          <a:graphicData uri="http://schemas.openxmlformats.org/drawingml/2006/table">
            <a:tbl>
              <a:tblPr/>
              <a:tblGrid>
                <a:gridCol w="146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7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2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7">
            <a:extLst>
              <a:ext uri="{FF2B5EF4-FFF2-40B4-BE49-F238E27FC236}">
                <a16:creationId xmlns:a16="http://schemas.microsoft.com/office/drawing/2014/main" id="{1B9E30C3-0D83-89C5-EF1E-95A902ED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385" y="4656714"/>
            <a:ext cx="3006997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b="0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b="0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b="0" dirty="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173048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0488E873-64DB-A0D7-E1CB-71AD6F028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0212"/>
              </p:ext>
            </p:extLst>
          </p:nvPr>
        </p:nvGraphicFramePr>
        <p:xfrm>
          <a:off x="3048000" y="231648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34006CF-BCA3-6B31-C689-480345B6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8163" y="2070463"/>
            <a:ext cx="8318500" cy="5181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widely-used metric:</a:t>
            </a:r>
          </a:p>
          <a:p>
            <a:endParaRPr lang="en-US" dirty="0"/>
          </a:p>
        </p:txBody>
      </p:sp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502A03BB-5CCA-D68E-3D38-4D06685D9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890382"/>
              </p:ext>
            </p:extLst>
          </p:nvPr>
        </p:nvGraphicFramePr>
        <p:xfrm>
          <a:off x="2712720" y="571026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964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720" y="5710260"/>
                        <a:ext cx="75834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0488E873-64DB-A0D7-E1CB-71AD6F028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32072"/>
              </p:ext>
            </p:extLst>
          </p:nvPr>
        </p:nvGraphicFramePr>
        <p:xfrm>
          <a:off x="4393474" y="228473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51CCA2C-98C8-3725-4A79-710C6AF33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28811"/>
              </p:ext>
            </p:extLst>
          </p:nvPr>
        </p:nvGraphicFramePr>
        <p:xfrm>
          <a:off x="906131" y="2868805"/>
          <a:ext cx="2609101" cy="165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812520" progId="Equation.3">
                  <p:embed/>
                </p:oleObj>
              </mc:Choice>
              <mc:Fallback>
                <p:oleObj name="Equation" r:id="rId3" imgW="1282680" imgH="81252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31" y="2868805"/>
                        <a:ext cx="2609101" cy="1653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2B016C49-A1DA-53B8-5939-BD4FA1C0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82" y="5464628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Precision is biased towards C(</a:t>
            </a:r>
            <a:r>
              <a:rPr lang="en-US" sz="2400" b="0" dirty="0" err="1"/>
              <a:t>Yes|Yes</a:t>
            </a:r>
            <a:r>
              <a:rPr lang="en-US" sz="2400" b="0" dirty="0"/>
              <a:t>) &amp; C(</a:t>
            </a:r>
            <a:r>
              <a:rPr lang="en-US" sz="2400" b="0" dirty="0" err="1"/>
              <a:t>Yes|No</a:t>
            </a:r>
            <a:r>
              <a:rPr lang="en-US" sz="2400" b="0" dirty="0"/>
              <a:t>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Recall is biased towards C(</a:t>
            </a:r>
            <a:r>
              <a:rPr lang="en-US" sz="2400" b="0" dirty="0" err="1"/>
              <a:t>Yes|Yes</a:t>
            </a:r>
            <a:r>
              <a:rPr lang="en-US" sz="2400" b="0" dirty="0"/>
              <a:t>) &amp; C(</a:t>
            </a:r>
            <a:r>
              <a:rPr lang="en-US" sz="2400" b="0" dirty="0" err="1"/>
              <a:t>No|Yes</a:t>
            </a:r>
            <a:r>
              <a:rPr lang="en-US" sz="24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846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Validation</a:t>
            </a:r>
            <a:endParaRPr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267B09-6995-1435-C6E0-A8CB1467E1A2}"/>
              </a:ext>
            </a:extLst>
          </p:cNvPr>
          <p:cNvSpPr txBox="1">
            <a:spLocks noChangeArrowheads="1"/>
          </p:cNvSpPr>
          <p:nvPr/>
        </p:nvSpPr>
        <p:spPr>
          <a:xfrm>
            <a:off x="470263" y="1393372"/>
            <a:ext cx="929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Metrics for Performance Evaluation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0488E873-64DB-A0D7-E1CB-71AD6F028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11306"/>
              </p:ext>
            </p:extLst>
          </p:nvPr>
        </p:nvGraphicFramePr>
        <p:xfrm>
          <a:off x="4524103" y="231648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E608099-C57B-58BB-371F-E1658F02E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88077"/>
              </p:ext>
            </p:extLst>
          </p:nvPr>
        </p:nvGraphicFramePr>
        <p:xfrm>
          <a:off x="310233" y="2558144"/>
          <a:ext cx="3985269" cy="2254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520" imgH="2400120" progId="Equation.3">
                  <p:embed/>
                </p:oleObj>
              </mc:Choice>
              <mc:Fallback>
                <p:oleObj name="Equation" r:id="rId3" imgW="4241520" imgH="2400120" progId="Equation.3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3" y="2558144"/>
                        <a:ext cx="3985269" cy="2254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8257ED2F-3BF9-4F24-A844-793CD304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04" y="5464628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F-measure is biased towards all except C(</a:t>
            </a:r>
            <a:r>
              <a:rPr lang="en-US" sz="2400" b="0" dirty="0" err="1"/>
              <a:t>No|No</a:t>
            </a:r>
            <a:r>
              <a:rPr lang="en-US" sz="2400" b="0" dirty="0"/>
              <a:t>)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66C6E68-9CC0-DFF4-6553-E65CF8D1B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776467"/>
              </p:ext>
            </p:extLst>
          </p:nvPr>
        </p:nvGraphicFramePr>
        <p:xfrm>
          <a:off x="2891246" y="5913484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70400" imgH="799920" progId="Equation.3">
                  <p:embed/>
                </p:oleObj>
              </mc:Choice>
              <mc:Fallback>
                <p:oleObj name="Equation" r:id="rId5" imgW="5270400" imgH="79992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46" y="5913484"/>
                        <a:ext cx="6019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95555"/>
      </p:ext>
    </p:extLst>
  </p:cSld>
  <p:clrMapOvr>
    <a:masterClrMapping/>
  </p:clrMapOvr>
</p:sld>
</file>

<file path=ppt/theme/theme1.xml><?xml version="1.0" encoding="utf-8"?>
<a:theme xmlns:a="http://schemas.openxmlformats.org/drawingml/2006/main" name="UNCG Cover-Projection Slides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CG White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1309</Words>
  <Application>Microsoft Macintosh PowerPoint</Application>
  <PresentationFormat>Widescreen</PresentationFormat>
  <Paragraphs>291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Monotype Sorts</vt:lpstr>
      <vt:lpstr>Verdana</vt:lpstr>
      <vt:lpstr>Wingdings</vt:lpstr>
      <vt:lpstr>UNCG Cover-Projection Slides</vt:lpstr>
      <vt:lpstr>UNCG White Background</vt:lpstr>
      <vt:lpstr>Equation</vt:lpstr>
      <vt:lpstr>PowerPoint Presentation</vt:lpstr>
      <vt:lpstr> Course Schedule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Qianqian</dc:creator>
  <cp:lastModifiedBy>Tong, Qianqian</cp:lastModifiedBy>
  <cp:revision>3</cp:revision>
  <dcterms:created xsi:type="dcterms:W3CDTF">2023-04-02T21:22:55Z</dcterms:created>
  <dcterms:modified xsi:type="dcterms:W3CDTF">2023-04-05T18:58:26Z</dcterms:modified>
</cp:coreProperties>
</file>