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1" r:id="rId3"/>
    <p:sldId id="289" r:id="rId4"/>
    <p:sldId id="257" r:id="rId5"/>
    <p:sldId id="290" r:id="rId6"/>
    <p:sldId id="274" r:id="rId7"/>
    <p:sldId id="275" r:id="rId8"/>
    <p:sldId id="277" r:id="rId9"/>
    <p:sldId id="293" r:id="rId10"/>
    <p:sldId id="292" r:id="rId11"/>
    <p:sldId id="291" r:id="rId12"/>
    <p:sldId id="281" r:id="rId13"/>
    <p:sldId id="286" r:id="rId14"/>
    <p:sldId id="287" r:id="rId15"/>
    <p:sldId id="279" r:id="rId16"/>
    <p:sldId id="280" r:id="rId17"/>
    <p:sldId id="282" r:id="rId18"/>
    <p:sldId id="288" r:id="rId19"/>
    <p:sldId id="283" r:id="rId20"/>
    <p:sldId id="259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A2D19F-06E3-40B8-BDD8-E6AB15716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C0066-DCC8-4AB4-8083-52C28946E4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04D69-DC23-4F46-9005-03193CA6B5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1D58-CE3C-4155-9F79-BAF242859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BA391-40E8-488B-AB2C-62A3BD8AB9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A6BBE-F0ED-4F3E-8A72-16C39DB6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9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6F348-384B-459A-B141-B0A117EDA72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37F1D-5E39-476B-80E4-206B02EE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6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37F1D-5E39-476B-80E4-206B02EEE9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FBE6-E464-4667-BA2A-6ACB0D2B1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9FD68-C37E-43B6-BEFF-566D39F8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90C1-5725-4381-B74A-786FE298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308D-EF05-48C7-9BEC-368710E7D4B1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A9F5-F4F1-4B74-833F-7E681C03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EBA44-E124-4A6E-A032-C8E926F4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6F0-105A-49D9-9D1E-CFE44723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2B5B9-B756-49DE-8D74-08D6862E3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CAF0-3903-45AC-83D8-3FBD5565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E00E-7398-4014-B25F-2A1B0789681D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B561-A580-41A4-B09B-CF4418B4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B937-B841-4B90-B0E9-82CC1677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875D9-34FB-464C-80CD-4B234649B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A696B-074B-42E9-A113-14845E44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479F-18DE-49A0-B39C-34E0983E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040F-DE2B-4689-968C-9359A3CB82D9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9F82-04FB-4935-9AC0-8ADA00A1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20EA-03A4-4A5E-8B37-16072927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4744-A013-4C5E-873A-9A95F213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91C1-D2BC-4A3C-8741-BA16E759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3B41-F9B4-4D11-B489-B84F0ADA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591D-8D70-44FE-B0F0-EB33DA5C3D6B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B01C-AE81-4C1D-9495-46FDC021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89FB0-4A28-443F-80EF-069C96B4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3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918D-69D5-4F02-B72D-83FC1863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0C6E4-99AF-47FC-ABB1-E9A67850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BDDE-E1B1-4DD7-8A16-FD27D86B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933A-4FAC-4233-9781-B98D73124D66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B8CC-1CFE-4E4B-BBF5-13640092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0097-D474-4CAF-8423-7366F91F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39C5-112A-4BAB-8994-805FA5D6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F834-8DDF-4FE1-B9E8-B80AD95B3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10480-1370-4BC6-AFB1-0DB3727A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AD0D8-023F-4380-9E92-296CABA9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9BD-1EA7-4D58-88BD-E069D8304D74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C4D28-69B0-4888-AE46-D602CA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CC8E0-4F9E-47E5-8BFC-6F25BF19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89C2-823B-4040-BC3E-FBB0BAC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D60C-9AEF-421F-A3FD-FA46A71E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37789-9AB0-4104-A697-0B2A20794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25D05-270D-47F3-8469-55BD51152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B83CF-63E4-46AA-B015-7833195CA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52EAF-C537-4347-A80D-1E55ACE4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A64-23F8-42D2-B177-B74F0DD20A19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A0986-094F-42BC-828D-75CA2A94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CD8F-6CBD-43D3-9D53-F26305C6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FE5F-06F9-458A-84CC-5E4B43C5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BEBF9-E7BD-4310-98B1-E4B9AB6D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761A-B259-4AA0-BCD5-CAE24DEFF18D}" type="datetime1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3F75D-8A7B-4090-A69F-2DA8AF7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73704-F3F2-407F-9D89-EF9918DB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1B6E0-DD38-4D37-9243-C5D18552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93E-FB75-41C6-80E9-7F3F158AFDEF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C812-83D0-4875-837A-C83C2A07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84AE-67E0-431B-9563-A7462059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5E9F-5422-46C7-A14D-DA9446A6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DC51-C262-40A1-B67A-CFC8378D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FF63-0CAF-494E-84F7-F182C760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49BA-F892-4713-BB3C-D56E27D0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C738-C7DE-4153-8015-1675D7A59854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BAA49-DF4B-4AB9-8126-1D7675FF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893F-00F3-4000-A6A8-9D880B8A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58E0-6294-4070-AD9E-C2A63E61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C2C6F-69B0-492D-B9F0-7F398EFF8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383D6-33C4-4BE1-9939-021BFDB0A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483D-FD6C-4750-A962-48ADD56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4805-17D1-4F22-9E49-052FFE239799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3BBED-75C2-4B77-B348-8803BD0C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6C119-BD0F-4312-88DF-2FF262C8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F7C33-2645-4A09-ADAC-84C406EF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0BF38-97E6-4763-81AA-CB5F7136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DA36-7558-4EED-BF0C-606DDED58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7C2D-1B1C-465B-BDBF-C6975576E289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759F-F9D0-403F-9817-5A85B914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7854-11A9-4FBF-9512-08A04FF18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CC81-8B54-4DFE-A94F-21BDAE64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59C0-2D80-48EE-AE9A-54B5ECF5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312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Comic Sans MS" panose="030F0702030302020204" pitchFamily="66" charset="0"/>
              </a:rPr>
              <a:t>Devanagari Handwritten Character Recognition</a:t>
            </a:r>
            <a:endParaRPr lang="en-US" sz="1600" i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3676E-56D1-48AB-88A5-627484CA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535" y="3605089"/>
            <a:ext cx="9144000" cy="2387599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Comic Sans MS" panose="030F0702030302020204" pitchFamily="66" charset="0"/>
              </a:rPr>
              <a:t>			</a:t>
            </a:r>
            <a:r>
              <a:rPr lang="en-US" sz="2000" i="1" u="sng" dirty="0">
                <a:solidFill>
                  <a:srgbClr val="0070C0"/>
                </a:solidFill>
                <a:latin typeface="Comic Sans MS" panose="030F0702030302020204" pitchFamily="66" charset="0"/>
              </a:rPr>
              <a:t>Team Members</a:t>
            </a:r>
            <a:r>
              <a:rPr lang="en-US" sz="2000" i="1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2000" i="1" dirty="0">
                <a:latin typeface="Comic Sans MS" panose="030F0702030302020204" pitchFamily="66" charset="0"/>
              </a:rPr>
              <a:t>:</a:t>
            </a:r>
          </a:p>
          <a:p>
            <a:r>
              <a:rPr lang="en-US" sz="2000" i="1" dirty="0">
                <a:latin typeface="Comic Sans MS" panose="030F0702030302020204" pitchFamily="66" charset="0"/>
              </a:rPr>
              <a:t>							</a:t>
            </a: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Ramkrishna Acharya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						     Abhishek Gupta 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						   Kamal Gautam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						  Arjun Gautam</a:t>
            </a:r>
          </a:p>
        </p:txBody>
      </p:sp>
    </p:spTree>
    <p:extLst>
      <p:ext uri="{BB962C8B-B14F-4D97-AF65-F5344CB8AC3E}">
        <p14:creationId xmlns:p14="http://schemas.microsoft.com/office/powerpoint/2010/main" val="241055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EB86A1-5839-4F46-89F6-FC3B388C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Methodology</a:t>
            </a:r>
            <a:endParaRPr lang="en-US" sz="6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FD0F81-8E87-47A3-ADC0-F135A75A6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7163"/>
            <a:ext cx="5181600" cy="38350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Comic Sans MS" panose="030F0702030302020204" pitchFamily="66" charset="0"/>
              </a:rPr>
              <a:t>Training</a:t>
            </a:r>
          </a:p>
          <a:p>
            <a:r>
              <a:rPr lang="en-US" sz="2400" i="1">
                <a:solidFill>
                  <a:srgbClr val="002060"/>
                </a:solidFill>
                <a:latin typeface="Comic Sans MS" panose="030F0702030302020204" pitchFamily="66" charset="0"/>
              </a:rPr>
              <a:t>Pre-processing</a:t>
            </a:r>
            <a:endParaRPr lang="en-US" sz="24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400" i="1" dirty="0">
                <a:solidFill>
                  <a:srgbClr val="002060"/>
                </a:solidFill>
                <a:latin typeface="Comic Sans MS" panose="030F0702030302020204" pitchFamily="66" charset="0"/>
              </a:rPr>
              <a:t>Create model</a:t>
            </a:r>
          </a:p>
          <a:p>
            <a:r>
              <a:rPr lang="en-US" sz="24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Train model</a:t>
            </a:r>
          </a:p>
          <a:p>
            <a:r>
              <a:rPr lang="en-US" sz="24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Test model</a:t>
            </a:r>
          </a:p>
          <a:p>
            <a:r>
              <a:rPr lang="en-US" sz="24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Save model</a:t>
            </a:r>
          </a:p>
          <a:p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DC07B7-987C-4CF2-BF8B-D326269DF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7463"/>
            <a:ext cx="5181600" cy="401210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000" i="1" dirty="0">
                <a:latin typeface="Comic Sans MS" panose="030F0702030302020204" pitchFamily="66" charset="0"/>
              </a:rPr>
            </a:br>
            <a:r>
              <a:rPr lang="en-US" sz="2000" b="1" i="1" dirty="0">
                <a:latin typeface="Comic Sans MS" panose="030F0702030302020204" pitchFamily="66" charset="0"/>
              </a:rPr>
              <a:t>Character Recognition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Image Acquisition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Pre-processing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Feature  Extraction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Segmentation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Detection(Character/Noise)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Prediction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Localization 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Post processing</a:t>
            </a:r>
          </a:p>
          <a:p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F5BA-214C-4A91-8B57-98B2E847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FA65-BFD5-45BA-B5A7-CB457112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10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8E40F30-9BBF-46A0-8959-FA1D90B4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C27-F43C-435D-A621-512C867E2FCC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95F2-0D77-4367-A0DB-5E4FFDC6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91"/>
            <a:ext cx="10515600" cy="1104691"/>
          </a:xfrm>
        </p:spPr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System Flow Diagram</a:t>
            </a:r>
            <a:endParaRPr lang="en-US" sz="6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47AC-B40D-4141-80F3-4F041964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3653-2BC9-4765-A1E7-366BDE8B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0F4004-F2DC-4458-B511-2970F9EA3B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7" y="1233381"/>
            <a:ext cx="4939356" cy="51229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6C4A136-F63A-4428-ADE3-F0DF488F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0145-4809-4EB1-84C6-37882BB6D85B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D6C8-31B6-4724-8196-4CD54E53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3FDE-CE94-4745-AB7D-0F4D1C51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94A5F3-183D-47D6-BF32-EE5B4F6B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12" y="1382286"/>
            <a:ext cx="478905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Input shape: (32, 32, 1)</a:t>
            </a:r>
          </a:p>
          <a:p>
            <a:pPr>
              <a:buFontTx/>
              <a:buChar char="•"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Filter size: (3, 3)</a:t>
            </a:r>
          </a:p>
          <a:p>
            <a:pPr>
              <a:buFontTx/>
              <a:buChar char="•"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000" i="1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 Number of filters: 32</a:t>
            </a:r>
          </a:p>
          <a:p>
            <a:pPr>
              <a:buFontTx/>
              <a:buChar char="•"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Pool size: (2,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Activation function: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ReLu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on except final layer, </a:t>
            </a:r>
            <a:r>
              <a:rPr lang="en-US" altLang="en-US" sz="2000" b="1" i="1" dirty="0" err="1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oftmax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on final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Dropout: 0.25 on inner and 0.5 on dense layer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3073" name="Picture 1" descr="cnn">
            <a:extLst>
              <a:ext uri="{FF2B5EF4-FFF2-40B4-BE49-F238E27FC236}">
                <a16:creationId xmlns:a16="http://schemas.microsoft.com/office/drawing/2014/main" id="{29F4B0EE-1D13-4693-953D-5501CCAE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2" y="802947"/>
            <a:ext cx="6772086" cy="56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67E761-1DC6-4D05-B26D-0E49DF8B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12" y="136525"/>
            <a:ext cx="9452181" cy="777875"/>
          </a:xfrm>
        </p:spPr>
        <p:txBody>
          <a:bodyPr>
            <a:noAutofit/>
          </a:bodyPr>
          <a:lstStyle/>
          <a:p>
            <a:r>
              <a:rPr lang="en-US" sz="4800" b="1" i="1" u="sng" dirty="0">
                <a:latin typeface="Comic Sans MS" panose="030F0702030302020204" pitchFamily="66" charset="0"/>
              </a:rPr>
              <a:t>CNN Architecture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483E13A-899C-4AA8-B2B6-5A61B98B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CAEB-E7F0-49AC-A4B4-8BF34AF0F045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FD20-7442-4944-91E4-007C8A84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09885"/>
          </a:xfrm>
        </p:spPr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0DA3-EB22-4051-BF6F-99954429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5100756"/>
          </a:xfrm>
        </p:spPr>
        <p:txBody>
          <a:bodyPr>
            <a:noAutofit/>
          </a:bodyPr>
          <a:lstStyle/>
          <a:p>
            <a:pPr lvl="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Loss: Categorical Cross Entropy</a:t>
            </a:r>
          </a:p>
          <a:p>
            <a:pPr lvl="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Optimizer: SGD</a:t>
            </a:r>
          </a:p>
          <a:p>
            <a:pPr lvl="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Batch size: 32 </a:t>
            </a:r>
          </a:p>
          <a:p>
            <a:pPr lvl="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Epochs: 100</a:t>
            </a:r>
          </a:p>
          <a:p>
            <a:pPr lvl="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Validation split: 0.2</a:t>
            </a:r>
          </a:p>
          <a:p>
            <a:pPr lvl="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Train time: 37.86 minutes on Google </a:t>
            </a:r>
            <a:r>
              <a:rPr lang="en-US" sz="2000" i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Colab</a:t>
            </a: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Test accuracy: 99.29%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7BE70-0E23-4E48-AECB-9DA075C2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>
                <a:latin typeface="Comic Sans MS" panose="030F0702030302020204" pitchFamily="66" charset="0"/>
              </a:rPr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181C2-8D92-43C2-ACBF-F8765106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i="1" smtClean="0">
                <a:latin typeface="Comic Sans MS" panose="030F0702030302020204" pitchFamily="66" charset="0"/>
              </a:rPr>
              <a:t>13</a:t>
            </a:fld>
            <a:endParaRPr lang="en-US" i="1">
              <a:latin typeface="Comic Sans MS" panose="030F0702030302020204" pitchFamily="66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D6DC19-F675-4ED5-B85F-312FE8C3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F5F6-62A5-4780-AC9B-F9FC4490C1EE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320B-4189-4447-8877-0FA22431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30799"/>
          </a:xfrm>
        </p:spPr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Training Visualization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0E879-E02C-4B80-BA9B-C6BF08A1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963C-C2FF-40AE-ACE5-E6D995CE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14</a:t>
            </a:fld>
            <a:endParaRPr lang="en-US"/>
          </a:p>
        </p:txBody>
      </p:sp>
      <p:pic>
        <p:nvPicPr>
          <p:cNvPr id="4100" name="Picture 4" descr="cnn2acc">
            <a:extLst>
              <a:ext uri="{FF2B5EF4-FFF2-40B4-BE49-F238E27FC236}">
                <a16:creationId xmlns:a16="http://schemas.microsoft.com/office/drawing/2014/main" id="{7CA8F846-A5E2-40CF-B1B2-A90B812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" y="1267325"/>
            <a:ext cx="5762625" cy="508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cnn2loss">
            <a:extLst>
              <a:ext uri="{FF2B5EF4-FFF2-40B4-BE49-F238E27FC236}">
                <a16:creationId xmlns:a16="http://schemas.microsoft.com/office/drawing/2014/main" id="{C45B0815-EF35-446E-8527-C4683207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08" y="1267326"/>
            <a:ext cx="5705475" cy="508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A7FA1E9-066D-4EF2-AD58-2DF06973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C32D-9582-4953-A258-2052AE83D135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7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2BBE-7AA3-4266-B2D3-DE188A64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B9FA-9158-42A8-B04C-C2BD709A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The process of smoothing the data by removing the noise is pre-processing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Gaussian low pass filter is used to remove noise and smooth the data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The equation for the Gaussian low pass filter is</a:t>
            </a:r>
          </a:p>
          <a:p>
            <a:pPr marL="0" indent="0">
              <a:buNone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b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		where, σ is the standard deviation of the distribution</a:t>
            </a:r>
          </a:p>
          <a:p>
            <a:pPr marL="0" indent="0">
              <a:buNone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Applying Binary thresholding and Otsu’s thresholding in smoothen image to get binary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C8B3-C914-4707-9E4C-04E64C42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>
                <a:latin typeface="Comic Sans MS" panose="030F0702030302020204" pitchFamily="66" charset="0"/>
              </a:rPr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8B29-732C-48E3-976D-4A375D6B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i="1" smtClean="0">
                <a:latin typeface="Comic Sans MS" panose="030F0702030302020204" pitchFamily="66" charset="0"/>
              </a:rPr>
              <a:t>15</a:t>
            </a:fld>
            <a:endParaRPr lang="en-US" i="1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0F98A-FCE9-4FA1-A9BF-405D3AB7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52" y="3319687"/>
            <a:ext cx="3657600" cy="981075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94A1ED-B722-40EC-AD28-775F2D8F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9752-F935-44C8-ADBE-507328B6454E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1C9A-B2D5-4C15-AEE4-4D3E1667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281113"/>
          </a:xfrm>
        </p:spPr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Feature 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9C51-388A-4CFC-8EFF-90FCB93E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3"/>
            <a:ext cx="10515600" cy="4710112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Extracting the features from the input samples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Features are number of width height ratio, foreground and background color, border, distance between border and character</a:t>
            </a:r>
            <a:b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BC4F-8C92-478C-AD0D-34481E3A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0A82-D20E-4DDD-9969-A361D55E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9B9DED-25CA-4D72-BA63-51787BE6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429000"/>
            <a:ext cx="3455570" cy="2747963"/>
          </a:xfrm>
          <a:prstGeom prst="rect">
            <a:avLst/>
          </a:prstGeom>
        </p:spPr>
      </p:pic>
      <p:pic>
        <p:nvPicPr>
          <p:cNvPr id="2050" name="Picture 2" descr="cropped">
            <a:extLst>
              <a:ext uri="{FF2B5EF4-FFF2-40B4-BE49-F238E27FC236}">
                <a16:creationId xmlns:a16="http://schemas.microsoft.com/office/drawing/2014/main" id="{6EDAABDA-1FCF-4B62-A262-26DC9E81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68" y="3429000"/>
            <a:ext cx="44436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8E719E8-4FF2-430D-AEBA-7E3C40007F9C}"/>
              </a:ext>
            </a:extLst>
          </p:cNvPr>
          <p:cNvSpPr/>
          <p:nvPr/>
        </p:nvSpPr>
        <p:spPr>
          <a:xfrm>
            <a:off x="4684295" y="4558284"/>
            <a:ext cx="18448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C3C9F6-6BA4-4BF5-A973-33FB53F3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271-4BA3-4DF2-B55D-E956BD6A872A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57C9-CD8C-432A-A1A9-D9DC611E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BC73-EEA9-491B-B8C4-0C00557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4714875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To check if there are multiple characters present or not, break the entire image into small fragments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5958-DD63-431E-B0D6-79A793D3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2894-1FF4-44FD-BEF2-98885BD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int1">
            <a:extLst>
              <a:ext uri="{FF2B5EF4-FFF2-40B4-BE49-F238E27FC236}">
                <a16:creationId xmlns:a16="http://schemas.microsoft.com/office/drawing/2014/main" id="{87C2390A-9588-4EF5-B8D0-C4FA587EDB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78" y="1828800"/>
            <a:ext cx="6033837" cy="4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C1810-40AA-4017-8B13-F1097B1A58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943225"/>
            <a:ext cx="1905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FBEA11C-B277-47BA-8C64-8C4A8AB1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8591-BFAE-402E-8A81-C3233CC311C1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7E30-6BA0-4EC8-9A5D-DC21E5D3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Segmentation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A351-1646-44E6-832D-238F43FB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Step 1: Start.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Step 2: Get the cropped image.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Step 3: Eliminate the 31% of initial rows to remove the “</a:t>
            </a:r>
            <a:r>
              <a:rPr lang="en-US" sz="2000" i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dika</a:t>
            </a: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”  from image.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Step 4: Rotate the image towards </a:t>
            </a:r>
            <a:r>
              <a:rPr lang="en-US" sz="2000" i="1">
                <a:solidFill>
                  <a:srgbClr val="002060"/>
                </a:solidFill>
                <a:latin typeface="Comic Sans MS" panose="030F0702030302020204" pitchFamily="66" charset="0"/>
              </a:rPr>
              <a:t>right direction.</a:t>
            </a: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Step 5: Find the segmenting rows between two characters by checking the block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             of rows.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Step 6: Find the segments in original cropped image using segmenting rows.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Step 7: Crop the each segments to get the area of interest.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Step 8: Return the segments.</a:t>
            </a: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Step 9: Stop.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3DFC-9EA7-4D3A-A072-5C8E2E15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E630-FFAF-4854-9E88-0E5DD92B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18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257803-7810-4946-8EBF-EFA53D09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27D0-2E01-40F0-B5C2-CDA895E37213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5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EF50-B87F-42A5-8811-7779D8D5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83"/>
            <a:ext cx="10515600" cy="1094707"/>
          </a:xfrm>
        </p:spPr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Overall Image Processing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7606-67B8-485D-B319-41359C07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9E41-9CBF-409E-B243-82F84DB9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C7EDD6-5A48-4B01-A128-E622389564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011" y="1127543"/>
            <a:ext cx="4114800" cy="53296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D0C524D-FA71-4B54-968A-E842F613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3699-8D43-47F9-A4CF-D13A995FAF0E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87156"/>
          </a:xfrm>
        </p:spPr>
        <p:txBody>
          <a:bodyPr>
            <a:normAutofit/>
          </a:bodyPr>
          <a:lstStyle/>
          <a:p>
            <a:r>
              <a:rPr lang="en-US" sz="6000" i="1" u="sng" dirty="0">
                <a:latin typeface="Comic Sans MS" panose="030F0702030302020204" pitchFamily="66" charset="0"/>
              </a:rPr>
              <a:t>Contents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9035" y="1352282"/>
            <a:ext cx="11264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Problem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Introduction to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Application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Platform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Steps In DCR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Working of DCR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Future Enhancements and Prospects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D086-6A8A-4785-A88D-5E52019A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72604-2B07-4301-8B7C-08E80912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DE89EC0-EE15-4E5E-9067-50E2499E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97C-0A4B-4304-83DE-731E90B4AD58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1490-C8E0-4B12-B1B7-6D862ACE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5A8C-F671-48FC-9125-D99EE249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Quality of real world image directly affects in recognition process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Cannot recognize complex characters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Language dependent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Time consuming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FB2-A7CB-4346-B294-B87ACFAA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68C1-A22B-432D-8AB9-34028AFA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20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6A4E66-1590-425A-81E3-C8AFD324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CF54-B31B-4353-8D60-C482CD3D2699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A826-10E3-4836-ADFC-DF3CC411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Future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08DB-5D9B-42FE-99A8-7C3F2BE8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Characters with modifiers can be implemented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Recognition of complex words, lines and paragraph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Can be used as a keyboard with simple gesture input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Can be implemented in other different language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Can be implemented in android, web, desktop application.</a:t>
            </a:r>
            <a:b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694D3-1B75-48EA-8E78-9C45C0F6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F7E7-04CF-4FC0-BED8-99DF8F37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21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D5AEAA8-6B15-4D32-9148-62034850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40A4-3C4A-4D8E-BFD4-C5D4AD1A94A8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75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345E-1DCE-42CA-B464-0BA7C068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973" y="2402006"/>
            <a:ext cx="10515600" cy="152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500" b="1" i="1" dirty="0">
                <a:solidFill>
                  <a:srgbClr val="7030A0"/>
                </a:solidFill>
                <a:latin typeface="Comic Sans MS" panose="030F0702030302020204" pitchFamily="66" charset="0"/>
              </a:rPr>
              <a:t>	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F05A8-C9B5-4936-8F26-9B0EE9B1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E2B2-2273-48FC-87C0-D3A7D114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22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EE710A-D31D-4080-B1ED-B64136FE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BC1-8775-423F-9FE6-42E92CA907DB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2DD3-9FAE-48C3-9C94-D630A0B8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 u="sng" dirty="0">
                <a:latin typeface="Comic Sans MS" panose="030F0702030302020204" pitchFamily="66" charset="0"/>
              </a:rPr>
              <a:t>Problem Definition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44B6-F5A5-4ADA-9975-4C3F17F5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468"/>
            <a:ext cx="10515600" cy="2935422"/>
          </a:xfrm>
        </p:spPr>
        <p:txBody>
          <a:bodyPr>
            <a:normAutofit/>
          </a:bodyPr>
          <a:lstStyle/>
          <a:p>
            <a:pPr marL="342900" indent="-34290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Number of research on Computer Vision in Nepal.</a:t>
            </a:r>
          </a:p>
          <a:p>
            <a:pPr marL="342900" indent="-34290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Complexity of the Devanagari Characters.</a:t>
            </a:r>
          </a:p>
          <a:p>
            <a:pPr marL="342900" indent="-34290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Making computer understand our Nepali language.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39679-5CEE-4071-8271-AB747109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18811-3EE2-43C3-BFAC-D3391909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3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EC39FA-2939-4983-8D63-85089E98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EA2-D7CF-4EC6-981A-66E1F2DFF2AF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7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9202-FBDF-4134-874A-3DDB450E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B775-BF96-41FE-A77D-528B997C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315"/>
            <a:ext cx="10515600" cy="3966693"/>
          </a:xfrm>
        </p:spPr>
        <p:txBody>
          <a:bodyPr>
            <a:normAutofit/>
          </a:bodyPr>
          <a:lstStyle/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Works on real time using camera or local image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Converts found text image to digital text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Recognizes only Devanagari characters, numerals and simple words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Based on techniques of Convolutional Neural Network and Image Processing</a:t>
            </a:r>
          </a:p>
          <a:p>
            <a:pPr marL="0" indent="0">
              <a:buNone/>
            </a:pPr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993C-6F42-4F35-8AFE-F38B4CFC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Prepared By : Ramkrishna, Abhishek, Kamal, Arjun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35D6-248C-447D-9C12-0E1772B1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>
                <a:solidFill>
                  <a:srgbClr val="00B050"/>
                </a:solidFill>
              </a:rPr>
              <a:t>4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A480FE-89B4-43B0-87E9-BC588D9C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257-4B8A-4439-9B16-037CD80064AF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2ABD-55E6-4BD8-9CFD-B5C3918A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13E7-EC4A-4873-A0F5-612357EB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468"/>
            <a:ext cx="10515600" cy="3928057"/>
          </a:xfrm>
        </p:spPr>
        <p:txBody>
          <a:bodyPr>
            <a:normAutofit/>
          </a:bodyPr>
          <a:lstStyle/>
          <a:p>
            <a:pPr marL="342900" indent="-34290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To develop a system that recognize the Devanagari Character on Image from local or camera image</a:t>
            </a:r>
          </a:p>
          <a:p>
            <a:pPr marL="342900" indent="-34290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To develop a system that recognize the Devanagari Character on Real time</a:t>
            </a:r>
          </a:p>
          <a:p>
            <a:pPr marL="342900" indent="-342900"/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/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To build a new research techniques of Optical Character Recognition for Devanagari Character Recognition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2B2BE-AE36-4AF0-9270-FC184DB0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>
                <a:latin typeface="Comic Sans MS" panose="030F0702030302020204" pitchFamily="66" charset="0"/>
              </a:rPr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A182-D06F-4FF3-AE86-3B6210C8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i="1" smtClean="0">
                <a:latin typeface="Comic Sans MS" panose="030F0702030302020204" pitchFamily="66" charset="0"/>
              </a:rPr>
              <a:t>5</a:t>
            </a:fld>
            <a:endParaRPr lang="en-US" i="1">
              <a:latin typeface="Comic Sans MS" panose="030F0702030302020204" pitchFamily="66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821ABF5-89F2-41FE-9433-1D4815C4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D93C-8490-4254-996D-B2CE2B031F66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Scope and Applications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4108"/>
            <a:ext cx="10515600" cy="3078050"/>
          </a:xfrm>
        </p:spPr>
        <p:txBody>
          <a:bodyPr>
            <a:normAutofit/>
          </a:bodyPr>
          <a:lstStyle/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Improve of human computer interface for computer illiterate people by providing various computing services on inputs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The system can create paperless environment by digitizing handwritten character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>
                <a:latin typeface="Comic Sans MS" panose="030F0702030302020204" pitchFamily="66" charset="0"/>
              </a:rPr>
              <a:t>Prepared By : Ramkrishna, Abhishek, Kamal, Arjun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i="1" smtClean="0">
                <a:latin typeface="Comic Sans MS" panose="030F0702030302020204" pitchFamily="66" charset="0"/>
              </a:rPr>
              <a:t>6</a:t>
            </a:fld>
            <a:endParaRPr lang="en-US" i="1">
              <a:latin typeface="Comic Sans MS" panose="030F0702030302020204" pitchFamily="66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810A8F9-FD9D-4394-BE3B-24899BA5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3046-703D-48AC-9947-8D7245A487E4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5164"/>
          </a:xfrm>
        </p:spPr>
        <p:txBody>
          <a:bodyPr>
            <a:normAutofit/>
          </a:bodyPr>
          <a:lstStyle/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User can write the Devanagari character on their own styles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latin typeface="Comic Sans MS" panose="030F0702030302020204" pitchFamily="66" charset="0"/>
              </a:rPr>
              <a:t>Output will be displayed as a digital text</a:t>
            </a:r>
          </a:p>
          <a:p>
            <a:endParaRPr lang="en-US" sz="2000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>
                <a:latin typeface="Comic Sans MS" panose="030F0702030302020204" pitchFamily="66" charset="0"/>
              </a:rPr>
              <a:t>Prepared By : Ramkrishna, Abhishek, Kamal, Arjun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i="1" smtClean="0">
                <a:latin typeface="Comic Sans MS" panose="030F0702030302020204" pitchFamily="66" charset="0"/>
              </a:rPr>
              <a:t>7</a:t>
            </a:fld>
            <a:endParaRPr lang="en-US" i="1">
              <a:latin typeface="Comic Sans MS" panose="030F0702030302020204" pitchFamily="66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B0CE8A-1C15-4382-9FB1-CA5FAFAC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175-434F-4B88-BDD7-37C70CCE8DEE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5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AC49-E306-42E8-A00E-98E2580E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98717"/>
          </a:xfrm>
        </p:spPr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Use Case 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DB9D-50D7-4DF4-A1CD-0DCBBF5E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7EF4C-37BD-4D0F-A51C-F86BE05A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ultimatefinal">
            <a:extLst>
              <a:ext uri="{FF2B5EF4-FFF2-40B4-BE49-F238E27FC236}">
                <a16:creationId xmlns:a16="http://schemas.microsoft.com/office/drawing/2014/main" id="{F7CDCD96-22F2-4348-9C6C-74F754049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93" y="1235242"/>
            <a:ext cx="6136607" cy="512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FEB255-63E8-4086-ACDE-70D1535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DBEE-BEE9-42F8-A787-3F4898B5058E}" type="datetime1">
              <a:rPr lang="en-US" smtClean="0"/>
              <a:t>8/29/2019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2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006475"/>
          </a:xfrm>
        </p:spPr>
        <p:txBody>
          <a:bodyPr>
            <a:normAutofit/>
          </a:bodyPr>
          <a:lstStyle/>
          <a:p>
            <a:r>
              <a:rPr lang="en-US" sz="6000" b="1" i="1" u="sng" dirty="0">
                <a:latin typeface="Comic Sans MS" panose="030F0702030302020204" pitchFamily="66" charset="0"/>
              </a:rPr>
              <a:t>Data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591D-8D70-44FE-B0F0-EB33DA5C3D6B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: Ramkrishna, Abhishek, Kamal, Arjun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CC81-8B54-4DFE-A94F-21BDAE645EA2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 descr="C:\Users\Abhishek Gupta\Desktop\test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1219200"/>
            <a:ext cx="5753100" cy="513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51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801</Words>
  <Application>Microsoft Office PowerPoint</Application>
  <PresentationFormat>Widescreen</PresentationFormat>
  <Paragraphs>217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Office Theme</vt:lpstr>
      <vt:lpstr>Devanagari Handwritten Character Recognition</vt:lpstr>
      <vt:lpstr>Contents </vt:lpstr>
      <vt:lpstr>Problem Definition</vt:lpstr>
      <vt:lpstr>Introduction</vt:lpstr>
      <vt:lpstr>Objectives</vt:lpstr>
      <vt:lpstr>Scope and Applications </vt:lpstr>
      <vt:lpstr>Features</vt:lpstr>
      <vt:lpstr>Use Case Diagram</vt:lpstr>
      <vt:lpstr>Data Flow Diagram</vt:lpstr>
      <vt:lpstr>Methodology</vt:lpstr>
      <vt:lpstr>System Flow Diagram</vt:lpstr>
      <vt:lpstr>CNN Architecture</vt:lpstr>
      <vt:lpstr>Model Training</vt:lpstr>
      <vt:lpstr>Training Visualization</vt:lpstr>
      <vt:lpstr>Pre-processing</vt:lpstr>
      <vt:lpstr>Feature  Extraction</vt:lpstr>
      <vt:lpstr>Segmentation</vt:lpstr>
      <vt:lpstr>Segmentation Algorithm</vt:lpstr>
      <vt:lpstr>Overall Image Processing</vt:lpstr>
      <vt:lpstr>Limitation</vt:lpstr>
      <vt:lpstr>Future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Devanagari Handwritten Character Recognition</dc:title>
  <dc:creator>Arjun Gautam</dc:creator>
  <cp:lastModifiedBy>user</cp:lastModifiedBy>
  <cp:revision>140</cp:revision>
  <dcterms:created xsi:type="dcterms:W3CDTF">2019-05-17T07:14:48Z</dcterms:created>
  <dcterms:modified xsi:type="dcterms:W3CDTF">2019-08-29T09:57:10Z</dcterms:modified>
</cp:coreProperties>
</file>