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6" r:id="rId5"/>
    <p:sldId id="279" r:id="rId6"/>
    <p:sldId id="280" r:id="rId7"/>
    <p:sldId id="289" r:id="rId8"/>
    <p:sldId id="291" r:id="rId9"/>
    <p:sldId id="281" r:id="rId10"/>
    <p:sldId id="293" r:id="rId11"/>
    <p:sldId id="294" r:id="rId12"/>
    <p:sldId id="295" r:id="rId13"/>
    <p:sldId id="296" r:id="rId14"/>
    <p:sldId id="297" r:id="rId15"/>
    <p:sldId id="29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725"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FC838-4251-48D7-802F-0B8C9A041A01}"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1589-785E-4C30-80C5-4713EA9EA2CA}" type="slidenum">
              <a:rPr lang="en-US" smtClean="0"/>
              <a:t>‹#›</a:t>
            </a:fld>
            <a:endParaRPr lang="en-US"/>
          </a:p>
        </p:txBody>
      </p:sp>
    </p:spTree>
    <p:extLst>
      <p:ext uri="{BB962C8B-B14F-4D97-AF65-F5344CB8AC3E}">
        <p14:creationId xmlns:p14="http://schemas.microsoft.com/office/powerpoint/2010/main" val="6930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3</a:t>
            </a:fld>
            <a:endParaRPr lang="en-US"/>
          </a:p>
        </p:txBody>
      </p:sp>
    </p:spTree>
    <p:extLst>
      <p:ext uri="{BB962C8B-B14F-4D97-AF65-F5344CB8AC3E}">
        <p14:creationId xmlns:p14="http://schemas.microsoft.com/office/powerpoint/2010/main" val="368840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4</a:t>
            </a:fld>
            <a:endParaRPr lang="en-US"/>
          </a:p>
        </p:txBody>
      </p:sp>
    </p:spTree>
    <p:extLst>
      <p:ext uri="{BB962C8B-B14F-4D97-AF65-F5344CB8AC3E}">
        <p14:creationId xmlns:p14="http://schemas.microsoft.com/office/powerpoint/2010/main" val="423457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16</a:t>
            </a:fld>
            <a:endParaRPr lang="en-US"/>
          </a:p>
        </p:txBody>
      </p:sp>
    </p:spTree>
    <p:extLst>
      <p:ext uri="{BB962C8B-B14F-4D97-AF65-F5344CB8AC3E}">
        <p14:creationId xmlns:p14="http://schemas.microsoft.com/office/powerpoint/2010/main" val="250677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E1D4-2F87-B74E-F4B9-B6836AF2A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05A7F3-F8F2-28F4-016A-6FE53D15D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5BBD4-3DF5-0C60-576D-30FD539186E2}"/>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5" name="Footer Placeholder 4">
            <a:extLst>
              <a:ext uri="{FF2B5EF4-FFF2-40B4-BE49-F238E27FC236}">
                <a16:creationId xmlns:a16="http://schemas.microsoft.com/office/drawing/2014/main" id="{0AD99022-8BD1-F24F-7093-20904659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96FC-14C1-F852-04E6-98E9B98F196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82251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FD9F-B98C-96C3-0375-70DB3CFEC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CF3BE-FF86-DACA-40DE-07309A7CF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F7D73-CF46-F46D-B7D8-E03834D64698}"/>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5" name="Footer Placeholder 4">
            <a:extLst>
              <a:ext uri="{FF2B5EF4-FFF2-40B4-BE49-F238E27FC236}">
                <a16:creationId xmlns:a16="http://schemas.microsoft.com/office/drawing/2014/main" id="{0D10AAB1-C5E2-9CE6-4241-BDE7F912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1FCF-3BAA-C385-C193-0C02B0C3C9D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40873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576A5-B251-1913-A0CF-A8751E96E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BA823-C642-BE95-EE82-380034FBC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9C130-82A4-5CFB-4E88-9BBC5AA219BC}"/>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5" name="Footer Placeholder 4">
            <a:extLst>
              <a:ext uri="{FF2B5EF4-FFF2-40B4-BE49-F238E27FC236}">
                <a16:creationId xmlns:a16="http://schemas.microsoft.com/office/drawing/2014/main" id="{41F4D0F4-9FD8-75CC-EB88-33AE9C0EF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D30FA-85B3-CE35-2F3C-EA3C951920B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70751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6E0E-6D01-2B45-2ACA-872B3958B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8EE4C-536A-D805-75A0-24B4FD62C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495DB-4AE2-873C-9B8E-F73B329614A9}"/>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5" name="Footer Placeholder 4">
            <a:extLst>
              <a:ext uri="{FF2B5EF4-FFF2-40B4-BE49-F238E27FC236}">
                <a16:creationId xmlns:a16="http://schemas.microsoft.com/office/drawing/2014/main" id="{78411813-0F5C-03DB-8C25-8CBDFAB8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2EDDD-F822-7588-21B9-DD405CA93EA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6304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602D-AB34-D548-E4D3-0C8BD9F79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A94CE-98D8-189A-A10E-8602908D2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8B7BF-4CE6-C5DF-0B01-20A05BF57239}"/>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5" name="Footer Placeholder 4">
            <a:extLst>
              <a:ext uri="{FF2B5EF4-FFF2-40B4-BE49-F238E27FC236}">
                <a16:creationId xmlns:a16="http://schemas.microsoft.com/office/drawing/2014/main" id="{4E526BD2-A436-1668-0F64-544F6CAA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4E5E-9956-E458-B888-28EA3EA0705E}"/>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735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E0FA-F045-CF22-EC19-8A4D13AEC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BBB2-B5F0-63D9-D439-247CD3DE9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FAFB1-A07B-D9A1-F333-DDB5B93D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51DF8-8A47-7C7D-59FC-D4AB0D3BAF11}"/>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6" name="Footer Placeholder 5">
            <a:extLst>
              <a:ext uri="{FF2B5EF4-FFF2-40B4-BE49-F238E27FC236}">
                <a16:creationId xmlns:a16="http://schemas.microsoft.com/office/drawing/2014/main" id="{02E7F61F-A224-39BF-C3ED-98C05F801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22A45-7708-7489-1354-6335A4C025F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19632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3D90-BC4C-2027-8A63-DD44B04D3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21027-12D6-F571-92E1-67891CA67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C60F8-FC6F-9337-3470-DD0F66B4A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C283C-35ED-CB0E-0335-8FE89ADCA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91664-607F-3B17-0C80-371AB6D11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6B721-182E-D5C1-9271-F27F749B7726}"/>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8" name="Footer Placeholder 7">
            <a:extLst>
              <a:ext uri="{FF2B5EF4-FFF2-40B4-BE49-F238E27FC236}">
                <a16:creationId xmlns:a16="http://schemas.microsoft.com/office/drawing/2014/main" id="{0714B780-317E-7943-6894-0E34D9647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3BCF9-673C-6CE0-26EA-0383B7D11FFD}"/>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360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8CB-98BC-85F2-5809-CC42E13A5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E05AE-51DC-02A9-44F4-C84B93D6FDBE}"/>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4" name="Footer Placeholder 3">
            <a:extLst>
              <a:ext uri="{FF2B5EF4-FFF2-40B4-BE49-F238E27FC236}">
                <a16:creationId xmlns:a16="http://schemas.microsoft.com/office/drawing/2014/main" id="{2EB6875A-04C9-92B1-72C7-68B4C1F0D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1A2FE6-E73B-874C-5270-BC03593BC65F}"/>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57028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B8197-4D6F-500C-0BB1-93C30588A62C}"/>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3" name="Footer Placeholder 2">
            <a:extLst>
              <a:ext uri="{FF2B5EF4-FFF2-40B4-BE49-F238E27FC236}">
                <a16:creationId xmlns:a16="http://schemas.microsoft.com/office/drawing/2014/main" id="{42FFAFB3-B6D3-B048-6A23-E38E0F04D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23C40-A962-643C-66E3-115C08BC830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5768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465B-E84B-ADAA-6025-5C56A5AC0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41CA9-76FC-FE3E-2FE7-9B8DF554A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794EF-43DD-B213-B60B-313FF213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E4072-B848-7532-F61A-170FAA2AE583}"/>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6" name="Footer Placeholder 5">
            <a:extLst>
              <a:ext uri="{FF2B5EF4-FFF2-40B4-BE49-F238E27FC236}">
                <a16:creationId xmlns:a16="http://schemas.microsoft.com/office/drawing/2014/main" id="{44077DC1-E7D7-574F-65D8-79ED24FE2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C11AF-4A62-8340-D647-C5A1C23D9DC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12402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4AFE-B900-7E39-6A84-7B07C323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F1C14-AD1F-4135-421B-BCB919C3B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E8491-C9BF-5486-79F7-D0EF14785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4306B-D55A-18B6-530C-96B82B15A93C}"/>
              </a:ext>
            </a:extLst>
          </p:cNvPr>
          <p:cNvSpPr>
            <a:spLocks noGrp="1"/>
          </p:cNvSpPr>
          <p:nvPr>
            <p:ph type="dt" sz="half" idx="10"/>
          </p:nvPr>
        </p:nvSpPr>
        <p:spPr/>
        <p:txBody>
          <a:bodyPr/>
          <a:lstStyle/>
          <a:p>
            <a:fld id="{AF218F3E-9A8C-4CB1-835B-DBAD5044A2B4}" type="datetimeFigureOut">
              <a:rPr lang="en-US" smtClean="0"/>
              <a:t>4/29/2025</a:t>
            </a:fld>
            <a:endParaRPr lang="en-US"/>
          </a:p>
        </p:txBody>
      </p:sp>
      <p:sp>
        <p:nvSpPr>
          <p:cNvPr id="6" name="Footer Placeholder 5">
            <a:extLst>
              <a:ext uri="{FF2B5EF4-FFF2-40B4-BE49-F238E27FC236}">
                <a16:creationId xmlns:a16="http://schemas.microsoft.com/office/drawing/2014/main" id="{C929DB58-DBD5-2951-B6B3-AC0F862CC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1FD08-435E-C69A-233D-64423C85BC9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09848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1B7F5-ABFC-2EB7-79A0-269F2B422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1E1E03-CE7B-B207-BEF9-BA195C91E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6EDB-CD45-5F37-A08B-5C46E24B8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18F3E-9A8C-4CB1-835B-DBAD5044A2B4}" type="datetimeFigureOut">
              <a:rPr lang="en-US" smtClean="0"/>
              <a:t>4/29/2025</a:t>
            </a:fld>
            <a:endParaRPr lang="en-US"/>
          </a:p>
        </p:txBody>
      </p:sp>
      <p:sp>
        <p:nvSpPr>
          <p:cNvPr id="5" name="Footer Placeholder 4">
            <a:extLst>
              <a:ext uri="{FF2B5EF4-FFF2-40B4-BE49-F238E27FC236}">
                <a16:creationId xmlns:a16="http://schemas.microsoft.com/office/drawing/2014/main" id="{37A6A5FB-18E3-317C-9D9B-1AF3099EA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A56C55-1780-09FF-9A29-F4090FA65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2AD7E-CFD5-4D2A-8ED4-BFE838F125A9}" type="slidenum">
              <a:rPr lang="en-US" smtClean="0"/>
              <a:t>‹#›</a:t>
            </a:fld>
            <a:endParaRPr lang="en-US"/>
          </a:p>
        </p:txBody>
      </p:sp>
    </p:spTree>
    <p:extLst>
      <p:ext uri="{BB962C8B-B14F-4D97-AF65-F5344CB8AC3E}">
        <p14:creationId xmlns:p14="http://schemas.microsoft.com/office/powerpoint/2010/main" val="415198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spreadsheets/d/1Bu9uf-hsLBDnhU3IVhmSMD7QhfxQhtfG/edit?usp=sharing&amp;ouid=110673356967982932629&amp;rtpof=true&amp;sd=tru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1A26-70DB-3E61-B5FE-EE5BD9188A07}"/>
              </a:ext>
            </a:extLst>
          </p:cNvPr>
          <p:cNvSpPr>
            <a:spLocks noGrp="1"/>
          </p:cNvSpPr>
          <p:nvPr>
            <p:ph type="ctrTitle"/>
          </p:nvPr>
        </p:nvSpPr>
        <p:spPr>
          <a:xfrm>
            <a:off x="1524000" y="684695"/>
            <a:ext cx="9144000" cy="2387600"/>
          </a:xfrm>
        </p:spPr>
        <p:txBody>
          <a:bodyPr/>
          <a:lstStyle/>
          <a:p>
            <a:r>
              <a:rPr lang="en-US" dirty="0"/>
              <a:t>Impact of Car Features</a:t>
            </a:r>
          </a:p>
        </p:txBody>
      </p:sp>
      <p:sp>
        <p:nvSpPr>
          <p:cNvPr id="3" name="Subtitle 2">
            <a:extLst>
              <a:ext uri="{FF2B5EF4-FFF2-40B4-BE49-F238E27FC236}">
                <a16:creationId xmlns:a16="http://schemas.microsoft.com/office/drawing/2014/main" id="{44E68A80-8E28-0E53-1379-C6FCF166BF36}"/>
              </a:ext>
            </a:extLst>
          </p:cNvPr>
          <p:cNvSpPr>
            <a:spLocks noGrp="1"/>
          </p:cNvSpPr>
          <p:nvPr>
            <p:ph type="subTitle" idx="1"/>
          </p:nvPr>
        </p:nvSpPr>
        <p:spPr>
          <a:xfrm>
            <a:off x="1524000" y="4299284"/>
            <a:ext cx="9144000" cy="958516"/>
          </a:xfrm>
        </p:spPr>
        <p:txBody>
          <a:bodyPr/>
          <a:lstStyle/>
          <a:p>
            <a:r>
              <a:rPr lang="en-US" dirty="0"/>
              <a:t>Zaid Mohammad</a:t>
            </a:r>
          </a:p>
          <a:p>
            <a:endParaRPr lang="en-US" dirty="0"/>
          </a:p>
        </p:txBody>
      </p:sp>
    </p:spTree>
    <p:extLst>
      <p:ext uri="{BB962C8B-B14F-4D97-AF65-F5344CB8AC3E}">
        <p14:creationId xmlns:p14="http://schemas.microsoft.com/office/powerpoint/2010/main" val="30654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E56F4D-C331-CD67-D70F-5C0F2338AC31}"/>
              </a:ext>
            </a:extLst>
          </p:cNvPr>
          <p:cNvSpPr txBox="1"/>
          <p:nvPr/>
        </p:nvSpPr>
        <p:spPr>
          <a:xfrm>
            <a:off x="805070" y="546943"/>
            <a:ext cx="11201400" cy="523220"/>
          </a:xfrm>
          <a:prstGeom prst="rect">
            <a:avLst/>
          </a:prstGeom>
          <a:noFill/>
        </p:spPr>
        <p:txBody>
          <a:bodyPr wrap="square">
            <a:spAutoFit/>
          </a:bodyPr>
          <a:lstStyle/>
          <a:p>
            <a:r>
              <a:rPr lang="en-US" sz="2800" b="1" u="sng" dirty="0"/>
              <a:t>Task 1: Stacked Column Chart – Price Distribution by Brand &amp; Body Style</a:t>
            </a:r>
          </a:p>
        </p:txBody>
      </p:sp>
      <p:sp>
        <p:nvSpPr>
          <p:cNvPr id="6" name="TextBox 5">
            <a:extLst>
              <a:ext uri="{FF2B5EF4-FFF2-40B4-BE49-F238E27FC236}">
                <a16:creationId xmlns:a16="http://schemas.microsoft.com/office/drawing/2014/main" id="{7B191AF3-0A51-D49D-1C12-13CCAFE50647}"/>
              </a:ext>
            </a:extLst>
          </p:cNvPr>
          <p:cNvSpPr txBox="1"/>
          <p:nvPr/>
        </p:nvSpPr>
        <p:spPr>
          <a:xfrm>
            <a:off x="4233655" y="19883"/>
            <a:ext cx="3724689" cy="584775"/>
          </a:xfrm>
          <a:prstGeom prst="rect">
            <a:avLst/>
          </a:prstGeom>
          <a:noFill/>
        </p:spPr>
        <p:txBody>
          <a:bodyPr wrap="square">
            <a:spAutoFit/>
          </a:bodyPr>
          <a:lstStyle/>
          <a:p>
            <a:r>
              <a:rPr lang="en-US" sz="3200" b="1" u="sng" dirty="0"/>
              <a:t>DASHBOARD TASKS</a:t>
            </a:r>
          </a:p>
        </p:txBody>
      </p:sp>
      <p:pic>
        <p:nvPicPr>
          <p:cNvPr id="8" name="Picture 7">
            <a:extLst>
              <a:ext uri="{FF2B5EF4-FFF2-40B4-BE49-F238E27FC236}">
                <a16:creationId xmlns:a16="http://schemas.microsoft.com/office/drawing/2014/main" id="{FCB1717B-7328-3360-745D-42D12FEAC7B0}"/>
              </a:ext>
            </a:extLst>
          </p:cNvPr>
          <p:cNvPicPr>
            <a:picLocks noChangeAspect="1"/>
          </p:cNvPicPr>
          <p:nvPr/>
        </p:nvPicPr>
        <p:blipFill>
          <a:blip r:embed="rId2"/>
          <a:stretch>
            <a:fillRect/>
          </a:stretch>
        </p:blipFill>
        <p:spPr>
          <a:xfrm>
            <a:off x="1181209" y="1106943"/>
            <a:ext cx="10039712" cy="5566298"/>
          </a:xfrm>
          <a:prstGeom prst="rect">
            <a:avLst/>
          </a:prstGeom>
        </p:spPr>
      </p:pic>
    </p:spTree>
    <p:extLst>
      <p:ext uri="{BB962C8B-B14F-4D97-AF65-F5344CB8AC3E}">
        <p14:creationId xmlns:p14="http://schemas.microsoft.com/office/powerpoint/2010/main" val="361060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13D12-D44B-9A31-8F75-E5F91ADDD20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D70DE4-D7AF-3806-F555-2827EEA60017}"/>
              </a:ext>
            </a:extLst>
          </p:cNvPr>
          <p:cNvSpPr txBox="1"/>
          <p:nvPr/>
        </p:nvSpPr>
        <p:spPr>
          <a:xfrm>
            <a:off x="675861" y="149377"/>
            <a:ext cx="11008823" cy="523220"/>
          </a:xfrm>
          <a:prstGeom prst="rect">
            <a:avLst/>
          </a:prstGeom>
          <a:noFill/>
        </p:spPr>
        <p:txBody>
          <a:bodyPr wrap="square">
            <a:spAutoFit/>
          </a:bodyPr>
          <a:lstStyle/>
          <a:p>
            <a:r>
              <a:rPr lang="en-US" sz="2800" b="1" u="sng" dirty="0"/>
              <a:t>Task 2: Clustered Column Chart – Average MSRP by Brand &amp; Body Style</a:t>
            </a:r>
          </a:p>
        </p:txBody>
      </p:sp>
      <p:pic>
        <p:nvPicPr>
          <p:cNvPr id="4" name="Picture 3">
            <a:extLst>
              <a:ext uri="{FF2B5EF4-FFF2-40B4-BE49-F238E27FC236}">
                <a16:creationId xmlns:a16="http://schemas.microsoft.com/office/drawing/2014/main" id="{F13A94FE-E2DE-7014-E4AA-9E340A3B0508}"/>
              </a:ext>
            </a:extLst>
          </p:cNvPr>
          <p:cNvPicPr>
            <a:picLocks noChangeAspect="1"/>
          </p:cNvPicPr>
          <p:nvPr/>
        </p:nvPicPr>
        <p:blipFill>
          <a:blip r:embed="rId2"/>
          <a:stretch>
            <a:fillRect/>
          </a:stretch>
        </p:blipFill>
        <p:spPr>
          <a:xfrm>
            <a:off x="736410" y="793706"/>
            <a:ext cx="10887723" cy="5726074"/>
          </a:xfrm>
          <a:prstGeom prst="rect">
            <a:avLst/>
          </a:prstGeom>
        </p:spPr>
      </p:pic>
    </p:spTree>
    <p:extLst>
      <p:ext uri="{BB962C8B-B14F-4D97-AF65-F5344CB8AC3E}">
        <p14:creationId xmlns:p14="http://schemas.microsoft.com/office/powerpoint/2010/main" val="144205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80070-F7F4-CBF4-C6AF-5E82C86FD1B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AA4335-29D0-AEE7-ADB6-24803DD33B66}"/>
              </a:ext>
            </a:extLst>
          </p:cNvPr>
          <p:cNvSpPr txBox="1"/>
          <p:nvPr/>
        </p:nvSpPr>
        <p:spPr>
          <a:xfrm>
            <a:off x="1218780" y="149377"/>
            <a:ext cx="10465904" cy="523220"/>
          </a:xfrm>
          <a:prstGeom prst="rect">
            <a:avLst/>
          </a:prstGeom>
          <a:noFill/>
        </p:spPr>
        <p:txBody>
          <a:bodyPr wrap="square">
            <a:spAutoFit/>
          </a:bodyPr>
          <a:lstStyle/>
          <a:p>
            <a:r>
              <a:rPr lang="en-US" sz="2800" b="1" u="sng" dirty="0"/>
              <a:t>Task 3: Scatter Plot – Transmission Type vs. MSRP (by Body Style)</a:t>
            </a:r>
          </a:p>
        </p:txBody>
      </p:sp>
      <p:pic>
        <p:nvPicPr>
          <p:cNvPr id="4" name="Picture 3">
            <a:extLst>
              <a:ext uri="{FF2B5EF4-FFF2-40B4-BE49-F238E27FC236}">
                <a16:creationId xmlns:a16="http://schemas.microsoft.com/office/drawing/2014/main" id="{DFB416CF-8A80-4E69-6244-560940C2732E}"/>
              </a:ext>
            </a:extLst>
          </p:cNvPr>
          <p:cNvPicPr>
            <a:picLocks noChangeAspect="1"/>
          </p:cNvPicPr>
          <p:nvPr/>
        </p:nvPicPr>
        <p:blipFill>
          <a:blip r:embed="rId2"/>
          <a:stretch>
            <a:fillRect/>
          </a:stretch>
        </p:blipFill>
        <p:spPr>
          <a:xfrm>
            <a:off x="1674449" y="1394334"/>
            <a:ext cx="9114965" cy="4539326"/>
          </a:xfrm>
          <a:prstGeom prst="rect">
            <a:avLst/>
          </a:prstGeom>
        </p:spPr>
      </p:pic>
    </p:spTree>
    <p:extLst>
      <p:ext uri="{BB962C8B-B14F-4D97-AF65-F5344CB8AC3E}">
        <p14:creationId xmlns:p14="http://schemas.microsoft.com/office/powerpoint/2010/main" val="65382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FA484-6BAB-D761-3A0B-08AFFFBB44F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BCD893-DB07-EFE9-5DF6-BFF48D554B3F}"/>
              </a:ext>
            </a:extLst>
          </p:cNvPr>
          <p:cNvSpPr txBox="1"/>
          <p:nvPr/>
        </p:nvSpPr>
        <p:spPr>
          <a:xfrm>
            <a:off x="1218780" y="149377"/>
            <a:ext cx="10465904" cy="523220"/>
          </a:xfrm>
          <a:prstGeom prst="rect">
            <a:avLst/>
          </a:prstGeom>
          <a:noFill/>
        </p:spPr>
        <p:txBody>
          <a:bodyPr wrap="square">
            <a:spAutoFit/>
          </a:bodyPr>
          <a:lstStyle/>
          <a:p>
            <a:r>
              <a:rPr lang="en-US" sz="2800" b="1" u="sng" dirty="0"/>
              <a:t>Task 4: Line Chart – Fuel Efficiency Trends by Body Style &amp; Year</a:t>
            </a:r>
          </a:p>
        </p:txBody>
      </p:sp>
      <p:pic>
        <p:nvPicPr>
          <p:cNvPr id="4" name="Picture 3">
            <a:extLst>
              <a:ext uri="{FF2B5EF4-FFF2-40B4-BE49-F238E27FC236}">
                <a16:creationId xmlns:a16="http://schemas.microsoft.com/office/drawing/2014/main" id="{02A0DCD2-ED96-C068-EE74-F67B626D74EA}"/>
              </a:ext>
            </a:extLst>
          </p:cNvPr>
          <p:cNvPicPr>
            <a:picLocks noChangeAspect="1"/>
          </p:cNvPicPr>
          <p:nvPr/>
        </p:nvPicPr>
        <p:blipFill>
          <a:blip r:embed="rId2"/>
          <a:stretch>
            <a:fillRect/>
          </a:stretch>
        </p:blipFill>
        <p:spPr>
          <a:xfrm>
            <a:off x="1218780" y="1299072"/>
            <a:ext cx="9720561" cy="4763798"/>
          </a:xfrm>
          <a:prstGeom prst="rect">
            <a:avLst/>
          </a:prstGeom>
        </p:spPr>
      </p:pic>
    </p:spTree>
    <p:extLst>
      <p:ext uri="{BB962C8B-B14F-4D97-AF65-F5344CB8AC3E}">
        <p14:creationId xmlns:p14="http://schemas.microsoft.com/office/powerpoint/2010/main" val="1963733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FA2BB-6AEC-EB54-7C9F-66E7D57642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05159E-1C54-7CDC-C6B4-D9FCC425CB43}"/>
              </a:ext>
            </a:extLst>
          </p:cNvPr>
          <p:cNvSpPr txBox="1"/>
          <p:nvPr/>
        </p:nvSpPr>
        <p:spPr>
          <a:xfrm>
            <a:off x="1169084" y="129499"/>
            <a:ext cx="10465904" cy="954107"/>
          </a:xfrm>
          <a:prstGeom prst="rect">
            <a:avLst/>
          </a:prstGeom>
          <a:noFill/>
        </p:spPr>
        <p:txBody>
          <a:bodyPr wrap="square">
            <a:spAutoFit/>
          </a:bodyPr>
          <a:lstStyle/>
          <a:p>
            <a:r>
              <a:rPr lang="en-US" sz="2800" b="1" u="sng" dirty="0"/>
              <a:t>Task 5: Bubble Chart – Horsepower, MPG &amp; Price by Brand</a:t>
            </a:r>
          </a:p>
          <a:p>
            <a:endParaRPr lang="en-US" sz="2800" b="1" u="sng" dirty="0"/>
          </a:p>
        </p:txBody>
      </p:sp>
      <p:pic>
        <p:nvPicPr>
          <p:cNvPr id="4" name="Picture 3">
            <a:extLst>
              <a:ext uri="{FF2B5EF4-FFF2-40B4-BE49-F238E27FC236}">
                <a16:creationId xmlns:a16="http://schemas.microsoft.com/office/drawing/2014/main" id="{6D81B342-A898-E8F2-CB1B-832CCAF0EF80}"/>
              </a:ext>
            </a:extLst>
          </p:cNvPr>
          <p:cNvPicPr>
            <a:picLocks noChangeAspect="1"/>
          </p:cNvPicPr>
          <p:nvPr/>
        </p:nvPicPr>
        <p:blipFill>
          <a:blip r:embed="rId2"/>
          <a:stretch>
            <a:fillRect/>
          </a:stretch>
        </p:blipFill>
        <p:spPr>
          <a:xfrm>
            <a:off x="1519362" y="815134"/>
            <a:ext cx="8588734" cy="5913367"/>
          </a:xfrm>
          <a:prstGeom prst="rect">
            <a:avLst/>
          </a:prstGeom>
        </p:spPr>
      </p:pic>
    </p:spTree>
    <p:extLst>
      <p:ext uri="{BB962C8B-B14F-4D97-AF65-F5344CB8AC3E}">
        <p14:creationId xmlns:p14="http://schemas.microsoft.com/office/powerpoint/2010/main" val="52608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11214F-781D-9457-59F7-57D92F12FD8F}"/>
              </a:ext>
            </a:extLst>
          </p:cNvPr>
          <p:cNvPicPr>
            <a:picLocks noChangeAspect="1"/>
          </p:cNvPicPr>
          <p:nvPr/>
        </p:nvPicPr>
        <p:blipFill>
          <a:blip r:embed="rId2"/>
          <a:stretch>
            <a:fillRect/>
          </a:stretch>
        </p:blipFill>
        <p:spPr>
          <a:xfrm>
            <a:off x="437360" y="819769"/>
            <a:ext cx="11317279" cy="5953956"/>
          </a:xfrm>
          <a:prstGeom prst="rect">
            <a:avLst/>
          </a:prstGeom>
        </p:spPr>
      </p:pic>
      <p:sp>
        <p:nvSpPr>
          <p:cNvPr id="6" name="TextBox 5">
            <a:extLst>
              <a:ext uri="{FF2B5EF4-FFF2-40B4-BE49-F238E27FC236}">
                <a16:creationId xmlns:a16="http://schemas.microsoft.com/office/drawing/2014/main" id="{2949B53A-CC05-7E1E-9288-BB8FAB226E6F}"/>
              </a:ext>
            </a:extLst>
          </p:cNvPr>
          <p:cNvSpPr txBox="1"/>
          <p:nvPr/>
        </p:nvSpPr>
        <p:spPr>
          <a:xfrm>
            <a:off x="4001736" y="153849"/>
            <a:ext cx="5241655" cy="954107"/>
          </a:xfrm>
          <a:prstGeom prst="rect">
            <a:avLst/>
          </a:prstGeom>
          <a:noFill/>
        </p:spPr>
        <p:txBody>
          <a:bodyPr wrap="square">
            <a:spAutoFit/>
          </a:bodyPr>
          <a:lstStyle/>
          <a:p>
            <a:r>
              <a:rPr lang="en-US" sz="2800" b="1" u="sng" dirty="0"/>
              <a:t>FINAL INTERACTIVE DASHBOARD</a:t>
            </a:r>
          </a:p>
          <a:p>
            <a:endParaRPr lang="en-US" sz="2800" b="1" u="sng" dirty="0"/>
          </a:p>
        </p:txBody>
      </p:sp>
    </p:spTree>
    <p:extLst>
      <p:ext uri="{BB962C8B-B14F-4D97-AF65-F5344CB8AC3E}">
        <p14:creationId xmlns:p14="http://schemas.microsoft.com/office/powerpoint/2010/main" val="20956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DDD9-DB50-A1F7-1EE9-37599BAE2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2017A-D4B7-7D5A-8160-99CC36EC9C9A}"/>
              </a:ext>
            </a:extLst>
          </p:cNvPr>
          <p:cNvSpPr>
            <a:spLocks noGrp="1"/>
          </p:cNvSpPr>
          <p:nvPr>
            <p:ph type="title"/>
          </p:nvPr>
        </p:nvSpPr>
        <p:spPr>
          <a:xfrm>
            <a:off x="526774" y="258418"/>
            <a:ext cx="10515600" cy="1325563"/>
          </a:xfrm>
        </p:spPr>
        <p:txBody>
          <a:bodyPr/>
          <a:lstStyle/>
          <a:p>
            <a:r>
              <a:rPr lang="en-US" b="1" u="sng" dirty="0"/>
              <a:t>Insights</a:t>
            </a:r>
            <a:br>
              <a:rPr lang="en-US" dirty="0"/>
            </a:br>
            <a:endParaRPr lang="en-US" dirty="0"/>
          </a:p>
        </p:txBody>
      </p:sp>
      <p:sp>
        <p:nvSpPr>
          <p:cNvPr id="3" name="Content Placeholder 2">
            <a:extLst>
              <a:ext uri="{FF2B5EF4-FFF2-40B4-BE49-F238E27FC236}">
                <a16:creationId xmlns:a16="http://schemas.microsoft.com/office/drawing/2014/main" id="{B9E78579-528B-57EC-638F-773BDDC61E25}"/>
              </a:ext>
            </a:extLst>
          </p:cNvPr>
          <p:cNvSpPr>
            <a:spLocks noGrp="1"/>
          </p:cNvSpPr>
          <p:nvPr>
            <p:ph idx="1"/>
          </p:nvPr>
        </p:nvSpPr>
        <p:spPr>
          <a:xfrm>
            <a:off x="526774" y="1039633"/>
            <a:ext cx="10989071" cy="5377069"/>
          </a:xfrm>
        </p:spPr>
        <p:txBody>
          <a:bodyPr>
            <a:normAutofit/>
          </a:bodyPr>
          <a:lstStyle/>
          <a:p>
            <a:pPr marL="0" indent="0" algn="just">
              <a:buNone/>
            </a:pPr>
            <a:r>
              <a:rPr lang="en-US" sz="2400" dirty="0"/>
              <a:t>Through this project, I learned how various car features, such as engine power, number of cylinders, fuel type, and transmission, directly influence both the pricing and popularity of vehicles in the market. By using Excel-based data cleaning, analysis, and visualization techniques, I was able to uncover key trends like the strong impact of engine horsepower on price, and the concentration of consumer interest in specific market categories such as Luxury and Crossover. This project highlighted how data-driven insights can guide manufacturers in aligning product features with consumer demand, helping optimize pricing strategies and product development for greater profitability. Ultimately, it demonstrated the power of Excel in handling real-world business analysis problems and reinforced the importance of structured data exploration in decision-making.</a:t>
            </a:r>
          </a:p>
          <a:p>
            <a:pPr marL="0" indent="0">
              <a:buNone/>
            </a:pPr>
            <a:r>
              <a:rPr lang="en-US" sz="3600" b="1" u="sng" dirty="0"/>
              <a:t>Excel Sheet Link </a:t>
            </a:r>
            <a:r>
              <a:rPr lang="en-US" b="1" dirty="0"/>
              <a:t>– </a:t>
            </a:r>
            <a:r>
              <a:rPr lang="en-US" b="1" dirty="0">
                <a:hlinkClick r:id="rId3"/>
              </a:rPr>
              <a:t>https://docs.google.com/spreadsheets/d/1Bu9uf-hsLBDnhU3IVhmSMD7QhfxQhtfG/edit?usp=sharing&amp;ouid=110673356967982932629&amp;rtpof=true&amp;sd=true</a:t>
            </a:r>
            <a:endParaRPr lang="en-US" b="1" dirty="0"/>
          </a:p>
          <a:p>
            <a:pPr marL="0" indent="0">
              <a:buNone/>
            </a:pPr>
            <a:endParaRPr lang="en-US" b="1" dirty="0"/>
          </a:p>
        </p:txBody>
      </p:sp>
    </p:spTree>
    <p:extLst>
      <p:ext uri="{BB962C8B-B14F-4D97-AF65-F5344CB8AC3E}">
        <p14:creationId xmlns:p14="http://schemas.microsoft.com/office/powerpoint/2010/main" val="115579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7361-1532-A6ED-439E-B3E496138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69641-F962-982F-2454-8BBA7DA33AAD}"/>
              </a:ext>
            </a:extLst>
          </p:cNvPr>
          <p:cNvSpPr>
            <a:spLocks noGrp="1"/>
          </p:cNvSpPr>
          <p:nvPr>
            <p:ph type="title"/>
          </p:nvPr>
        </p:nvSpPr>
        <p:spPr>
          <a:xfrm>
            <a:off x="828261" y="1176637"/>
            <a:ext cx="10515600" cy="1408530"/>
          </a:xfrm>
        </p:spPr>
        <p:txBody>
          <a:bodyPr>
            <a:normAutofit fontScale="90000"/>
          </a:bodyPr>
          <a:lstStyle/>
          <a:p>
            <a:r>
              <a:rPr lang="en-US" dirty="0"/>
              <a:t>Project Description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D6FB766E-0878-5596-DA0B-381867D670A9}"/>
              </a:ext>
            </a:extLst>
          </p:cNvPr>
          <p:cNvSpPr>
            <a:spLocks noGrp="1"/>
          </p:cNvSpPr>
          <p:nvPr>
            <p:ph idx="1"/>
          </p:nvPr>
        </p:nvSpPr>
        <p:spPr>
          <a:xfrm>
            <a:off x="641449" y="2113501"/>
            <a:ext cx="10515600" cy="4387492"/>
          </a:xfrm>
        </p:spPr>
        <p:txBody>
          <a:bodyPr>
            <a:normAutofit/>
          </a:bodyPr>
          <a:lstStyle/>
          <a:p>
            <a:pPr>
              <a:buNone/>
            </a:pPr>
            <a:r>
              <a:rPr lang="en-US" sz="2400" dirty="0"/>
              <a:t>    In this project, "Impact of Car Features on Price and Profitability," the goal was to understand how different car characteristics such as engine performance, fuel type, transmission, and vehicle style affect the pricing and profitability of vehicles. By studying a wide range of features across thousands of car models, the project aims to uncover key factors that drive market value, helping manufacturers, dealers, and consumers make better-informed decisions. This analysis is important for identifying trends, recognizing high-value features, and understanding the dynamics between car design choices and their financial impact.</a:t>
            </a:r>
          </a:p>
          <a:p>
            <a:pPr>
              <a:buNone/>
            </a:pPr>
            <a:endParaRPr lang="en-US" dirty="0"/>
          </a:p>
        </p:txBody>
      </p:sp>
    </p:spTree>
    <p:extLst>
      <p:ext uri="{BB962C8B-B14F-4D97-AF65-F5344CB8AC3E}">
        <p14:creationId xmlns:p14="http://schemas.microsoft.com/office/powerpoint/2010/main" val="41844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442A-7804-6722-E987-05EEC0C02A60}"/>
              </a:ext>
            </a:extLst>
          </p:cNvPr>
          <p:cNvSpPr>
            <a:spLocks noGrp="1"/>
          </p:cNvSpPr>
          <p:nvPr>
            <p:ph type="title"/>
          </p:nvPr>
        </p:nvSpPr>
        <p:spPr>
          <a:xfrm>
            <a:off x="835742" y="1162843"/>
            <a:ext cx="10515600" cy="1325563"/>
          </a:xfrm>
        </p:spPr>
        <p:txBody>
          <a:bodyPr/>
          <a:lstStyle/>
          <a:p>
            <a:pPr algn="ctr"/>
            <a:r>
              <a:rPr lang="en-US" b="1" u="sng" dirty="0"/>
              <a:t>Tech Stack</a:t>
            </a:r>
            <a:br>
              <a:rPr lang="en-US" b="1" u="sng" dirty="0"/>
            </a:br>
            <a:endParaRPr lang="en-US" b="1" u="sng" dirty="0"/>
          </a:p>
        </p:txBody>
      </p:sp>
      <p:sp>
        <p:nvSpPr>
          <p:cNvPr id="3" name="Content Placeholder 2">
            <a:extLst>
              <a:ext uri="{FF2B5EF4-FFF2-40B4-BE49-F238E27FC236}">
                <a16:creationId xmlns:a16="http://schemas.microsoft.com/office/drawing/2014/main" id="{12EB3626-7BD5-0BAA-37B7-E4268F4CBC55}"/>
              </a:ext>
            </a:extLst>
          </p:cNvPr>
          <p:cNvSpPr>
            <a:spLocks noGrp="1"/>
          </p:cNvSpPr>
          <p:nvPr>
            <p:ph idx="1"/>
          </p:nvPr>
        </p:nvSpPr>
        <p:spPr>
          <a:xfrm>
            <a:off x="838200" y="2793206"/>
            <a:ext cx="10513142" cy="3688557"/>
          </a:xfrm>
        </p:spPr>
        <p:txBody>
          <a:bodyPr>
            <a:normAutofit/>
          </a:bodyPr>
          <a:lstStyle/>
          <a:p>
            <a:r>
              <a:rPr lang="en-US" dirty="0"/>
              <a:t>MS -  Excel </a:t>
            </a:r>
          </a:p>
          <a:p>
            <a:r>
              <a:rPr lang="en-US" dirty="0"/>
              <a:t>PowerPoint</a:t>
            </a:r>
          </a:p>
        </p:txBody>
      </p:sp>
    </p:spTree>
    <p:extLst>
      <p:ext uri="{BB962C8B-B14F-4D97-AF65-F5344CB8AC3E}">
        <p14:creationId xmlns:p14="http://schemas.microsoft.com/office/powerpoint/2010/main" val="105635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BD66F-8D27-DE37-B82E-16810DBD3EC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91DF5C5-059E-5AF3-8AD4-02D62B329812}"/>
              </a:ext>
            </a:extLst>
          </p:cNvPr>
          <p:cNvSpPr>
            <a:spLocks noGrp="1"/>
          </p:cNvSpPr>
          <p:nvPr>
            <p:ph type="title"/>
          </p:nvPr>
        </p:nvSpPr>
        <p:spPr>
          <a:xfrm>
            <a:off x="614570" y="-131829"/>
            <a:ext cx="10515600" cy="1325563"/>
          </a:xfrm>
        </p:spPr>
        <p:txBody>
          <a:bodyPr/>
          <a:lstStyle/>
          <a:p>
            <a:pPr algn="ctr"/>
            <a:r>
              <a:rPr lang="en-US" b="1" i="1" u="sng" dirty="0"/>
              <a:t>Data Cleaning </a:t>
            </a:r>
          </a:p>
        </p:txBody>
      </p:sp>
      <p:sp>
        <p:nvSpPr>
          <p:cNvPr id="4" name="Content Placeholder 3">
            <a:extLst>
              <a:ext uri="{FF2B5EF4-FFF2-40B4-BE49-F238E27FC236}">
                <a16:creationId xmlns:a16="http://schemas.microsoft.com/office/drawing/2014/main" id="{3154E270-BFC8-2F69-65ED-ADB262BEFF6B}"/>
              </a:ext>
            </a:extLst>
          </p:cNvPr>
          <p:cNvSpPr>
            <a:spLocks noGrp="1" noChangeArrowheads="1"/>
          </p:cNvSpPr>
          <p:nvPr>
            <p:ph idx="1"/>
          </p:nvPr>
        </p:nvSpPr>
        <p:spPr bwMode="auto">
          <a:xfrm>
            <a:off x="197126" y="912297"/>
            <a:ext cx="11797747" cy="608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Filled missing "Engine Fuel Type" based on pattern (Verona - "Regular" fuel).</a:t>
            </a:r>
          </a:p>
          <a:p>
            <a:endParaRPr lang="en-US" sz="2000" dirty="0"/>
          </a:p>
          <a:p>
            <a:r>
              <a:rPr lang="en-US" sz="2000" dirty="0"/>
              <a:t>Kept "Market Category" as it is ("N/A" was already used for missing).</a:t>
            </a:r>
          </a:p>
          <a:p>
            <a:endParaRPr lang="en-US" sz="2000" dirty="0"/>
          </a:p>
          <a:p>
            <a:r>
              <a:rPr lang="en-US" sz="2000" dirty="0"/>
              <a:t>Filled missing "Engine HP" with the median value (236).</a:t>
            </a:r>
          </a:p>
          <a:p>
            <a:endParaRPr lang="en-US" sz="2000" dirty="0"/>
          </a:p>
          <a:p>
            <a:r>
              <a:rPr lang="en-US" sz="2000" dirty="0"/>
              <a:t>Filled missing "Engine Cylinders" with the mode (most common value = 4).</a:t>
            </a:r>
          </a:p>
          <a:p>
            <a:endParaRPr lang="en-US" sz="2000" dirty="0"/>
          </a:p>
          <a:p>
            <a:r>
              <a:rPr lang="en-US" sz="2000" dirty="0"/>
              <a:t>Filled missing "Number of Doors" with the mode (most common value = 4).</a:t>
            </a:r>
          </a:p>
          <a:p>
            <a:endParaRPr lang="en-US" sz="2000" dirty="0"/>
          </a:p>
          <a:p>
            <a:r>
              <a:rPr lang="en-US" sz="2000" dirty="0"/>
              <a:t>Checked and removed 715 duplicate rows to avoid redundancy.</a:t>
            </a:r>
          </a:p>
          <a:p>
            <a:endParaRPr lang="en-US" sz="2000" dirty="0"/>
          </a:p>
          <a:p>
            <a:r>
              <a:rPr lang="en-US" sz="2000" dirty="0"/>
              <a:t>Outliers were kept because they represent real, meaningful differences (like luxury cars) and did not negatively impact the overall analysis or visualizations.</a:t>
            </a:r>
          </a:p>
          <a:p>
            <a:pPr marL="0" indent="0">
              <a:buNone/>
            </a:pPr>
            <a:endParaRPr lang="en-US" sz="1200"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81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6E02C-9351-1599-27A2-F5469D858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25DFC-FB05-F2C1-A13A-9FAC030B2D5C}"/>
              </a:ext>
            </a:extLst>
          </p:cNvPr>
          <p:cNvSpPr>
            <a:spLocks noGrp="1"/>
          </p:cNvSpPr>
          <p:nvPr>
            <p:ph type="title"/>
          </p:nvPr>
        </p:nvSpPr>
        <p:spPr>
          <a:xfrm>
            <a:off x="838200" y="0"/>
            <a:ext cx="10515600" cy="278296"/>
          </a:xfrm>
        </p:spPr>
        <p:txBody>
          <a:bodyPr>
            <a:normAutofit fontScale="90000"/>
          </a:bodyPr>
          <a:lstStyle/>
          <a:p>
            <a:pPr algn="ctr"/>
            <a:r>
              <a:rPr lang="en-US" dirty="0"/>
              <a:t>  </a:t>
            </a:r>
            <a:br>
              <a:rPr lang="en-US" dirty="0"/>
            </a:br>
            <a:r>
              <a:rPr lang="en-US" b="1" u="sng" dirty="0"/>
              <a:t>Data Analytics Tasks</a:t>
            </a:r>
          </a:p>
        </p:txBody>
      </p:sp>
      <p:sp>
        <p:nvSpPr>
          <p:cNvPr id="6" name="TextBox 5">
            <a:extLst>
              <a:ext uri="{FF2B5EF4-FFF2-40B4-BE49-F238E27FC236}">
                <a16:creationId xmlns:a16="http://schemas.microsoft.com/office/drawing/2014/main" id="{AD362EC8-5FBA-ED81-E18B-F3CD6B4355E7}"/>
              </a:ext>
            </a:extLst>
          </p:cNvPr>
          <p:cNvSpPr txBox="1"/>
          <p:nvPr/>
        </p:nvSpPr>
        <p:spPr>
          <a:xfrm>
            <a:off x="76201" y="845513"/>
            <a:ext cx="4385642" cy="523220"/>
          </a:xfrm>
          <a:prstGeom prst="rect">
            <a:avLst/>
          </a:prstGeom>
          <a:noFill/>
        </p:spPr>
        <p:txBody>
          <a:bodyPr wrap="square">
            <a:spAutoFit/>
          </a:bodyPr>
          <a:lstStyle/>
          <a:p>
            <a:r>
              <a:rPr lang="en-US" sz="2800" b="1" u="sng" dirty="0"/>
              <a:t>Task 1(A&amp;B) :</a:t>
            </a:r>
          </a:p>
        </p:txBody>
      </p:sp>
      <p:sp>
        <p:nvSpPr>
          <p:cNvPr id="7" name="TextBox 6">
            <a:extLst>
              <a:ext uri="{FF2B5EF4-FFF2-40B4-BE49-F238E27FC236}">
                <a16:creationId xmlns:a16="http://schemas.microsoft.com/office/drawing/2014/main" id="{EB665CCC-CEED-E166-2BEB-76BC37F823F4}"/>
              </a:ext>
            </a:extLst>
          </p:cNvPr>
          <p:cNvSpPr txBox="1"/>
          <p:nvPr/>
        </p:nvSpPr>
        <p:spPr>
          <a:xfrm>
            <a:off x="76201" y="1956785"/>
            <a:ext cx="4058478" cy="3416320"/>
          </a:xfrm>
          <a:prstGeom prst="rect">
            <a:avLst/>
          </a:prstGeom>
          <a:noFill/>
        </p:spPr>
        <p:txBody>
          <a:bodyPr wrap="square">
            <a:spAutoFit/>
          </a:bodyPr>
          <a:lstStyle/>
          <a:p>
            <a:r>
              <a:rPr lang="en-US" sz="1800" b="1" u="sng" dirty="0"/>
              <a:t>Insights : </a:t>
            </a:r>
          </a:p>
          <a:p>
            <a:br>
              <a:rPr lang="en-US" sz="1800" dirty="0"/>
            </a:br>
            <a:r>
              <a:rPr lang="en-US" dirty="0"/>
              <a:t>Some market categories have high popularity but relatively fewer models available, indicating a potential opportunity for manufacturers. </a:t>
            </a:r>
          </a:p>
          <a:p>
            <a:endParaRPr lang="en-US" dirty="0"/>
          </a:p>
          <a:p>
            <a:r>
              <a:rPr lang="en-US" dirty="0"/>
              <a:t>Conversely, some categories have many models but lower average popularity, suggesting market saturation.</a:t>
            </a:r>
          </a:p>
          <a:p>
            <a:br>
              <a:rPr lang="en-US" sz="1800" dirty="0"/>
            </a:br>
            <a:endParaRPr lang="en-US" sz="1800" dirty="0"/>
          </a:p>
        </p:txBody>
      </p:sp>
      <p:pic>
        <p:nvPicPr>
          <p:cNvPr id="5" name="Picture 4">
            <a:extLst>
              <a:ext uri="{FF2B5EF4-FFF2-40B4-BE49-F238E27FC236}">
                <a16:creationId xmlns:a16="http://schemas.microsoft.com/office/drawing/2014/main" id="{B600CB73-5A63-2CBC-153E-A7960F8B7782}"/>
              </a:ext>
            </a:extLst>
          </p:cNvPr>
          <p:cNvPicPr>
            <a:picLocks noChangeAspect="1"/>
          </p:cNvPicPr>
          <p:nvPr/>
        </p:nvPicPr>
        <p:blipFill>
          <a:blip r:embed="rId2"/>
          <a:stretch>
            <a:fillRect/>
          </a:stretch>
        </p:blipFill>
        <p:spPr>
          <a:xfrm>
            <a:off x="4210914" y="931181"/>
            <a:ext cx="7904885" cy="5252213"/>
          </a:xfrm>
          <a:prstGeom prst="rect">
            <a:avLst/>
          </a:prstGeom>
        </p:spPr>
      </p:pic>
    </p:spTree>
    <p:extLst>
      <p:ext uri="{BB962C8B-B14F-4D97-AF65-F5344CB8AC3E}">
        <p14:creationId xmlns:p14="http://schemas.microsoft.com/office/powerpoint/2010/main" val="425139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55B00-3B5A-74B9-C876-3E9AFEEA771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7D93F69-AEF5-54CA-3074-F68CEBEF764E}"/>
              </a:ext>
            </a:extLst>
          </p:cNvPr>
          <p:cNvSpPr txBox="1"/>
          <p:nvPr/>
        </p:nvSpPr>
        <p:spPr>
          <a:xfrm>
            <a:off x="3047172" y="269385"/>
            <a:ext cx="6097656" cy="954107"/>
          </a:xfrm>
          <a:prstGeom prst="rect">
            <a:avLst/>
          </a:prstGeom>
          <a:noFill/>
        </p:spPr>
        <p:txBody>
          <a:bodyPr wrap="square">
            <a:spAutoFit/>
          </a:bodyPr>
          <a:lstStyle/>
          <a:p>
            <a:r>
              <a:rPr lang="en-US" sz="2800" b="1" u="sng" dirty="0"/>
              <a:t>Task B: RELATION B/W HP AND PRICE </a:t>
            </a:r>
          </a:p>
          <a:p>
            <a:endParaRPr lang="en-US" sz="2800" b="1" u="sng" dirty="0"/>
          </a:p>
        </p:txBody>
      </p:sp>
      <p:sp>
        <p:nvSpPr>
          <p:cNvPr id="7" name="TextBox 6">
            <a:extLst>
              <a:ext uri="{FF2B5EF4-FFF2-40B4-BE49-F238E27FC236}">
                <a16:creationId xmlns:a16="http://schemas.microsoft.com/office/drawing/2014/main" id="{3D65866F-E63A-566E-0F04-BCC955E895A8}"/>
              </a:ext>
            </a:extLst>
          </p:cNvPr>
          <p:cNvSpPr txBox="1"/>
          <p:nvPr/>
        </p:nvSpPr>
        <p:spPr>
          <a:xfrm>
            <a:off x="103750" y="935282"/>
            <a:ext cx="3404764" cy="5078313"/>
          </a:xfrm>
          <a:prstGeom prst="rect">
            <a:avLst/>
          </a:prstGeom>
          <a:noFill/>
        </p:spPr>
        <p:txBody>
          <a:bodyPr wrap="square">
            <a:spAutoFit/>
          </a:bodyPr>
          <a:lstStyle/>
          <a:p>
            <a:r>
              <a:rPr lang="en-US" sz="1800" b="1" u="sng" dirty="0"/>
              <a:t>Insights :</a:t>
            </a:r>
          </a:p>
          <a:p>
            <a:endParaRPr lang="en-US" b="1" u="sng" dirty="0"/>
          </a:p>
          <a:p>
            <a:endParaRPr lang="en-US" b="1" u="sng" dirty="0"/>
          </a:p>
          <a:p>
            <a:endParaRPr lang="en-US" b="1" u="sng" dirty="0"/>
          </a:p>
          <a:p>
            <a:r>
              <a:rPr lang="en-US" dirty="0"/>
              <a:t>The scatter plot indicates a generally positive correlation between horsepower and MSRP, meaning that as horsepower increases, the MSRP tends to increase as well.</a:t>
            </a:r>
          </a:p>
          <a:p>
            <a:endParaRPr lang="en-US" dirty="0"/>
          </a:p>
          <a:p>
            <a:r>
              <a:rPr lang="en-US" dirty="0"/>
              <a:t>Additionally, factors like Drivetrain, Vehicle Style and the presence of features affecting City MPG can also influence the final price.</a:t>
            </a:r>
          </a:p>
          <a:p>
            <a:br>
              <a:rPr lang="en-US" sz="1800" dirty="0"/>
            </a:br>
            <a:endParaRPr lang="en-US" dirty="0"/>
          </a:p>
        </p:txBody>
      </p:sp>
      <p:pic>
        <p:nvPicPr>
          <p:cNvPr id="10" name="Picture 9">
            <a:extLst>
              <a:ext uri="{FF2B5EF4-FFF2-40B4-BE49-F238E27FC236}">
                <a16:creationId xmlns:a16="http://schemas.microsoft.com/office/drawing/2014/main" id="{7DAC0F7C-4CB8-3869-9172-988C18C1716A}"/>
              </a:ext>
            </a:extLst>
          </p:cNvPr>
          <p:cNvPicPr>
            <a:picLocks noChangeAspect="1"/>
          </p:cNvPicPr>
          <p:nvPr/>
        </p:nvPicPr>
        <p:blipFill>
          <a:blip r:embed="rId2"/>
          <a:stretch>
            <a:fillRect/>
          </a:stretch>
        </p:blipFill>
        <p:spPr>
          <a:xfrm>
            <a:off x="4144086" y="935282"/>
            <a:ext cx="7822627" cy="5548608"/>
          </a:xfrm>
          <a:prstGeom prst="rect">
            <a:avLst/>
          </a:prstGeom>
        </p:spPr>
      </p:pic>
    </p:spTree>
    <p:extLst>
      <p:ext uri="{BB962C8B-B14F-4D97-AF65-F5344CB8AC3E}">
        <p14:creationId xmlns:p14="http://schemas.microsoft.com/office/powerpoint/2010/main" val="205380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789CD-9C3D-B8CA-6A87-F470E5BF96E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CB7287D-984C-BDCA-8E12-F6558FC1B214}"/>
              </a:ext>
            </a:extLst>
          </p:cNvPr>
          <p:cNvSpPr txBox="1"/>
          <p:nvPr/>
        </p:nvSpPr>
        <p:spPr>
          <a:xfrm>
            <a:off x="551010" y="133730"/>
            <a:ext cx="11823208" cy="523220"/>
          </a:xfrm>
          <a:prstGeom prst="rect">
            <a:avLst/>
          </a:prstGeom>
          <a:noFill/>
        </p:spPr>
        <p:txBody>
          <a:bodyPr wrap="square">
            <a:spAutoFit/>
          </a:bodyPr>
          <a:lstStyle/>
          <a:p>
            <a:r>
              <a:rPr lang="en-US" sz="2800" b="1" u="sng" dirty="0"/>
              <a:t>Task 3: Regression Analysis &amp; Bar Chart - Key Features Impacting Car Price </a:t>
            </a:r>
          </a:p>
        </p:txBody>
      </p:sp>
      <p:sp>
        <p:nvSpPr>
          <p:cNvPr id="10" name="TextBox 9">
            <a:extLst>
              <a:ext uri="{FF2B5EF4-FFF2-40B4-BE49-F238E27FC236}">
                <a16:creationId xmlns:a16="http://schemas.microsoft.com/office/drawing/2014/main" id="{E9494350-8C6D-72EA-D050-2DA51152DBC6}"/>
              </a:ext>
            </a:extLst>
          </p:cNvPr>
          <p:cNvSpPr txBox="1"/>
          <p:nvPr/>
        </p:nvSpPr>
        <p:spPr>
          <a:xfrm>
            <a:off x="83870" y="1222988"/>
            <a:ext cx="3484277" cy="5355312"/>
          </a:xfrm>
          <a:prstGeom prst="rect">
            <a:avLst/>
          </a:prstGeom>
          <a:noFill/>
        </p:spPr>
        <p:txBody>
          <a:bodyPr wrap="square">
            <a:spAutoFit/>
          </a:bodyPr>
          <a:lstStyle/>
          <a:p>
            <a:r>
              <a:rPr lang="en-US" sz="1800" b="1" u="sng" dirty="0"/>
              <a:t>Insights :</a:t>
            </a:r>
          </a:p>
          <a:p>
            <a:endParaRPr lang="en-US" b="1" u="sng" dirty="0"/>
          </a:p>
          <a:p>
            <a:r>
              <a:rPr lang="en-US" dirty="0"/>
              <a:t>Fuel efficiency boosts price. Higher City and Highway MPG correlate with increased MSRP, as advanced fuel-saving tech often comes at a premium.</a:t>
            </a:r>
          </a:p>
          <a:p>
            <a:endParaRPr lang="en-US" dirty="0"/>
          </a:p>
          <a:p>
            <a:r>
              <a:rPr lang="en-US" dirty="0"/>
              <a:t>More cylinders, higher cost. Cars with larger engines command higher prices, reflecting their performance appeal in sports and luxury segments.</a:t>
            </a:r>
          </a:p>
          <a:p>
            <a:endParaRPr lang="en-US" dirty="0"/>
          </a:p>
          <a:p>
            <a:r>
              <a:rPr lang="en-US" dirty="0"/>
              <a:t>Extra doors mean lower prices. Practical 4-door models are typically cheaper than 2-door cars, prioritizing affordability over exclusivity.</a:t>
            </a:r>
          </a:p>
        </p:txBody>
      </p:sp>
      <p:pic>
        <p:nvPicPr>
          <p:cNvPr id="5" name="Picture 4">
            <a:extLst>
              <a:ext uri="{FF2B5EF4-FFF2-40B4-BE49-F238E27FC236}">
                <a16:creationId xmlns:a16="http://schemas.microsoft.com/office/drawing/2014/main" id="{047F7E44-0483-E03A-C1D5-6719A37ED714}"/>
              </a:ext>
            </a:extLst>
          </p:cNvPr>
          <p:cNvPicPr>
            <a:picLocks noChangeAspect="1"/>
          </p:cNvPicPr>
          <p:nvPr/>
        </p:nvPicPr>
        <p:blipFill>
          <a:blip r:embed="rId2"/>
          <a:stretch>
            <a:fillRect/>
          </a:stretch>
        </p:blipFill>
        <p:spPr>
          <a:xfrm>
            <a:off x="3793303" y="1222988"/>
            <a:ext cx="8314827" cy="5355312"/>
          </a:xfrm>
          <a:prstGeom prst="rect">
            <a:avLst/>
          </a:prstGeom>
        </p:spPr>
      </p:pic>
    </p:spTree>
    <p:extLst>
      <p:ext uri="{BB962C8B-B14F-4D97-AF65-F5344CB8AC3E}">
        <p14:creationId xmlns:p14="http://schemas.microsoft.com/office/powerpoint/2010/main" val="143538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D45C14-C817-C7B9-7FBC-E72F2DE6275E}"/>
              </a:ext>
            </a:extLst>
          </p:cNvPr>
          <p:cNvSpPr txBox="1"/>
          <p:nvPr/>
        </p:nvSpPr>
        <p:spPr>
          <a:xfrm>
            <a:off x="0" y="1461871"/>
            <a:ext cx="3170583" cy="2862322"/>
          </a:xfrm>
          <a:prstGeom prst="rect">
            <a:avLst/>
          </a:prstGeom>
          <a:noFill/>
        </p:spPr>
        <p:txBody>
          <a:bodyPr wrap="square">
            <a:spAutoFit/>
          </a:bodyPr>
          <a:lstStyle/>
          <a:p>
            <a:r>
              <a:rPr lang="en-US" sz="1800" b="1" u="sng" dirty="0"/>
              <a:t>Insights :</a:t>
            </a:r>
          </a:p>
          <a:p>
            <a:endParaRPr lang="en-US" b="1" u="sng" dirty="0"/>
          </a:p>
          <a:p>
            <a:endParaRPr lang="en-US" b="1" u="sng" dirty="0"/>
          </a:p>
          <a:p>
            <a:r>
              <a:rPr lang="en-US" dirty="0"/>
              <a:t>Bugatti followed by Maybach and Rolls-Royce have the maximum Avg. MSRP</a:t>
            </a:r>
            <a:br>
              <a:rPr lang="en-US" dirty="0"/>
            </a:br>
            <a:br>
              <a:rPr lang="en-US" dirty="0"/>
            </a:br>
            <a:r>
              <a:rPr lang="en-US" dirty="0"/>
              <a:t>While as Plymouth followed by Oldsmobile and Suzuki have the lowest Avg. MSRP</a:t>
            </a:r>
          </a:p>
        </p:txBody>
      </p:sp>
      <p:pic>
        <p:nvPicPr>
          <p:cNvPr id="3" name="Picture 2">
            <a:extLst>
              <a:ext uri="{FF2B5EF4-FFF2-40B4-BE49-F238E27FC236}">
                <a16:creationId xmlns:a16="http://schemas.microsoft.com/office/drawing/2014/main" id="{535DE9E6-B2DE-11A4-302B-06AA4FA2B7BA}"/>
              </a:ext>
            </a:extLst>
          </p:cNvPr>
          <p:cNvPicPr>
            <a:picLocks noChangeAspect="1"/>
          </p:cNvPicPr>
          <p:nvPr/>
        </p:nvPicPr>
        <p:blipFill>
          <a:blip r:embed="rId2"/>
          <a:stretch>
            <a:fillRect/>
          </a:stretch>
        </p:blipFill>
        <p:spPr>
          <a:xfrm>
            <a:off x="3369365" y="1103484"/>
            <a:ext cx="8766634" cy="5130340"/>
          </a:xfrm>
          <a:prstGeom prst="rect">
            <a:avLst/>
          </a:prstGeom>
        </p:spPr>
      </p:pic>
      <p:sp>
        <p:nvSpPr>
          <p:cNvPr id="4" name="TextBox 3">
            <a:extLst>
              <a:ext uri="{FF2B5EF4-FFF2-40B4-BE49-F238E27FC236}">
                <a16:creationId xmlns:a16="http://schemas.microsoft.com/office/drawing/2014/main" id="{4993A095-2BDB-1AD5-8115-914A8EF3D397}"/>
              </a:ext>
            </a:extLst>
          </p:cNvPr>
          <p:cNvSpPr txBox="1"/>
          <p:nvPr/>
        </p:nvSpPr>
        <p:spPr>
          <a:xfrm>
            <a:off x="1218780" y="149377"/>
            <a:ext cx="10465904" cy="954107"/>
          </a:xfrm>
          <a:prstGeom prst="rect">
            <a:avLst/>
          </a:prstGeom>
          <a:noFill/>
        </p:spPr>
        <p:txBody>
          <a:bodyPr wrap="square">
            <a:spAutoFit/>
          </a:bodyPr>
          <a:lstStyle/>
          <a:p>
            <a:r>
              <a:rPr lang="en-US" sz="2800" b="1" u="sng" dirty="0"/>
              <a:t>Task 4: Bar Chart - Manufacturer vs. Average Price Comparison</a:t>
            </a:r>
          </a:p>
          <a:p>
            <a:endParaRPr lang="en-US" sz="2800" b="1" u="sng" dirty="0"/>
          </a:p>
        </p:txBody>
      </p:sp>
    </p:spTree>
    <p:extLst>
      <p:ext uri="{BB962C8B-B14F-4D97-AF65-F5344CB8AC3E}">
        <p14:creationId xmlns:p14="http://schemas.microsoft.com/office/powerpoint/2010/main" val="17590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B7755-EDD4-A7AF-08B4-73A9282B39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96A84AD-2948-55BC-B32C-7D357A88B89D}"/>
              </a:ext>
            </a:extLst>
          </p:cNvPr>
          <p:cNvSpPr txBox="1"/>
          <p:nvPr/>
        </p:nvSpPr>
        <p:spPr>
          <a:xfrm>
            <a:off x="2960279" y="228201"/>
            <a:ext cx="5875607" cy="523220"/>
          </a:xfrm>
          <a:prstGeom prst="rect">
            <a:avLst/>
          </a:prstGeom>
          <a:noFill/>
        </p:spPr>
        <p:txBody>
          <a:bodyPr wrap="square">
            <a:spAutoFit/>
          </a:bodyPr>
          <a:lstStyle/>
          <a:p>
            <a:r>
              <a:rPr lang="en-US" sz="2800" b="1" u="sng" dirty="0"/>
              <a:t>Task 5: Cylinders vs. Highway MPG</a:t>
            </a:r>
          </a:p>
        </p:txBody>
      </p:sp>
      <p:sp>
        <p:nvSpPr>
          <p:cNvPr id="6" name="TextBox 5">
            <a:extLst>
              <a:ext uri="{FF2B5EF4-FFF2-40B4-BE49-F238E27FC236}">
                <a16:creationId xmlns:a16="http://schemas.microsoft.com/office/drawing/2014/main" id="{A1BAD2AD-C79F-BD09-5A80-400032E659DF}"/>
              </a:ext>
            </a:extLst>
          </p:cNvPr>
          <p:cNvSpPr txBox="1"/>
          <p:nvPr/>
        </p:nvSpPr>
        <p:spPr>
          <a:xfrm>
            <a:off x="103749" y="1664661"/>
            <a:ext cx="4259529" cy="3416320"/>
          </a:xfrm>
          <a:prstGeom prst="rect">
            <a:avLst/>
          </a:prstGeom>
          <a:noFill/>
        </p:spPr>
        <p:txBody>
          <a:bodyPr wrap="square">
            <a:spAutoFit/>
          </a:bodyPr>
          <a:lstStyle/>
          <a:p>
            <a:r>
              <a:rPr lang="en-US" sz="1800" b="1" u="sng" dirty="0"/>
              <a:t>Insights :</a:t>
            </a:r>
          </a:p>
          <a:p>
            <a:endParaRPr lang="en-US" b="1" u="sng" dirty="0"/>
          </a:p>
          <a:p>
            <a:pPr>
              <a:buNone/>
            </a:pPr>
            <a:r>
              <a:rPr lang="en-US" dirty="0"/>
              <a:t>The correlation is -0.60296(downward trend), indicating a strong relationship. </a:t>
            </a:r>
            <a:br>
              <a:rPr lang="en-US" dirty="0"/>
            </a:br>
            <a:br>
              <a:rPr lang="en-US" dirty="0"/>
            </a:br>
            <a:r>
              <a:rPr lang="en-US" dirty="0"/>
              <a:t>The higher number of the cylinders in a car means a lower highway MPG.</a:t>
            </a:r>
          </a:p>
          <a:p>
            <a:pPr>
              <a:buNone/>
            </a:pPr>
            <a:br>
              <a:rPr lang="en-US" sz="1800" dirty="0"/>
            </a:br>
            <a:r>
              <a:rPr lang="en-US" sz="1800" dirty="0"/>
              <a:t>And the outlier at 4 </a:t>
            </a:r>
            <a:r>
              <a:rPr lang="en-US" dirty="0"/>
              <a:t>engines at 350 MPG might be due to an efficient engine or other factors.</a:t>
            </a:r>
            <a:br>
              <a:rPr lang="en-US" sz="1800" dirty="0"/>
            </a:br>
            <a:endParaRPr lang="en-US" dirty="0"/>
          </a:p>
        </p:txBody>
      </p:sp>
      <p:pic>
        <p:nvPicPr>
          <p:cNvPr id="4" name="Picture 3">
            <a:extLst>
              <a:ext uri="{FF2B5EF4-FFF2-40B4-BE49-F238E27FC236}">
                <a16:creationId xmlns:a16="http://schemas.microsoft.com/office/drawing/2014/main" id="{AAA0B1A6-0910-C463-03D7-DEDFDDD35852}"/>
              </a:ext>
            </a:extLst>
          </p:cNvPr>
          <p:cNvPicPr>
            <a:picLocks noChangeAspect="1"/>
          </p:cNvPicPr>
          <p:nvPr/>
        </p:nvPicPr>
        <p:blipFill>
          <a:blip r:embed="rId2"/>
          <a:stretch>
            <a:fillRect/>
          </a:stretch>
        </p:blipFill>
        <p:spPr>
          <a:xfrm>
            <a:off x="5048294" y="1776816"/>
            <a:ext cx="7039957" cy="3858163"/>
          </a:xfrm>
          <a:prstGeom prst="rect">
            <a:avLst/>
          </a:prstGeom>
        </p:spPr>
      </p:pic>
    </p:spTree>
    <p:extLst>
      <p:ext uri="{BB962C8B-B14F-4D97-AF65-F5344CB8AC3E}">
        <p14:creationId xmlns:p14="http://schemas.microsoft.com/office/powerpoint/2010/main" val="1454213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3804</TotalTime>
  <Words>803</Words>
  <Application>Microsoft Office PowerPoint</Application>
  <PresentationFormat>Widescreen</PresentationFormat>
  <Paragraphs>68</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Impact of Car Features</vt:lpstr>
      <vt:lpstr>Project Description  </vt:lpstr>
      <vt:lpstr>Tech Stack </vt:lpstr>
      <vt:lpstr>Data Cleaning </vt:lpstr>
      <vt:lpstr>   Data Analytics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Zaid Mohammad</dc:creator>
  <cp:lastModifiedBy>Zaid Mohammad</cp:lastModifiedBy>
  <cp:revision>52</cp:revision>
  <dcterms:created xsi:type="dcterms:W3CDTF">2025-02-24T11:56:18Z</dcterms:created>
  <dcterms:modified xsi:type="dcterms:W3CDTF">2025-04-29T18:50:52Z</dcterms:modified>
</cp:coreProperties>
</file>