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60" r:id="rId5"/>
    <p:sldId id="263" r:id="rId6"/>
    <p:sldId id="269" r:id="rId7"/>
    <p:sldId id="270" r:id="rId8"/>
    <p:sldId id="271" r:id="rId9"/>
    <p:sldId id="272" r:id="rId10"/>
    <p:sldId id="273" r:id="rId11"/>
    <p:sldId id="274" r:id="rId12"/>
    <p:sldId id="275" r:id="rId13"/>
    <p:sldId id="276" r:id="rId14"/>
    <p:sldId id="26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3464" autoAdjust="0"/>
  </p:normalViewPr>
  <p:slideViewPr>
    <p:cSldViewPr snapToGrid="0">
      <p:cViewPr>
        <p:scale>
          <a:sx n="75" d="100"/>
          <a:sy n="75" d="100"/>
        </p:scale>
        <p:origin x="9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FFC838-4251-48D7-802F-0B8C9A041A01}" type="datetimeFigureOut">
              <a:rPr lang="en-US" smtClean="0"/>
              <a:t>3/11/2025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BE1589-785E-4C30-80C5-4713EA9EA2CA}" type="slidenum">
              <a:rPr lang="en-US" smtClean="0"/>
              <a:t>‹#›</a:t>
            </a:fld>
            <a:endParaRPr lang="en-US"/>
          </a:p>
        </p:txBody>
      </p:sp>
    </p:spTree>
    <p:extLst>
      <p:ext uri="{BB962C8B-B14F-4D97-AF65-F5344CB8AC3E}">
        <p14:creationId xmlns:p14="http://schemas.microsoft.com/office/powerpoint/2010/main" val="693056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3</a:t>
            </a:fld>
            <a:endParaRPr lang="en-US"/>
          </a:p>
        </p:txBody>
      </p:sp>
    </p:spTree>
    <p:extLst>
      <p:ext uri="{BB962C8B-B14F-4D97-AF65-F5344CB8AC3E}">
        <p14:creationId xmlns:p14="http://schemas.microsoft.com/office/powerpoint/2010/main" val="36884048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BE1589-785E-4C30-80C5-4713EA9EA2CA}" type="slidenum">
              <a:rPr lang="en-US" smtClean="0"/>
              <a:t>9</a:t>
            </a:fld>
            <a:endParaRPr lang="en-US"/>
          </a:p>
        </p:txBody>
      </p:sp>
    </p:spTree>
    <p:extLst>
      <p:ext uri="{BB962C8B-B14F-4D97-AF65-F5344CB8AC3E}">
        <p14:creationId xmlns:p14="http://schemas.microsoft.com/office/powerpoint/2010/main" val="17318488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E1D4-2F87-B74E-F4B9-B6836AF2AE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05A7F3-F8F2-28F4-016A-6FE53D15D2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4C5BBD4-3DF5-0C60-576D-30FD539186E2}"/>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5" name="Footer Placeholder 4">
            <a:extLst>
              <a:ext uri="{FF2B5EF4-FFF2-40B4-BE49-F238E27FC236}">
                <a16:creationId xmlns:a16="http://schemas.microsoft.com/office/drawing/2014/main" id="{0AD99022-8BD1-F24F-7093-209046599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396FC-14C1-F852-04E6-98E9B98F196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822510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BFD9F-B98C-96C3-0375-70DB3CFECD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CCF3BE-FF86-DACA-40DE-07309A7CF6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EF7D73-CF46-F46D-B7D8-E03834D64698}"/>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5" name="Footer Placeholder 4">
            <a:extLst>
              <a:ext uri="{FF2B5EF4-FFF2-40B4-BE49-F238E27FC236}">
                <a16:creationId xmlns:a16="http://schemas.microsoft.com/office/drawing/2014/main" id="{0D10AAB1-C5E2-9CE6-4241-BDE7F91264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51FCF-3BAA-C385-C193-0C02B0C3C9D5}"/>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4087385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576A5-B251-1913-A0CF-A8751E96EC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6BA823-C642-BE95-EE82-380034FBC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89C130-82A4-5CFB-4E88-9BBC5AA219BC}"/>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5" name="Footer Placeholder 4">
            <a:extLst>
              <a:ext uri="{FF2B5EF4-FFF2-40B4-BE49-F238E27FC236}">
                <a16:creationId xmlns:a16="http://schemas.microsoft.com/office/drawing/2014/main" id="{41F4D0F4-9FD8-75CC-EB88-33AE9C0EF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30FA-85B3-CE35-2F3C-EA3C951920B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707516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B6E0E-6D01-2B45-2ACA-872B3958B0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B8EE4C-536A-D805-75A0-24B4FD62CE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3495DB-4AE2-873C-9B8E-F73B329614A9}"/>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5" name="Footer Placeholder 4">
            <a:extLst>
              <a:ext uri="{FF2B5EF4-FFF2-40B4-BE49-F238E27FC236}">
                <a16:creationId xmlns:a16="http://schemas.microsoft.com/office/drawing/2014/main" id="{78411813-0F5C-03DB-8C25-8CBDFAB845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82EDDD-F822-7588-21B9-DD405CA93EA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630461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3602D-AB34-D548-E4D3-0C8BD9F796F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FA94CE-98D8-189A-A10E-8602908D21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38B7BF-4CE6-C5DF-0B01-20A05BF57239}"/>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5" name="Footer Placeholder 4">
            <a:extLst>
              <a:ext uri="{FF2B5EF4-FFF2-40B4-BE49-F238E27FC236}">
                <a16:creationId xmlns:a16="http://schemas.microsoft.com/office/drawing/2014/main" id="{4E526BD2-A436-1668-0F64-544F6CAAF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F04E5E-9956-E458-B888-28EA3EA0705E}"/>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73533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3E0FA-F045-CF22-EC19-8A4D13AEC2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3CBBB2-B5F0-63D9-D439-247CD3DE92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DFAFB1-A07B-D9A1-F333-DDB5B93D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451DF8-8A47-7C7D-59FC-D4AB0D3BAF11}"/>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6" name="Footer Placeholder 5">
            <a:extLst>
              <a:ext uri="{FF2B5EF4-FFF2-40B4-BE49-F238E27FC236}">
                <a16:creationId xmlns:a16="http://schemas.microsoft.com/office/drawing/2014/main" id="{02E7F61F-A224-39BF-C3ED-98C05F8017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022A45-7708-7489-1354-6335A4C025F2}"/>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196329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E3D90-BC4C-2027-8A63-DD44B04D3E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21027-12D6-F571-92E1-67891CA67E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C60F8-FC6F-9337-3470-DD0F66B4A0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77C283C-35ED-CB0E-0335-8FE89ADCA0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991664-607F-3B17-0C80-371AB6D11A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E6B721-182E-D5C1-9271-F27F749B7726}"/>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8" name="Footer Placeholder 7">
            <a:extLst>
              <a:ext uri="{FF2B5EF4-FFF2-40B4-BE49-F238E27FC236}">
                <a16:creationId xmlns:a16="http://schemas.microsoft.com/office/drawing/2014/main" id="{0714B780-317E-7943-6894-0E34D9647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3BCF9-673C-6CE0-26EA-0383B7D11FFD}"/>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360418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E8CB-98BC-85F2-5809-CC42E13A56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3E05AE-51DC-02A9-44F4-C84B93D6FDBE}"/>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4" name="Footer Placeholder 3">
            <a:extLst>
              <a:ext uri="{FF2B5EF4-FFF2-40B4-BE49-F238E27FC236}">
                <a16:creationId xmlns:a16="http://schemas.microsoft.com/office/drawing/2014/main" id="{2EB6875A-04C9-92B1-72C7-68B4C1F0D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1A2FE6-E73B-874C-5270-BC03593BC65F}"/>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3570289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3B8197-4D6F-500C-0BB1-93C30588A62C}"/>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3" name="Footer Placeholder 2">
            <a:extLst>
              <a:ext uri="{FF2B5EF4-FFF2-40B4-BE49-F238E27FC236}">
                <a16:creationId xmlns:a16="http://schemas.microsoft.com/office/drawing/2014/main" id="{42FFAFB3-B6D3-B048-6A23-E38E0F04D62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23C40-A962-643C-66E3-115C08BC830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2576844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B465B-E84B-ADAA-6025-5C56A5AC00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B41CA9-76FC-FE3E-2FE7-9B8DF554A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05794EF-43DD-B213-B60B-313FF2130D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4072-B848-7532-F61A-170FAA2AE583}"/>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6" name="Footer Placeholder 5">
            <a:extLst>
              <a:ext uri="{FF2B5EF4-FFF2-40B4-BE49-F238E27FC236}">
                <a16:creationId xmlns:a16="http://schemas.microsoft.com/office/drawing/2014/main" id="{44077DC1-E7D7-574F-65D8-79ED24FE25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DC11AF-4A62-8340-D647-C5A1C23D9DC9}"/>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124020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4AFE-B900-7E39-6A84-7B07C32380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2F1C14-AD1F-4135-421B-BCB919C3BD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5E8491-C9BF-5486-79F7-D0EF14785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4306B-D55A-18B6-530C-96B82B15A93C}"/>
              </a:ext>
            </a:extLst>
          </p:cNvPr>
          <p:cNvSpPr>
            <a:spLocks noGrp="1"/>
          </p:cNvSpPr>
          <p:nvPr>
            <p:ph type="dt" sz="half" idx="10"/>
          </p:nvPr>
        </p:nvSpPr>
        <p:spPr/>
        <p:txBody>
          <a:bodyPr/>
          <a:lstStyle/>
          <a:p>
            <a:fld id="{AF218F3E-9A8C-4CB1-835B-DBAD5044A2B4}" type="datetimeFigureOut">
              <a:rPr lang="en-US" smtClean="0"/>
              <a:t>3/11/2025</a:t>
            </a:fld>
            <a:endParaRPr lang="en-US"/>
          </a:p>
        </p:txBody>
      </p:sp>
      <p:sp>
        <p:nvSpPr>
          <p:cNvPr id="6" name="Footer Placeholder 5">
            <a:extLst>
              <a:ext uri="{FF2B5EF4-FFF2-40B4-BE49-F238E27FC236}">
                <a16:creationId xmlns:a16="http://schemas.microsoft.com/office/drawing/2014/main" id="{C929DB58-DBD5-2951-B6B3-AC0F862CC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51FD08-435E-C69A-233D-64423C85BC94}"/>
              </a:ext>
            </a:extLst>
          </p:cNvPr>
          <p:cNvSpPr>
            <a:spLocks noGrp="1"/>
          </p:cNvSpPr>
          <p:nvPr>
            <p:ph type="sldNum" sz="quarter" idx="12"/>
          </p:nvPr>
        </p:nvSpPr>
        <p:spPr/>
        <p:txBody>
          <a:bodyPr/>
          <a:lstStyle/>
          <a:p>
            <a:fld id="{3C02AD7E-CFD5-4D2A-8ED4-BFE838F125A9}" type="slidenum">
              <a:rPr lang="en-US" smtClean="0"/>
              <a:t>‹#›</a:t>
            </a:fld>
            <a:endParaRPr lang="en-US"/>
          </a:p>
        </p:txBody>
      </p:sp>
    </p:spTree>
    <p:extLst>
      <p:ext uri="{BB962C8B-B14F-4D97-AF65-F5344CB8AC3E}">
        <p14:creationId xmlns:p14="http://schemas.microsoft.com/office/powerpoint/2010/main" val="109848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1B7F5-ABFC-2EB7-79A0-269F2B4224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1E1E03-CE7B-B207-BEF9-BA195C91E5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456EDB-CD45-5F37-A08B-5C46E24B86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218F3E-9A8C-4CB1-835B-DBAD5044A2B4}" type="datetimeFigureOut">
              <a:rPr lang="en-US" smtClean="0"/>
              <a:t>3/11/2025</a:t>
            </a:fld>
            <a:endParaRPr lang="en-US"/>
          </a:p>
        </p:txBody>
      </p:sp>
      <p:sp>
        <p:nvSpPr>
          <p:cNvPr id="5" name="Footer Placeholder 4">
            <a:extLst>
              <a:ext uri="{FF2B5EF4-FFF2-40B4-BE49-F238E27FC236}">
                <a16:creationId xmlns:a16="http://schemas.microsoft.com/office/drawing/2014/main" id="{37A6A5FB-18E3-317C-9D9B-1AF3099EA4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2A56C55-1780-09FF-9A29-F4090FA650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2AD7E-CFD5-4D2A-8ED4-BFE838F125A9}" type="slidenum">
              <a:rPr lang="en-US" smtClean="0"/>
              <a:t>‹#›</a:t>
            </a:fld>
            <a:endParaRPr lang="en-US"/>
          </a:p>
        </p:txBody>
      </p:sp>
    </p:spTree>
    <p:extLst>
      <p:ext uri="{BB962C8B-B14F-4D97-AF65-F5344CB8AC3E}">
        <p14:creationId xmlns:p14="http://schemas.microsoft.com/office/powerpoint/2010/main" val="415198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81A26-70DB-3E61-B5FE-EE5BD9188A07}"/>
              </a:ext>
            </a:extLst>
          </p:cNvPr>
          <p:cNvSpPr>
            <a:spLocks noGrp="1"/>
          </p:cNvSpPr>
          <p:nvPr>
            <p:ph type="ctrTitle"/>
          </p:nvPr>
        </p:nvSpPr>
        <p:spPr/>
        <p:txBody>
          <a:bodyPr/>
          <a:lstStyle/>
          <a:p>
            <a:r>
              <a:rPr lang="en-US" dirty="0"/>
              <a:t>Operation Analytics and Investigating Metric Spike</a:t>
            </a:r>
          </a:p>
        </p:txBody>
      </p:sp>
      <p:sp>
        <p:nvSpPr>
          <p:cNvPr id="3" name="Subtitle 2">
            <a:extLst>
              <a:ext uri="{FF2B5EF4-FFF2-40B4-BE49-F238E27FC236}">
                <a16:creationId xmlns:a16="http://schemas.microsoft.com/office/drawing/2014/main" id="{44E68A80-8E28-0E53-1379-C6FCF166BF36}"/>
              </a:ext>
            </a:extLst>
          </p:cNvPr>
          <p:cNvSpPr>
            <a:spLocks noGrp="1"/>
          </p:cNvSpPr>
          <p:nvPr>
            <p:ph type="subTitle" idx="1"/>
          </p:nvPr>
        </p:nvSpPr>
        <p:spPr>
          <a:xfrm>
            <a:off x="1524000" y="4299284"/>
            <a:ext cx="9144000" cy="958516"/>
          </a:xfrm>
        </p:spPr>
        <p:txBody>
          <a:bodyPr/>
          <a:lstStyle/>
          <a:p>
            <a:r>
              <a:rPr lang="en-US" dirty="0"/>
              <a:t>Zaid Mohammad</a:t>
            </a:r>
          </a:p>
          <a:p>
            <a:endParaRPr lang="en-US" dirty="0"/>
          </a:p>
        </p:txBody>
      </p:sp>
    </p:spTree>
    <p:extLst>
      <p:ext uri="{BB962C8B-B14F-4D97-AF65-F5344CB8AC3E}">
        <p14:creationId xmlns:p14="http://schemas.microsoft.com/office/powerpoint/2010/main" val="30654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382DE-195E-5BA3-219D-CB8EE890B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429B4-3744-E632-F1F0-866CB0D4A939}"/>
              </a:ext>
            </a:extLst>
          </p:cNvPr>
          <p:cNvSpPr>
            <a:spLocks noGrp="1"/>
          </p:cNvSpPr>
          <p:nvPr>
            <p:ph type="title"/>
          </p:nvPr>
        </p:nvSpPr>
        <p:spPr>
          <a:xfrm>
            <a:off x="444660" y="226142"/>
            <a:ext cx="10515600" cy="1325563"/>
          </a:xfrm>
        </p:spPr>
        <p:txBody>
          <a:bodyPr/>
          <a:lstStyle/>
          <a:p>
            <a:r>
              <a:rPr lang="en-US" dirty="0"/>
              <a:t>B. User growth Analysis: </a:t>
            </a:r>
          </a:p>
        </p:txBody>
      </p:sp>
      <p:sp>
        <p:nvSpPr>
          <p:cNvPr id="3" name="Content Placeholder 2">
            <a:extLst>
              <a:ext uri="{FF2B5EF4-FFF2-40B4-BE49-F238E27FC236}">
                <a16:creationId xmlns:a16="http://schemas.microsoft.com/office/drawing/2014/main" id="{A2E09820-EAFA-0456-ADA9-CAD735C8128A}"/>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CFB55409-9466-FB77-A589-333CC361FDBB}"/>
              </a:ext>
            </a:extLst>
          </p:cNvPr>
          <p:cNvPicPr>
            <a:picLocks noChangeAspect="1"/>
          </p:cNvPicPr>
          <p:nvPr/>
        </p:nvPicPr>
        <p:blipFill>
          <a:blip r:embed="rId2"/>
          <a:stretch>
            <a:fillRect/>
          </a:stretch>
        </p:blipFill>
        <p:spPr>
          <a:xfrm>
            <a:off x="644332" y="2309656"/>
            <a:ext cx="6782747" cy="2238687"/>
          </a:xfrm>
          <a:prstGeom prst="rect">
            <a:avLst/>
          </a:prstGeom>
        </p:spPr>
      </p:pic>
      <p:pic>
        <p:nvPicPr>
          <p:cNvPr id="7" name="Picture 6">
            <a:extLst>
              <a:ext uri="{FF2B5EF4-FFF2-40B4-BE49-F238E27FC236}">
                <a16:creationId xmlns:a16="http://schemas.microsoft.com/office/drawing/2014/main" id="{59419ECD-8C67-41EB-5FB2-3201B09EA3F4}"/>
              </a:ext>
            </a:extLst>
          </p:cNvPr>
          <p:cNvPicPr>
            <a:picLocks noChangeAspect="1"/>
          </p:cNvPicPr>
          <p:nvPr/>
        </p:nvPicPr>
        <p:blipFill>
          <a:blip r:embed="rId3"/>
          <a:stretch>
            <a:fillRect/>
          </a:stretch>
        </p:blipFill>
        <p:spPr>
          <a:xfrm>
            <a:off x="7735666" y="1149639"/>
            <a:ext cx="3367956" cy="5068007"/>
          </a:xfrm>
          <a:prstGeom prst="rect">
            <a:avLst/>
          </a:prstGeom>
        </p:spPr>
      </p:pic>
      <p:sp>
        <p:nvSpPr>
          <p:cNvPr id="10" name="TextBox 9">
            <a:extLst>
              <a:ext uri="{FF2B5EF4-FFF2-40B4-BE49-F238E27FC236}">
                <a16:creationId xmlns:a16="http://schemas.microsoft.com/office/drawing/2014/main" id="{13D36B7F-CF56-BE62-F6BC-EB05772C123A}"/>
              </a:ext>
            </a:extLst>
          </p:cNvPr>
          <p:cNvSpPr txBox="1"/>
          <p:nvPr/>
        </p:nvSpPr>
        <p:spPr>
          <a:xfrm>
            <a:off x="540092" y="1835791"/>
            <a:ext cx="825654" cy="369332"/>
          </a:xfrm>
          <a:prstGeom prst="rect">
            <a:avLst/>
          </a:prstGeom>
          <a:noFill/>
        </p:spPr>
        <p:txBody>
          <a:bodyPr wrap="square">
            <a:spAutoFit/>
          </a:bodyPr>
          <a:lstStyle/>
          <a:p>
            <a:r>
              <a:rPr lang="en-US" dirty="0"/>
              <a:t>Query</a:t>
            </a:r>
          </a:p>
        </p:txBody>
      </p:sp>
      <p:sp>
        <p:nvSpPr>
          <p:cNvPr id="11" name="TextBox 10">
            <a:extLst>
              <a:ext uri="{FF2B5EF4-FFF2-40B4-BE49-F238E27FC236}">
                <a16:creationId xmlns:a16="http://schemas.microsoft.com/office/drawing/2014/main" id="{FE50CD20-4696-5CB3-29AB-D127E878CD82}"/>
              </a:ext>
            </a:extLst>
          </p:cNvPr>
          <p:cNvSpPr txBox="1"/>
          <p:nvPr/>
        </p:nvSpPr>
        <p:spPr>
          <a:xfrm>
            <a:off x="7277568" y="618610"/>
            <a:ext cx="916195" cy="369332"/>
          </a:xfrm>
          <a:prstGeom prst="rect">
            <a:avLst/>
          </a:prstGeom>
          <a:noFill/>
        </p:spPr>
        <p:txBody>
          <a:bodyPr wrap="square">
            <a:spAutoFit/>
          </a:bodyPr>
          <a:lstStyle/>
          <a:p>
            <a:r>
              <a:rPr lang="en-US" dirty="0"/>
              <a:t>Output</a:t>
            </a:r>
          </a:p>
        </p:txBody>
      </p:sp>
    </p:spTree>
    <p:extLst>
      <p:ext uri="{BB962C8B-B14F-4D97-AF65-F5344CB8AC3E}">
        <p14:creationId xmlns:p14="http://schemas.microsoft.com/office/powerpoint/2010/main" val="2501745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898E5-A25F-1DBE-0053-2E0B8EAB9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6EA61-CE70-AE3E-8EE1-69218B186EBA}"/>
              </a:ext>
            </a:extLst>
          </p:cNvPr>
          <p:cNvSpPr>
            <a:spLocks noGrp="1"/>
          </p:cNvSpPr>
          <p:nvPr>
            <p:ph type="title"/>
          </p:nvPr>
        </p:nvSpPr>
        <p:spPr>
          <a:xfrm>
            <a:off x="444660" y="226142"/>
            <a:ext cx="10515600" cy="1325563"/>
          </a:xfrm>
        </p:spPr>
        <p:txBody>
          <a:bodyPr/>
          <a:lstStyle/>
          <a:p>
            <a:r>
              <a:rPr lang="en-US" dirty="0"/>
              <a:t>C. Weekly retention analysis:</a:t>
            </a:r>
          </a:p>
        </p:txBody>
      </p:sp>
      <p:sp>
        <p:nvSpPr>
          <p:cNvPr id="3" name="Content Placeholder 2">
            <a:extLst>
              <a:ext uri="{FF2B5EF4-FFF2-40B4-BE49-F238E27FC236}">
                <a16:creationId xmlns:a16="http://schemas.microsoft.com/office/drawing/2014/main" id="{2CA458A4-548D-6AF9-246E-0D80A40B30B9}"/>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413E7422-959D-D922-3C60-820CD0213D22}"/>
              </a:ext>
            </a:extLst>
          </p:cNvPr>
          <p:cNvPicPr>
            <a:picLocks noChangeAspect="1"/>
          </p:cNvPicPr>
          <p:nvPr/>
        </p:nvPicPr>
        <p:blipFill>
          <a:blip r:embed="rId2"/>
          <a:stretch>
            <a:fillRect/>
          </a:stretch>
        </p:blipFill>
        <p:spPr>
          <a:xfrm>
            <a:off x="2503819" y="2080202"/>
            <a:ext cx="7184362" cy="2152890"/>
          </a:xfrm>
          <a:prstGeom prst="rect">
            <a:avLst/>
          </a:prstGeom>
        </p:spPr>
      </p:pic>
      <p:pic>
        <p:nvPicPr>
          <p:cNvPr id="7" name="Picture 6">
            <a:extLst>
              <a:ext uri="{FF2B5EF4-FFF2-40B4-BE49-F238E27FC236}">
                <a16:creationId xmlns:a16="http://schemas.microsoft.com/office/drawing/2014/main" id="{249930B6-1F7F-3E7C-2E77-A1976D5E17AF}"/>
              </a:ext>
            </a:extLst>
          </p:cNvPr>
          <p:cNvPicPr>
            <a:picLocks noChangeAspect="1"/>
          </p:cNvPicPr>
          <p:nvPr/>
        </p:nvPicPr>
        <p:blipFill>
          <a:blip r:embed="rId3"/>
          <a:stretch>
            <a:fillRect/>
          </a:stretch>
        </p:blipFill>
        <p:spPr>
          <a:xfrm>
            <a:off x="3673457" y="5148464"/>
            <a:ext cx="3781953" cy="504895"/>
          </a:xfrm>
          <a:prstGeom prst="rect">
            <a:avLst/>
          </a:prstGeom>
        </p:spPr>
      </p:pic>
      <p:sp>
        <p:nvSpPr>
          <p:cNvPr id="10" name="TextBox 9">
            <a:extLst>
              <a:ext uri="{FF2B5EF4-FFF2-40B4-BE49-F238E27FC236}">
                <a16:creationId xmlns:a16="http://schemas.microsoft.com/office/drawing/2014/main" id="{9DDB2A1E-69FA-BC6B-349D-1EABF8A60D23}"/>
              </a:ext>
            </a:extLst>
          </p:cNvPr>
          <p:cNvSpPr txBox="1"/>
          <p:nvPr/>
        </p:nvSpPr>
        <p:spPr>
          <a:xfrm>
            <a:off x="2016051" y="1792985"/>
            <a:ext cx="6094070" cy="369332"/>
          </a:xfrm>
          <a:prstGeom prst="rect">
            <a:avLst/>
          </a:prstGeom>
          <a:noFill/>
        </p:spPr>
        <p:txBody>
          <a:bodyPr wrap="square">
            <a:spAutoFit/>
          </a:bodyPr>
          <a:lstStyle/>
          <a:p>
            <a:r>
              <a:rPr lang="en-US" dirty="0"/>
              <a:t>Query</a:t>
            </a:r>
          </a:p>
        </p:txBody>
      </p:sp>
      <p:sp>
        <p:nvSpPr>
          <p:cNvPr id="11" name="TextBox 10">
            <a:extLst>
              <a:ext uri="{FF2B5EF4-FFF2-40B4-BE49-F238E27FC236}">
                <a16:creationId xmlns:a16="http://schemas.microsoft.com/office/drawing/2014/main" id="{CD84D153-087F-9CF1-32C4-520BAC33B4B4}"/>
              </a:ext>
            </a:extLst>
          </p:cNvPr>
          <p:cNvSpPr txBox="1"/>
          <p:nvPr/>
        </p:nvSpPr>
        <p:spPr>
          <a:xfrm>
            <a:off x="3215359" y="4584282"/>
            <a:ext cx="916195" cy="369332"/>
          </a:xfrm>
          <a:prstGeom prst="rect">
            <a:avLst/>
          </a:prstGeom>
          <a:noFill/>
        </p:spPr>
        <p:txBody>
          <a:bodyPr wrap="square">
            <a:spAutoFit/>
          </a:bodyPr>
          <a:lstStyle/>
          <a:p>
            <a:r>
              <a:rPr lang="en-US" dirty="0"/>
              <a:t>Output</a:t>
            </a:r>
          </a:p>
        </p:txBody>
      </p:sp>
    </p:spTree>
    <p:extLst>
      <p:ext uri="{BB962C8B-B14F-4D97-AF65-F5344CB8AC3E}">
        <p14:creationId xmlns:p14="http://schemas.microsoft.com/office/powerpoint/2010/main" val="1239748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1B1BB-FDD1-FFAE-9796-D89704D7A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636F0-CC24-D91D-F1B2-6886FDCFF33D}"/>
              </a:ext>
            </a:extLst>
          </p:cNvPr>
          <p:cNvSpPr>
            <a:spLocks noGrp="1"/>
          </p:cNvSpPr>
          <p:nvPr>
            <p:ph type="title"/>
          </p:nvPr>
        </p:nvSpPr>
        <p:spPr>
          <a:xfrm>
            <a:off x="444660" y="226142"/>
            <a:ext cx="10515600" cy="1325563"/>
          </a:xfrm>
        </p:spPr>
        <p:txBody>
          <a:bodyPr/>
          <a:lstStyle/>
          <a:p>
            <a:r>
              <a:rPr lang="en-US" dirty="0"/>
              <a:t>D. Weekly Engagement per device: </a:t>
            </a:r>
          </a:p>
        </p:txBody>
      </p:sp>
      <p:sp>
        <p:nvSpPr>
          <p:cNvPr id="3" name="Content Placeholder 2">
            <a:extLst>
              <a:ext uri="{FF2B5EF4-FFF2-40B4-BE49-F238E27FC236}">
                <a16:creationId xmlns:a16="http://schemas.microsoft.com/office/drawing/2014/main" id="{0576F557-6779-5128-97DD-22359E877BE8}"/>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9C83D3BB-4D56-2708-5BB7-3B57E61D75BF}"/>
              </a:ext>
            </a:extLst>
          </p:cNvPr>
          <p:cNvPicPr>
            <a:picLocks noChangeAspect="1"/>
          </p:cNvPicPr>
          <p:nvPr/>
        </p:nvPicPr>
        <p:blipFill>
          <a:blip r:embed="rId2"/>
          <a:stretch>
            <a:fillRect/>
          </a:stretch>
        </p:blipFill>
        <p:spPr>
          <a:xfrm>
            <a:off x="628097" y="3078314"/>
            <a:ext cx="4936337" cy="1430025"/>
          </a:xfrm>
          <a:prstGeom prst="rect">
            <a:avLst/>
          </a:prstGeom>
        </p:spPr>
      </p:pic>
      <p:pic>
        <p:nvPicPr>
          <p:cNvPr id="7" name="Picture 6">
            <a:extLst>
              <a:ext uri="{FF2B5EF4-FFF2-40B4-BE49-F238E27FC236}">
                <a16:creationId xmlns:a16="http://schemas.microsoft.com/office/drawing/2014/main" id="{68CD1170-4D08-4848-A20E-C518699EB15C}"/>
              </a:ext>
            </a:extLst>
          </p:cNvPr>
          <p:cNvPicPr>
            <a:picLocks noChangeAspect="1"/>
          </p:cNvPicPr>
          <p:nvPr/>
        </p:nvPicPr>
        <p:blipFill>
          <a:blip r:embed="rId3"/>
          <a:stretch>
            <a:fillRect/>
          </a:stretch>
        </p:blipFill>
        <p:spPr>
          <a:xfrm>
            <a:off x="8229433" y="1875099"/>
            <a:ext cx="3334470" cy="4795600"/>
          </a:xfrm>
          <a:prstGeom prst="rect">
            <a:avLst/>
          </a:prstGeom>
        </p:spPr>
      </p:pic>
      <p:sp>
        <p:nvSpPr>
          <p:cNvPr id="9" name="TextBox 8">
            <a:extLst>
              <a:ext uri="{FF2B5EF4-FFF2-40B4-BE49-F238E27FC236}">
                <a16:creationId xmlns:a16="http://schemas.microsoft.com/office/drawing/2014/main" id="{F5C1F37B-8A4A-91E9-0BCF-A7B942B0EC64}"/>
              </a:ext>
            </a:extLst>
          </p:cNvPr>
          <p:cNvSpPr txBox="1"/>
          <p:nvPr/>
        </p:nvSpPr>
        <p:spPr>
          <a:xfrm>
            <a:off x="540092" y="2522764"/>
            <a:ext cx="825654" cy="369332"/>
          </a:xfrm>
          <a:prstGeom prst="rect">
            <a:avLst/>
          </a:prstGeom>
          <a:noFill/>
        </p:spPr>
        <p:txBody>
          <a:bodyPr wrap="square">
            <a:spAutoFit/>
          </a:bodyPr>
          <a:lstStyle/>
          <a:p>
            <a:r>
              <a:rPr lang="en-US" dirty="0"/>
              <a:t>Query</a:t>
            </a:r>
          </a:p>
        </p:txBody>
      </p:sp>
      <p:sp>
        <p:nvSpPr>
          <p:cNvPr id="10" name="TextBox 9">
            <a:extLst>
              <a:ext uri="{FF2B5EF4-FFF2-40B4-BE49-F238E27FC236}">
                <a16:creationId xmlns:a16="http://schemas.microsoft.com/office/drawing/2014/main" id="{AAF0F97D-FE59-46EC-9897-F0FFE88F2E53}"/>
              </a:ext>
            </a:extLst>
          </p:cNvPr>
          <p:cNvSpPr txBox="1"/>
          <p:nvPr/>
        </p:nvSpPr>
        <p:spPr>
          <a:xfrm>
            <a:off x="7771335" y="1397914"/>
            <a:ext cx="916195" cy="369332"/>
          </a:xfrm>
          <a:prstGeom prst="rect">
            <a:avLst/>
          </a:prstGeom>
          <a:noFill/>
        </p:spPr>
        <p:txBody>
          <a:bodyPr wrap="square">
            <a:spAutoFit/>
          </a:bodyPr>
          <a:lstStyle/>
          <a:p>
            <a:r>
              <a:rPr lang="en-US" dirty="0"/>
              <a:t>Output</a:t>
            </a:r>
          </a:p>
        </p:txBody>
      </p:sp>
    </p:spTree>
    <p:extLst>
      <p:ext uri="{BB962C8B-B14F-4D97-AF65-F5344CB8AC3E}">
        <p14:creationId xmlns:p14="http://schemas.microsoft.com/office/powerpoint/2010/main" val="335711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BD66F-8D27-DE37-B82E-16810DBD3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C5A34-2056-6B51-600A-13874E052470}"/>
              </a:ext>
            </a:extLst>
          </p:cNvPr>
          <p:cNvSpPr>
            <a:spLocks noGrp="1"/>
          </p:cNvSpPr>
          <p:nvPr>
            <p:ph type="title"/>
          </p:nvPr>
        </p:nvSpPr>
        <p:spPr>
          <a:xfrm>
            <a:off x="444660" y="226142"/>
            <a:ext cx="10515600" cy="1325563"/>
          </a:xfrm>
        </p:spPr>
        <p:txBody>
          <a:bodyPr/>
          <a:lstStyle/>
          <a:p>
            <a:r>
              <a:rPr lang="en-US" dirty="0"/>
              <a:t>E. Email Engagement:</a:t>
            </a:r>
          </a:p>
        </p:txBody>
      </p:sp>
      <p:sp>
        <p:nvSpPr>
          <p:cNvPr id="3" name="Content Placeholder 2">
            <a:extLst>
              <a:ext uri="{FF2B5EF4-FFF2-40B4-BE49-F238E27FC236}">
                <a16:creationId xmlns:a16="http://schemas.microsoft.com/office/drawing/2014/main" id="{8B0B9B42-54BF-182E-C7D4-29A1CC4487CA}"/>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75E9EF8B-0F34-4DCD-2C94-EC18A97F94DC}"/>
              </a:ext>
            </a:extLst>
          </p:cNvPr>
          <p:cNvPicPr>
            <a:picLocks noChangeAspect="1"/>
          </p:cNvPicPr>
          <p:nvPr/>
        </p:nvPicPr>
        <p:blipFill>
          <a:blip r:embed="rId2"/>
          <a:stretch>
            <a:fillRect/>
          </a:stretch>
        </p:blipFill>
        <p:spPr>
          <a:xfrm>
            <a:off x="2836761" y="2298081"/>
            <a:ext cx="6711118" cy="1853843"/>
          </a:xfrm>
          <a:prstGeom prst="rect">
            <a:avLst/>
          </a:prstGeom>
        </p:spPr>
      </p:pic>
      <p:pic>
        <p:nvPicPr>
          <p:cNvPr id="11" name="Picture 10">
            <a:extLst>
              <a:ext uri="{FF2B5EF4-FFF2-40B4-BE49-F238E27FC236}">
                <a16:creationId xmlns:a16="http://schemas.microsoft.com/office/drawing/2014/main" id="{2BE280D6-230A-8960-1D4C-741B82605EC8}"/>
              </a:ext>
            </a:extLst>
          </p:cNvPr>
          <p:cNvPicPr>
            <a:picLocks noChangeAspect="1"/>
          </p:cNvPicPr>
          <p:nvPr/>
        </p:nvPicPr>
        <p:blipFill>
          <a:blip r:embed="rId3"/>
          <a:stretch>
            <a:fillRect/>
          </a:stretch>
        </p:blipFill>
        <p:spPr>
          <a:xfrm>
            <a:off x="3711134" y="5236791"/>
            <a:ext cx="4401164" cy="657317"/>
          </a:xfrm>
          <a:prstGeom prst="rect">
            <a:avLst/>
          </a:prstGeom>
        </p:spPr>
      </p:pic>
      <p:sp>
        <p:nvSpPr>
          <p:cNvPr id="12" name="TextBox 11">
            <a:extLst>
              <a:ext uri="{FF2B5EF4-FFF2-40B4-BE49-F238E27FC236}">
                <a16:creationId xmlns:a16="http://schemas.microsoft.com/office/drawing/2014/main" id="{FAF8AB49-38AE-D4F0-D830-8125CA950CCE}"/>
              </a:ext>
            </a:extLst>
          </p:cNvPr>
          <p:cNvSpPr txBox="1"/>
          <p:nvPr/>
        </p:nvSpPr>
        <p:spPr>
          <a:xfrm>
            <a:off x="2507789" y="1875099"/>
            <a:ext cx="825654" cy="369332"/>
          </a:xfrm>
          <a:prstGeom prst="rect">
            <a:avLst/>
          </a:prstGeom>
          <a:noFill/>
        </p:spPr>
        <p:txBody>
          <a:bodyPr wrap="square">
            <a:spAutoFit/>
          </a:bodyPr>
          <a:lstStyle/>
          <a:p>
            <a:r>
              <a:rPr lang="en-US" dirty="0"/>
              <a:t>Query</a:t>
            </a:r>
          </a:p>
        </p:txBody>
      </p:sp>
      <p:sp>
        <p:nvSpPr>
          <p:cNvPr id="13" name="TextBox 12">
            <a:extLst>
              <a:ext uri="{FF2B5EF4-FFF2-40B4-BE49-F238E27FC236}">
                <a16:creationId xmlns:a16="http://schemas.microsoft.com/office/drawing/2014/main" id="{D13EE783-E374-5CE6-C6F6-6AFFB3011714}"/>
              </a:ext>
            </a:extLst>
          </p:cNvPr>
          <p:cNvSpPr txBox="1"/>
          <p:nvPr/>
        </p:nvSpPr>
        <p:spPr>
          <a:xfrm>
            <a:off x="3253036" y="4705762"/>
            <a:ext cx="916195" cy="369332"/>
          </a:xfrm>
          <a:prstGeom prst="rect">
            <a:avLst/>
          </a:prstGeom>
          <a:noFill/>
        </p:spPr>
        <p:txBody>
          <a:bodyPr wrap="square">
            <a:spAutoFit/>
          </a:bodyPr>
          <a:lstStyle/>
          <a:p>
            <a:r>
              <a:rPr lang="en-US" dirty="0"/>
              <a:t>Output</a:t>
            </a:r>
          </a:p>
        </p:txBody>
      </p:sp>
    </p:spTree>
    <p:extLst>
      <p:ext uri="{BB962C8B-B14F-4D97-AF65-F5344CB8AC3E}">
        <p14:creationId xmlns:p14="http://schemas.microsoft.com/office/powerpoint/2010/main" val="1247811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DDDD9-DB50-A1F7-1EE9-37599BAE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17A-D4B7-7D5A-8160-99CC36EC9C9A}"/>
              </a:ext>
            </a:extLst>
          </p:cNvPr>
          <p:cNvSpPr>
            <a:spLocks noGrp="1"/>
          </p:cNvSpPr>
          <p:nvPr>
            <p:ph type="title"/>
          </p:nvPr>
        </p:nvSpPr>
        <p:spPr/>
        <p:txBody>
          <a:bodyPr/>
          <a:lstStyle/>
          <a:p>
            <a:r>
              <a:rPr lang="en-US" dirty="0"/>
              <a:t>Insights</a:t>
            </a:r>
            <a:br>
              <a:rPr lang="en-US" dirty="0"/>
            </a:br>
            <a:endParaRPr lang="en-US" dirty="0"/>
          </a:p>
        </p:txBody>
      </p:sp>
      <p:sp>
        <p:nvSpPr>
          <p:cNvPr id="3" name="Content Placeholder 2">
            <a:extLst>
              <a:ext uri="{FF2B5EF4-FFF2-40B4-BE49-F238E27FC236}">
                <a16:creationId xmlns:a16="http://schemas.microsoft.com/office/drawing/2014/main" id="{B9E78579-528B-57EC-638F-773BDDC61E25}"/>
              </a:ext>
            </a:extLst>
          </p:cNvPr>
          <p:cNvSpPr>
            <a:spLocks noGrp="1"/>
          </p:cNvSpPr>
          <p:nvPr>
            <p:ph idx="1"/>
          </p:nvPr>
        </p:nvSpPr>
        <p:spPr>
          <a:xfrm>
            <a:off x="1000245" y="1690688"/>
            <a:ext cx="10515600" cy="4351338"/>
          </a:xfrm>
        </p:spPr>
        <p:txBody>
          <a:bodyPr>
            <a:normAutofit fontScale="92500" lnSpcReduction="20000"/>
          </a:bodyPr>
          <a:lstStyle/>
          <a:p>
            <a:pPr>
              <a:buNone/>
            </a:pPr>
            <a:r>
              <a:rPr lang="en-US" dirty="0"/>
              <a:t>	This project helped us understand how a company’s daily operations work and how we can use data to improve them. We analyzed job reviews, how quickly work is done, language preferences, and duplicate records. This showed us how companies track performance and make better decisions. </a:t>
            </a:r>
          </a:p>
          <a:p>
            <a:pPr>
              <a:buNone/>
            </a:pPr>
            <a:endParaRPr lang="en-US" dirty="0"/>
          </a:p>
          <a:p>
            <a:pPr>
              <a:buNone/>
            </a:pPr>
            <a:r>
              <a:rPr lang="en-US" dirty="0"/>
              <a:t>   We also learned how to investigate sudden changes in user activity, like why people stop using a product or why sales drop. By looking at user growth, retention, and engagement, we helped answer important business questions.</a:t>
            </a:r>
          </a:p>
          <a:p>
            <a:pPr>
              <a:buNone/>
            </a:pPr>
            <a:endParaRPr lang="en-US" dirty="0"/>
          </a:p>
          <a:p>
            <a:pPr>
              <a:buNone/>
            </a:pPr>
            <a:r>
              <a:rPr lang="en-US" dirty="0"/>
              <a:t>	In the end, this project showed us how data can help companies find problems, improve teamwork, and make smarter decisions.</a:t>
            </a:r>
          </a:p>
        </p:txBody>
      </p:sp>
    </p:spTree>
    <p:extLst>
      <p:ext uri="{BB962C8B-B14F-4D97-AF65-F5344CB8AC3E}">
        <p14:creationId xmlns:p14="http://schemas.microsoft.com/office/powerpoint/2010/main" val="1155791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7361-1532-A6ED-439E-B3E496138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169641-F962-982F-2454-8BBA7DA33AAD}"/>
              </a:ext>
            </a:extLst>
          </p:cNvPr>
          <p:cNvSpPr>
            <a:spLocks noGrp="1"/>
          </p:cNvSpPr>
          <p:nvPr>
            <p:ph type="title"/>
          </p:nvPr>
        </p:nvSpPr>
        <p:spPr>
          <a:xfrm>
            <a:off x="838200" y="948037"/>
            <a:ext cx="10515600" cy="1408530"/>
          </a:xfrm>
        </p:spPr>
        <p:txBody>
          <a:bodyPr>
            <a:normAutofit fontScale="90000"/>
          </a:bodyPr>
          <a:lstStyle/>
          <a:p>
            <a:r>
              <a:rPr lang="en-US" dirty="0"/>
              <a:t>Project Description</a:t>
            </a:r>
            <a:br>
              <a:rPr lang="en-US" dirty="0"/>
            </a:br>
            <a:br>
              <a:rPr lang="en-US" b="1" dirty="0"/>
            </a:br>
            <a:endParaRPr lang="en-US" dirty="0"/>
          </a:p>
        </p:txBody>
      </p:sp>
      <p:sp>
        <p:nvSpPr>
          <p:cNvPr id="3" name="Content Placeholder 2">
            <a:extLst>
              <a:ext uri="{FF2B5EF4-FFF2-40B4-BE49-F238E27FC236}">
                <a16:creationId xmlns:a16="http://schemas.microsoft.com/office/drawing/2014/main" id="{D6FB766E-0878-5596-DA0B-381867D670A9}"/>
              </a:ext>
            </a:extLst>
          </p:cNvPr>
          <p:cNvSpPr>
            <a:spLocks noGrp="1"/>
          </p:cNvSpPr>
          <p:nvPr>
            <p:ph idx="1"/>
          </p:nvPr>
        </p:nvSpPr>
        <p:spPr>
          <a:xfrm>
            <a:off x="651388" y="1884901"/>
            <a:ext cx="10515600" cy="4387492"/>
          </a:xfrm>
        </p:spPr>
        <p:txBody>
          <a:bodyPr>
            <a:normAutofit lnSpcReduction="10000"/>
          </a:bodyPr>
          <a:lstStyle/>
          <a:p>
            <a:pPr>
              <a:buNone/>
            </a:pPr>
            <a:r>
              <a:rPr lang="en-US" dirty="0"/>
              <a:t>   Operation Analytics helps a company understand how well its different departments, like operations, support, and marketing, are working. By analyzing data, the company can find areas to improve and make better decisions. This type of analysis is important because it helps predict whether a company will grow or face problems. It also makes teamwork smoother and workflows more efficient. </a:t>
            </a:r>
          </a:p>
          <a:p>
            <a:pPr>
              <a:buNone/>
            </a:pPr>
            <a:r>
              <a:rPr lang="en-US" dirty="0"/>
              <a:t>	A key part of this is investigating metric spikes, which means figuring out why something suddenly changes, like a drop in the daily user activity or lower sales. As a Data Analyst, your job is to find answers to these questions using data. In this project, you are working as a Lead Data Analyst for a company like Microsoft, using different datasets to analyze trends and provide insights to various teams.</a:t>
            </a:r>
          </a:p>
          <a:p>
            <a:pPr>
              <a:buNone/>
            </a:pPr>
            <a:endParaRPr lang="en-US" dirty="0"/>
          </a:p>
        </p:txBody>
      </p:sp>
    </p:spTree>
    <p:extLst>
      <p:ext uri="{BB962C8B-B14F-4D97-AF65-F5344CB8AC3E}">
        <p14:creationId xmlns:p14="http://schemas.microsoft.com/office/powerpoint/2010/main" val="418446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F442A-7804-6722-E987-05EEC0C02A60}"/>
              </a:ext>
            </a:extLst>
          </p:cNvPr>
          <p:cNvSpPr>
            <a:spLocks noGrp="1"/>
          </p:cNvSpPr>
          <p:nvPr>
            <p:ph type="title"/>
          </p:nvPr>
        </p:nvSpPr>
        <p:spPr>
          <a:xfrm>
            <a:off x="835742" y="1162843"/>
            <a:ext cx="10515600" cy="1325563"/>
          </a:xfrm>
        </p:spPr>
        <p:txBody>
          <a:bodyPr/>
          <a:lstStyle/>
          <a:p>
            <a:r>
              <a:rPr lang="en-US" dirty="0"/>
              <a:t>Tech Stack</a:t>
            </a:r>
            <a:br>
              <a:rPr lang="en-US" dirty="0"/>
            </a:br>
            <a:endParaRPr lang="en-US" dirty="0"/>
          </a:p>
        </p:txBody>
      </p:sp>
      <p:sp>
        <p:nvSpPr>
          <p:cNvPr id="3" name="Content Placeholder 2">
            <a:extLst>
              <a:ext uri="{FF2B5EF4-FFF2-40B4-BE49-F238E27FC236}">
                <a16:creationId xmlns:a16="http://schemas.microsoft.com/office/drawing/2014/main" id="{12EB3626-7BD5-0BAA-37B7-E4268F4CBC55}"/>
              </a:ext>
            </a:extLst>
          </p:cNvPr>
          <p:cNvSpPr>
            <a:spLocks noGrp="1"/>
          </p:cNvSpPr>
          <p:nvPr>
            <p:ph idx="1"/>
          </p:nvPr>
        </p:nvSpPr>
        <p:spPr>
          <a:xfrm>
            <a:off x="838200" y="2793206"/>
            <a:ext cx="10513142" cy="3688557"/>
          </a:xfrm>
        </p:spPr>
        <p:txBody>
          <a:bodyPr>
            <a:normAutofit/>
          </a:bodyPr>
          <a:lstStyle/>
          <a:p>
            <a:pPr marL="0" indent="0">
              <a:buNone/>
            </a:pPr>
            <a:r>
              <a:rPr lang="en-US" dirty="0"/>
              <a:t>MS -  Excel </a:t>
            </a:r>
          </a:p>
          <a:p>
            <a:pPr marL="0" indent="0">
              <a:buNone/>
            </a:pPr>
            <a:r>
              <a:rPr lang="en-US" dirty="0"/>
              <a:t>MySQL Workbench</a:t>
            </a:r>
          </a:p>
          <a:p>
            <a:pPr marL="0" indent="0">
              <a:buNone/>
            </a:pPr>
            <a:r>
              <a:rPr lang="en-US" dirty="0"/>
              <a:t>SQL</a:t>
            </a:r>
          </a:p>
          <a:p>
            <a:pPr marL="0" indent="0">
              <a:buNone/>
            </a:pPr>
            <a:r>
              <a:rPr lang="en-US" dirty="0"/>
              <a:t>PowerPoint</a:t>
            </a:r>
          </a:p>
        </p:txBody>
      </p:sp>
    </p:spTree>
    <p:extLst>
      <p:ext uri="{BB962C8B-B14F-4D97-AF65-F5344CB8AC3E}">
        <p14:creationId xmlns:p14="http://schemas.microsoft.com/office/powerpoint/2010/main" val="1056357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7E6A1-C7F9-8787-7E62-0DFEE8B4E6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23894D-2F3A-2200-6D8C-2598CFF5A9D8}"/>
              </a:ext>
            </a:extLst>
          </p:cNvPr>
          <p:cNvSpPr>
            <a:spLocks noGrp="1"/>
          </p:cNvSpPr>
          <p:nvPr>
            <p:ph type="title"/>
          </p:nvPr>
        </p:nvSpPr>
        <p:spPr/>
        <p:txBody>
          <a:bodyPr>
            <a:normAutofit fontScale="90000"/>
          </a:bodyPr>
          <a:lstStyle/>
          <a:p>
            <a:r>
              <a:rPr lang="en-US" b="1" u="sng" dirty="0"/>
              <a:t>CASE STUDY 1 (Job Data)</a:t>
            </a:r>
            <a:br>
              <a:rPr lang="en-US" u="sng" dirty="0"/>
            </a:br>
            <a:br>
              <a:rPr lang="en-US" dirty="0"/>
            </a:br>
            <a:endParaRPr lang="en-US" dirty="0"/>
          </a:p>
        </p:txBody>
      </p:sp>
      <p:sp>
        <p:nvSpPr>
          <p:cNvPr id="3" name="Content Placeholder 2">
            <a:extLst>
              <a:ext uri="{FF2B5EF4-FFF2-40B4-BE49-F238E27FC236}">
                <a16:creationId xmlns:a16="http://schemas.microsoft.com/office/drawing/2014/main" id="{79E88022-FC29-DEF4-BFDA-F153C9587963}"/>
              </a:ext>
            </a:extLst>
          </p:cNvPr>
          <p:cNvSpPr>
            <a:spLocks noGrp="1"/>
          </p:cNvSpPr>
          <p:nvPr>
            <p:ph idx="1"/>
          </p:nvPr>
        </p:nvSpPr>
        <p:spPr>
          <a:xfrm>
            <a:off x="860323" y="1157030"/>
            <a:ext cx="10515600" cy="5700969"/>
          </a:xfrm>
        </p:spPr>
        <p:txBody>
          <a:bodyPr>
            <a:normAutofit/>
          </a:bodyPr>
          <a:lstStyle/>
          <a:p>
            <a:pPr marL="0" indent="0">
              <a:buNone/>
            </a:pPr>
            <a:endParaRPr lang="en-US" dirty="0"/>
          </a:p>
          <a:p>
            <a:pPr marL="0" indent="0">
              <a:buNone/>
            </a:pPr>
            <a:r>
              <a:rPr lang="en-US" dirty="0"/>
              <a:t>The Job Data Dataset </a:t>
            </a:r>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p:txBody>
      </p:sp>
      <p:pic>
        <p:nvPicPr>
          <p:cNvPr id="11" name="Picture 10">
            <a:extLst>
              <a:ext uri="{FF2B5EF4-FFF2-40B4-BE49-F238E27FC236}">
                <a16:creationId xmlns:a16="http://schemas.microsoft.com/office/drawing/2014/main" id="{A93D471B-881B-8D5E-74F0-3DC0AFA93735}"/>
              </a:ext>
            </a:extLst>
          </p:cNvPr>
          <p:cNvPicPr>
            <a:picLocks noChangeAspect="1"/>
          </p:cNvPicPr>
          <p:nvPr/>
        </p:nvPicPr>
        <p:blipFill>
          <a:blip r:embed="rId2"/>
          <a:stretch>
            <a:fillRect/>
          </a:stretch>
        </p:blipFill>
        <p:spPr>
          <a:xfrm>
            <a:off x="883017" y="2220777"/>
            <a:ext cx="5235106" cy="3118302"/>
          </a:xfrm>
          <a:prstGeom prst="rect">
            <a:avLst/>
          </a:prstGeom>
        </p:spPr>
      </p:pic>
      <p:pic>
        <p:nvPicPr>
          <p:cNvPr id="13" name="Picture 12">
            <a:extLst>
              <a:ext uri="{FF2B5EF4-FFF2-40B4-BE49-F238E27FC236}">
                <a16:creationId xmlns:a16="http://schemas.microsoft.com/office/drawing/2014/main" id="{C9D5F84F-618B-4891-40BA-768ECAC7488A}"/>
              </a:ext>
            </a:extLst>
          </p:cNvPr>
          <p:cNvPicPr>
            <a:picLocks noChangeAspect="1"/>
          </p:cNvPicPr>
          <p:nvPr/>
        </p:nvPicPr>
        <p:blipFill>
          <a:blip r:embed="rId3"/>
          <a:stretch>
            <a:fillRect/>
          </a:stretch>
        </p:blipFill>
        <p:spPr>
          <a:xfrm>
            <a:off x="5823108" y="4202103"/>
            <a:ext cx="5847831" cy="2290772"/>
          </a:xfrm>
          <a:prstGeom prst="rect">
            <a:avLst/>
          </a:prstGeom>
        </p:spPr>
      </p:pic>
    </p:spTree>
    <p:extLst>
      <p:ext uri="{BB962C8B-B14F-4D97-AF65-F5344CB8AC3E}">
        <p14:creationId xmlns:p14="http://schemas.microsoft.com/office/powerpoint/2010/main" val="2482583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18B23-6A49-5807-4AFF-50DAE013F5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26AEEC-06B8-95F5-0385-D25548375DE0}"/>
              </a:ext>
            </a:extLst>
          </p:cNvPr>
          <p:cNvSpPr>
            <a:spLocks noGrp="1"/>
          </p:cNvSpPr>
          <p:nvPr>
            <p:ph type="title"/>
          </p:nvPr>
        </p:nvSpPr>
        <p:spPr>
          <a:xfrm>
            <a:off x="444660" y="226142"/>
            <a:ext cx="10515600" cy="1325563"/>
          </a:xfrm>
        </p:spPr>
        <p:txBody>
          <a:bodyPr/>
          <a:lstStyle/>
          <a:p>
            <a:r>
              <a:rPr lang="en-US" b="1" u="sng" dirty="0"/>
              <a:t>SQL QUERIES :</a:t>
            </a:r>
            <a:br>
              <a:rPr lang="en-US" dirty="0"/>
            </a:br>
            <a:r>
              <a:rPr lang="en-US" dirty="0"/>
              <a:t>A. Jobs Reviewed Over Time: </a:t>
            </a:r>
          </a:p>
        </p:txBody>
      </p:sp>
      <p:sp>
        <p:nvSpPr>
          <p:cNvPr id="3" name="Content Placeholder 2">
            <a:extLst>
              <a:ext uri="{FF2B5EF4-FFF2-40B4-BE49-F238E27FC236}">
                <a16:creationId xmlns:a16="http://schemas.microsoft.com/office/drawing/2014/main" id="{7079AA7C-7B27-2E66-45AF-4B29FBBD37BB}"/>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9" name="Picture 8">
            <a:extLst>
              <a:ext uri="{FF2B5EF4-FFF2-40B4-BE49-F238E27FC236}">
                <a16:creationId xmlns:a16="http://schemas.microsoft.com/office/drawing/2014/main" id="{54D28632-E99C-78CF-CAA5-60DBE641BC53}"/>
              </a:ext>
            </a:extLst>
          </p:cNvPr>
          <p:cNvPicPr>
            <a:picLocks noChangeAspect="1"/>
          </p:cNvPicPr>
          <p:nvPr/>
        </p:nvPicPr>
        <p:blipFill>
          <a:blip r:embed="rId2"/>
          <a:stretch>
            <a:fillRect/>
          </a:stretch>
        </p:blipFill>
        <p:spPr>
          <a:xfrm>
            <a:off x="1911878" y="2167377"/>
            <a:ext cx="7874330" cy="3018079"/>
          </a:xfrm>
          <a:prstGeom prst="rect">
            <a:avLst/>
          </a:prstGeom>
        </p:spPr>
      </p:pic>
    </p:spTree>
    <p:extLst>
      <p:ext uri="{BB962C8B-B14F-4D97-AF65-F5344CB8AC3E}">
        <p14:creationId xmlns:p14="http://schemas.microsoft.com/office/powerpoint/2010/main" val="395148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E31FF-8728-21C9-47D3-245E41B19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35298-6971-AEAF-5095-4C772DA06DD1}"/>
              </a:ext>
            </a:extLst>
          </p:cNvPr>
          <p:cNvSpPr>
            <a:spLocks noGrp="1"/>
          </p:cNvSpPr>
          <p:nvPr>
            <p:ph type="title"/>
          </p:nvPr>
        </p:nvSpPr>
        <p:spPr>
          <a:xfrm>
            <a:off x="444660" y="226142"/>
            <a:ext cx="10515600" cy="1325563"/>
          </a:xfrm>
        </p:spPr>
        <p:txBody>
          <a:bodyPr/>
          <a:lstStyle/>
          <a:p>
            <a:r>
              <a:rPr lang="en-US" dirty="0"/>
              <a:t>B. Throughput analysis: </a:t>
            </a:r>
          </a:p>
        </p:txBody>
      </p:sp>
      <p:sp>
        <p:nvSpPr>
          <p:cNvPr id="3" name="Content Placeholder 2">
            <a:extLst>
              <a:ext uri="{FF2B5EF4-FFF2-40B4-BE49-F238E27FC236}">
                <a16:creationId xmlns:a16="http://schemas.microsoft.com/office/drawing/2014/main" id="{6277850B-DF18-0D1C-1E7D-DFD06B21B3A2}"/>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39094B86-E578-E722-0E70-CE5EAFAE42CC}"/>
              </a:ext>
            </a:extLst>
          </p:cNvPr>
          <p:cNvPicPr>
            <a:picLocks noChangeAspect="1"/>
          </p:cNvPicPr>
          <p:nvPr/>
        </p:nvPicPr>
        <p:blipFill>
          <a:blip r:embed="rId2"/>
          <a:stretch>
            <a:fillRect/>
          </a:stretch>
        </p:blipFill>
        <p:spPr>
          <a:xfrm>
            <a:off x="2463508" y="2110515"/>
            <a:ext cx="6477904" cy="3400900"/>
          </a:xfrm>
          <a:prstGeom prst="rect">
            <a:avLst/>
          </a:prstGeom>
        </p:spPr>
      </p:pic>
    </p:spTree>
    <p:extLst>
      <p:ext uri="{BB962C8B-B14F-4D97-AF65-F5344CB8AC3E}">
        <p14:creationId xmlns:p14="http://schemas.microsoft.com/office/powerpoint/2010/main" val="2865154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B3E7D-C149-DEA1-8C28-D83DC04724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C3A63-00F8-B107-9C9A-D8BFE886AC4C}"/>
              </a:ext>
            </a:extLst>
          </p:cNvPr>
          <p:cNvSpPr>
            <a:spLocks noGrp="1"/>
          </p:cNvSpPr>
          <p:nvPr>
            <p:ph type="title"/>
          </p:nvPr>
        </p:nvSpPr>
        <p:spPr>
          <a:xfrm>
            <a:off x="444660" y="226142"/>
            <a:ext cx="10515600" cy="1325563"/>
          </a:xfrm>
        </p:spPr>
        <p:txBody>
          <a:bodyPr/>
          <a:lstStyle/>
          <a:p>
            <a:r>
              <a:rPr lang="en-US" dirty="0"/>
              <a:t>C. Language Share Analysis: </a:t>
            </a:r>
          </a:p>
        </p:txBody>
      </p:sp>
      <p:sp>
        <p:nvSpPr>
          <p:cNvPr id="3" name="Content Placeholder 2">
            <a:extLst>
              <a:ext uri="{FF2B5EF4-FFF2-40B4-BE49-F238E27FC236}">
                <a16:creationId xmlns:a16="http://schemas.microsoft.com/office/drawing/2014/main" id="{94E192FB-A33C-1269-EB18-AB9ED6C5CF66}"/>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6" name="Picture 5">
            <a:extLst>
              <a:ext uri="{FF2B5EF4-FFF2-40B4-BE49-F238E27FC236}">
                <a16:creationId xmlns:a16="http://schemas.microsoft.com/office/drawing/2014/main" id="{91E644AB-3FFC-FDF4-77BC-A393B5DF7F57}"/>
              </a:ext>
            </a:extLst>
          </p:cNvPr>
          <p:cNvPicPr>
            <a:picLocks noChangeAspect="1"/>
          </p:cNvPicPr>
          <p:nvPr/>
        </p:nvPicPr>
        <p:blipFill>
          <a:blip r:embed="rId2"/>
          <a:stretch>
            <a:fillRect/>
          </a:stretch>
        </p:blipFill>
        <p:spPr>
          <a:xfrm>
            <a:off x="1949736" y="1875098"/>
            <a:ext cx="7818734" cy="3680749"/>
          </a:xfrm>
          <a:prstGeom prst="rect">
            <a:avLst/>
          </a:prstGeom>
        </p:spPr>
      </p:pic>
    </p:spTree>
    <p:extLst>
      <p:ext uri="{BB962C8B-B14F-4D97-AF65-F5344CB8AC3E}">
        <p14:creationId xmlns:p14="http://schemas.microsoft.com/office/powerpoint/2010/main" val="1436160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E802D-94B8-EF3E-81BE-6132CE788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004FD-F85E-BBD9-DF8D-3D211C6E21C1}"/>
              </a:ext>
            </a:extLst>
          </p:cNvPr>
          <p:cNvSpPr>
            <a:spLocks noGrp="1"/>
          </p:cNvSpPr>
          <p:nvPr>
            <p:ph type="title"/>
          </p:nvPr>
        </p:nvSpPr>
        <p:spPr>
          <a:xfrm>
            <a:off x="444660" y="226142"/>
            <a:ext cx="10515600" cy="1325563"/>
          </a:xfrm>
        </p:spPr>
        <p:txBody>
          <a:bodyPr/>
          <a:lstStyle/>
          <a:p>
            <a:r>
              <a:rPr lang="en-US" dirty="0"/>
              <a:t>D. Duplicate Rows detection: </a:t>
            </a:r>
          </a:p>
        </p:txBody>
      </p:sp>
      <p:sp>
        <p:nvSpPr>
          <p:cNvPr id="3" name="Content Placeholder 2">
            <a:extLst>
              <a:ext uri="{FF2B5EF4-FFF2-40B4-BE49-F238E27FC236}">
                <a16:creationId xmlns:a16="http://schemas.microsoft.com/office/drawing/2014/main" id="{0A57C635-22BB-ADB1-878B-DC6488F73CDB}"/>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DFE74985-2894-F769-5FB3-D6961C4FECE7}"/>
              </a:ext>
            </a:extLst>
          </p:cNvPr>
          <p:cNvPicPr>
            <a:picLocks noChangeAspect="1"/>
          </p:cNvPicPr>
          <p:nvPr/>
        </p:nvPicPr>
        <p:blipFill>
          <a:blip r:embed="rId2"/>
          <a:stretch>
            <a:fillRect/>
          </a:stretch>
        </p:blipFill>
        <p:spPr>
          <a:xfrm>
            <a:off x="2016051" y="2092124"/>
            <a:ext cx="8002149" cy="3272356"/>
          </a:xfrm>
          <a:prstGeom prst="rect">
            <a:avLst/>
          </a:prstGeom>
        </p:spPr>
      </p:pic>
    </p:spTree>
    <p:extLst>
      <p:ext uri="{BB962C8B-B14F-4D97-AF65-F5344CB8AC3E}">
        <p14:creationId xmlns:p14="http://schemas.microsoft.com/office/powerpoint/2010/main" val="2995857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50834-A9A0-57F2-ACD2-37FDF7BBB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BBBB18-F1E2-033F-9227-5BF776F49E44}"/>
              </a:ext>
            </a:extLst>
          </p:cNvPr>
          <p:cNvSpPr>
            <a:spLocks noGrp="1"/>
          </p:cNvSpPr>
          <p:nvPr>
            <p:ph type="title"/>
          </p:nvPr>
        </p:nvSpPr>
        <p:spPr>
          <a:xfrm>
            <a:off x="444660" y="226142"/>
            <a:ext cx="10515600" cy="1325563"/>
          </a:xfrm>
        </p:spPr>
        <p:txBody>
          <a:bodyPr>
            <a:normAutofit fontScale="90000"/>
          </a:bodyPr>
          <a:lstStyle/>
          <a:p>
            <a:r>
              <a:rPr lang="en-US" b="1" u="sng" dirty="0"/>
              <a:t>Case Study 2 (Investigating metric spike)</a:t>
            </a:r>
            <a:br>
              <a:rPr lang="en-US" b="1" u="sng" dirty="0"/>
            </a:br>
            <a:br>
              <a:rPr lang="en-US" b="1" u="sng" dirty="0"/>
            </a:br>
            <a:r>
              <a:rPr lang="en-US" dirty="0"/>
              <a:t>A. Weekly User Engagement: </a:t>
            </a:r>
            <a:endParaRPr lang="en-US" b="1" u="sng" dirty="0"/>
          </a:p>
        </p:txBody>
      </p:sp>
      <p:sp>
        <p:nvSpPr>
          <p:cNvPr id="3" name="Content Placeholder 2">
            <a:extLst>
              <a:ext uri="{FF2B5EF4-FFF2-40B4-BE49-F238E27FC236}">
                <a16:creationId xmlns:a16="http://schemas.microsoft.com/office/drawing/2014/main" id="{EA6BC2C5-D670-80C4-01C1-A8894544CCC9}"/>
              </a:ext>
            </a:extLst>
          </p:cNvPr>
          <p:cNvSpPr>
            <a:spLocks noGrp="1"/>
          </p:cNvSpPr>
          <p:nvPr>
            <p:ph idx="1"/>
          </p:nvPr>
        </p:nvSpPr>
        <p:spPr>
          <a:xfrm>
            <a:off x="952919" y="1875099"/>
            <a:ext cx="9223030" cy="4982901"/>
          </a:xfrm>
        </p:spPr>
        <p:txBody>
          <a:bodyPr>
            <a:normAutofit/>
          </a:bodyPr>
          <a:lstStyle/>
          <a:p>
            <a:pPr marL="0" indent="0">
              <a:buNone/>
            </a:pPr>
            <a:endParaRPr lang="en-US" dirty="0"/>
          </a:p>
          <a:p>
            <a:pPr marL="514350" indent="-514350">
              <a:buAutoNum type="arabicPeriod"/>
            </a:pPr>
            <a:endParaRPr lang="en-US" dirty="0"/>
          </a:p>
          <a:p>
            <a:pPr marL="0" indent="0">
              <a:buNone/>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514350" indent="-514350">
              <a:buAutoNum type="arabicPeriod"/>
            </a:pPr>
            <a:endParaRPr lang="en-US" dirty="0"/>
          </a:p>
          <a:p>
            <a:pPr marL="0" indent="0">
              <a:buNone/>
            </a:pPr>
            <a:endParaRPr lang="en-US" dirty="0"/>
          </a:p>
          <a:p>
            <a:pPr marL="0" indent="0">
              <a:buNone/>
            </a:pPr>
            <a:endParaRPr lang="en-US" dirty="0"/>
          </a:p>
        </p:txBody>
      </p:sp>
      <p:pic>
        <p:nvPicPr>
          <p:cNvPr id="7" name="Picture 6">
            <a:extLst>
              <a:ext uri="{FF2B5EF4-FFF2-40B4-BE49-F238E27FC236}">
                <a16:creationId xmlns:a16="http://schemas.microsoft.com/office/drawing/2014/main" id="{116639AC-E1A3-76D6-AEBC-6D02EE4C6195}"/>
              </a:ext>
            </a:extLst>
          </p:cNvPr>
          <p:cNvPicPr>
            <a:picLocks noChangeAspect="1"/>
          </p:cNvPicPr>
          <p:nvPr/>
        </p:nvPicPr>
        <p:blipFill>
          <a:blip r:embed="rId3"/>
          <a:stretch>
            <a:fillRect/>
          </a:stretch>
        </p:blipFill>
        <p:spPr>
          <a:xfrm>
            <a:off x="7933546" y="2153114"/>
            <a:ext cx="2553117" cy="4484506"/>
          </a:xfrm>
          <a:prstGeom prst="rect">
            <a:avLst/>
          </a:prstGeom>
        </p:spPr>
      </p:pic>
      <p:pic>
        <p:nvPicPr>
          <p:cNvPr id="10" name="Picture 9">
            <a:extLst>
              <a:ext uri="{FF2B5EF4-FFF2-40B4-BE49-F238E27FC236}">
                <a16:creationId xmlns:a16="http://schemas.microsoft.com/office/drawing/2014/main" id="{3C8FD418-A63A-01F1-697D-81B47736BBC8}"/>
              </a:ext>
            </a:extLst>
          </p:cNvPr>
          <p:cNvPicPr>
            <a:picLocks noChangeAspect="1"/>
          </p:cNvPicPr>
          <p:nvPr/>
        </p:nvPicPr>
        <p:blipFill>
          <a:blip r:embed="rId4"/>
          <a:stretch>
            <a:fillRect/>
          </a:stretch>
        </p:blipFill>
        <p:spPr>
          <a:xfrm>
            <a:off x="753878" y="2938394"/>
            <a:ext cx="5982535" cy="981212"/>
          </a:xfrm>
          <a:prstGeom prst="rect">
            <a:avLst/>
          </a:prstGeom>
        </p:spPr>
      </p:pic>
      <p:sp>
        <p:nvSpPr>
          <p:cNvPr id="11" name="TextBox 10">
            <a:extLst>
              <a:ext uri="{FF2B5EF4-FFF2-40B4-BE49-F238E27FC236}">
                <a16:creationId xmlns:a16="http://schemas.microsoft.com/office/drawing/2014/main" id="{2B396B79-F01E-D3C7-F651-98EFB0F89DCE}"/>
              </a:ext>
            </a:extLst>
          </p:cNvPr>
          <p:cNvSpPr txBox="1"/>
          <p:nvPr/>
        </p:nvSpPr>
        <p:spPr>
          <a:xfrm>
            <a:off x="540092" y="2522764"/>
            <a:ext cx="825654" cy="369332"/>
          </a:xfrm>
          <a:prstGeom prst="rect">
            <a:avLst/>
          </a:prstGeom>
          <a:noFill/>
        </p:spPr>
        <p:txBody>
          <a:bodyPr wrap="square">
            <a:spAutoFit/>
          </a:bodyPr>
          <a:lstStyle/>
          <a:p>
            <a:r>
              <a:rPr lang="en-US" dirty="0"/>
              <a:t>Query</a:t>
            </a:r>
          </a:p>
        </p:txBody>
      </p:sp>
      <p:sp>
        <p:nvSpPr>
          <p:cNvPr id="12" name="TextBox 11">
            <a:extLst>
              <a:ext uri="{FF2B5EF4-FFF2-40B4-BE49-F238E27FC236}">
                <a16:creationId xmlns:a16="http://schemas.microsoft.com/office/drawing/2014/main" id="{72EA554B-C9F1-4D9C-682F-8AC6ACBAAC4C}"/>
              </a:ext>
            </a:extLst>
          </p:cNvPr>
          <p:cNvSpPr txBox="1"/>
          <p:nvPr/>
        </p:nvSpPr>
        <p:spPr>
          <a:xfrm>
            <a:off x="7475449" y="1690433"/>
            <a:ext cx="916195" cy="369332"/>
          </a:xfrm>
          <a:prstGeom prst="rect">
            <a:avLst/>
          </a:prstGeom>
          <a:noFill/>
        </p:spPr>
        <p:txBody>
          <a:bodyPr wrap="square">
            <a:spAutoFit/>
          </a:bodyPr>
          <a:lstStyle/>
          <a:p>
            <a:r>
              <a:rPr lang="en-US" dirty="0"/>
              <a:t>Output</a:t>
            </a:r>
          </a:p>
        </p:txBody>
      </p:sp>
    </p:spTree>
    <p:extLst>
      <p:ext uri="{BB962C8B-B14F-4D97-AF65-F5344CB8AC3E}">
        <p14:creationId xmlns:p14="http://schemas.microsoft.com/office/powerpoint/2010/main" val="2008919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386</Words>
  <Application>Microsoft Office PowerPoint</Application>
  <PresentationFormat>Widescreen</PresentationFormat>
  <Paragraphs>107</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Operation Analytics and Investigating Metric Spike</vt:lpstr>
      <vt:lpstr>Project Description  </vt:lpstr>
      <vt:lpstr>Tech Stack </vt:lpstr>
      <vt:lpstr>CASE STUDY 1 (Job Data)  </vt:lpstr>
      <vt:lpstr>SQL QUERIES : A. Jobs Reviewed Over Time: </vt:lpstr>
      <vt:lpstr>B. Throughput analysis: </vt:lpstr>
      <vt:lpstr>C. Language Share Analysis: </vt:lpstr>
      <vt:lpstr>D. Duplicate Rows detection: </vt:lpstr>
      <vt:lpstr>Case Study 2 (Investigating metric spike)  A. Weekly User Engagement: </vt:lpstr>
      <vt:lpstr>B. User growth Analysis: </vt:lpstr>
      <vt:lpstr>C. Weekly retention analysis:</vt:lpstr>
      <vt:lpstr>D. Weekly Engagement per device: </vt:lpstr>
      <vt:lpstr>E. Email Engagement:</vt:lpstr>
      <vt:lpstr>Insights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Zaid Mohammad</dc:creator>
  <cp:lastModifiedBy>Zaid Mohammad</cp:lastModifiedBy>
  <cp:revision>5</cp:revision>
  <dcterms:created xsi:type="dcterms:W3CDTF">2025-02-24T11:56:18Z</dcterms:created>
  <dcterms:modified xsi:type="dcterms:W3CDTF">2025-03-11T13:27:49Z</dcterms:modified>
</cp:coreProperties>
</file>