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76" r:id="rId5"/>
    <p:sldId id="277" r:id="rId6"/>
    <p:sldId id="288" r:id="rId7"/>
    <p:sldId id="278" r:id="rId8"/>
    <p:sldId id="279" r:id="rId9"/>
    <p:sldId id="280" r:id="rId10"/>
    <p:sldId id="289" r:id="rId11"/>
    <p:sldId id="281" r:id="rId12"/>
    <p:sldId id="282"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3464" autoAdjust="0"/>
  </p:normalViewPr>
  <p:slideViewPr>
    <p:cSldViewPr snapToGrid="0">
      <p:cViewPr varScale="1">
        <p:scale>
          <a:sx n="77" d="100"/>
          <a:sy n="77"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FC838-4251-48D7-802F-0B8C9A041A01}" type="datetimeFigureOut">
              <a:rPr lang="en-US" smtClean="0"/>
              <a:t>3/21/2025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E1589-785E-4C30-80C5-4713EA9EA2CA}" type="slidenum">
              <a:rPr lang="en-US" smtClean="0"/>
              <a:t>‹#›</a:t>
            </a:fld>
            <a:endParaRPr lang="en-US"/>
          </a:p>
        </p:txBody>
      </p:sp>
    </p:spTree>
    <p:extLst>
      <p:ext uri="{BB962C8B-B14F-4D97-AF65-F5344CB8AC3E}">
        <p14:creationId xmlns:p14="http://schemas.microsoft.com/office/powerpoint/2010/main" val="69305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3</a:t>
            </a:fld>
            <a:endParaRPr lang="en-US"/>
          </a:p>
        </p:txBody>
      </p:sp>
    </p:spTree>
    <p:extLst>
      <p:ext uri="{BB962C8B-B14F-4D97-AF65-F5344CB8AC3E}">
        <p14:creationId xmlns:p14="http://schemas.microsoft.com/office/powerpoint/2010/main" val="368840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E1D4-2F87-B74E-F4B9-B6836AF2A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05A7F3-F8F2-28F4-016A-6FE53D15D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C5BBD4-3DF5-0C60-576D-30FD539186E2}"/>
              </a:ext>
            </a:extLst>
          </p:cNvPr>
          <p:cNvSpPr>
            <a:spLocks noGrp="1"/>
          </p:cNvSpPr>
          <p:nvPr>
            <p:ph type="dt" sz="half" idx="10"/>
          </p:nvPr>
        </p:nvSpPr>
        <p:spPr/>
        <p:txBody>
          <a:bodyPr/>
          <a:lstStyle/>
          <a:p>
            <a:fld id="{AF218F3E-9A8C-4CB1-835B-DBAD5044A2B4}" type="datetimeFigureOut">
              <a:rPr lang="en-US" smtClean="0"/>
              <a:t>3/21/2025</a:t>
            </a:fld>
            <a:endParaRPr lang="en-US"/>
          </a:p>
        </p:txBody>
      </p:sp>
      <p:sp>
        <p:nvSpPr>
          <p:cNvPr id="5" name="Footer Placeholder 4">
            <a:extLst>
              <a:ext uri="{FF2B5EF4-FFF2-40B4-BE49-F238E27FC236}">
                <a16:creationId xmlns:a16="http://schemas.microsoft.com/office/drawing/2014/main" id="{0AD99022-8BD1-F24F-7093-209046599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396FC-14C1-F852-04E6-98E9B98F196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82251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FD9F-B98C-96C3-0375-70DB3CFEC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CF3BE-FF86-DACA-40DE-07309A7CF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F7D73-CF46-F46D-B7D8-E03834D64698}"/>
              </a:ext>
            </a:extLst>
          </p:cNvPr>
          <p:cNvSpPr>
            <a:spLocks noGrp="1"/>
          </p:cNvSpPr>
          <p:nvPr>
            <p:ph type="dt" sz="half" idx="10"/>
          </p:nvPr>
        </p:nvSpPr>
        <p:spPr/>
        <p:txBody>
          <a:bodyPr/>
          <a:lstStyle/>
          <a:p>
            <a:fld id="{AF218F3E-9A8C-4CB1-835B-DBAD5044A2B4}" type="datetimeFigureOut">
              <a:rPr lang="en-US" smtClean="0"/>
              <a:t>3/21/2025</a:t>
            </a:fld>
            <a:endParaRPr lang="en-US"/>
          </a:p>
        </p:txBody>
      </p:sp>
      <p:sp>
        <p:nvSpPr>
          <p:cNvPr id="5" name="Footer Placeholder 4">
            <a:extLst>
              <a:ext uri="{FF2B5EF4-FFF2-40B4-BE49-F238E27FC236}">
                <a16:creationId xmlns:a16="http://schemas.microsoft.com/office/drawing/2014/main" id="{0D10AAB1-C5E2-9CE6-4241-BDE7F9126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1FCF-3BAA-C385-C193-0C02B0C3C9D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408738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576A5-B251-1913-A0CF-A8751E96EC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6BA823-C642-BE95-EE82-380034FBC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9C130-82A4-5CFB-4E88-9BBC5AA219BC}"/>
              </a:ext>
            </a:extLst>
          </p:cNvPr>
          <p:cNvSpPr>
            <a:spLocks noGrp="1"/>
          </p:cNvSpPr>
          <p:nvPr>
            <p:ph type="dt" sz="half" idx="10"/>
          </p:nvPr>
        </p:nvSpPr>
        <p:spPr/>
        <p:txBody>
          <a:bodyPr/>
          <a:lstStyle/>
          <a:p>
            <a:fld id="{AF218F3E-9A8C-4CB1-835B-DBAD5044A2B4}" type="datetimeFigureOut">
              <a:rPr lang="en-US" smtClean="0"/>
              <a:t>3/21/2025</a:t>
            </a:fld>
            <a:endParaRPr lang="en-US"/>
          </a:p>
        </p:txBody>
      </p:sp>
      <p:sp>
        <p:nvSpPr>
          <p:cNvPr id="5" name="Footer Placeholder 4">
            <a:extLst>
              <a:ext uri="{FF2B5EF4-FFF2-40B4-BE49-F238E27FC236}">
                <a16:creationId xmlns:a16="http://schemas.microsoft.com/office/drawing/2014/main" id="{41F4D0F4-9FD8-75CC-EB88-33AE9C0EF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D30FA-85B3-CE35-2F3C-EA3C951920B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70751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6E0E-6D01-2B45-2ACA-872B3958B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8EE4C-536A-D805-75A0-24B4FD62CE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495DB-4AE2-873C-9B8E-F73B329614A9}"/>
              </a:ext>
            </a:extLst>
          </p:cNvPr>
          <p:cNvSpPr>
            <a:spLocks noGrp="1"/>
          </p:cNvSpPr>
          <p:nvPr>
            <p:ph type="dt" sz="half" idx="10"/>
          </p:nvPr>
        </p:nvSpPr>
        <p:spPr/>
        <p:txBody>
          <a:bodyPr/>
          <a:lstStyle/>
          <a:p>
            <a:fld id="{AF218F3E-9A8C-4CB1-835B-DBAD5044A2B4}" type="datetimeFigureOut">
              <a:rPr lang="en-US" smtClean="0"/>
              <a:t>3/21/2025</a:t>
            </a:fld>
            <a:endParaRPr lang="en-US"/>
          </a:p>
        </p:txBody>
      </p:sp>
      <p:sp>
        <p:nvSpPr>
          <p:cNvPr id="5" name="Footer Placeholder 4">
            <a:extLst>
              <a:ext uri="{FF2B5EF4-FFF2-40B4-BE49-F238E27FC236}">
                <a16:creationId xmlns:a16="http://schemas.microsoft.com/office/drawing/2014/main" id="{78411813-0F5C-03DB-8C25-8CBDFAB84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2EDDD-F822-7588-21B9-DD405CA93EA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63046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602D-AB34-D548-E4D3-0C8BD9F796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A94CE-98D8-189A-A10E-8602908D2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8B7BF-4CE6-C5DF-0B01-20A05BF57239}"/>
              </a:ext>
            </a:extLst>
          </p:cNvPr>
          <p:cNvSpPr>
            <a:spLocks noGrp="1"/>
          </p:cNvSpPr>
          <p:nvPr>
            <p:ph type="dt" sz="half" idx="10"/>
          </p:nvPr>
        </p:nvSpPr>
        <p:spPr/>
        <p:txBody>
          <a:bodyPr/>
          <a:lstStyle/>
          <a:p>
            <a:fld id="{AF218F3E-9A8C-4CB1-835B-DBAD5044A2B4}" type="datetimeFigureOut">
              <a:rPr lang="en-US" smtClean="0"/>
              <a:t>3/21/2025</a:t>
            </a:fld>
            <a:endParaRPr lang="en-US"/>
          </a:p>
        </p:txBody>
      </p:sp>
      <p:sp>
        <p:nvSpPr>
          <p:cNvPr id="5" name="Footer Placeholder 4">
            <a:extLst>
              <a:ext uri="{FF2B5EF4-FFF2-40B4-BE49-F238E27FC236}">
                <a16:creationId xmlns:a16="http://schemas.microsoft.com/office/drawing/2014/main" id="{4E526BD2-A436-1668-0F64-544F6CAAF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04E5E-9956-E458-B888-28EA3EA0705E}"/>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7353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E0FA-F045-CF22-EC19-8A4D13AEC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BBB2-B5F0-63D9-D439-247CD3DE9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DFAFB1-A07B-D9A1-F333-DDB5B93D0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51DF8-8A47-7C7D-59FC-D4AB0D3BAF11}"/>
              </a:ext>
            </a:extLst>
          </p:cNvPr>
          <p:cNvSpPr>
            <a:spLocks noGrp="1"/>
          </p:cNvSpPr>
          <p:nvPr>
            <p:ph type="dt" sz="half" idx="10"/>
          </p:nvPr>
        </p:nvSpPr>
        <p:spPr/>
        <p:txBody>
          <a:bodyPr/>
          <a:lstStyle/>
          <a:p>
            <a:fld id="{AF218F3E-9A8C-4CB1-835B-DBAD5044A2B4}" type="datetimeFigureOut">
              <a:rPr lang="en-US" smtClean="0"/>
              <a:t>3/21/2025</a:t>
            </a:fld>
            <a:endParaRPr lang="en-US"/>
          </a:p>
        </p:txBody>
      </p:sp>
      <p:sp>
        <p:nvSpPr>
          <p:cNvPr id="6" name="Footer Placeholder 5">
            <a:extLst>
              <a:ext uri="{FF2B5EF4-FFF2-40B4-BE49-F238E27FC236}">
                <a16:creationId xmlns:a16="http://schemas.microsoft.com/office/drawing/2014/main" id="{02E7F61F-A224-39BF-C3ED-98C05F801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22A45-7708-7489-1354-6335A4C025F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19632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3D90-BC4C-2027-8A63-DD44B04D3E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21027-12D6-F571-92E1-67891CA67E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AC60F8-FC6F-9337-3470-DD0F66B4A0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C283C-35ED-CB0E-0335-8FE89ADCA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991664-607F-3B17-0C80-371AB6D11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E6B721-182E-D5C1-9271-F27F749B7726}"/>
              </a:ext>
            </a:extLst>
          </p:cNvPr>
          <p:cNvSpPr>
            <a:spLocks noGrp="1"/>
          </p:cNvSpPr>
          <p:nvPr>
            <p:ph type="dt" sz="half" idx="10"/>
          </p:nvPr>
        </p:nvSpPr>
        <p:spPr/>
        <p:txBody>
          <a:bodyPr/>
          <a:lstStyle/>
          <a:p>
            <a:fld id="{AF218F3E-9A8C-4CB1-835B-DBAD5044A2B4}" type="datetimeFigureOut">
              <a:rPr lang="en-US" smtClean="0"/>
              <a:t>3/21/2025</a:t>
            </a:fld>
            <a:endParaRPr lang="en-US"/>
          </a:p>
        </p:txBody>
      </p:sp>
      <p:sp>
        <p:nvSpPr>
          <p:cNvPr id="8" name="Footer Placeholder 7">
            <a:extLst>
              <a:ext uri="{FF2B5EF4-FFF2-40B4-BE49-F238E27FC236}">
                <a16:creationId xmlns:a16="http://schemas.microsoft.com/office/drawing/2014/main" id="{0714B780-317E-7943-6894-0E34D9647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F3BCF9-673C-6CE0-26EA-0383B7D11FFD}"/>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360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E8CB-98BC-85F2-5809-CC42E13A5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3E05AE-51DC-02A9-44F4-C84B93D6FDBE}"/>
              </a:ext>
            </a:extLst>
          </p:cNvPr>
          <p:cNvSpPr>
            <a:spLocks noGrp="1"/>
          </p:cNvSpPr>
          <p:nvPr>
            <p:ph type="dt" sz="half" idx="10"/>
          </p:nvPr>
        </p:nvSpPr>
        <p:spPr/>
        <p:txBody>
          <a:bodyPr/>
          <a:lstStyle/>
          <a:p>
            <a:fld id="{AF218F3E-9A8C-4CB1-835B-DBAD5044A2B4}" type="datetimeFigureOut">
              <a:rPr lang="en-US" smtClean="0"/>
              <a:t>3/21/2025</a:t>
            </a:fld>
            <a:endParaRPr lang="en-US"/>
          </a:p>
        </p:txBody>
      </p:sp>
      <p:sp>
        <p:nvSpPr>
          <p:cNvPr id="4" name="Footer Placeholder 3">
            <a:extLst>
              <a:ext uri="{FF2B5EF4-FFF2-40B4-BE49-F238E27FC236}">
                <a16:creationId xmlns:a16="http://schemas.microsoft.com/office/drawing/2014/main" id="{2EB6875A-04C9-92B1-72C7-68B4C1F0D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1A2FE6-E73B-874C-5270-BC03593BC65F}"/>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57028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B8197-4D6F-500C-0BB1-93C30588A62C}"/>
              </a:ext>
            </a:extLst>
          </p:cNvPr>
          <p:cNvSpPr>
            <a:spLocks noGrp="1"/>
          </p:cNvSpPr>
          <p:nvPr>
            <p:ph type="dt" sz="half" idx="10"/>
          </p:nvPr>
        </p:nvSpPr>
        <p:spPr/>
        <p:txBody>
          <a:bodyPr/>
          <a:lstStyle/>
          <a:p>
            <a:fld id="{AF218F3E-9A8C-4CB1-835B-DBAD5044A2B4}" type="datetimeFigureOut">
              <a:rPr lang="en-US" smtClean="0"/>
              <a:t>3/21/2025</a:t>
            </a:fld>
            <a:endParaRPr lang="en-US"/>
          </a:p>
        </p:txBody>
      </p:sp>
      <p:sp>
        <p:nvSpPr>
          <p:cNvPr id="3" name="Footer Placeholder 2">
            <a:extLst>
              <a:ext uri="{FF2B5EF4-FFF2-40B4-BE49-F238E27FC236}">
                <a16:creationId xmlns:a16="http://schemas.microsoft.com/office/drawing/2014/main" id="{42FFAFB3-B6D3-B048-6A23-E38E0F04D6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23C40-A962-643C-66E3-115C08BC830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57684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465B-E84B-ADAA-6025-5C56A5AC0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B41CA9-76FC-FE3E-2FE7-9B8DF554A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5794EF-43DD-B213-B60B-313FF2130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E4072-B848-7532-F61A-170FAA2AE583}"/>
              </a:ext>
            </a:extLst>
          </p:cNvPr>
          <p:cNvSpPr>
            <a:spLocks noGrp="1"/>
          </p:cNvSpPr>
          <p:nvPr>
            <p:ph type="dt" sz="half" idx="10"/>
          </p:nvPr>
        </p:nvSpPr>
        <p:spPr/>
        <p:txBody>
          <a:bodyPr/>
          <a:lstStyle/>
          <a:p>
            <a:fld id="{AF218F3E-9A8C-4CB1-835B-DBAD5044A2B4}" type="datetimeFigureOut">
              <a:rPr lang="en-US" smtClean="0"/>
              <a:t>3/21/2025</a:t>
            </a:fld>
            <a:endParaRPr lang="en-US"/>
          </a:p>
        </p:txBody>
      </p:sp>
      <p:sp>
        <p:nvSpPr>
          <p:cNvPr id="6" name="Footer Placeholder 5">
            <a:extLst>
              <a:ext uri="{FF2B5EF4-FFF2-40B4-BE49-F238E27FC236}">
                <a16:creationId xmlns:a16="http://schemas.microsoft.com/office/drawing/2014/main" id="{44077DC1-E7D7-574F-65D8-79ED24FE2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C11AF-4A62-8340-D647-C5A1C23D9DC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12402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4AFE-B900-7E39-6A84-7B07C3238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F1C14-AD1F-4135-421B-BCB919C3B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5E8491-C9BF-5486-79F7-D0EF14785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4306B-D55A-18B6-530C-96B82B15A93C}"/>
              </a:ext>
            </a:extLst>
          </p:cNvPr>
          <p:cNvSpPr>
            <a:spLocks noGrp="1"/>
          </p:cNvSpPr>
          <p:nvPr>
            <p:ph type="dt" sz="half" idx="10"/>
          </p:nvPr>
        </p:nvSpPr>
        <p:spPr/>
        <p:txBody>
          <a:bodyPr/>
          <a:lstStyle/>
          <a:p>
            <a:fld id="{AF218F3E-9A8C-4CB1-835B-DBAD5044A2B4}" type="datetimeFigureOut">
              <a:rPr lang="en-US" smtClean="0"/>
              <a:t>3/21/2025</a:t>
            </a:fld>
            <a:endParaRPr lang="en-US"/>
          </a:p>
        </p:txBody>
      </p:sp>
      <p:sp>
        <p:nvSpPr>
          <p:cNvPr id="6" name="Footer Placeholder 5">
            <a:extLst>
              <a:ext uri="{FF2B5EF4-FFF2-40B4-BE49-F238E27FC236}">
                <a16:creationId xmlns:a16="http://schemas.microsoft.com/office/drawing/2014/main" id="{C929DB58-DBD5-2951-B6B3-AC0F862CC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1FD08-435E-C69A-233D-64423C85BC9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09848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1B7F5-ABFC-2EB7-79A0-269F2B422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1E1E03-CE7B-B207-BEF9-BA195C91E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56EDB-CD45-5F37-A08B-5C46E24B8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18F3E-9A8C-4CB1-835B-DBAD5044A2B4}" type="datetimeFigureOut">
              <a:rPr lang="en-US" smtClean="0"/>
              <a:t>3/21/2025</a:t>
            </a:fld>
            <a:endParaRPr lang="en-US"/>
          </a:p>
        </p:txBody>
      </p:sp>
      <p:sp>
        <p:nvSpPr>
          <p:cNvPr id="5" name="Footer Placeholder 4">
            <a:extLst>
              <a:ext uri="{FF2B5EF4-FFF2-40B4-BE49-F238E27FC236}">
                <a16:creationId xmlns:a16="http://schemas.microsoft.com/office/drawing/2014/main" id="{37A6A5FB-18E3-317C-9D9B-1AF3099EA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A56C55-1780-09FF-9A29-F4090FA650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2AD7E-CFD5-4D2A-8ED4-BFE838F125A9}" type="slidenum">
              <a:rPr lang="en-US" smtClean="0"/>
              <a:t>‹#›</a:t>
            </a:fld>
            <a:endParaRPr lang="en-US"/>
          </a:p>
        </p:txBody>
      </p:sp>
    </p:spTree>
    <p:extLst>
      <p:ext uri="{BB962C8B-B14F-4D97-AF65-F5344CB8AC3E}">
        <p14:creationId xmlns:p14="http://schemas.microsoft.com/office/powerpoint/2010/main" val="415198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google.com/spreadsheets/d/1iXM1o1Q2hlLIVWPBwu7tF_cgFfZ7vS-i/edit?usp=sharing&amp;ouid=110673356967982932629&amp;rtpof=true&amp;sd=tru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1A26-70DB-3E61-B5FE-EE5BD9188A07}"/>
              </a:ext>
            </a:extLst>
          </p:cNvPr>
          <p:cNvSpPr>
            <a:spLocks noGrp="1"/>
          </p:cNvSpPr>
          <p:nvPr>
            <p:ph type="ctrTitle"/>
          </p:nvPr>
        </p:nvSpPr>
        <p:spPr>
          <a:xfrm>
            <a:off x="1524000" y="684695"/>
            <a:ext cx="9144000" cy="2387600"/>
          </a:xfrm>
        </p:spPr>
        <p:txBody>
          <a:bodyPr/>
          <a:lstStyle/>
          <a:p>
            <a:r>
              <a:rPr lang="en-US" dirty="0"/>
              <a:t>Hiring Process Analytics</a:t>
            </a:r>
          </a:p>
        </p:txBody>
      </p:sp>
      <p:sp>
        <p:nvSpPr>
          <p:cNvPr id="3" name="Subtitle 2">
            <a:extLst>
              <a:ext uri="{FF2B5EF4-FFF2-40B4-BE49-F238E27FC236}">
                <a16:creationId xmlns:a16="http://schemas.microsoft.com/office/drawing/2014/main" id="{44E68A80-8E28-0E53-1379-C6FCF166BF36}"/>
              </a:ext>
            </a:extLst>
          </p:cNvPr>
          <p:cNvSpPr>
            <a:spLocks noGrp="1"/>
          </p:cNvSpPr>
          <p:nvPr>
            <p:ph type="subTitle" idx="1"/>
          </p:nvPr>
        </p:nvSpPr>
        <p:spPr>
          <a:xfrm>
            <a:off x="1524000" y="4299284"/>
            <a:ext cx="9144000" cy="958516"/>
          </a:xfrm>
        </p:spPr>
        <p:txBody>
          <a:bodyPr/>
          <a:lstStyle/>
          <a:p>
            <a:r>
              <a:rPr lang="en-US" dirty="0"/>
              <a:t>Zaid Mohammad</a:t>
            </a:r>
          </a:p>
          <a:p>
            <a:endParaRPr lang="en-US" dirty="0"/>
          </a:p>
        </p:txBody>
      </p:sp>
    </p:spTree>
    <p:extLst>
      <p:ext uri="{BB962C8B-B14F-4D97-AF65-F5344CB8AC3E}">
        <p14:creationId xmlns:p14="http://schemas.microsoft.com/office/powerpoint/2010/main" val="306544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789CD-9C3D-B8CA-6A87-F470E5BF96E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CB7287D-984C-BDCA-8E12-F6558FC1B214}"/>
              </a:ext>
            </a:extLst>
          </p:cNvPr>
          <p:cNvSpPr txBox="1"/>
          <p:nvPr/>
        </p:nvSpPr>
        <p:spPr>
          <a:xfrm>
            <a:off x="541070" y="337435"/>
            <a:ext cx="6097656" cy="523220"/>
          </a:xfrm>
          <a:prstGeom prst="rect">
            <a:avLst/>
          </a:prstGeom>
          <a:noFill/>
        </p:spPr>
        <p:txBody>
          <a:bodyPr wrap="square">
            <a:spAutoFit/>
          </a:bodyPr>
          <a:lstStyle/>
          <a:p>
            <a:r>
              <a:rPr lang="en-US" sz="2800" b="1" u="sng" dirty="0"/>
              <a:t>C. Salary Distribution</a:t>
            </a:r>
          </a:p>
        </p:txBody>
      </p:sp>
      <p:pic>
        <p:nvPicPr>
          <p:cNvPr id="3" name="Picture 2">
            <a:extLst>
              <a:ext uri="{FF2B5EF4-FFF2-40B4-BE49-F238E27FC236}">
                <a16:creationId xmlns:a16="http://schemas.microsoft.com/office/drawing/2014/main" id="{F0F2CA8C-23DF-146C-FEB8-C142319DB3C8}"/>
              </a:ext>
            </a:extLst>
          </p:cNvPr>
          <p:cNvPicPr>
            <a:picLocks noChangeAspect="1"/>
          </p:cNvPicPr>
          <p:nvPr/>
        </p:nvPicPr>
        <p:blipFill>
          <a:blip r:embed="rId2"/>
          <a:stretch>
            <a:fillRect/>
          </a:stretch>
        </p:blipFill>
        <p:spPr>
          <a:xfrm>
            <a:off x="1729956" y="1192696"/>
            <a:ext cx="8732088" cy="5066259"/>
          </a:xfrm>
          <a:prstGeom prst="rect">
            <a:avLst/>
          </a:prstGeom>
        </p:spPr>
      </p:pic>
    </p:spTree>
    <p:extLst>
      <p:ext uri="{BB962C8B-B14F-4D97-AF65-F5344CB8AC3E}">
        <p14:creationId xmlns:p14="http://schemas.microsoft.com/office/powerpoint/2010/main" val="1435383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B7755-EDD4-A7AF-08B4-73A9282B399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96A84AD-2948-55BC-B32C-7D357A88B89D}"/>
              </a:ext>
            </a:extLst>
          </p:cNvPr>
          <p:cNvSpPr txBox="1"/>
          <p:nvPr/>
        </p:nvSpPr>
        <p:spPr>
          <a:xfrm>
            <a:off x="704097" y="506497"/>
            <a:ext cx="5260285" cy="523220"/>
          </a:xfrm>
          <a:prstGeom prst="rect">
            <a:avLst/>
          </a:prstGeom>
          <a:noFill/>
        </p:spPr>
        <p:txBody>
          <a:bodyPr wrap="square">
            <a:spAutoFit/>
          </a:bodyPr>
          <a:lstStyle/>
          <a:p>
            <a:r>
              <a:rPr lang="en-US" sz="2800" b="1" u="sng" dirty="0"/>
              <a:t>D. Departmental Analysis</a:t>
            </a:r>
          </a:p>
        </p:txBody>
      </p:sp>
      <p:pic>
        <p:nvPicPr>
          <p:cNvPr id="9" name="Picture 8">
            <a:extLst>
              <a:ext uri="{FF2B5EF4-FFF2-40B4-BE49-F238E27FC236}">
                <a16:creationId xmlns:a16="http://schemas.microsoft.com/office/drawing/2014/main" id="{0D287949-6D97-DED2-975D-BB9372881215}"/>
              </a:ext>
            </a:extLst>
          </p:cNvPr>
          <p:cNvPicPr>
            <a:picLocks noChangeAspect="1"/>
          </p:cNvPicPr>
          <p:nvPr/>
        </p:nvPicPr>
        <p:blipFill>
          <a:blip r:embed="rId2"/>
          <a:stretch>
            <a:fillRect/>
          </a:stretch>
        </p:blipFill>
        <p:spPr>
          <a:xfrm>
            <a:off x="704097" y="1602992"/>
            <a:ext cx="10783805" cy="4486901"/>
          </a:xfrm>
          <a:prstGeom prst="rect">
            <a:avLst/>
          </a:prstGeom>
        </p:spPr>
      </p:pic>
    </p:spTree>
    <p:extLst>
      <p:ext uri="{BB962C8B-B14F-4D97-AF65-F5344CB8AC3E}">
        <p14:creationId xmlns:p14="http://schemas.microsoft.com/office/powerpoint/2010/main" val="1454213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6552F-A102-2751-C0C1-5CE168A33B5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1FF7FAD-D496-C3EF-3ED1-673B6B46B9CB}"/>
              </a:ext>
            </a:extLst>
          </p:cNvPr>
          <p:cNvSpPr txBox="1"/>
          <p:nvPr/>
        </p:nvSpPr>
        <p:spPr>
          <a:xfrm>
            <a:off x="552451" y="650221"/>
            <a:ext cx="6245914" cy="523220"/>
          </a:xfrm>
          <a:prstGeom prst="rect">
            <a:avLst/>
          </a:prstGeom>
          <a:noFill/>
        </p:spPr>
        <p:txBody>
          <a:bodyPr wrap="square">
            <a:spAutoFit/>
          </a:bodyPr>
          <a:lstStyle/>
          <a:p>
            <a:r>
              <a:rPr lang="en-US" sz="2800" b="1" u="sng" dirty="0"/>
              <a:t>E. Position Tier Analysis</a:t>
            </a:r>
          </a:p>
        </p:txBody>
      </p:sp>
      <p:pic>
        <p:nvPicPr>
          <p:cNvPr id="7" name="Picture 6">
            <a:extLst>
              <a:ext uri="{FF2B5EF4-FFF2-40B4-BE49-F238E27FC236}">
                <a16:creationId xmlns:a16="http://schemas.microsoft.com/office/drawing/2014/main" id="{4E487510-F50D-557D-3D62-FDA73B3B972A}"/>
              </a:ext>
            </a:extLst>
          </p:cNvPr>
          <p:cNvPicPr>
            <a:picLocks noChangeAspect="1"/>
          </p:cNvPicPr>
          <p:nvPr/>
        </p:nvPicPr>
        <p:blipFill>
          <a:blip r:embed="rId2"/>
          <a:stretch>
            <a:fillRect/>
          </a:stretch>
        </p:blipFill>
        <p:spPr>
          <a:xfrm>
            <a:off x="1190310" y="1496170"/>
            <a:ext cx="10440857" cy="4143953"/>
          </a:xfrm>
          <a:prstGeom prst="rect">
            <a:avLst/>
          </a:prstGeom>
        </p:spPr>
      </p:pic>
    </p:spTree>
    <p:extLst>
      <p:ext uri="{BB962C8B-B14F-4D97-AF65-F5344CB8AC3E}">
        <p14:creationId xmlns:p14="http://schemas.microsoft.com/office/powerpoint/2010/main" val="2026066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DDDD9-DB50-A1F7-1EE9-37599BAE2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2017A-D4B7-7D5A-8160-99CC36EC9C9A}"/>
              </a:ext>
            </a:extLst>
          </p:cNvPr>
          <p:cNvSpPr>
            <a:spLocks noGrp="1"/>
          </p:cNvSpPr>
          <p:nvPr>
            <p:ph type="title"/>
          </p:nvPr>
        </p:nvSpPr>
        <p:spPr/>
        <p:txBody>
          <a:bodyPr/>
          <a:lstStyle/>
          <a:p>
            <a:r>
              <a:rPr lang="en-US" b="1" u="sng" dirty="0"/>
              <a:t>Insights</a:t>
            </a:r>
            <a:br>
              <a:rPr lang="en-US" dirty="0"/>
            </a:br>
            <a:endParaRPr lang="en-US" dirty="0"/>
          </a:p>
        </p:txBody>
      </p:sp>
      <p:sp>
        <p:nvSpPr>
          <p:cNvPr id="3" name="Content Placeholder 2">
            <a:extLst>
              <a:ext uri="{FF2B5EF4-FFF2-40B4-BE49-F238E27FC236}">
                <a16:creationId xmlns:a16="http://schemas.microsoft.com/office/drawing/2014/main" id="{B9E78579-528B-57EC-638F-773BDDC61E25}"/>
              </a:ext>
            </a:extLst>
          </p:cNvPr>
          <p:cNvSpPr>
            <a:spLocks noGrp="1"/>
          </p:cNvSpPr>
          <p:nvPr>
            <p:ph idx="1"/>
          </p:nvPr>
        </p:nvSpPr>
        <p:spPr>
          <a:xfrm>
            <a:off x="1000245" y="1690688"/>
            <a:ext cx="10515600" cy="4351338"/>
          </a:xfrm>
        </p:spPr>
        <p:txBody>
          <a:bodyPr>
            <a:normAutofit fontScale="92500" lnSpcReduction="10000"/>
          </a:bodyPr>
          <a:lstStyle/>
          <a:p>
            <a:pPr marL="0" indent="0">
              <a:buNone/>
            </a:pPr>
            <a:r>
              <a:rPr lang="en-US" dirty="0"/>
              <a:t>Through this project, I learned how data can reveal important hiring trends, such as diversity, salary patterns, and the needs of different departments. I got hands-on experience with cleaning messy data, creating clear charts, and analyzing the results. This helped me see how companies can use data to make smarter hiring decisions, promote diversity, and plan better for their recruitment needs. It also showed me how data can solve real-world problems and improve business strategies.</a:t>
            </a:r>
          </a:p>
          <a:p>
            <a:pPr marL="0" indent="0">
              <a:buNone/>
            </a:pPr>
            <a:endParaRPr lang="en-US" dirty="0"/>
          </a:p>
          <a:p>
            <a:pPr marL="0" indent="0">
              <a:buNone/>
            </a:pPr>
            <a:r>
              <a:rPr lang="en-US" dirty="0"/>
              <a:t>Excel Sheet Link - </a:t>
            </a:r>
            <a:r>
              <a:rPr lang="en-US" dirty="0">
                <a:hlinkClick r:id="rId2"/>
              </a:rPr>
              <a:t>https://docs.google.com/spreadsheets/d/1iXM1o1Q2hlLIVWPBwu7tF_cgFfZ7vS-i/edit?usp=sharing&amp;ouid=110673356967982932629&amp;rtpof=true&amp;sd=true</a:t>
            </a:r>
            <a:endParaRPr lang="en-US" dirty="0"/>
          </a:p>
          <a:p>
            <a:pPr marL="0" indent="0">
              <a:buNone/>
            </a:pPr>
            <a:endParaRPr lang="en-US" dirty="0"/>
          </a:p>
        </p:txBody>
      </p:sp>
    </p:spTree>
    <p:extLst>
      <p:ext uri="{BB962C8B-B14F-4D97-AF65-F5344CB8AC3E}">
        <p14:creationId xmlns:p14="http://schemas.microsoft.com/office/powerpoint/2010/main" val="115579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07361-1532-A6ED-439E-B3E496138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69641-F962-982F-2454-8BBA7DA33AAD}"/>
              </a:ext>
            </a:extLst>
          </p:cNvPr>
          <p:cNvSpPr>
            <a:spLocks noGrp="1"/>
          </p:cNvSpPr>
          <p:nvPr>
            <p:ph type="title"/>
          </p:nvPr>
        </p:nvSpPr>
        <p:spPr>
          <a:xfrm>
            <a:off x="828261" y="1176637"/>
            <a:ext cx="10515600" cy="1408530"/>
          </a:xfrm>
        </p:spPr>
        <p:txBody>
          <a:bodyPr>
            <a:normAutofit fontScale="90000"/>
          </a:bodyPr>
          <a:lstStyle/>
          <a:p>
            <a:r>
              <a:rPr lang="en-US" dirty="0"/>
              <a:t>Project Description</a:t>
            </a:r>
            <a:br>
              <a:rPr lang="en-US" dirty="0"/>
            </a:br>
            <a:br>
              <a:rPr lang="en-US" b="1" dirty="0"/>
            </a:br>
            <a:endParaRPr lang="en-US" dirty="0"/>
          </a:p>
        </p:txBody>
      </p:sp>
      <p:sp>
        <p:nvSpPr>
          <p:cNvPr id="3" name="Content Placeholder 2">
            <a:extLst>
              <a:ext uri="{FF2B5EF4-FFF2-40B4-BE49-F238E27FC236}">
                <a16:creationId xmlns:a16="http://schemas.microsoft.com/office/drawing/2014/main" id="{D6FB766E-0878-5596-DA0B-381867D670A9}"/>
              </a:ext>
            </a:extLst>
          </p:cNvPr>
          <p:cNvSpPr>
            <a:spLocks noGrp="1"/>
          </p:cNvSpPr>
          <p:nvPr>
            <p:ph idx="1"/>
          </p:nvPr>
        </p:nvSpPr>
        <p:spPr>
          <a:xfrm>
            <a:off x="641449" y="2113501"/>
            <a:ext cx="10515600" cy="4387492"/>
          </a:xfrm>
        </p:spPr>
        <p:txBody>
          <a:bodyPr>
            <a:normAutofit/>
          </a:bodyPr>
          <a:lstStyle/>
          <a:p>
            <a:pPr>
              <a:buNone/>
            </a:pPr>
            <a:r>
              <a:rPr lang="en-US" dirty="0"/>
              <a:t>   In this project, we analyze the hiring process of a multinational company by examining past hiring data. The goal is to identify key trends and insights, such as gender distribution, salary patterns, departmental composition, and position tier distribution. By cleaning and analyzing the data, we aim to help the company optimize its hiring strategies and make data-driven decisions.</a:t>
            </a:r>
          </a:p>
        </p:txBody>
      </p:sp>
    </p:spTree>
    <p:extLst>
      <p:ext uri="{BB962C8B-B14F-4D97-AF65-F5344CB8AC3E}">
        <p14:creationId xmlns:p14="http://schemas.microsoft.com/office/powerpoint/2010/main" val="418446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442A-7804-6722-E987-05EEC0C02A60}"/>
              </a:ext>
            </a:extLst>
          </p:cNvPr>
          <p:cNvSpPr>
            <a:spLocks noGrp="1"/>
          </p:cNvSpPr>
          <p:nvPr>
            <p:ph type="title"/>
          </p:nvPr>
        </p:nvSpPr>
        <p:spPr>
          <a:xfrm>
            <a:off x="835742" y="1162843"/>
            <a:ext cx="10515600" cy="1325563"/>
          </a:xfrm>
        </p:spPr>
        <p:txBody>
          <a:bodyPr/>
          <a:lstStyle/>
          <a:p>
            <a:pPr algn="ctr"/>
            <a:r>
              <a:rPr lang="en-US" b="1" u="sng" dirty="0"/>
              <a:t>Tech Stack</a:t>
            </a:r>
            <a:br>
              <a:rPr lang="en-US" b="1" u="sng" dirty="0"/>
            </a:br>
            <a:endParaRPr lang="en-US" b="1" u="sng" dirty="0"/>
          </a:p>
        </p:txBody>
      </p:sp>
      <p:sp>
        <p:nvSpPr>
          <p:cNvPr id="3" name="Content Placeholder 2">
            <a:extLst>
              <a:ext uri="{FF2B5EF4-FFF2-40B4-BE49-F238E27FC236}">
                <a16:creationId xmlns:a16="http://schemas.microsoft.com/office/drawing/2014/main" id="{12EB3626-7BD5-0BAA-37B7-E4268F4CBC55}"/>
              </a:ext>
            </a:extLst>
          </p:cNvPr>
          <p:cNvSpPr>
            <a:spLocks noGrp="1"/>
          </p:cNvSpPr>
          <p:nvPr>
            <p:ph idx="1"/>
          </p:nvPr>
        </p:nvSpPr>
        <p:spPr>
          <a:xfrm>
            <a:off x="838200" y="2793206"/>
            <a:ext cx="10513142" cy="3688557"/>
          </a:xfrm>
        </p:spPr>
        <p:txBody>
          <a:bodyPr>
            <a:normAutofit/>
          </a:bodyPr>
          <a:lstStyle/>
          <a:p>
            <a:r>
              <a:rPr lang="en-US" dirty="0"/>
              <a:t>MS -  Excel </a:t>
            </a:r>
          </a:p>
          <a:p>
            <a:r>
              <a:rPr lang="en-US" dirty="0"/>
              <a:t>PowerPoint</a:t>
            </a:r>
          </a:p>
        </p:txBody>
      </p:sp>
    </p:spTree>
    <p:extLst>
      <p:ext uri="{BB962C8B-B14F-4D97-AF65-F5344CB8AC3E}">
        <p14:creationId xmlns:p14="http://schemas.microsoft.com/office/powerpoint/2010/main" val="105635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BD66F-8D27-DE37-B82E-16810DBD3EC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91DF5C5-059E-5AF3-8AD4-02D62B329812}"/>
              </a:ext>
            </a:extLst>
          </p:cNvPr>
          <p:cNvSpPr>
            <a:spLocks noGrp="1"/>
          </p:cNvSpPr>
          <p:nvPr>
            <p:ph type="title"/>
          </p:nvPr>
        </p:nvSpPr>
        <p:spPr/>
        <p:txBody>
          <a:bodyPr/>
          <a:lstStyle/>
          <a:p>
            <a:pPr algn="ctr"/>
            <a:r>
              <a:rPr lang="en-US" dirty="0"/>
              <a:t>Data Cleaning </a:t>
            </a:r>
          </a:p>
        </p:txBody>
      </p:sp>
      <p:sp>
        <p:nvSpPr>
          <p:cNvPr id="7" name="Content Placeholder 6">
            <a:extLst>
              <a:ext uri="{FF2B5EF4-FFF2-40B4-BE49-F238E27FC236}">
                <a16:creationId xmlns:a16="http://schemas.microsoft.com/office/drawing/2014/main" id="{4D2B9AFD-8CC2-069D-0F57-EFA780AB1E2B}"/>
              </a:ext>
            </a:extLst>
          </p:cNvPr>
          <p:cNvSpPr>
            <a:spLocks noGrp="1"/>
          </p:cNvSpPr>
          <p:nvPr>
            <p:ph idx="1"/>
          </p:nvPr>
        </p:nvSpPr>
        <p:spPr>
          <a:xfrm>
            <a:off x="838200" y="1550504"/>
            <a:ext cx="10691191" cy="1202635"/>
          </a:xfrm>
        </p:spPr>
        <p:txBody>
          <a:bodyPr>
            <a:normAutofit fontScale="85000" lnSpcReduction="10000"/>
          </a:bodyPr>
          <a:lstStyle/>
          <a:p>
            <a:pPr marL="0" indent="0">
              <a:buNone/>
            </a:pPr>
            <a:br>
              <a:rPr lang="en-US" dirty="0"/>
            </a:br>
            <a:r>
              <a:rPr lang="en-US" dirty="0"/>
              <a:t>Here is a missing value so we can delete this one or we can also use average salary but, in this case, we chose to remove it because the application </a:t>
            </a:r>
            <a:r>
              <a:rPr lang="en-US" b="1" dirty="0"/>
              <a:t>Status </a:t>
            </a:r>
            <a:r>
              <a:rPr lang="en-US" dirty="0"/>
              <a:t>is rejected.</a:t>
            </a:r>
          </a:p>
        </p:txBody>
      </p:sp>
      <p:pic>
        <p:nvPicPr>
          <p:cNvPr id="15" name="Picture 14">
            <a:extLst>
              <a:ext uri="{FF2B5EF4-FFF2-40B4-BE49-F238E27FC236}">
                <a16:creationId xmlns:a16="http://schemas.microsoft.com/office/drawing/2014/main" id="{871BF88A-E5AD-8CEC-67D4-96AE79F1B666}"/>
              </a:ext>
            </a:extLst>
          </p:cNvPr>
          <p:cNvPicPr>
            <a:picLocks noChangeAspect="1"/>
          </p:cNvPicPr>
          <p:nvPr/>
        </p:nvPicPr>
        <p:blipFill>
          <a:blip r:embed="rId2"/>
          <a:stretch>
            <a:fillRect/>
          </a:stretch>
        </p:blipFill>
        <p:spPr>
          <a:xfrm>
            <a:off x="838200" y="2787013"/>
            <a:ext cx="10515600" cy="671804"/>
          </a:xfrm>
          <a:prstGeom prst="rect">
            <a:avLst/>
          </a:prstGeom>
        </p:spPr>
      </p:pic>
      <p:sp>
        <p:nvSpPr>
          <p:cNvPr id="16" name="Content Placeholder 6">
            <a:extLst>
              <a:ext uri="{FF2B5EF4-FFF2-40B4-BE49-F238E27FC236}">
                <a16:creationId xmlns:a16="http://schemas.microsoft.com/office/drawing/2014/main" id="{34377F55-5D02-80AF-DEBC-B157219719F3}"/>
              </a:ext>
            </a:extLst>
          </p:cNvPr>
          <p:cNvSpPr txBox="1">
            <a:spLocks/>
          </p:cNvSpPr>
          <p:nvPr/>
        </p:nvSpPr>
        <p:spPr>
          <a:xfrm>
            <a:off x="838200" y="3938518"/>
            <a:ext cx="10691191" cy="989875"/>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a:t>
            </a:r>
            <a:r>
              <a:rPr lang="en-US" b="1" dirty="0"/>
              <a:t>Post Name</a:t>
            </a:r>
            <a:r>
              <a:rPr lang="en-US" dirty="0"/>
              <a:t> column had one row with a hyphen (</a:t>
            </a:r>
            <a:r>
              <a:rPr lang="en-US" b="1" dirty="0"/>
              <a:t>-</a:t>
            </a:r>
            <a:r>
              <a:rPr lang="en-US" dirty="0"/>
              <a:t>), which was treated as missing. This row belonged to the </a:t>
            </a:r>
            <a:r>
              <a:rPr lang="en-US" b="1" dirty="0"/>
              <a:t>Sales Department</a:t>
            </a:r>
            <a:r>
              <a:rPr lang="en-US" dirty="0"/>
              <a:t> with an </a:t>
            </a:r>
            <a:r>
              <a:rPr lang="en-US" b="1" dirty="0"/>
              <a:t>Offered Salary</a:t>
            </a:r>
            <a:r>
              <a:rPr lang="en-US" dirty="0"/>
              <a:t> of </a:t>
            </a:r>
            <a:r>
              <a:rPr lang="en-US" b="1" dirty="0"/>
              <a:t>85,914</a:t>
            </a:r>
            <a:r>
              <a:rPr lang="en-US" dirty="0"/>
              <a:t>. The missing value was replaced with the </a:t>
            </a:r>
            <a:r>
              <a:rPr lang="en-US" b="1" dirty="0"/>
              <a:t>most common Post Name</a:t>
            </a:r>
            <a:r>
              <a:rPr lang="en-US" dirty="0"/>
              <a:t> for Sales Department employees earning between </a:t>
            </a:r>
            <a:r>
              <a:rPr lang="en-US" b="1" dirty="0"/>
              <a:t>85,000 and 96,000</a:t>
            </a:r>
            <a:r>
              <a:rPr lang="en-US" dirty="0"/>
              <a:t>, which is </a:t>
            </a:r>
            <a:r>
              <a:rPr lang="en-US" b="1" dirty="0"/>
              <a:t>"c9"</a:t>
            </a:r>
            <a:r>
              <a:rPr lang="en-US" dirty="0"/>
              <a:t>.</a:t>
            </a:r>
          </a:p>
        </p:txBody>
      </p:sp>
      <p:pic>
        <p:nvPicPr>
          <p:cNvPr id="18" name="Picture 17">
            <a:extLst>
              <a:ext uri="{FF2B5EF4-FFF2-40B4-BE49-F238E27FC236}">
                <a16:creationId xmlns:a16="http://schemas.microsoft.com/office/drawing/2014/main" id="{8947EB91-48AB-C9F3-FED0-5D320ED93988}"/>
              </a:ext>
            </a:extLst>
          </p:cNvPr>
          <p:cNvPicPr>
            <a:picLocks noChangeAspect="1"/>
          </p:cNvPicPr>
          <p:nvPr/>
        </p:nvPicPr>
        <p:blipFill>
          <a:blip r:embed="rId3"/>
          <a:stretch>
            <a:fillRect/>
          </a:stretch>
        </p:blipFill>
        <p:spPr>
          <a:xfrm>
            <a:off x="838200" y="5256273"/>
            <a:ext cx="10515600" cy="739193"/>
          </a:xfrm>
          <a:prstGeom prst="rect">
            <a:avLst/>
          </a:prstGeom>
        </p:spPr>
      </p:pic>
    </p:spTree>
    <p:extLst>
      <p:ext uri="{BB962C8B-B14F-4D97-AF65-F5344CB8AC3E}">
        <p14:creationId xmlns:p14="http://schemas.microsoft.com/office/powerpoint/2010/main" val="1247811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ADF8BD-7495-67BD-ECAD-5832C59770E4}"/>
              </a:ext>
            </a:extLst>
          </p:cNvPr>
          <p:cNvPicPr>
            <a:picLocks noChangeAspect="1"/>
          </p:cNvPicPr>
          <p:nvPr/>
        </p:nvPicPr>
        <p:blipFill>
          <a:blip r:embed="rId2"/>
          <a:stretch>
            <a:fillRect/>
          </a:stretch>
        </p:blipFill>
        <p:spPr>
          <a:xfrm>
            <a:off x="1394759" y="2693058"/>
            <a:ext cx="8647363" cy="3976098"/>
          </a:xfrm>
          <a:prstGeom prst="rect">
            <a:avLst/>
          </a:prstGeom>
        </p:spPr>
      </p:pic>
      <p:sp>
        <p:nvSpPr>
          <p:cNvPr id="6" name="Content Placeholder 6">
            <a:extLst>
              <a:ext uri="{FF2B5EF4-FFF2-40B4-BE49-F238E27FC236}">
                <a16:creationId xmlns:a16="http://schemas.microsoft.com/office/drawing/2014/main" id="{B028C6FF-C3ED-3943-A79C-EC0EDB0CEBE0}"/>
              </a:ext>
            </a:extLst>
          </p:cNvPr>
          <p:cNvSpPr txBox="1">
            <a:spLocks/>
          </p:cNvSpPr>
          <p:nvPr/>
        </p:nvSpPr>
        <p:spPr>
          <a:xfrm>
            <a:off x="828261" y="528191"/>
            <a:ext cx="10790582" cy="138012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 the </a:t>
            </a:r>
            <a:r>
              <a:rPr lang="en-US" b="1" dirty="0"/>
              <a:t>Post Name</a:t>
            </a:r>
            <a:r>
              <a:rPr lang="en-US" dirty="0"/>
              <a:t> column, there was a typo where </a:t>
            </a:r>
            <a:r>
              <a:rPr lang="en-US" b="1" dirty="0"/>
              <a:t>"c-10"</a:t>
            </a:r>
            <a:r>
              <a:rPr lang="en-US" dirty="0"/>
              <a:t> was written instead of </a:t>
            </a:r>
            <a:r>
              <a:rPr lang="en-US" b="1" dirty="0"/>
              <a:t>"c10"</a:t>
            </a:r>
            <a:r>
              <a:rPr lang="en-US" dirty="0"/>
              <a:t>, so it was corrected.</a:t>
            </a:r>
          </a:p>
          <a:p>
            <a:pPr marL="0" indent="0">
              <a:buNone/>
            </a:pPr>
            <a:br>
              <a:rPr lang="en-US" dirty="0"/>
            </a:br>
            <a:r>
              <a:rPr lang="en-US" i="1" dirty="0"/>
              <a:t>(In this SS I only had replaced the sales dept. c-10s but then I corrected it later by replacing it for all the depts.)</a:t>
            </a:r>
          </a:p>
        </p:txBody>
      </p:sp>
    </p:spTree>
    <p:extLst>
      <p:ext uri="{BB962C8B-B14F-4D97-AF65-F5344CB8AC3E}">
        <p14:creationId xmlns:p14="http://schemas.microsoft.com/office/powerpoint/2010/main" val="1409179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4C472-A793-6382-0325-FFA136CECC20}"/>
            </a:ext>
          </a:extLst>
        </p:cNvPr>
        <p:cNvGrpSpPr/>
        <p:nvPr/>
      </p:nvGrpSpPr>
      <p:grpSpPr>
        <a:xfrm>
          <a:off x="0" y="0"/>
          <a:ext cx="0" cy="0"/>
          <a:chOff x="0" y="0"/>
          <a:chExt cx="0" cy="0"/>
        </a:xfrm>
      </p:grpSpPr>
      <p:sp>
        <p:nvSpPr>
          <p:cNvPr id="6" name="Content Placeholder 6">
            <a:extLst>
              <a:ext uri="{FF2B5EF4-FFF2-40B4-BE49-F238E27FC236}">
                <a16:creationId xmlns:a16="http://schemas.microsoft.com/office/drawing/2014/main" id="{9CD972D1-9574-864F-FA9E-7617956A37F1}"/>
              </a:ext>
            </a:extLst>
          </p:cNvPr>
          <p:cNvSpPr txBox="1">
            <a:spLocks/>
          </p:cNvSpPr>
          <p:nvPr/>
        </p:nvSpPr>
        <p:spPr>
          <a:xfrm>
            <a:off x="1093304" y="379105"/>
            <a:ext cx="10005391" cy="48559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 the </a:t>
            </a:r>
            <a:r>
              <a:rPr lang="en-US" b="1" dirty="0"/>
              <a:t>Event Name</a:t>
            </a:r>
            <a:r>
              <a:rPr lang="en-US" dirty="0"/>
              <a:t> column, rows with a hyphen (</a:t>
            </a:r>
            <a:r>
              <a:rPr lang="en-US" b="1" dirty="0"/>
              <a:t>-</a:t>
            </a:r>
            <a:r>
              <a:rPr lang="en-US" dirty="0"/>
              <a:t>) were changed to </a:t>
            </a:r>
            <a:r>
              <a:rPr lang="en-US" b="1" dirty="0"/>
              <a:t>"</a:t>
            </a:r>
            <a:r>
              <a:rPr lang="en-US" b="0" i="0" u="none" strike="noStrike" dirty="0">
                <a:solidFill>
                  <a:srgbClr val="000000"/>
                </a:solidFill>
                <a:effectLst/>
                <a:latin typeface="Calibri" panose="020F0502020204030204" pitchFamily="34" charset="0"/>
              </a:rPr>
              <a:t>Don’t want to say</a:t>
            </a:r>
            <a:r>
              <a:rPr lang="en-US" dirty="0"/>
              <a:t> </a:t>
            </a:r>
            <a:r>
              <a:rPr lang="en-US" b="1" dirty="0"/>
              <a:t>"</a:t>
            </a:r>
            <a:r>
              <a:rPr lang="en-US" dirty="0"/>
              <a:t>.</a:t>
            </a:r>
            <a:endParaRPr lang="en-US" i="1" dirty="0"/>
          </a:p>
        </p:txBody>
      </p:sp>
      <p:pic>
        <p:nvPicPr>
          <p:cNvPr id="3" name="Picture 2">
            <a:extLst>
              <a:ext uri="{FF2B5EF4-FFF2-40B4-BE49-F238E27FC236}">
                <a16:creationId xmlns:a16="http://schemas.microsoft.com/office/drawing/2014/main" id="{69F64A5D-AF30-5EA6-4EAA-639C76ECFFDB}"/>
              </a:ext>
            </a:extLst>
          </p:cNvPr>
          <p:cNvPicPr>
            <a:picLocks noChangeAspect="1"/>
          </p:cNvPicPr>
          <p:nvPr/>
        </p:nvPicPr>
        <p:blipFill>
          <a:blip r:embed="rId2"/>
          <a:stretch>
            <a:fillRect/>
          </a:stretch>
        </p:blipFill>
        <p:spPr>
          <a:xfrm>
            <a:off x="1093304" y="1097256"/>
            <a:ext cx="6408399" cy="2033377"/>
          </a:xfrm>
          <a:prstGeom prst="rect">
            <a:avLst/>
          </a:prstGeom>
        </p:spPr>
      </p:pic>
      <p:pic>
        <p:nvPicPr>
          <p:cNvPr id="7" name="Picture 6">
            <a:extLst>
              <a:ext uri="{FF2B5EF4-FFF2-40B4-BE49-F238E27FC236}">
                <a16:creationId xmlns:a16="http://schemas.microsoft.com/office/drawing/2014/main" id="{5689907F-AAB7-5F73-A985-B27F88374F29}"/>
              </a:ext>
            </a:extLst>
          </p:cNvPr>
          <p:cNvPicPr>
            <a:picLocks noChangeAspect="1"/>
          </p:cNvPicPr>
          <p:nvPr/>
        </p:nvPicPr>
        <p:blipFill>
          <a:blip r:embed="rId3"/>
          <a:stretch>
            <a:fillRect/>
          </a:stretch>
        </p:blipFill>
        <p:spPr>
          <a:xfrm>
            <a:off x="8230996" y="1580469"/>
            <a:ext cx="1867161" cy="1066949"/>
          </a:xfrm>
          <a:prstGeom prst="rect">
            <a:avLst/>
          </a:prstGeom>
        </p:spPr>
      </p:pic>
      <p:pic>
        <p:nvPicPr>
          <p:cNvPr id="8" name="Picture 7">
            <a:extLst>
              <a:ext uri="{FF2B5EF4-FFF2-40B4-BE49-F238E27FC236}">
                <a16:creationId xmlns:a16="http://schemas.microsoft.com/office/drawing/2014/main" id="{71801B93-5883-6E61-6803-90CE05D92A8C}"/>
              </a:ext>
            </a:extLst>
          </p:cNvPr>
          <p:cNvPicPr>
            <a:picLocks noChangeAspect="1"/>
          </p:cNvPicPr>
          <p:nvPr/>
        </p:nvPicPr>
        <p:blipFill>
          <a:blip r:embed="rId4"/>
          <a:stretch>
            <a:fillRect/>
          </a:stretch>
        </p:blipFill>
        <p:spPr>
          <a:xfrm>
            <a:off x="3001274" y="4583296"/>
            <a:ext cx="6033397" cy="1593857"/>
          </a:xfrm>
          <a:prstGeom prst="rect">
            <a:avLst/>
          </a:prstGeom>
        </p:spPr>
      </p:pic>
      <p:sp>
        <p:nvSpPr>
          <p:cNvPr id="9" name="Content Placeholder 6">
            <a:extLst>
              <a:ext uri="{FF2B5EF4-FFF2-40B4-BE49-F238E27FC236}">
                <a16:creationId xmlns:a16="http://schemas.microsoft.com/office/drawing/2014/main" id="{6B86A02C-B00E-0576-BA41-EF6FF324D3B5}"/>
              </a:ext>
            </a:extLst>
          </p:cNvPr>
          <p:cNvSpPr txBox="1">
            <a:spLocks/>
          </p:cNvSpPr>
          <p:nvPr/>
        </p:nvSpPr>
        <p:spPr>
          <a:xfrm>
            <a:off x="1017104" y="3964871"/>
            <a:ext cx="10184296" cy="32883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In the </a:t>
            </a:r>
            <a:r>
              <a:rPr lang="en-US" b="1" dirty="0" err="1"/>
              <a:t>application_id</a:t>
            </a:r>
            <a:r>
              <a:rPr lang="en-US" b="1" dirty="0"/>
              <a:t> </a:t>
            </a:r>
            <a:r>
              <a:rPr lang="en-US" dirty="0"/>
              <a:t>column, rows with 27 duplicate IDs were removed.        </a:t>
            </a:r>
            <a:endParaRPr lang="en-US" i="1" dirty="0"/>
          </a:p>
        </p:txBody>
      </p:sp>
    </p:spTree>
    <p:extLst>
      <p:ext uri="{BB962C8B-B14F-4D97-AF65-F5344CB8AC3E}">
        <p14:creationId xmlns:p14="http://schemas.microsoft.com/office/powerpoint/2010/main" val="3829215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07E048E-9D64-47CD-A19E-E6F59891FD81}"/>
              </a:ext>
            </a:extLst>
          </p:cNvPr>
          <p:cNvSpPr txBox="1"/>
          <p:nvPr/>
        </p:nvSpPr>
        <p:spPr>
          <a:xfrm>
            <a:off x="729282" y="1160538"/>
            <a:ext cx="10733434" cy="646331"/>
          </a:xfrm>
          <a:prstGeom prst="rect">
            <a:avLst/>
          </a:prstGeom>
          <a:noFill/>
        </p:spPr>
        <p:txBody>
          <a:bodyPr wrap="square">
            <a:spAutoFit/>
          </a:bodyPr>
          <a:lstStyle/>
          <a:p>
            <a:r>
              <a:rPr lang="en-US" dirty="0"/>
              <a:t>The </a:t>
            </a:r>
            <a:r>
              <a:rPr lang="en-US" b="1" dirty="0"/>
              <a:t>box and whisker plot</a:t>
            </a:r>
            <a:r>
              <a:rPr lang="en-US" dirty="0"/>
              <a:t> for </a:t>
            </a:r>
            <a:r>
              <a:rPr lang="en-US" b="1" dirty="0"/>
              <a:t>"Offered Salary"</a:t>
            </a:r>
            <a:r>
              <a:rPr lang="en-US" dirty="0"/>
              <a:t> reveals outliers at </a:t>
            </a:r>
            <a:r>
              <a:rPr lang="en-US" b="1" dirty="0"/>
              <a:t>200,000</a:t>
            </a:r>
            <a:r>
              <a:rPr lang="en-US" dirty="0"/>
              <a:t>, </a:t>
            </a:r>
            <a:r>
              <a:rPr lang="en-US" b="1" dirty="0"/>
              <a:t>300,000</a:t>
            </a:r>
            <a:r>
              <a:rPr lang="en-US" dirty="0"/>
              <a:t>, and </a:t>
            </a:r>
            <a:r>
              <a:rPr lang="en-US" b="1" dirty="0"/>
              <a:t>400,000</a:t>
            </a:r>
            <a:r>
              <a:rPr lang="en-US" dirty="0"/>
              <a:t>. The outliers were replaced with the </a:t>
            </a:r>
            <a:r>
              <a:rPr lang="en-US" b="1" dirty="0"/>
              <a:t>Upper Bound.</a:t>
            </a:r>
            <a:endParaRPr lang="en-US" dirty="0"/>
          </a:p>
        </p:txBody>
      </p:sp>
      <p:sp>
        <p:nvSpPr>
          <p:cNvPr id="12" name="TextBox 11">
            <a:extLst>
              <a:ext uri="{FF2B5EF4-FFF2-40B4-BE49-F238E27FC236}">
                <a16:creationId xmlns:a16="http://schemas.microsoft.com/office/drawing/2014/main" id="{1D599E67-A994-D3EA-750F-FB915F88DA47}"/>
              </a:ext>
            </a:extLst>
          </p:cNvPr>
          <p:cNvSpPr txBox="1"/>
          <p:nvPr/>
        </p:nvSpPr>
        <p:spPr>
          <a:xfrm>
            <a:off x="729282" y="406383"/>
            <a:ext cx="6097656" cy="523220"/>
          </a:xfrm>
          <a:prstGeom prst="rect">
            <a:avLst/>
          </a:prstGeom>
          <a:noFill/>
        </p:spPr>
        <p:txBody>
          <a:bodyPr wrap="square">
            <a:spAutoFit/>
          </a:bodyPr>
          <a:lstStyle/>
          <a:p>
            <a:r>
              <a:rPr lang="en-US" sz="2800" b="1" u="sng" dirty="0"/>
              <a:t>Outliers</a:t>
            </a:r>
          </a:p>
        </p:txBody>
      </p:sp>
      <p:sp>
        <p:nvSpPr>
          <p:cNvPr id="14" name="TextBox 13">
            <a:extLst>
              <a:ext uri="{FF2B5EF4-FFF2-40B4-BE49-F238E27FC236}">
                <a16:creationId xmlns:a16="http://schemas.microsoft.com/office/drawing/2014/main" id="{44161821-396F-263B-5C14-334CCE9784B2}"/>
              </a:ext>
            </a:extLst>
          </p:cNvPr>
          <p:cNvSpPr txBox="1"/>
          <p:nvPr/>
        </p:nvSpPr>
        <p:spPr>
          <a:xfrm>
            <a:off x="729282" y="2168922"/>
            <a:ext cx="6097656" cy="523220"/>
          </a:xfrm>
          <a:prstGeom prst="rect">
            <a:avLst/>
          </a:prstGeom>
          <a:noFill/>
        </p:spPr>
        <p:txBody>
          <a:bodyPr wrap="square">
            <a:spAutoFit/>
          </a:bodyPr>
          <a:lstStyle/>
          <a:p>
            <a:r>
              <a:rPr lang="en-US" sz="2800" dirty="0"/>
              <a:t>Before</a:t>
            </a:r>
          </a:p>
        </p:txBody>
      </p:sp>
      <p:sp>
        <p:nvSpPr>
          <p:cNvPr id="16" name="TextBox 15">
            <a:extLst>
              <a:ext uri="{FF2B5EF4-FFF2-40B4-BE49-F238E27FC236}">
                <a16:creationId xmlns:a16="http://schemas.microsoft.com/office/drawing/2014/main" id="{1732CC97-DDDC-21C2-1B17-D6B2252C0D98}"/>
              </a:ext>
            </a:extLst>
          </p:cNvPr>
          <p:cNvSpPr txBox="1"/>
          <p:nvPr/>
        </p:nvSpPr>
        <p:spPr>
          <a:xfrm>
            <a:off x="6367768" y="2168922"/>
            <a:ext cx="6097656" cy="523220"/>
          </a:xfrm>
          <a:prstGeom prst="rect">
            <a:avLst/>
          </a:prstGeom>
          <a:noFill/>
        </p:spPr>
        <p:txBody>
          <a:bodyPr wrap="square">
            <a:spAutoFit/>
          </a:bodyPr>
          <a:lstStyle/>
          <a:p>
            <a:r>
              <a:rPr lang="en-US" sz="2800" dirty="0"/>
              <a:t>After</a:t>
            </a:r>
          </a:p>
        </p:txBody>
      </p:sp>
      <p:pic>
        <p:nvPicPr>
          <p:cNvPr id="20" name="Picture 19">
            <a:extLst>
              <a:ext uri="{FF2B5EF4-FFF2-40B4-BE49-F238E27FC236}">
                <a16:creationId xmlns:a16="http://schemas.microsoft.com/office/drawing/2014/main" id="{5FE785AD-6A72-8038-CA3C-742BA56FCA92}"/>
              </a:ext>
            </a:extLst>
          </p:cNvPr>
          <p:cNvPicPr>
            <a:picLocks noChangeAspect="1"/>
          </p:cNvPicPr>
          <p:nvPr/>
        </p:nvPicPr>
        <p:blipFill>
          <a:blip r:embed="rId2"/>
          <a:stretch>
            <a:fillRect/>
          </a:stretch>
        </p:blipFill>
        <p:spPr>
          <a:xfrm>
            <a:off x="729282" y="2692142"/>
            <a:ext cx="4820323" cy="3210373"/>
          </a:xfrm>
          <a:prstGeom prst="rect">
            <a:avLst/>
          </a:prstGeom>
        </p:spPr>
      </p:pic>
      <p:pic>
        <p:nvPicPr>
          <p:cNvPr id="22" name="Picture 21">
            <a:extLst>
              <a:ext uri="{FF2B5EF4-FFF2-40B4-BE49-F238E27FC236}">
                <a16:creationId xmlns:a16="http://schemas.microsoft.com/office/drawing/2014/main" id="{8AEACC66-3A6A-E2B6-D9AA-D67146A72005}"/>
              </a:ext>
            </a:extLst>
          </p:cNvPr>
          <p:cNvPicPr>
            <a:picLocks noChangeAspect="1"/>
          </p:cNvPicPr>
          <p:nvPr/>
        </p:nvPicPr>
        <p:blipFill>
          <a:blip r:embed="rId3"/>
          <a:stretch>
            <a:fillRect/>
          </a:stretch>
        </p:blipFill>
        <p:spPr>
          <a:xfrm>
            <a:off x="6504201" y="2810983"/>
            <a:ext cx="4820323" cy="3091531"/>
          </a:xfrm>
          <a:prstGeom prst="rect">
            <a:avLst/>
          </a:prstGeom>
        </p:spPr>
      </p:pic>
    </p:spTree>
    <p:extLst>
      <p:ext uri="{BB962C8B-B14F-4D97-AF65-F5344CB8AC3E}">
        <p14:creationId xmlns:p14="http://schemas.microsoft.com/office/powerpoint/2010/main" val="1451085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6E02C-9351-1599-27A2-F5469D858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25DFC-FB05-F2C1-A13A-9FAC030B2D5C}"/>
              </a:ext>
            </a:extLst>
          </p:cNvPr>
          <p:cNvSpPr>
            <a:spLocks noGrp="1"/>
          </p:cNvSpPr>
          <p:nvPr>
            <p:ph type="title"/>
          </p:nvPr>
        </p:nvSpPr>
        <p:spPr>
          <a:xfrm>
            <a:off x="838200" y="0"/>
            <a:ext cx="10515600" cy="278296"/>
          </a:xfrm>
        </p:spPr>
        <p:txBody>
          <a:bodyPr>
            <a:normAutofit fontScale="90000"/>
          </a:bodyPr>
          <a:lstStyle/>
          <a:p>
            <a:pPr algn="ctr"/>
            <a:r>
              <a:rPr lang="en-US" dirty="0"/>
              <a:t>  </a:t>
            </a:r>
            <a:br>
              <a:rPr lang="en-US" dirty="0"/>
            </a:br>
            <a:r>
              <a:rPr lang="en-US" dirty="0"/>
              <a:t>Data Analytics Tasks</a:t>
            </a:r>
          </a:p>
        </p:txBody>
      </p:sp>
      <p:sp>
        <p:nvSpPr>
          <p:cNvPr id="6" name="TextBox 5">
            <a:extLst>
              <a:ext uri="{FF2B5EF4-FFF2-40B4-BE49-F238E27FC236}">
                <a16:creationId xmlns:a16="http://schemas.microsoft.com/office/drawing/2014/main" id="{AD362EC8-5FBA-ED81-E18B-F3CD6B4355E7}"/>
              </a:ext>
            </a:extLst>
          </p:cNvPr>
          <p:cNvSpPr txBox="1"/>
          <p:nvPr/>
        </p:nvSpPr>
        <p:spPr>
          <a:xfrm>
            <a:off x="838200" y="1155130"/>
            <a:ext cx="6097656" cy="523220"/>
          </a:xfrm>
          <a:prstGeom prst="rect">
            <a:avLst/>
          </a:prstGeom>
          <a:noFill/>
        </p:spPr>
        <p:txBody>
          <a:bodyPr wrap="square">
            <a:spAutoFit/>
          </a:bodyPr>
          <a:lstStyle/>
          <a:p>
            <a:r>
              <a:rPr lang="en-US" sz="2800" b="1" u="sng" dirty="0"/>
              <a:t>A. Hiring Analysis</a:t>
            </a:r>
          </a:p>
        </p:txBody>
      </p:sp>
      <p:pic>
        <p:nvPicPr>
          <p:cNvPr id="8" name="Picture 7">
            <a:extLst>
              <a:ext uri="{FF2B5EF4-FFF2-40B4-BE49-F238E27FC236}">
                <a16:creationId xmlns:a16="http://schemas.microsoft.com/office/drawing/2014/main" id="{B075D6B9-7D7C-87A9-AF05-841B227B684D}"/>
              </a:ext>
            </a:extLst>
          </p:cNvPr>
          <p:cNvPicPr>
            <a:picLocks noChangeAspect="1"/>
          </p:cNvPicPr>
          <p:nvPr/>
        </p:nvPicPr>
        <p:blipFill>
          <a:blip r:embed="rId2"/>
          <a:stretch>
            <a:fillRect/>
          </a:stretch>
        </p:blipFill>
        <p:spPr>
          <a:xfrm>
            <a:off x="2352037" y="2156789"/>
            <a:ext cx="7659981" cy="4258543"/>
          </a:xfrm>
          <a:prstGeom prst="rect">
            <a:avLst/>
          </a:prstGeom>
        </p:spPr>
      </p:pic>
    </p:spTree>
    <p:extLst>
      <p:ext uri="{BB962C8B-B14F-4D97-AF65-F5344CB8AC3E}">
        <p14:creationId xmlns:p14="http://schemas.microsoft.com/office/powerpoint/2010/main" val="4251395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55B00-3B5A-74B9-C876-3E9AFEEA771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171418F-1EA9-23D2-6E77-BAC945902552}"/>
              </a:ext>
            </a:extLst>
          </p:cNvPr>
          <p:cNvPicPr>
            <a:picLocks noChangeAspect="1"/>
          </p:cNvPicPr>
          <p:nvPr/>
        </p:nvPicPr>
        <p:blipFill>
          <a:blip r:embed="rId2"/>
          <a:stretch>
            <a:fillRect/>
          </a:stretch>
        </p:blipFill>
        <p:spPr>
          <a:xfrm>
            <a:off x="1290430" y="1612225"/>
            <a:ext cx="9611139" cy="4237701"/>
          </a:xfrm>
          <a:prstGeom prst="rect">
            <a:avLst/>
          </a:prstGeom>
        </p:spPr>
      </p:pic>
      <p:sp>
        <p:nvSpPr>
          <p:cNvPr id="6" name="TextBox 5">
            <a:extLst>
              <a:ext uri="{FF2B5EF4-FFF2-40B4-BE49-F238E27FC236}">
                <a16:creationId xmlns:a16="http://schemas.microsoft.com/office/drawing/2014/main" id="{B7D93F69-AEF5-54CA-3074-F68CEBEF764E}"/>
              </a:ext>
            </a:extLst>
          </p:cNvPr>
          <p:cNvSpPr txBox="1"/>
          <p:nvPr/>
        </p:nvSpPr>
        <p:spPr>
          <a:xfrm>
            <a:off x="103748" y="458229"/>
            <a:ext cx="6097656" cy="523220"/>
          </a:xfrm>
          <a:prstGeom prst="rect">
            <a:avLst/>
          </a:prstGeom>
          <a:noFill/>
        </p:spPr>
        <p:txBody>
          <a:bodyPr wrap="square">
            <a:spAutoFit/>
          </a:bodyPr>
          <a:lstStyle/>
          <a:p>
            <a:r>
              <a:rPr lang="en-US" sz="2800" b="1" u="sng" dirty="0"/>
              <a:t>B. Salary Analysis</a:t>
            </a:r>
          </a:p>
        </p:txBody>
      </p:sp>
    </p:spTree>
    <p:extLst>
      <p:ext uri="{BB962C8B-B14F-4D97-AF65-F5344CB8AC3E}">
        <p14:creationId xmlns:p14="http://schemas.microsoft.com/office/powerpoint/2010/main" val="20538080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656</TotalTime>
  <Words>454</Words>
  <Application>Microsoft Office PowerPoint</Application>
  <PresentationFormat>Widescreen</PresentationFormat>
  <Paragraphs>29</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Hiring Process Analytics</vt:lpstr>
      <vt:lpstr>Project Description  </vt:lpstr>
      <vt:lpstr>Tech Stack </vt:lpstr>
      <vt:lpstr>Data Cleaning </vt:lpstr>
      <vt:lpstr>PowerPoint Presentation</vt:lpstr>
      <vt:lpstr>PowerPoint Presentation</vt:lpstr>
      <vt:lpstr>PowerPoint Presentation</vt:lpstr>
      <vt:lpstr>   Data Analytics Tasks</vt:lpstr>
      <vt:lpstr>PowerPoint Presentation</vt:lpstr>
      <vt:lpstr>PowerPoint Presentation</vt:lpstr>
      <vt:lpstr>PowerPoint Presentation</vt:lpstr>
      <vt:lpstr>PowerPoint Presentation</vt:lpstr>
      <vt:lpstr>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Zaid Mohammad</dc:creator>
  <cp:lastModifiedBy>Zaid Mohammad</cp:lastModifiedBy>
  <cp:revision>15</cp:revision>
  <dcterms:created xsi:type="dcterms:W3CDTF">2025-02-24T11:56:18Z</dcterms:created>
  <dcterms:modified xsi:type="dcterms:W3CDTF">2025-03-21T18:07:31Z</dcterms:modified>
</cp:coreProperties>
</file>