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76" r:id="rId5"/>
    <p:sldId id="279" r:id="rId6"/>
    <p:sldId id="280" r:id="rId7"/>
    <p:sldId id="289" r:id="rId8"/>
    <p:sldId id="290" r:id="rId9"/>
    <p:sldId id="291" r:id="rId10"/>
    <p:sldId id="281"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464"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FC838-4251-48D7-802F-0B8C9A041A01}" type="datetimeFigureOut">
              <a:rPr lang="en-US" smtClean="0"/>
              <a:t>3/29/2025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1589-785E-4C30-80C5-4713EA9EA2CA}" type="slidenum">
              <a:rPr lang="en-US" smtClean="0"/>
              <a:t>‹#›</a:t>
            </a:fld>
            <a:endParaRPr lang="en-US"/>
          </a:p>
        </p:txBody>
      </p:sp>
    </p:spTree>
    <p:extLst>
      <p:ext uri="{BB962C8B-B14F-4D97-AF65-F5344CB8AC3E}">
        <p14:creationId xmlns:p14="http://schemas.microsoft.com/office/powerpoint/2010/main" val="6930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3</a:t>
            </a:fld>
            <a:endParaRPr lang="en-US"/>
          </a:p>
        </p:txBody>
      </p:sp>
    </p:spTree>
    <p:extLst>
      <p:ext uri="{BB962C8B-B14F-4D97-AF65-F5344CB8AC3E}">
        <p14:creationId xmlns:p14="http://schemas.microsoft.com/office/powerpoint/2010/main" val="368840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4</a:t>
            </a:fld>
            <a:endParaRPr lang="en-US"/>
          </a:p>
        </p:txBody>
      </p:sp>
    </p:spTree>
    <p:extLst>
      <p:ext uri="{BB962C8B-B14F-4D97-AF65-F5344CB8AC3E}">
        <p14:creationId xmlns:p14="http://schemas.microsoft.com/office/powerpoint/2010/main" val="4234570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11</a:t>
            </a:fld>
            <a:endParaRPr lang="en-US"/>
          </a:p>
        </p:txBody>
      </p:sp>
    </p:spTree>
    <p:extLst>
      <p:ext uri="{BB962C8B-B14F-4D97-AF65-F5344CB8AC3E}">
        <p14:creationId xmlns:p14="http://schemas.microsoft.com/office/powerpoint/2010/main" val="250677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E1D4-2F87-B74E-F4B9-B6836AF2A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05A7F3-F8F2-28F4-016A-6FE53D15D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5BBD4-3DF5-0C60-576D-30FD539186E2}"/>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5" name="Footer Placeholder 4">
            <a:extLst>
              <a:ext uri="{FF2B5EF4-FFF2-40B4-BE49-F238E27FC236}">
                <a16:creationId xmlns:a16="http://schemas.microsoft.com/office/drawing/2014/main" id="{0AD99022-8BD1-F24F-7093-20904659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96FC-14C1-F852-04E6-98E9B98F196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82251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FD9F-B98C-96C3-0375-70DB3CFEC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CF3BE-FF86-DACA-40DE-07309A7CF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F7D73-CF46-F46D-B7D8-E03834D64698}"/>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5" name="Footer Placeholder 4">
            <a:extLst>
              <a:ext uri="{FF2B5EF4-FFF2-40B4-BE49-F238E27FC236}">
                <a16:creationId xmlns:a16="http://schemas.microsoft.com/office/drawing/2014/main" id="{0D10AAB1-C5E2-9CE6-4241-BDE7F912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1FCF-3BAA-C385-C193-0C02B0C3C9D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40873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576A5-B251-1913-A0CF-A8751E96E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BA823-C642-BE95-EE82-380034FBC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9C130-82A4-5CFB-4E88-9BBC5AA219BC}"/>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5" name="Footer Placeholder 4">
            <a:extLst>
              <a:ext uri="{FF2B5EF4-FFF2-40B4-BE49-F238E27FC236}">
                <a16:creationId xmlns:a16="http://schemas.microsoft.com/office/drawing/2014/main" id="{41F4D0F4-9FD8-75CC-EB88-33AE9C0EF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D30FA-85B3-CE35-2F3C-EA3C951920B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70751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6E0E-6D01-2B45-2ACA-872B3958B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8EE4C-536A-D805-75A0-24B4FD62C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495DB-4AE2-873C-9B8E-F73B329614A9}"/>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5" name="Footer Placeholder 4">
            <a:extLst>
              <a:ext uri="{FF2B5EF4-FFF2-40B4-BE49-F238E27FC236}">
                <a16:creationId xmlns:a16="http://schemas.microsoft.com/office/drawing/2014/main" id="{78411813-0F5C-03DB-8C25-8CBDFAB8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2EDDD-F822-7588-21B9-DD405CA93EA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6304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602D-AB34-D548-E4D3-0C8BD9F79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A94CE-98D8-189A-A10E-8602908D2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8B7BF-4CE6-C5DF-0B01-20A05BF57239}"/>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5" name="Footer Placeholder 4">
            <a:extLst>
              <a:ext uri="{FF2B5EF4-FFF2-40B4-BE49-F238E27FC236}">
                <a16:creationId xmlns:a16="http://schemas.microsoft.com/office/drawing/2014/main" id="{4E526BD2-A436-1668-0F64-544F6CAA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4E5E-9956-E458-B888-28EA3EA0705E}"/>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735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E0FA-F045-CF22-EC19-8A4D13AEC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BBB2-B5F0-63D9-D439-247CD3DE9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FAFB1-A07B-D9A1-F333-DDB5B93D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51DF8-8A47-7C7D-59FC-D4AB0D3BAF11}"/>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6" name="Footer Placeholder 5">
            <a:extLst>
              <a:ext uri="{FF2B5EF4-FFF2-40B4-BE49-F238E27FC236}">
                <a16:creationId xmlns:a16="http://schemas.microsoft.com/office/drawing/2014/main" id="{02E7F61F-A224-39BF-C3ED-98C05F801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22A45-7708-7489-1354-6335A4C025F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19632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3D90-BC4C-2027-8A63-DD44B04D3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21027-12D6-F571-92E1-67891CA67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C60F8-FC6F-9337-3470-DD0F66B4A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C283C-35ED-CB0E-0335-8FE89ADCA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91664-607F-3B17-0C80-371AB6D11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6B721-182E-D5C1-9271-F27F749B7726}"/>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8" name="Footer Placeholder 7">
            <a:extLst>
              <a:ext uri="{FF2B5EF4-FFF2-40B4-BE49-F238E27FC236}">
                <a16:creationId xmlns:a16="http://schemas.microsoft.com/office/drawing/2014/main" id="{0714B780-317E-7943-6894-0E34D9647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3BCF9-673C-6CE0-26EA-0383B7D11FFD}"/>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360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8CB-98BC-85F2-5809-CC42E13A5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E05AE-51DC-02A9-44F4-C84B93D6FDBE}"/>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4" name="Footer Placeholder 3">
            <a:extLst>
              <a:ext uri="{FF2B5EF4-FFF2-40B4-BE49-F238E27FC236}">
                <a16:creationId xmlns:a16="http://schemas.microsoft.com/office/drawing/2014/main" id="{2EB6875A-04C9-92B1-72C7-68B4C1F0D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1A2FE6-E73B-874C-5270-BC03593BC65F}"/>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57028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B8197-4D6F-500C-0BB1-93C30588A62C}"/>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3" name="Footer Placeholder 2">
            <a:extLst>
              <a:ext uri="{FF2B5EF4-FFF2-40B4-BE49-F238E27FC236}">
                <a16:creationId xmlns:a16="http://schemas.microsoft.com/office/drawing/2014/main" id="{42FFAFB3-B6D3-B048-6A23-E38E0F04D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23C40-A962-643C-66E3-115C08BC830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5768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465B-E84B-ADAA-6025-5C56A5AC0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41CA9-76FC-FE3E-2FE7-9B8DF554A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794EF-43DD-B213-B60B-313FF213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E4072-B848-7532-F61A-170FAA2AE583}"/>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6" name="Footer Placeholder 5">
            <a:extLst>
              <a:ext uri="{FF2B5EF4-FFF2-40B4-BE49-F238E27FC236}">
                <a16:creationId xmlns:a16="http://schemas.microsoft.com/office/drawing/2014/main" id="{44077DC1-E7D7-574F-65D8-79ED24FE2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C11AF-4A62-8340-D647-C5A1C23D9DC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12402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4AFE-B900-7E39-6A84-7B07C323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F1C14-AD1F-4135-421B-BCB919C3B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E8491-C9BF-5486-79F7-D0EF14785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4306B-D55A-18B6-530C-96B82B15A93C}"/>
              </a:ext>
            </a:extLst>
          </p:cNvPr>
          <p:cNvSpPr>
            <a:spLocks noGrp="1"/>
          </p:cNvSpPr>
          <p:nvPr>
            <p:ph type="dt" sz="half" idx="10"/>
          </p:nvPr>
        </p:nvSpPr>
        <p:spPr/>
        <p:txBody>
          <a:bodyPr/>
          <a:lstStyle/>
          <a:p>
            <a:fld id="{AF218F3E-9A8C-4CB1-835B-DBAD5044A2B4}" type="datetimeFigureOut">
              <a:rPr lang="en-US" smtClean="0"/>
              <a:t>3/29/2025</a:t>
            </a:fld>
            <a:endParaRPr lang="en-US"/>
          </a:p>
        </p:txBody>
      </p:sp>
      <p:sp>
        <p:nvSpPr>
          <p:cNvPr id="6" name="Footer Placeholder 5">
            <a:extLst>
              <a:ext uri="{FF2B5EF4-FFF2-40B4-BE49-F238E27FC236}">
                <a16:creationId xmlns:a16="http://schemas.microsoft.com/office/drawing/2014/main" id="{C929DB58-DBD5-2951-B6B3-AC0F862CC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1FD08-435E-C69A-233D-64423C85BC9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09848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1B7F5-ABFC-2EB7-79A0-269F2B422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1E1E03-CE7B-B207-BEF9-BA195C91E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6EDB-CD45-5F37-A08B-5C46E24B8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18F3E-9A8C-4CB1-835B-DBAD5044A2B4}" type="datetimeFigureOut">
              <a:rPr lang="en-US" smtClean="0"/>
              <a:t>3/29/2025</a:t>
            </a:fld>
            <a:endParaRPr lang="en-US"/>
          </a:p>
        </p:txBody>
      </p:sp>
      <p:sp>
        <p:nvSpPr>
          <p:cNvPr id="5" name="Footer Placeholder 4">
            <a:extLst>
              <a:ext uri="{FF2B5EF4-FFF2-40B4-BE49-F238E27FC236}">
                <a16:creationId xmlns:a16="http://schemas.microsoft.com/office/drawing/2014/main" id="{37A6A5FB-18E3-317C-9D9B-1AF3099EA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A56C55-1780-09FF-9A29-F4090FA65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2AD7E-CFD5-4D2A-8ED4-BFE838F125A9}" type="slidenum">
              <a:rPr lang="en-US" smtClean="0"/>
              <a:t>‹#›</a:t>
            </a:fld>
            <a:endParaRPr lang="en-US"/>
          </a:p>
        </p:txBody>
      </p:sp>
    </p:spTree>
    <p:extLst>
      <p:ext uri="{BB962C8B-B14F-4D97-AF65-F5344CB8AC3E}">
        <p14:creationId xmlns:p14="http://schemas.microsoft.com/office/powerpoint/2010/main" val="415198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google.com/spreadsheets/d/1oXg3_5qnEE5M4yF6oON91H57YFL7rOAt/edit?usp=sharing&amp;ouid=110673356967982932629&amp;rtpof=true&amp;sd=tru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1A26-70DB-3E61-B5FE-EE5BD9188A07}"/>
              </a:ext>
            </a:extLst>
          </p:cNvPr>
          <p:cNvSpPr>
            <a:spLocks noGrp="1"/>
          </p:cNvSpPr>
          <p:nvPr>
            <p:ph type="ctrTitle"/>
          </p:nvPr>
        </p:nvSpPr>
        <p:spPr>
          <a:xfrm>
            <a:off x="1524000" y="684695"/>
            <a:ext cx="9144000" cy="2387600"/>
          </a:xfrm>
        </p:spPr>
        <p:txBody>
          <a:bodyPr/>
          <a:lstStyle/>
          <a:p>
            <a:r>
              <a:rPr lang="en-US" dirty="0"/>
              <a:t>IMDB Movie Analysis</a:t>
            </a:r>
          </a:p>
        </p:txBody>
      </p:sp>
      <p:sp>
        <p:nvSpPr>
          <p:cNvPr id="3" name="Subtitle 2">
            <a:extLst>
              <a:ext uri="{FF2B5EF4-FFF2-40B4-BE49-F238E27FC236}">
                <a16:creationId xmlns:a16="http://schemas.microsoft.com/office/drawing/2014/main" id="{44E68A80-8E28-0E53-1379-C6FCF166BF36}"/>
              </a:ext>
            </a:extLst>
          </p:cNvPr>
          <p:cNvSpPr>
            <a:spLocks noGrp="1"/>
          </p:cNvSpPr>
          <p:nvPr>
            <p:ph type="subTitle" idx="1"/>
          </p:nvPr>
        </p:nvSpPr>
        <p:spPr>
          <a:xfrm>
            <a:off x="1524000" y="4299284"/>
            <a:ext cx="9144000" cy="958516"/>
          </a:xfrm>
        </p:spPr>
        <p:txBody>
          <a:bodyPr/>
          <a:lstStyle/>
          <a:p>
            <a:r>
              <a:rPr lang="en-US" dirty="0"/>
              <a:t>Zaid Mohammad</a:t>
            </a:r>
          </a:p>
          <a:p>
            <a:endParaRPr lang="en-US" dirty="0"/>
          </a:p>
        </p:txBody>
      </p:sp>
    </p:spTree>
    <p:extLst>
      <p:ext uri="{BB962C8B-B14F-4D97-AF65-F5344CB8AC3E}">
        <p14:creationId xmlns:p14="http://schemas.microsoft.com/office/powerpoint/2010/main" val="30654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B7755-EDD4-A7AF-08B4-73A9282B39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96A84AD-2948-55BC-B32C-7D357A88B89D}"/>
              </a:ext>
            </a:extLst>
          </p:cNvPr>
          <p:cNvSpPr txBox="1"/>
          <p:nvPr/>
        </p:nvSpPr>
        <p:spPr>
          <a:xfrm>
            <a:off x="704097" y="506497"/>
            <a:ext cx="5260285" cy="523220"/>
          </a:xfrm>
          <a:prstGeom prst="rect">
            <a:avLst/>
          </a:prstGeom>
          <a:noFill/>
        </p:spPr>
        <p:txBody>
          <a:bodyPr wrap="square">
            <a:spAutoFit/>
          </a:bodyPr>
          <a:lstStyle/>
          <a:p>
            <a:r>
              <a:rPr lang="en-US" sz="2800" b="1" u="sng" dirty="0"/>
              <a:t>E. Budget Analysis</a:t>
            </a:r>
          </a:p>
        </p:txBody>
      </p:sp>
      <p:pic>
        <p:nvPicPr>
          <p:cNvPr id="3" name="Picture 2">
            <a:extLst>
              <a:ext uri="{FF2B5EF4-FFF2-40B4-BE49-F238E27FC236}">
                <a16:creationId xmlns:a16="http://schemas.microsoft.com/office/drawing/2014/main" id="{AA326400-03BD-56B1-BAD9-A36945EEE4BA}"/>
              </a:ext>
            </a:extLst>
          </p:cNvPr>
          <p:cNvPicPr>
            <a:picLocks noChangeAspect="1"/>
          </p:cNvPicPr>
          <p:nvPr/>
        </p:nvPicPr>
        <p:blipFill>
          <a:blip r:embed="rId2"/>
          <a:stretch>
            <a:fillRect/>
          </a:stretch>
        </p:blipFill>
        <p:spPr>
          <a:xfrm>
            <a:off x="5052357" y="1445443"/>
            <a:ext cx="6420746" cy="4906060"/>
          </a:xfrm>
          <a:prstGeom prst="rect">
            <a:avLst/>
          </a:prstGeom>
        </p:spPr>
      </p:pic>
      <p:sp>
        <p:nvSpPr>
          <p:cNvPr id="6" name="TextBox 5">
            <a:extLst>
              <a:ext uri="{FF2B5EF4-FFF2-40B4-BE49-F238E27FC236}">
                <a16:creationId xmlns:a16="http://schemas.microsoft.com/office/drawing/2014/main" id="{A1BAD2AD-C79F-BD09-5A80-400032E659DF}"/>
              </a:ext>
            </a:extLst>
          </p:cNvPr>
          <p:cNvSpPr txBox="1"/>
          <p:nvPr/>
        </p:nvSpPr>
        <p:spPr>
          <a:xfrm>
            <a:off x="103749" y="1664661"/>
            <a:ext cx="4736608" cy="3970318"/>
          </a:xfrm>
          <a:prstGeom prst="rect">
            <a:avLst/>
          </a:prstGeom>
          <a:noFill/>
        </p:spPr>
        <p:txBody>
          <a:bodyPr wrap="square">
            <a:spAutoFit/>
          </a:bodyPr>
          <a:lstStyle/>
          <a:p>
            <a:r>
              <a:rPr lang="en-US" sz="1800" b="1" u="sng" dirty="0"/>
              <a:t>Insights :</a:t>
            </a:r>
          </a:p>
          <a:p>
            <a:endParaRPr lang="en-US" b="1" u="sng" dirty="0"/>
          </a:p>
          <a:p>
            <a:pPr>
              <a:buNone/>
            </a:pPr>
            <a:r>
              <a:rPr lang="en-US" dirty="0"/>
              <a:t>The correlation between the budget and profit is 0.1113, indicating a weak relationship.</a:t>
            </a:r>
            <a:br>
              <a:rPr lang="en-US" dirty="0"/>
            </a:br>
            <a:endParaRPr lang="en-US" dirty="0"/>
          </a:p>
          <a:p>
            <a:pPr>
              <a:buNone/>
            </a:pPr>
            <a:r>
              <a:rPr lang="en-US" dirty="0"/>
              <a:t>The highest profit margin(Max) observed is 523,505,847, which represents the most financially successful movie in the dataset.</a:t>
            </a:r>
            <a:br>
              <a:rPr lang="en-US" dirty="0"/>
            </a:br>
            <a:endParaRPr lang="en-US" dirty="0"/>
          </a:p>
          <a:p>
            <a:r>
              <a:rPr lang="en-US" dirty="0"/>
              <a:t>Despite the high budgets, some movies still incurred significant losses, as shown by the negative profit values.</a:t>
            </a:r>
          </a:p>
          <a:p>
            <a:br>
              <a:rPr lang="en-US" sz="1800" dirty="0"/>
            </a:br>
            <a:endParaRPr lang="en-US" dirty="0"/>
          </a:p>
        </p:txBody>
      </p:sp>
    </p:spTree>
    <p:extLst>
      <p:ext uri="{BB962C8B-B14F-4D97-AF65-F5344CB8AC3E}">
        <p14:creationId xmlns:p14="http://schemas.microsoft.com/office/powerpoint/2010/main" val="145421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DDD9-DB50-A1F7-1EE9-37599BAE2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2017A-D4B7-7D5A-8160-99CC36EC9C9A}"/>
              </a:ext>
            </a:extLst>
          </p:cNvPr>
          <p:cNvSpPr>
            <a:spLocks noGrp="1"/>
          </p:cNvSpPr>
          <p:nvPr>
            <p:ph type="title"/>
          </p:nvPr>
        </p:nvSpPr>
        <p:spPr>
          <a:xfrm>
            <a:off x="526774" y="258418"/>
            <a:ext cx="10515600" cy="1325563"/>
          </a:xfrm>
        </p:spPr>
        <p:txBody>
          <a:bodyPr/>
          <a:lstStyle/>
          <a:p>
            <a:r>
              <a:rPr lang="en-US" b="1" u="sng" dirty="0"/>
              <a:t>Insights</a:t>
            </a:r>
            <a:br>
              <a:rPr lang="en-US" dirty="0"/>
            </a:br>
            <a:endParaRPr lang="en-US" dirty="0"/>
          </a:p>
        </p:txBody>
      </p:sp>
      <p:sp>
        <p:nvSpPr>
          <p:cNvPr id="3" name="Content Placeholder 2">
            <a:extLst>
              <a:ext uri="{FF2B5EF4-FFF2-40B4-BE49-F238E27FC236}">
                <a16:creationId xmlns:a16="http://schemas.microsoft.com/office/drawing/2014/main" id="{B9E78579-528B-57EC-638F-773BDDC61E25}"/>
              </a:ext>
            </a:extLst>
          </p:cNvPr>
          <p:cNvSpPr>
            <a:spLocks noGrp="1"/>
          </p:cNvSpPr>
          <p:nvPr>
            <p:ph idx="1"/>
          </p:nvPr>
        </p:nvSpPr>
        <p:spPr>
          <a:xfrm>
            <a:off x="526774" y="1039633"/>
            <a:ext cx="10989071" cy="5377069"/>
          </a:xfrm>
        </p:spPr>
        <p:txBody>
          <a:bodyPr>
            <a:normAutofit fontScale="47500" lnSpcReduction="20000"/>
          </a:bodyPr>
          <a:lstStyle/>
          <a:p>
            <a:pPr>
              <a:buNone/>
            </a:pPr>
            <a:r>
              <a:rPr lang="en-US" sz="3300" b="1" u="sng" dirty="0"/>
              <a:t>Genre Impact:</a:t>
            </a:r>
          </a:p>
          <a:p>
            <a:pPr>
              <a:buNone/>
            </a:pPr>
            <a:r>
              <a:rPr lang="en-US" sz="3300" dirty="0"/>
              <a:t>Some genres consistently have higher ratings, while others are rated lower.</a:t>
            </a:r>
          </a:p>
          <a:p>
            <a:pPr>
              <a:buNone/>
            </a:pPr>
            <a:r>
              <a:rPr lang="en-US" sz="3300" dirty="0"/>
              <a:t>Drama and thriller movies often score higher, while niche genres may have mixed ratings.</a:t>
            </a:r>
          </a:p>
          <a:p>
            <a:pPr>
              <a:buNone/>
            </a:pPr>
            <a:r>
              <a:rPr lang="en-US" sz="3300" b="1" u="sng" dirty="0"/>
              <a:t>Movie Duration:</a:t>
            </a:r>
          </a:p>
          <a:p>
            <a:pPr>
              <a:buNone/>
            </a:pPr>
            <a:r>
              <a:rPr lang="en-US" sz="3300" dirty="0"/>
              <a:t>Medium-length movies (around 90-120 minutes) tend to have the best ratings.</a:t>
            </a:r>
          </a:p>
          <a:p>
            <a:pPr>
              <a:buNone/>
            </a:pPr>
            <a:r>
              <a:rPr lang="en-US" sz="3300" dirty="0"/>
              <a:t>Extremely short or long movies often receive lower scores.</a:t>
            </a:r>
          </a:p>
          <a:p>
            <a:pPr>
              <a:buNone/>
            </a:pPr>
            <a:r>
              <a:rPr lang="en-US" sz="3300" b="1" u="sng" dirty="0"/>
              <a:t>Language Influence:</a:t>
            </a:r>
          </a:p>
          <a:p>
            <a:pPr>
              <a:buNone/>
            </a:pPr>
            <a:r>
              <a:rPr lang="en-US" sz="3300" dirty="0"/>
              <a:t>English-language movies dominate the dataset and generally have higher ratings.</a:t>
            </a:r>
          </a:p>
          <a:p>
            <a:pPr>
              <a:buNone/>
            </a:pPr>
            <a:r>
              <a:rPr lang="en-US" sz="3300" dirty="0"/>
              <a:t>Less common languages show varied ratings, indicating niche appeal.</a:t>
            </a:r>
          </a:p>
          <a:p>
            <a:pPr>
              <a:buNone/>
            </a:pPr>
            <a:r>
              <a:rPr lang="en-US" sz="3300" b="1" u="sng" dirty="0"/>
              <a:t>Director’s Impact:</a:t>
            </a:r>
          </a:p>
          <a:p>
            <a:pPr>
              <a:buNone/>
            </a:pPr>
            <a:r>
              <a:rPr lang="en-US" sz="3300" dirty="0"/>
              <a:t>Certain directors consistently produce high-rated movies.</a:t>
            </a:r>
          </a:p>
          <a:p>
            <a:pPr>
              <a:buNone/>
            </a:pPr>
            <a:r>
              <a:rPr lang="en-US" sz="3300" dirty="0"/>
              <a:t>Top-rated directors have a major influence on a movie's success.</a:t>
            </a:r>
          </a:p>
          <a:p>
            <a:pPr>
              <a:buNone/>
            </a:pPr>
            <a:r>
              <a:rPr lang="en-US" sz="3300" b="1" u="sng" dirty="0"/>
              <a:t>Budget vs. Earnings:</a:t>
            </a:r>
          </a:p>
          <a:p>
            <a:pPr>
              <a:buNone/>
            </a:pPr>
            <a:r>
              <a:rPr lang="en-US" sz="3300" dirty="0"/>
              <a:t>Movies with higher budgets generally earn more, but this doesn’t guarantee high ratings.</a:t>
            </a:r>
          </a:p>
          <a:p>
            <a:pPr marL="0" indent="0">
              <a:buNone/>
            </a:pPr>
            <a:r>
              <a:rPr lang="en-US" sz="3300" dirty="0"/>
              <a:t>Some low-budget movies achieve higher profits, showing that creativity and content matter.</a:t>
            </a:r>
          </a:p>
          <a:p>
            <a:pPr marL="0" indent="0">
              <a:buNone/>
            </a:pPr>
            <a:endParaRPr lang="en-US" dirty="0"/>
          </a:p>
          <a:p>
            <a:pPr marL="0" indent="0">
              <a:buNone/>
            </a:pPr>
            <a:r>
              <a:rPr lang="en-US" sz="3600" b="1" u="sng" dirty="0"/>
              <a:t>Excel Sheet Link </a:t>
            </a:r>
            <a:r>
              <a:rPr lang="en-US" dirty="0"/>
              <a:t>- </a:t>
            </a:r>
            <a:r>
              <a:rPr lang="en-US" dirty="0">
                <a:hlinkClick r:id="rId3"/>
              </a:rPr>
              <a:t>https://docs.google.com/spreadsheets/d/1oXg3_5qnEE5M4yF6oON91H57YFL7rOAt/edit?usp=sharing&amp;ouid=110673356967982932629&amp;rtpof=true&amp;sd=true</a:t>
            </a:r>
            <a:endParaRPr lang="en-US" dirty="0"/>
          </a:p>
          <a:p>
            <a:pPr marL="0" indent="0">
              <a:buNone/>
            </a:pPr>
            <a:endParaRPr lang="en-US" dirty="0"/>
          </a:p>
        </p:txBody>
      </p:sp>
    </p:spTree>
    <p:extLst>
      <p:ext uri="{BB962C8B-B14F-4D97-AF65-F5344CB8AC3E}">
        <p14:creationId xmlns:p14="http://schemas.microsoft.com/office/powerpoint/2010/main" val="115579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7361-1532-A6ED-439E-B3E496138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69641-F962-982F-2454-8BBA7DA33AAD}"/>
              </a:ext>
            </a:extLst>
          </p:cNvPr>
          <p:cNvSpPr>
            <a:spLocks noGrp="1"/>
          </p:cNvSpPr>
          <p:nvPr>
            <p:ph type="title"/>
          </p:nvPr>
        </p:nvSpPr>
        <p:spPr>
          <a:xfrm>
            <a:off x="828261" y="1176637"/>
            <a:ext cx="10515600" cy="1408530"/>
          </a:xfrm>
        </p:spPr>
        <p:txBody>
          <a:bodyPr>
            <a:normAutofit fontScale="90000"/>
          </a:bodyPr>
          <a:lstStyle/>
          <a:p>
            <a:r>
              <a:rPr lang="en-US" dirty="0"/>
              <a:t>Project Description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D6FB766E-0878-5596-DA0B-381867D670A9}"/>
              </a:ext>
            </a:extLst>
          </p:cNvPr>
          <p:cNvSpPr>
            <a:spLocks noGrp="1"/>
          </p:cNvSpPr>
          <p:nvPr>
            <p:ph idx="1"/>
          </p:nvPr>
        </p:nvSpPr>
        <p:spPr>
          <a:xfrm>
            <a:off x="641449" y="2113501"/>
            <a:ext cx="10515600" cy="4387492"/>
          </a:xfrm>
        </p:spPr>
        <p:txBody>
          <a:bodyPr>
            <a:normAutofit/>
          </a:bodyPr>
          <a:lstStyle/>
          <a:p>
            <a:pPr>
              <a:buNone/>
            </a:pPr>
            <a:r>
              <a:rPr lang="en-US" dirty="0"/>
              <a:t>   In this project, we study IMDb movie data to find out what makes a movie successful. We analyze different factors like genres, durations, languages, directors, and budgets to see how they affect movie ratings and profits. Using Excel, we clean the data, calculate statistics, and create charts to spot patterns. The goal is to gain insights that can help filmmakers make better decisions for future movies.</a:t>
            </a:r>
          </a:p>
          <a:p>
            <a:pPr>
              <a:buNone/>
            </a:pPr>
            <a:endParaRPr lang="en-US" dirty="0"/>
          </a:p>
        </p:txBody>
      </p:sp>
    </p:spTree>
    <p:extLst>
      <p:ext uri="{BB962C8B-B14F-4D97-AF65-F5344CB8AC3E}">
        <p14:creationId xmlns:p14="http://schemas.microsoft.com/office/powerpoint/2010/main" val="41844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442A-7804-6722-E987-05EEC0C02A60}"/>
              </a:ext>
            </a:extLst>
          </p:cNvPr>
          <p:cNvSpPr>
            <a:spLocks noGrp="1"/>
          </p:cNvSpPr>
          <p:nvPr>
            <p:ph type="title"/>
          </p:nvPr>
        </p:nvSpPr>
        <p:spPr>
          <a:xfrm>
            <a:off x="835742" y="1162843"/>
            <a:ext cx="10515600" cy="1325563"/>
          </a:xfrm>
        </p:spPr>
        <p:txBody>
          <a:bodyPr/>
          <a:lstStyle/>
          <a:p>
            <a:pPr algn="ctr"/>
            <a:r>
              <a:rPr lang="en-US" b="1" u="sng" dirty="0"/>
              <a:t>Tech Stack</a:t>
            </a:r>
            <a:br>
              <a:rPr lang="en-US" b="1" u="sng" dirty="0"/>
            </a:br>
            <a:endParaRPr lang="en-US" b="1" u="sng" dirty="0"/>
          </a:p>
        </p:txBody>
      </p:sp>
      <p:sp>
        <p:nvSpPr>
          <p:cNvPr id="3" name="Content Placeholder 2">
            <a:extLst>
              <a:ext uri="{FF2B5EF4-FFF2-40B4-BE49-F238E27FC236}">
                <a16:creationId xmlns:a16="http://schemas.microsoft.com/office/drawing/2014/main" id="{12EB3626-7BD5-0BAA-37B7-E4268F4CBC55}"/>
              </a:ext>
            </a:extLst>
          </p:cNvPr>
          <p:cNvSpPr>
            <a:spLocks noGrp="1"/>
          </p:cNvSpPr>
          <p:nvPr>
            <p:ph idx="1"/>
          </p:nvPr>
        </p:nvSpPr>
        <p:spPr>
          <a:xfrm>
            <a:off x="838200" y="2793206"/>
            <a:ext cx="10513142" cy="3688557"/>
          </a:xfrm>
        </p:spPr>
        <p:txBody>
          <a:bodyPr>
            <a:normAutofit/>
          </a:bodyPr>
          <a:lstStyle/>
          <a:p>
            <a:r>
              <a:rPr lang="en-US" dirty="0"/>
              <a:t>MS -  Excel </a:t>
            </a:r>
          </a:p>
          <a:p>
            <a:r>
              <a:rPr lang="en-US" dirty="0"/>
              <a:t>PowerPoint</a:t>
            </a:r>
          </a:p>
        </p:txBody>
      </p:sp>
    </p:spTree>
    <p:extLst>
      <p:ext uri="{BB962C8B-B14F-4D97-AF65-F5344CB8AC3E}">
        <p14:creationId xmlns:p14="http://schemas.microsoft.com/office/powerpoint/2010/main" val="105635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BD66F-8D27-DE37-B82E-16810DBD3EC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91DF5C5-059E-5AF3-8AD4-02D62B329812}"/>
              </a:ext>
            </a:extLst>
          </p:cNvPr>
          <p:cNvSpPr>
            <a:spLocks noGrp="1"/>
          </p:cNvSpPr>
          <p:nvPr>
            <p:ph type="title"/>
          </p:nvPr>
        </p:nvSpPr>
        <p:spPr>
          <a:xfrm>
            <a:off x="614570" y="-131829"/>
            <a:ext cx="10515600" cy="1325563"/>
          </a:xfrm>
        </p:spPr>
        <p:txBody>
          <a:bodyPr/>
          <a:lstStyle/>
          <a:p>
            <a:pPr algn="ctr"/>
            <a:r>
              <a:rPr lang="en-US" b="1" i="1" u="sng" dirty="0"/>
              <a:t>Data Cleaning </a:t>
            </a:r>
          </a:p>
        </p:txBody>
      </p:sp>
      <p:sp>
        <p:nvSpPr>
          <p:cNvPr id="4" name="Content Placeholder 3">
            <a:extLst>
              <a:ext uri="{FF2B5EF4-FFF2-40B4-BE49-F238E27FC236}">
                <a16:creationId xmlns:a16="http://schemas.microsoft.com/office/drawing/2014/main" id="{3154E270-BFC8-2F69-65ED-ADB262BEFF6B}"/>
              </a:ext>
            </a:extLst>
          </p:cNvPr>
          <p:cNvSpPr>
            <a:spLocks noGrp="1" noChangeArrowheads="1"/>
          </p:cNvSpPr>
          <p:nvPr>
            <p:ph idx="1"/>
          </p:nvPr>
        </p:nvSpPr>
        <p:spPr bwMode="auto">
          <a:xfrm>
            <a:off x="197126" y="693154"/>
            <a:ext cx="11797747"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Removed Empty Rows and Columns: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Got rid of rows and columns that had no data at all.</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Standardized Column Names: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Made all column names lowercase.</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Replaced underscores (_) with spaces to make them easier to read.</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Handled Missing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For numbers, filled missing values with the middle value (median).</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For words/categories, filled missing values with the most common one.</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Deleted rows that had too much missing data.</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Corrected Data Types: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Fixed the num user for reviews column so it’s properly recognized as a number</a:t>
            </a:r>
            <a:r>
              <a:rPr kumimoji="0" lang="en-US" altLang="en-US" sz="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Removed Duplicates: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Deleted any repeated rows to avoid duplicates.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Formatted Text Columns: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Removed extra spaces at the end of movie titles.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1" u="none" strike="noStrike" cap="none" normalizeH="0" baseline="0" dirty="0">
                <a:ln>
                  <a:noFill/>
                </a:ln>
                <a:solidFill>
                  <a:schemeClr val="tx1"/>
                </a:solidFill>
                <a:effectLst/>
                <a:latin typeface="Arial" panose="020B0604020202020204" pitchFamily="34" charset="0"/>
              </a:rPr>
              <a:t>Capitalized the first letter of each word in the genres.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781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6E02C-9351-1599-27A2-F5469D858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25DFC-FB05-F2C1-A13A-9FAC030B2D5C}"/>
              </a:ext>
            </a:extLst>
          </p:cNvPr>
          <p:cNvSpPr>
            <a:spLocks noGrp="1"/>
          </p:cNvSpPr>
          <p:nvPr>
            <p:ph type="title"/>
          </p:nvPr>
        </p:nvSpPr>
        <p:spPr>
          <a:xfrm>
            <a:off x="838200" y="0"/>
            <a:ext cx="10515600" cy="278296"/>
          </a:xfrm>
        </p:spPr>
        <p:txBody>
          <a:bodyPr>
            <a:normAutofit fontScale="90000"/>
          </a:bodyPr>
          <a:lstStyle/>
          <a:p>
            <a:pPr algn="ctr"/>
            <a:r>
              <a:rPr lang="en-US" dirty="0"/>
              <a:t>  </a:t>
            </a:r>
            <a:br>
              <a:rPr lang="en-US" dirty="0"/>
            </a:br>
            <a:r>
              <a:rPr lang="en-US" b="1" u="sng" dirty="0"/>
              <a:t>Data Analytics Tasks</a:t>
            </a:r>
          </a:p>
        </p:txBody>
      </p:sp>
      <p:sp>
        <p:nvSpPr>
          <p:cNvPr id="6" name="TextBox 5">
            <a:extLst>
              <a:ext uri="{FF2B5EF4-FFF2-40B4-BE49-F238E27FC236}">
                <a16:creationId xmlns:a16="http://schemas.microsoft.com/office/drawing/2014/main" id="{AD362EC8-5FBA-ED81-E18B-F3CD6B4355E7}"/>
              </a:ext>
            </a:extLst>
          </p:cNvPr>
          <p:cNvSpPr txBox="1"/>
          <p:nvPr/>
        </p:nvSpPr>
        <p:spPr>
          <a:xfrm>
            <a:off x="573984" y="1082699"/>
            <a:ext cx="4385642" cy="523220"/>
          </a:xfrm>
          <a:prstGeom prst="rect">
            <a:avLst/>
          </a:prstGeom>
          <a:noFill/>
        </p:spPr>
        <p:txBody>
          <a:bodyPr wrap="square">
            <a:spAutoFit/>
          </a:bodyPr>
          <a:lstStyle/>
          <a:p>
            <a:r>
              <a:rPr lang="en-US" sz="2800" b="1" u="sng" dirty="0"/>
              <a:t>A. Movie Genre Analysis:</a:t>
            </a:r>
          </a:p>
        </p:txBody>
      </p:sp>
      <p:pic>
        <p:nvPicPr>
          <p:cNvPr id="4" name="Picture 3">
            <a:extLst>
              <a:ext uri="{FF2B5EF4-FFF2-40B4-BE49-F238E27FC236}">
                <a16:creationId xmlns:a16="http://schemas.microsoft.com/office/drawing/2014/main" id="{572A3D56-AED8-426A-A0E3-BF8D205CE53B}"/>
              </a:ext>
            </a:extLst>
          </p:cNvPr>
          <p:cNvPicPr>
            <a:picLocks noChangeAspect="1"/>
          </p:cNvPicPr>
          <p:nvPr/>
        </p:nvPicPr>
        <p:blipFill>
          <a:blip r:embed="rId2"/>
          <a:stretch>
            <a:fillRect/>
          </a:stretch>
        </p:blipFill>
        <p:spPr>
          <a:xfrm>
            <a:off x="5510001" y="1008834"/>
            <a:ext cx="5982535" cy="5849166"/>
          </a:xfrm>
          <a:prstGeom prst="rect">
            <a:avLst/>
          </a:prstGeom>
        </p:spPr>
      </p:pic>
      <p:sp>
        <p:nvSpPr>
          <p:cNvPr id="7" name="TextBox 6">
            <a:extLst>
              <a:ext uri="{FF2B5EF4-FFF2-40B4-BE49-F238E27FC236}">
                <a16:creationId xmlns:a16="http://schemas.microsoft.com/office/drawing/2014/main" id="{EB665CCC-CEED-E166-2BEB-76BC37F823F4}"/>
              </a:ext>
            </a:extLst>
          </p:cNvPr>
          <p:cNvSpPr txBox="1"/>
          <p:nvPr/>
        </p:nvSpPr>
        <p:spPr>
          <a:xfrm>
            <a:off x="573984" y="2224222"/>
            <a:ext cx="4604303" cy="2308324"/>
          </a:xfrm>
          <a:prstGeom prst="rect">
            <a:avLst/>
          </a:prstGeom>
          <a:noFill/>
        </p:spPr>
        <p:txBody>
          <a:bodyPr wrap="square">
            <a:spAutoFit/>
          </a:bodyPr>
          <a:lstStyle/>
          <a:p>
            <a:r>
              <a:rPr lang="en-US" sz="1800" b="1" u="sng" dirty="0"/>
              <a:t>Insights : </a:t>
            </a:r>
            <a:br>
              <a:rPr lang="en-US" sz="1800" dirty="0"/>
            </a:br>
            <a:br>
              <a:rPr lang="en-US" sz="1800" dirty="0"/>
            </a:br>
            <a:r>
              <a:rPr lang="en-US" sz="1800" b="1" i="1" dirty="0"/>
              <a:t>Comedy</a:t>
            </a:r>
            <a:r>
              <a:rPr lang="en-US" sz="1800" dirty="0"/>
              <a:t> genre has the most movies which c</a:t>
            </a:r>
            <a:r>
              <a:rPr lang="en-US" dirty="0"/>
              <a:t>omes to a total of </a:t>
            </a:r>
            <a:r>
              <a:rPr lang="en-US" b="1" i="1" dirty="0"/>
              <a:t>1320 </a:t>
            </a:r>
            <a:r>
              <a:rPr lang="en-US" dirty="0"/>
              <a:t>movies</a:t>
            </a:r>
            <a:r>
              <a:rPr lang="en-US" sz="1800" dirty="0"/>
              <a:t> </a:t>
            </a:r>
            <a:br>
              <a:rPr lang="en-US" sz="1800" dirty="0"/>
            </a:br>
            <a:br>
              <a:rPr lang="en-US" sz="1800" dirty="0"/>
            </a:br>
            <a:r>
              <a:rPr lang="en-US" sz="1800" dirty="0"/>
              <a:t>while as </a:t>
            </a:r>
            <a:r>
              <a:rPr lang="en-US" sz="1800" b="1" i="1" dirty="0"/>
              <a:t>Noir</a:t>
            </a:r>
            <a:r>
              <a:rPr lang="en-US" sz="1800" dirty="0"/>
              <a:t>, </a:t>
            </a:r>
            <a:r>
              <a:rPr lang="en-US" sz="1800" b="1" i="1" dirty="0"/>
              <a:t>Game-Show</a:t>
            </a:r>
            <a:r>
              <a:rPr lang="en-US" sz="1800" dirty="0"/>
              <a:t>, </a:t>
            </a:r>
            <a:r>
              <a:rPr lang="en-US" sz="1800" b="1" i="1" dirty="0"/>
              <a:t>History</a:t>
            </a:r>
            <a:r>
              <a:rPr lang="en-US" sz="1800" dirty="0"/>
              <a:t> and </a:t>
            </a:r>
            <a:r>
              <a:rPr lang="en-US" sz="1800" b="1" i="1" dirty="0"/>
              <a:t>Music </a:t>
            </a:r>
            <a:r>
              <a:rPr lang="en-US" sz="1800" dirty="0"/>
              <a:t>are the genre with the least number of movies that is </a:t>
            </a:r>
            <a:r>
              <a:rPr lang="en-US" sz="1800" b="1" i="1" dirty="0"/>
              <a:t>1</a:t>
            </a:r>
            <a:r>
              <a:rPr lang="en-US" sz="1800" dirty="0"/>
              <a:t> per genre.</a:t>
            </a:r>
          </a:p>
        </p:txBody>
      </p:sp>
    </p:spTree>
    <p:extLst>
      <p:ext uri="{BB962C8B-B14F-4D97-AF65-F5344CB8AC3E}">
        <p14:creationId xmlns:p14="http://schemas.microsoft.com/office/powerpoint/2010/main" val="4251395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55B00-3B5A-74B9-C876-3E9AFEEA771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7D93F69-AEF5-54CA-3074-F68CEBEF764E}"/>
              </a:ext>
            </a:extLst>
          </p:cNvPr>
          <p:cNvSpPr txBox="1"/>
          <p:nvPr/>
        </p:nvSpPr>
        <p:spPr>
          <a:xfrm>
            <a:off x="103748" y="458229"/>
            <a:ext cx="6097656" cy="954107"/>
          </a:xfrm>
          <a:prstGeom prst="rect">
            <a:avLst/>
          </a:prstGeom>
          <a:noFill/>
        </p:spPr>
        <p:txBody>
          <a:bodyPr wrap="square">
            <a:spAutoFit/>
          </a:bodyPr>
          <a:lstStyle/>
          <a:p>
            <a:r>
              <a:rPr lang="en-US" sz="2800" b="1" u="sng" dirty="0"/>
              <a:t>B. Movie Duration Analysis: </a:t>
            </a:r>
          </a:p>
          <a:p>
            <a:endParaRPr lang="en-US" sz="2800" b="1" u="sng" dirty="0"/>
          </a:p>
        </p:txBody>
      </p:sp>
      <p:pic>
        <p:nvPicPr>
          <p:cNvPr id="3" name="Picture 2">
            <a:extLst>
              <a:ext uri="{FF2B5EF4-FFF2-40B4-BE49-F238E27FC236}">
                <a16:creationId xmlns:a16="http://schemas.microsoft.com/office/drawing/2014/main" id="{B56425A8-07CF-846B-B8F6-E195D005EC85}"/>
              </a:ext>
            </a:extLst>
          </p:cNvPr>
          <p:cNvPicPr>
            <a:picLocks noChangeAspect="1"/>
          </p:cNvPicPr>
          <p:nvPr/>
        </p:nvPicPr>
        <p:blipFill>
          <a:blip r:embed="rId2"/>
          <a:stretch>
            <a:fillRect/>
          </a:stretch>
        </p:blipFill>
        <p:spPr>
          <a:xfrm>
            <a:off x="3982137" y="1250739"/>
            <a:ext cx="7944959" cy="5468113"/>
          </a:xfrm>
          <a:prstGeom prst="rect">
            <a:avLst/>
          </a:prstGeom>
        </p:spPr>
      </p:pic>
      <p:sp>
        <p:nvSpPr>
          <p:cNvPr id="7" name="TextBox 6">
            <a:extLst>
              <a:ext uri="{FF2B5EF4-FFF2-40B4-BE49-F238E27FC236}">
                <a16:creationId xmlns:a16="http://schemas.microsoft.com/office/drawing/2014/main" id="{3D65866F-E63A-566E-0F04-BCC955E895A8}"/>
              </a:ext>
            </a:extLst>
          </p:cNvPr>
          <p:cNvSpPr txBox="1"/>
          <p:nvPr/>
        </p:nvSpPr>
        <p:spPr>
          <a:xfrm>
            <a:off x="103749" y="1664661"/>
            <a:ext cx="3878388" cy="2585323"/>
          </a:xfrm>
          <a:prstGeom prst="rect">
            <a:avLst/>
          </a:prstGeom>
          <a:noFill/>
        </p:spPr>
        <p:txBody>
          <a:bodyPr wrap="square">
            <a:spAutoFit/>
          </a:bodyPr>
          <a:lstStyle/>
          <a:p>
            <a:r>
              <a:rPr lang="en-US" sz="1800" b="1" u="sng" dirty="0"/>
              <a:t>Insights :</a:t>
            </a:r>
          </a:p>
          <a:p>
            <a:endParaRPr lang="en-US" b="1" u="sng" dirty="0"/>
          </a:p>
          <a:p>
            <a:r>
              <a:rPr lang="en-US" dirty="0"/>
              <a:t>T</a:t>
            </a:r>
            <a:r>
              <a:rPr lang="en-US" sz="1800" dirty="0"/>
              <a:t>he </a:t>
            </a:r>
            <a:r>
              <a:rPr lang="en-US" sz="1800" b="1" i="1" dirty="0"/>
              <a:t>average</a:t>
            </a:r>
            <a:r>
              <a:rPr lang="en-US" sz="1800" dirty="0"/>
              <a:t> watch time turned out to be </a:t>
            </a:r>
            <a:r>
              <a:rPr lang="en-US" sz="1800" b="1" i="1" dirty="0"/>
              <a:t>107.2007</a:t>
            </a:r>
            <a:br>
              <a:rPr lang="en-US" sz="1800" dirty="0"/>
            </a:br>
            <a:br>
              <a:rPr lang="en-US" sz="1800" dirty="0"/>
            </a:br>
            <a:r>
              <a:rPr lang="en-US" sz="1800" dirty="0"/>
              <a:t>The </a:t>
            </a:r>
            <a:r>
              <a:rPr lang="en-US" sz="1800" b="1" i="1" dirty="0"/>
              <a:t>median</a:t>
            </a:r>
            <a:r>
              <a:rPr lang="en-US" sz="1800" dirty="0"/>
              <a:t> being </a:t>
            </a:r>
            <a:r>
              <a:rPr lang="en-US" sz="1800" b="1" i="1" dirty="0"/>
              <a:t>103</a:t>
            </a:r>
            <a:r>
              <a:rPr lang="en-US" sz="1800" dirty="0"/>
              <a:t> </a:t>
            </a:r>
            <a:br>
              <a:rPr lang="en-US" sz="1800" dirty="0"/>
            </a:br>
            <a:br>
              <a:rPr lang="en-US" sz="1800" dirty="0"/>
            </a:br>
            <a:r>
              <a:rPr lang="en-US" sz="1800" dirty="0"/>
              <a:t>The </a:t>
            </a:r>
            <a:r>
              <a:rPr lang="en-US" sz="1800" b="1" i="1" dirty="0"/>
              <a:t>standard deviation</a:t>
            </a:r>
            <a:r>
              <a:rPr lang="en-US" sz="1800" dirty="0"/>
              <a:t> is </a:t>
            </a:r>
            <a:r>
              <a:rPr lang="en-US" sz="1800" b="1" i="1" dirty="0"/>
              <a:t>25.2119</a:t>
            </a:r>
            <a:br>
              <a:rPr lang="en-US" sz="1800" dirty="0"/>
            </a:br>
            <a:endParaRPr lang="en-US" dirty="0"/>
          </a:p>
        </p:txBody>
      </p:sp>
    </p:spTree>
    <p:extLst>
      <p:ext uri="{BB962C8B-B14F-4D97-AF65-F5344CB8AC3E}">
        <p14:creationId xmlns:p14="http://schemas.microsoft.com/office/powerpoint/2010/main" val="2053808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789CD-9C3D-B8CA-6A87-F470E5BF96E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CB7287D-984C-BDCA-8E12-F6558FC1B214}"/>
              </a:ext>
            </a:extLst>
          </p:cNvPr>
          <p:cNvSpPr txBox="1"/>
          <p:nvPr/>
        </p:nvSpPr>
        <p:spPr>
          <a:xfrm>
            <a:off x="103749" y="262939"/>
            <a:ext cx="6097656" cy="523220"/>
          </a:xfrm>
          <a:prstGeom prst="rect">
            <a:avLst/>
          </a:prstGeom>
          <a:noFill/>
        </p:spPr>
        <p:txBody>
          <a:bodyPr wrap="square">
            <a:spAutoFit/>
          </a:bodyPr>
          <a:lstStyle/>
          <a:p>
            <a:r>
              <a:rPr lang="en-US" sz="2800" b="1" u="sng" dirty="0"/>
              <a:t>C. Language Analysis</a:t>
            </a:r>
          </a:p>
        </p:txBody>
      </p:sp>
      <p:pic>
        <p:nvPicPr>
          <p:cNvPr id="7" name="Picture 6">
            <a:extLst>
              <a:ext uri="{FF2B5EF4-FFF2-40B4-BE49-F238E27FC236}">
                <a16:creationId xmlns:a16="http://schemas.microsoft.com/office/drawing/2014/main" id="{BAE598EB-1942-4F72-9C15-0B40E893B00F}"/>
              </a:ext>
            </a:extLst>
          </p:cNvPr>
          <p:cNvPicPr>
            <a:picLocks noChangeAspect="1"/>
          </p:cNvPicPr>
          <p:nvPr/>
        </p:nvPicPr>
        <p:blipFill>
          <a:blip r:embed="rId2"/>
          <a:stretch>
            <a:fillRect/>
          </a:stretch>
        </p:blipFill>
        <p:spPr>
          <a:xfrm>
            <a:off x="4194004" y="58528"/>
            <a:ext cx="7997996" cy="5783471"/>
          </a:xfrm>
          <a:prstGeom prst="rect">
            <a:avLst/>
          </a:prstGeom>
        </p:spPr>
      </p:pic>
      <p:sp>
        <p:nvSpPr>
          <p:cNvPr id="10" name="TextBox 9">
            <a:extLst>
              <a:ext uri="{FF2B5EF4-FFF2-40B4-BE49-F238E27FC236}">
                <a16:creationId xmlns:a16="http://schemas.microsoft.com/office/drawing/2014/main" id="{E9494350-8C6D-72EA-D050-2DA51152DBC6}"/>
              </a:ext>
            </a:extLst>
          </p:cNvPr>
          <p:cNvSpPr txBox="1"/>
          <p:nvPr/>
        </p:nvSpPr>
        <p:spPr>
          <a:xfrm>
            <a:off x="103749" y="1664661"/>
            <a:ext cx="3878388" cy="2308324"/>
          </a:xfrm>
          <a:prstGeom prst="rect">
            <a:avLst/>
          </a:prstGeom>
          <a:noFill/>
        </p:spPr>
        <p:txBody>
          <a:bodyPr wrap="square">
            <a:spAutoFit/>
          </a:bodyPr>
          <a:lstStyle/>
          <a:p>
            <a:r>
              <a:rPr lang="en-US" sz="1800" b="1" u="sng" dirty="0"/>
              <a:t>Insights :</a:t>
            </a:r>
          </a:p>
          <a:p>
            <a:endParaRPr lang="en-US" b="1" u="sng" dirty="0"/>
          </a:p>
          <a:p>
            <a:r>
              <a:rPr lang="en-US" dirty="0"/>
              <a:t>The most common </a:t>
            </a:r>
            <a:r>
              <a:rPr lang="en-US" i="1" dirty="0"/>
              <a:t>languages</a:t>
            </a:r>
            <a:r>
              <a:rPr lang="en-US" dirty="0"/>
              <a:t> used in movies are </a:t>
            </a:r>
            <a:r>
              <a:rPr lang="en-US" b="1" i="1" dirty="0"/>
              <a:t>English</a:t>
            </a:r>
            <a:r>
              <a:rPr lang="en-US" dirty="0"/>
              <a:t> followed by </a:t>
            </a:r>
            <a:r>
              <a:rPr lang="en-US" b="1" i="1" dirty="0"/>
              <a:t>French</a:t>
            </a:r>
            <a:r>
              <a:rPr lang="en-US" dirty="0"/>
              <a:t> and then </a:t>
            </a:r>
            <a:r>
              <a:rPr lang="en-US" b="1" i="1" dirty="0"/>
              <a:t>Spanish</a:t>
            </a:r>
            <a:r>
              <a:rPr lang="en-US" dirty="0"/>
              <a:t>. </a:t>
            </a:r>
            <a:br>
              <a:rPr lang="en-US" dirty="0"/>
            </a:br>
            <a:br>
              <a:rPr lang="en-US" dirty="0"/>
            </a:br>
            <a:r>
              <a:rPr lang="en-US" dirty="0"/>
              <a:t>As the Pie Chart show that </a:t>
            </a:r>
            <a:r>
              <a:rPr lang="en-US" b="1" i="1" dirty="0"/>
              <a:t>95%</a:t>
            </a:r>
            <a:r>
              <a:rPr lang="en-US" dirty="0"/>
              <a:t> of the movies used English as their </a:t>
            </a:r>
            <a:r>
              <a:rPr lang="en-US" i="1" dirty="0"/>
              <a:t>language</a:t>
            </a:r>
            <a:r>
              <a:rPr lang="en-US" dirty="0"/>
              <a:t>.</a:t>
            </a:r>
          </a:p>
        </p:txBody>
      </p:sp>
      <p:pic>
        <p:nvPicPr>
          <p:cNvPr id="12" name="Picture 11">
            <a:extLst>
              <a:ext uri="{FF2B5EF4-FFF2-40B4-BE49-F238E27FC236}">
                <a16:creationId xmlns:a16="http://schemas.microsoft.com/office/drawing/2014/main" id="{3242C1F6-F47D-02A9-90CE-BDBD0AD75B2C}"/>
              </a:ext>
            </a:extLst>
          </p:cNvPr>
          <p:cNvPicPr>
            <a:picLocks noChangeAspect="1"/>
          </p:cNvPicPr>
          <p:nvPr/>
        </p:nvPicPr>
        <p:blipFill>
          <a:blip r:embed="rId3"/>
          <a:stretch>
            <a:fillRect/>
          </a:stretch>
        </p:blipFill>
        <p:spPr>
          <a:xfrm>
            <a:off x="51875" y="3908316"/>
            <a:ext cx="4123885" cy="2949684"/>
          </a:xfrm>
          <a:prstGeom prst="rect">
            <a:avLst/>
          </a:prstGeom>
        </p:spPr>
      </p:pic>
      <p:sp>
        <p:nvSpPr>
          <p:cNvPr id="14" name="TextBox 13">
            <a:extLst>
              <a:ext uri="{FF2B5EF4-FFF2-40B4-BE49-F238E27FC236}">
                <a16:creationId xmlns:a16="http://schemas.microsoft.com/office/drawing/2014/main" id="{3656BD0A-A554-F6FF-768B-5F4E8DC61F7B}"/>
              </a:ext>
            </a:extLst>
          </p:cNvPr>
          <p:cNvSpPr txBox="1"/>
          <p:nvPr/>
        </p:nvSpPr>
        <p:spPr>
          <a:xfrm>
            <a:off x="3982137" y="5934670"/>
            <a:ext cx="6106160" cy="923330"/>
          </a:xfrm>
          <a:prstGeom prst="rect">
            <a:avLst/>
          </a:prstGeom>
          <a:noFill/>
        </p:spPr>
        <p:txBody>
          <a:bodyPr wrap="square">
            <a:spAutoFit/>
          </a:bodyPr>
          <a:lstStyle/>
          <a:p>
            <a:r>
              <a:rPr lang="en-US" sz="1800" b="1" u="sng" dirty="0"/>
              <a:t>Note : In the figure on the left we replaced the original count of English that is 4674 by 100 for a better graphical view to compare it with the other top languages.</a:t>
            </a:r>
          </a:p>
        </p:txBody>
      </p:sp>
    </p:spTree>
    <p:extLst>
      <p:ext uri="{BB962C8B-B14F-4D97-AF65-F5344CB8AC3E}">
        <p14:creationId xmlns:p14="http://schemas.microsoft.com/office/powerpoint/2010/main" val="143538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3E9D31-63BF-6D0D-6D1C-4BA984FDEFA7}"/>
              </a:ext>
            </a:extLst>
          </p:cNvPr>
          <p:cNvSpPr txBox="1"/>
          <p:nvPr/>
        </p:nvSpPr>
        <p:spPr>
          <a:xfrm>
            <a:off x="0" y="4150601"/>
            <a:ext cx="12192000" cy="3139321"/>
          </a:xfrm>
          <a:prstGeom prst="rect">
            <a:avLst/>
          </a:prstGeom>
          <a:noFill/>
        </p:spPr>
        <p:txBody>
          <a:bodyPr wrap="square">
            <a:spAutoFit/>
          </a:bodyPr>
          <a:lstStyle/>
          <a:p>
            <a:r>
              <a:rPr lang="en-US" sz="1800" b="1" u="sng" dirty="0"/>
              <a:t>Insights :</a:t>
            </a:r>
          </a:p>
          <a:p>
            <a:endParaRPr lang="en-US" b="1" u="sng" dirty="0"/>
          </a:p>
          <a:p>
            <a:r>
              <a:rPr lang="en-US" dirty="0"/>
              <a:t>The </a:t>
            </a:r>
            <a:r>
              <a:rPr lang="en-US" i="1" dirty="0"/>
              <a:t>languages</a:t>
            </a:r>
            <a:r>
              <a:rPr lang="en-US" dirty="0"/>
              <a:t> with the highest average IMDB score (and above 8.0) are Telegu with a rating of 8.4 followed by Polish at 8.25</a:t>
            </a:r>
            <a:br>
              <a:rPr lang="en-US" dirty="0"/>
            </a:br>
            <a:r>
              <a:rPr lang="en-US" dirty="0"/>
              <a:t>while the </a:t>
            </a:r>
            <a:r>
              <a:rPr lang="en-US" i="1" dirty="0"/>
              <a:t>languages</a:t>
            </a:r>
            <a:r>
              <a:rPr lang="en-US" dirty="0"/>
              <a:t> with the lowest average IMDB score (and below 5.5) are Tamil with a rating of 5.1 followed by Bosnian at 4.30. </a:t>
            </a:r>
            <a:br>
              <a:rPr lang="en-US" dirty="0"/>
            </a:br>
            <a:r>
              <a:rPr lang="en-US" dirty="0"/>
              <a:t>English (most common language) scores exactly at the midpoint: 6.40</a:t>
            </a:r>
          </a:p>
          <a:p>
            <a:r>
              <a:rPr lang="en-US" dirty="0"/>
              <a:t>Chinese films have the lowest average among major languages: 5.67</a:t>
            </a:r>
          </a:p>
          <a:p>
            <a:r>
              <a:rPr lang="en-US" dirty="0"/>
              <a:t>Bosnian films show the lowest overall average: 4.30</a:t>
            </a:r>
          </a:p>
          <a:p>
            <a:r>
              <a:rPr lang="en-US" dirty="0"/>
              <a:t>Many European languages (French, German, Italian) score consistently high (7.0+)</a:t>
            </a:r>
            <a:br>
              <a:rPr lang="en-US" dirty="0"/>
            </a:br>
            <a:br>
              <a:rPr lang="en-US" dirty="0"/>
            </a:br>
            <a:endParaRPr lang="en-US" dirty="0"/>
          </a:p>
        </p:txBody>
      </p:sp>
      <p:pic>
        <p:nvPicPr>
          <p:cNvPr id="8" name="Picture 7">
            <a:extLst>
              <a:ext uri="{FF2B5EF4-FFF2-40B4-BE49-F238E27FC236}">
                <a16:creationId xmlns:a16="http://schemas.microsoft.com/office/drawing/2014/main" id="{B1E67FB5-44F4-10B9-D42A-525146BBBF0C}"/>
              </a:ext>
            </a:extLst>
          </p:cNvPr>
          <p:cNvPicPr>
            <a:picLocks noChangeAspect="1"/>
          </p:cNvPicPr>
          <p:nvPr/>
        </p:nvPicPr>
        <p:blipFill>
          <a:blip r:embed="rId2"/>
          <a:stretch>
            <a:fillRect/>
          </a:stretch>
        </p:blipFill>
        <p:spPr>
          <a:xfrm>
            <a:off x="0" y="681431"/>
            <a:ext cx="12019280" cy="3301289"/>
          </a:xfrm>
          <a:prstGeom prst="rect">
            <a:avLst/>
          </a:prstGeom>
        </p:spPr>
      </p:pic>
      <p:sp>
        <p:nvSpPr>
          <p:cNvPr id="10" name="TextBox 9">
            <a:extLst>
              <a:ext uri="{FF2B5EF4-FFF2-40B4-BE49-F238E27FC236}">
                <a16:creationId xmlns:a16="http://schemas.microsoft.com/office/drawing/2014/main" id="{BCDEEECC-EB35-606D-9DE9-6A70D7E59A5F}"/>
              </a:ext>
            </a:extLst>
          </p:cNvPr>
          <p:cNvSpPr txBox="1"/>
          <p:nvPr/>
        </p:nvSpPr>
        <p:spPr>
          <a:xfrm>
            <a:off x="3103880" y="234391"/>
            <a:ext cx="7101840" cy="369332"/>
          </a:xfrm>
          <a:prstGeom prst="rect">
            <a:avLst/>
          </a:prstGeom>
          <a:noFill/>
        </p:spPr>
        <p:txBody>
          <a:bodyPr wrap="square">
            <a:spAutoFit/>
          </a:bodyPr>
          <a:lstStyle/>
          <a:p>
            <a:r>
              <a:rPr lang="en-US" sz="1800" b="1" u="sng" dirty="0"/>
              <a:t>Relationship between IMDB scores and Languages</a:t>
            </a:r>
          </a:p>
        </p:txBody>
      </p:sp>
    </p:spTree>
    <p:extLst>
      <p:ext uri="{BB962C8B-B14F-4D97-AF65-F5344CB8AC3E}">
        <p14:creationId xmlns:p14="http://schemas.microsoft.com/office/powerpoint/2010/main" val="222426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8AC6AC-E507-004D-8ED9-FADCDD1E10DF}"/>
              </a:ext>
            </a:extLst>
          </p:cNvPr>
          <p:cNvPicPr>
            <a:picLocks noChangeAspect="1"/>
          </p:cNvPicPr>
          <p:nvPr/>
        </p:nvPicPr>
        <p:blipFill>
          <a:blip r:embed="rId2"/>
          <a:stretch>
            <a:fillRect/>
          </a:stretch>
        </p:blipFill>
        <p:spPr>
          <a:xfrm>
            <a:off x="4263487" y="593941"/>
            <a:ext cx="7440833" cy="5694913"/>
          </a:xfrm>
          <a:prstGeom prst="rect">
            <a:avLst/>
          </a:prstGeom>
        </p:spPr>
      </p:pic>
      <p:sp>
        <p:nvSpPr>
          <p:cNvPr id="6" name="Title 5">
            <a:extLst>
              <a:ext uri="{FF2B5EF4-FFF2-40B4-BE49-F238E27FC236}">
                <a16:creationId xmlns:a16="http://schemas.microsoft.com/office/drawing/2014/main" id="{693C3248-9305-EBDF-A8AD-56037F10202E}"/>
              </a:ext>
            </a:extLst>
          </p:cNvPr>
          <p:cNvSpPr txBox="1">
            <a:spLocks noGrp="1"/>
          </p:cNvSpPr>
          <p:nvPr>
            <p:ph type="title"/>
          </p:nvPr>
        </p:nvSpPr>
        <p:spPr>
          <a:xfrm>
            <a:off x="838200" y="593941"/>
            <a:ext cx="10515600" cy="867930"/>
          </a:xfrm>
          <a:prstGeom prst="rect">
            <a:avLst/>
          </a:prstGeom>
          <a:noFill/>
        </p:spPr>
        <p:txBody>
          <a:bodyPr wrap="square">
            <a:spAutoFit/>
          </a:bodyPr>
          <a:lstStyle/>
          <a:p>
            <a:r>
              <a:rPr lang="en-US" sz="2800" b="1" u="sng" dirty="0"/>
              <a:t>D. Director Analysis: </a:t>
            </a:r>
          </a:p>
          <a:p>
            <a:endParaRPr lang="en-US" sz="2800" b="1" u="sng" dirty="0"/>
          </a:p>
        </p:txBody>
      </p:sp>
      <p:sp>
        <p:nvSpPr>
          <p:cNvPr id="7" name="TextBox 6">
            <a:extLst>
              <a:ext uri="{FF2B5EF4-FFF2-40B4-BE49-F238E27FC236}">
                <a16:creationId xmlns:a16="http://schemas.microsoft.com/office/drawing/2014/main" id="{10D45C14-C817-C7B9-7FBC-E72F2DE6275E}"/>
              </a:ext>
            </a:extLst>
          </p:cNvPr>
          <p:cNvSpPr txBox="1"/>
          <p:nvPr/>
        </p:nvSpPr>
        <p:spPr>
          <a:xfrm>
            <a:off x="0" y="1461871"/>
            <a:ext cx="4043680" cy="4524315"/>
          </a:xfrm>
          <a:prstGeom prst="rect">
            <a:avLst/>
          </a:prstGeom>
          <a:noFill/>
        </p:spPr>
        <p:txBody>
          <a:bodyPr wrap="square">
            <a:spAutoFit/>
          </a:bodyPr>
          <a:lstStyle/>
          <a:p>
            <a:r>
              <a:rPr lang="en-US" sz="1800" b="1" u="sng" dirty="0"/>
              <a:t>Insights :</a:t>
            </a:r>
          </a:p>
          <a:p>
            <a:endParaRPr lang="en-US" b="1" u="sng" dirty="0"/>
          </a:p>
          <a:p>
            <a:r>
              <a:rPr lang="en-US" dirty="0"/>
              <a:t>Best Director: John Blanchard has the highest IMDB score of 9.5, making him the top-rated director.</a:t>
            </a:r>
          </a:p>
          <a:p>
            <a:endParaRPr lang="en-US" dirty="0"/>
          </a:p>
          <a:p>
            <a:r>
              <a:rPr lang="en-US" dirty="0"/>
              <a:t>Other Great Directors: </a:t>
            </a:r>
            <a:r>
              <a:rPr lang="en-US" dirty="0" err="1"/>
              <a:t>Sadyk</a:t>
            </a:r>
            <a:r>
              <a:rPr lang="en-US" dirty="0"/>
              <a:t> Sher-Niyaz, Mitchell Altieri, and Cary Bell have 8.7 scores, putting them in the top group.</a:t>
            </a:r>
          </a:p>
          <a:p>
            <a:endParaRPr lang="en-US" dirty="0"/>
          </a:p>
          <a:p>
            <a:r>
              <a:rPr lang="en-US" dirty="0"/>
              <a:t>Charles Chaplin also scores high with 8.6, showing he still impresses viewers.</a:t>
            </a:r>
          </a:p>
          <a:p>
            <a:endParaRPr lang="en-US" dirty="0"/>
          </a:p>
          <a:p>
            <a:r>
              <a:rPr lang="en-US" dirty="0"/>
              <a:t>Directors with 8.5+ scores make super popular movies that people really like.</a:t>
            </a:r>
            <a:br>
              <a:rPr lang="en-US" dirty="0"/>
            </a:br>
            <a:endParaRPr lang="en-US" dirty="0"/>
          </a:p>
        </p:txBody>
      </p:sp>
    </p:spTree>
    <p:extLst>
      <p:ext uri="{BB962C8B-B14F-4D97-AF65-F5344CB8AC3E}">
        <p14:creationId xmlns:p14="http://schemas.microsoft.com/office/powerpoint/2010/main" val="175901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3629</TotalTime>
  <Words>831</Words>
  <Application>Microsoft Office PowerPoint</Application>
  <PresentationFormat>Widescreen</PresentationFormat>
  <Paragraphs>87</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IMDB Movie Analysis</vt:lpstr>
      <vt:lpstr>Project Description  </vt:lpstr>
      <vt:lpstr>Tech Stack </vt:lpstr>
      <vt:lpstr>Data Cleaning </vt:lpstr>
      <vt:lpstr>   Data Analytics Tasks</vt:lpstr>
      <vt:lpstr>PowerPoint Presentation</vt:lpstr>
      <vt:lpstr>PowerPoint Presentation</vt:lpstr>
      <vt:lpstr>PowerPoint Presentation</vt:lpstr>
      <vt:lpstr>D. Director Analysis:  </vt:lpstr>
      <vt:lpstr>PowerPoint Presentation</vt:lpstr>
      <vt:lpstr>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Zaid Mohammad</dc:creator>
  <cp:lastModifiedBy>Zaid Mohammad</cp:lastModifiedBy>
  <cp:revision>32</cp:revision>
  <dcterms:created xsi:type="dcterms:W3CDTF">2025-02-24T11:56:18Z</dcterms:created>
  <dcterms:modified xsi:type="dcterms:W3CDTF">2025-03-29T12:41:35Z</dcterms:modified>
</cp:coreProperties>
</file>