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76" r:id="rId5"/>
    <p:sldId id="278" r:id="rId6"/>
    <p:sldId id="279" r:id="rId7"/>
    <p:sldId id="280" r:id="rId8"/>
    <p:sldId id="281" r:id="rId9"/>
    <p:sldId id="292" r:id="rId10"/>
    <p:sldId id="291" r:id="rId11"/>
    <p:sldId id="289" r:id="rId12"/>
    <p:sldId id="29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464"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FC838-4251-48D7-802F-0B8C9A041A01}" type="datetimeFigureOut">
              <a:rPr lang="en-US" smtClean="0"/>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1589-785E-4C30-80C5-4713EA9EA2CA}" type="slidenum">
              <a:rPr lang="en-US" smtClean="0"/>
              <a:t>‹#›</a:t>
            </a:fld>
            <a:endParaRPr lang="en-US"/>
          </a:p>
        </p:txBody>
      </p:sp>
    </p:spTree>
    <p:extLst>
      <p:ext uri="{BB962C8B-B14F-4D97-AF65-F5344CB8AC3E}">
        <p14:creationId xmlns:p14="http://schemas.microsoft.com/office/powerpoint/2010/main" val="6930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3</a:t>
            </a:fld>
            <a:endParaRPr lang="en-US"/>
          </a:p>
        </p:txBody>
      </p:sp>
    </p:spTree>
    <p:extLst>
      <p:ext uri="{BB962C8B-B14F-4D97-AF65-F5344CB8AC3E}">
        <p14:creationId xmlns:p14="http://schemas.microsoft.com/office/powerpoint/2010/main" val="368840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4</a:t>
            </a:fld>
            <a:endParaRPr lang="en-US"/>
          </a:p>
        </p:txBody>
      </p:sp>
    </p:spTree>
    <p:extLst>
      <p:ext uri="{BB962C8B-B14F-4D97-AF65-F5344CB8AC3E}">
        <p14:creationId xmlns:p14="http://schemas.microsoft.com/office/powerpoint/2010/main" val="3625683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7</a:t>
            </a:fld>
            <a:endParaRPr lang="en-US"/>
          </a:p>
        </p:txBody>
      </p:sp>
    </p:spTree>
    <p:extLst>
      <p:ext uri="{BB962C8B-B14F-4D97-AF65-F5344CB8AC3E}">
        <p14:creationId xmlns:p14="http://schemas.microsoft.com/office/powerpoint/2010/main" val="2798124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8</a:t>
            </a:fld>
            <a:endParaRPr lang="en-US"/>
          </a:p>
        </p:txBody>
      </p:sp>
    </p:spTree>
    <p:extLst>
      <p:ext uri="{BB962C8B-B14F-4D97-AF65-F5344CB8AC3E}">
        <p14:creationId xmlns:p14="http://schemas.microsoft.com/office/powerpoint/2010/main" val="143569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E1D4-2F87-B74E-F4B9-B6836AF2A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05A7F3-F8F2-28F4-016A-6FE53D15D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5BBD4-3DF5-0C60-576D-30FD539186E2}"/>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5" name="Footer Placeholder 4">
            <a:extLst>
              <a:ext uri="{FF2B5EF4-FFF2-40B4-BE49-F238E27FC236}">
                <a16:creationId xmlns:a16="http://schemas.microsoft.com/office/drawing/2014/main" id="{0AD99022-8BD1-F24F-7093-20904659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96FC-14C1-F852-04E6-98E9B98F196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82251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FD9F-B98C-96C3-0375-70DB3CFEC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CF3BE-FF86-DACA-40DE-07309A7CF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F7D73-CF46-F46D-B7D8-E03834D64698}"/>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5" name="Footer Placeholder 4">
            <a:extLst>
              <a:ext uri="{FF2B5EF4-FFF2-40B4-BE49-F238E27FC236}">
                <a16:creationId xmlns:a16="http://schemas.microsoft.com/office/drawing/2014/main" id="{0D10AAB1-C5E2-9CE6-4241-BDE7F912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1FCF-3BAA-C385-C193-0C02B0C3C9D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40873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576A5-B251-1913-A0CF-A8751E96E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BA823-C642-BE95-EE82-380034FBC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9C130-82A4-5CFB-4E88-9BBC5AA219BC}"/>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5" name="Footer Placeholder 4">
            <a:extLst>
              <a:ext uri="{FF2B5EF4-FFF2-40B4-BE49-F238E27FC236}">
                <a16:creationId xmlns:a16="http://schemas.microsoft.com/office/drawing/2014/main" id="{41F4D0F4-9FD8-75CC-EB88-33AE9C0EF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D30FA-85B3-CE35-2F3C-EA3C951920B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70751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6E0E-6D01-2B45-2ACA-872B3958B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8EE4C-536A-D805-75A0-24B4FD62C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495DB-4AE2-873C-9B8E-F73B329614A9}"/>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5" name="Footer Placeholder 4">
            <a:extLst>
              <a:ext uri="{FF2B5EF4-FFF2-40B4-BE49-F238E27FC236}">
                <a16:creationId xmlns:a16="http://schemas.microsoft.com/office/drawing/2014/main" id="{78411813-0F5C-03DB-8C25-8CBDFAB8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2EDDD-F822-7588-21B9-DD405CA93EA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6304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602D-AB34-D548-E4D3-0C8BD9F79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A94CE-98D8-189A-A10E-8602908D2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8B7BF-4CE6-C5DF-0B01-20A05BF57239}"/>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5" name="Footer Placeholder 4">
            <a:extLst>
              <a:ext uri="{FF2B5EF4-FFF2-40B4-BE49-F238E27FC236}">
                <a16:creationId xmlns:a16="http://schemas.microsoft.com/office/drawing/2014/main" id="{4E526BD2-A436-1668-0F64-544F6CAA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4E5E-9956-E458-B888-28EA3EA0705E}"/>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735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E0FA-F045-CF22-EC19-8A4D13AEC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BBB2-B5F0-63D9-D439-247CD3DE9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FAFB1-A07B-D9A1-F333-DDB5B93D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51DF8-8A47-7C7D-59FC-D4AB0D3BAF11}"/>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6" name="Footer Placeholder 5">
            <a:extLst>
              <a:ext uri="{FF2B5EF4-FFF2-40B4-BE49-F238E27FC236}">
                <a16:creationId xmlns:a16="http://schemas.microsoft.com/office/drawing/2014/main" id="{02E7F61F-A224-39BF-C3ED-98C05F801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22A45-7708-7489-1354-6335A4C025F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19632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3D90-BC4C-2027-8A63-DD44B04D3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21027-12D6-F571-92E1-67891CA67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C60F8-FC6F-9337-3470-DD0F66B4A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C283C-35ED-CB0E-0335-8FE89ADCA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91664-607F-3B17-0C80-371AB6D11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6B721-182E-D5C1-9271-F27F749B7726}"/>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8" name="Footer Placeholder 7">
            <a:extLst>
              <a:ext uri="{FF2B5EF4-FFF2-40B4-BE49-F238E27FC236}">
                <a16:creationId xmlns:a16="http://schemas.microsoft.com/office/drawing/2014/main" id="{0714B780-317E-7943-6894-0E34D9647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3BCF9-673C-6CE0-26EA-0383B7D11FFD}"/>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360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8CB-98BC-85F2-5809-CC42E13A5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E05AE-51DC-02A9-44F4-C84B93D6FDBE}"/>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4" name="Footer Placeholder 3">
            <a:extLst>
              <a:ext uri="{FF2B5EF4-FFF2-40B4-BE49-F238E27FC236}">
                <a16:creationId xmlns:a16="http://schemas.microsoft.com/office/drawing/2014/main" id="{2EB6875A-04C9-92B1-72C7-68B4C1F0D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1A2FE6-E73B-874C-5270-BC03593BC65F}"/>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57028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B8197-4D6F-500C-0BB1-93C30588A62C}"/>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3" name="Footer Placeholder 2">
            <a:extLst>
              <a:ext uri="{FF2B5EF4-FFF2-40B4-BE49-F238E27FC236}">
                <a16:creationId xmlns:a16="http://schemas.microsoft.com/office/drawing/2014/main" id="{42FFAFB3-B6D3-B048-6A23-E38E0F04D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23C40-A962-643C-66E3-115C08BC830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5768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465B-E84B-ADAA-6025-5C56A5AC0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41CA9-76FC-FE3E-2FE7-9B8DF554A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794EF-43DD-B213-B60B-313FF213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E4072-B848-7532-F61A-170FAA2AE583}"/>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6" name="Footer Placeholder 5">
            <a:extLst>
              <a:ext uri="{FF2B5EF4-FFF2-40B4-BE49-F238E27FC236}">
                <a16:creationId xmlns:a16="http://schemas.microsoft.com/office/drawing/2014/main" id="{44077DC1-E7D7-574F-65D8-79ED24FE2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C11AF-4A62-8340-D647-C5A1C23D9DC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12402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4AFE-B900-7E39-6A84-7B07C323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F1C14-AD1F-4135-421B-BCB919C3B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E8491-C9BF-5486-79F7-D0EF14785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4306B-D55A-18B6-530C-96B82B15A93C}"/>
              </a:ext>
            </a:extLst>
          </p:cNvPr>
          <p:cNvSpPr>
            <a:spLocks noGrp="1"/>
          </p:cNvSpPr>
          <p:nvPr>
            <p:ph type="dt" sz="half" idx="10"/>
          </p:nvPr>
        </p:nvSpPr>
        <p:spPr/>
        <p:txBody>
          <a:bodyPr/>
          <a:lstStyle/>
          <a:p>
            <a:fld id="{AF218F3E-9A8C-4CB1-835B-DBAD5044A2B4}" type="datetimeFigureOut">
              <a:rPr lang="en-US" smtClean="0"/>
              <a:t>4/15/2025</a:t>
            </a:fld>
            <a:endParaRPr lang="en-US"/>
          </a:p>
        </p:txBody>
      </p:sp>
      <p:sp>
        <p:nvSpPr>
          <p:cNvPr id="6" name="Footer Placeholder 5">
            <a:extLst>
              <a:ext uri="{FF2B5EF4-FFF2-40B4-BE49-F238E27FC236}">
                <a16:creationId xmlns:a16="http://schemas.microsoft.com/office/drawing/2014/main" id="{C929DB58-DBD5-2951-B6B3-AC0F862CC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1FD08-435E-C69A-233D-64423C85BC9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09848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1B7F5-ABFC-2EB7-79A0-269F2B422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1E1E03-CE7B-B207-BEF9-BA195C91E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6EDB-CD45-5F37-A08B-5C46E24B8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18F3E-9A8C-4CB1-835B-DBAD5044A2B4}" type="datetimeFigureOut">
              <a:rPr lang="en-US" smtClean="0"/>
              <a:t>4/15/2025</a:t>
            </a:fld>
            <a:endParaRPr lang="en-US"/>
          </a:p>
        </p:txBody>
      </p:sp>
      <p:sp>
        <p:nvSpPr>
          <p:cNvPr id="5" name="Footer Placeholder 4">
            <a:extLst>
              <a:ext uri="{FF2B5EF4-FFF2-40B4-BE49-F238E27FC236}">
                <a16:creationId xmlns:a16="http://schemas.microsoft.com/office/drawing/2014/main" id="{37A6A5FB-18E3-317C-9D9B-1AF3099EA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A56C55-1780-09FF-9A29-F4090FA65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2AD7E-CFD5-4D2A-8ED4-BFE838F125A9}" type="slidenum">
              <a:rPr lang="en-US" smtClean="0"/>
              <a:t>‹#›</a:t>
            </a:fld>
            <a:endParaRPr lang="en-US"/>
          </a:p>
        </p:txBody>
      </p:sp>
    </p:spTree>
    <p:extLst>
      <p:ext uri="{BB962C8B-B14F-4D97-AF65-F5344CB8AC3E}">
        <p14:creationId xmlns:p14="http://schemas.microsoft.com/office/powerpoint/2010/main" val="415198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spreadsheets/d/1WbNhzoYYV8Z9G2cVf2VoIbZH35JIaX4z/edit?usp=sharing&amp;ouid=110673356967982932629&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1A26-70DB-3E61-B5FE-EE5BD9188A07}"/>
              </a:ext>
            </a:extLst>
          </p:cNvPr>
          <p:cNvSpPr>
            <a:spLocks noGrp="1"/>
          </p:cNvSpPr>
          <p:nvPr>
            <p:ph type="ctrTitle"/>
          </p:nvPr>
        </p:nvSpPr>
        <p:spPr>
          <a:xfrm>
            <a:off x="1524000" y="684695"/>
            <a:ext cx="9144000" cy="2387600"/>
          </a:xfrm>
        </p:spPr>
        <p:txBody>
          <a:bodyPr/>
          <a:lstStyle/>
          <a:p>
            <a:r>
              <a:rPr lang="en-US" dirty="0"/>
              <a:t>Bank Loan Case Study</a:t>
            </a:r>
          </a:p>
        </p:txBody>
      </p:sp>
      <p:sp>
        <p:nvSpPr>
          <p:cNvPr id="3" name="Subtitle 2">
            <a:extLst>
              <a:ext uri="{FF2B5EF4-FFF2-40B4-BE49-F238E27FC236}">
                <a16:creationId xmlns:a16="http://schemas.microsoft.com/office/drawing/2014/main" id="{44E68A80-8E28-0E53-1379-C6FCF166BF36}"/>
              </a:ext>
            </a:extLst>
          </p:cNvPr>
          <p:cNvSpPr>
            <a:spLocks noGrp="1"/>
          </p:cNvSpPr>
          <p:nvPr>
            <p:ph type="subTitle" idx="1"/>
          </p:nvPr>
        </p:nvSpPr>
        <p:spPr>
          <a:xfrm>
            <a:off x="1524000" y="4299284"/>
            <a:ext cx="9144000" cy="958516"/>
          </a:xfrm>
        </p:spPr>
        <p:txBody>
          <a:bodyPr/>
          <a:lstStyle/>
          <a:p>
            <a:r>
              <a:rPr lang="en-US" dirty="0"/>
              <a:t>Zaid Mohammad</a:t>
            </a:r>
          </a:p>
          <a:p>
            <a:endParaRPr lang="en-US" dirty="0"/>
          </a:p>
        </p:txBody>
      </p:sp>
    </p:spTree>
    <p:extLst>
      <p:ext uri="{BB962C8B-B14F-4D97-AF65-F5344CB8AC3E}">
        <p14:creationId xmlns:p14="http://schemas.microsoft.com/office/powerpoint/2010/main" val="30654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A708C2-1F37-72E1-60DF-4C42BF18816B}"/>
              </a:ext>
            </a:extLst>
          </p:cNvPr>
          <p:cNvSpPr txBox="1"/>
          <p:nvPr/>
        </p:nvSpPr>
        <p:spPr>
          <a:xfrm>
            <a:off x="462171" y="405707"/>
            <a:ext cx="2897255" cy="5724644"/>
          </a:xfrm>
          <a:prstGeom prst="rect">
            <a:avLst/>
          </a:prstGeom>
          <a:noFill/>
        </p:spPr>
        <p:txBody>
          <a:bodyPr wrap="square">
            <a:spAutoFit/>
          </a:bodyPr>
          <a:lstStyle/>
          <a:p>
            <a:pPr>
              <a:buNone/>
            </a:pPr>
            <a:r>
              <a:rPr lang="en-US" sz="2400" b="1" dirty="0"/>
              <a:t>Bivariate Analysis </a:t>
            </a:r>
          </a:p>
          <a:p>
            <a:pPr>
              <a:buNone/>
            </a:pPr>
            <a:r>
              <a:rPr lang="en-US" i="1" dirty="0"/>
              <a:t>(Income vs Credit Amount)</a:t>
            </a:r>
          </a:p>
          <a:p>
            <a:pPr>
              <a:buNone/>
            </a:pPr>
            <a:endParaRPr lang="en-US" dirty="0"/>
          </a:p>
          <a:p>
            <a:pPr>
              <a:buNone/>
            </a:pPr>
            <a:r>
              <a:rPr lang="en-US" dirty="0"/>
              <a:t>Avg. credit across all applicants: ~₹5.99 Lakhs</a:t>
            </a:r>
          </a:p>
          <a:p>
            <a:pPr>
              <a:buNone/>
            </a:pPr>
            <a:endParaRPr lang="en-US" dirty="0"/>
          </a:p>
          <a:p>
            <a:pPr>
              <a:buNone/>
            </a:pPr>
            <a:r>
              <a:rPr lang="en-US" dirty="0"/>
              <a:t>Credit rises with income – higher earners get bigger credit amounts</a:t>
            </a:r>
          </a:p>
          <a:p>
            <a:pPr>
              <a:buNone/>
            </a:pPr>
            <a:endParaRPr lang="en-US" dirty="0"/>
          </a:p>
          <a:p>
            <a:pPr>
              <a:buNone/>
            </a:pPr>
            <a:r>
              <a:rPr lang="en-US" dirty="0"/>
              <a:t>Highest avg. credit (~₹8.95L) seen in "5 Lacs and above" group</a:t>
            </a:r>
          </a:p>
          <a:p>
            <a:pPr>
              <a:buNone/>
            </a:pPr>
            <a:endParaRPr lang="en-US" dirty="0"/>
          </a:p>
          <a:p>
            <a:pPr>
              <a:buNone/>
            </a:pPr>
            <a:r>
              <a:rPr lang="en-US" dirty="0"/>
              <a:t>Lowest avg. credit (~₹47K) in "25K–50K" group</a:t>
            </a:r>
          </a:p>
          <a:p>
            <a:pPr>
              <a:buNone/>
            </a:pPr>
            <a:endParaRPr lang="en-US" dirty="0"/>
          </a:p>
          <a:p>
            <a:r>
              <a:rPr lang="en-US" dirty="0"/>
              <a:t>Steady increase across bins shows a strong income-credit link</a:t>
            </a:r>
          </a:p>
        </p:txBody>
      </p:sp>
      <p:pic>
        <p:nvPicPr>
          <p:cNvPr id="9" name="Picture 8">
            <a:extLst>
              <a:ext uri="{FF2B5EF4-FFF2-40B4-BE49-F238E27FC236}">
                <a16:creationId xmlns:a16="http://schemas.microsoft.com/office/drawing/2014/main" id="{39134200-70AC-D62F-F10F-041A62DBC90B}"/>
              </a:ext>
            </a:extLst>
          </p:cNvPr>
          <p:cNvPicPr>
            <a:picLocks noChangeAspect="1"/>
          </p:cNvPicPr>
          <p:nvPr/>
        </p:nvPicPr>
        <p:blipFill>
          <a:blip r:embed="rId2"/>
          <a:stretch>
            <a:fillRect/>
          </a:stretch>
        </p:blipFill>
        <p:spPr>
          <a:xfrm>
            <a:off x="3488871" y="405707"/>
            <a:ext cx="8368512" cy="5724643"/>
          </a:xfrm>
          <a:prstGeom prst="rect">
            <a:avLst/>
          </a:prstGeom>
        </p:spPr>
      </p:pic>
    </p:spTree>
    <p:extLst>
      <p:ext uri="{BB962C8B-B14F-4D97-AF65-F5344CB8AC3E}">
        <p14:creationId xmlns:p14="http://schemas.microsoft.com/office/powerpoint/2010/main" val="368967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789CD-9C3D-B8CA-6A87-F470E5BF96E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CB7287D-984C-BDCA-8E12-F6558FC1B214}"/>
              </a:ext>
            </a:extLst>
          </p:cNvPr>
          <p:cNvSpPr txBox="1"/>
          <p:nvPr/>
        </p:nvSpPr>
        <p:spPr>
          <a:xfrm>
            <a:off x="541070" y="337435"/>
            <a:ext cx="6097656" cy="523220"/>
          </a:xfrm>
          <a:prstGeom prst="rect">
            <a:avLst/>
          </a:prstGeom>
          <a:noFill/>
        </p:spPr>
        <p:txBody>
          <a:bodyPr wrap="square">
            <a:spAutoFit/>
          </a:bodyPr>
          <a:lstStyle/>
          <a:p>
            <a:r>
              <a:rPr lang="en-US" sz="2800" b="1" u="sng" dirty="0"/>
              <a:t>E. Correlations</a:t>
            </a:r>
          </a:p>
        </p:txBody>
      </p:sp>
      <p:pic>
        <p:nvPicPr>
          <p:cNvPr id="4" name="Picture 3">
            <a:extLst>
              <a:ext uri="{FF2B5EF4-FFF2-40B4-BE49-F238E27FC236}">
                <a16:creationId xmlns:a16="http://schemas.microsoft.com/office/drawing/2014/main" id="{6C5D8449-848F-1F7F-5073-CFC7DBCC200C}"/>
              </a:ext>
            </a:extLst>
          </p:cNvPr>
          <p:cNvPicPr>
            <a:picLocks noChangeAspect="1"/>
          </p:cNvPicPr>
          <p:nvPr/>
        </p:nvPicPr>
        <p:blipFill>
          <a:blip r:embed="rId2"/>
          <a:stretch>
            <a:fillRect/>
          </a:stretch>
        </p:blipFill>
        <p:spPr>
          <a:xfrm>
            <a:off x="-1656" y="1196134"/>
            <a:ext cx="12192000" cy="5128488"/>
          </a:xfrm>
          <a:prstGeom prst="rect">
            <a:avLst/>
          </a:prstGeom>
        </p:spPr>
      </p:pic>
    </p:spTree>
    <p:extLst>
      <p:ext uri="{BB962C8B-B14F-4D97-AF65-F5344CB8AC3E}">
        <p14:creationId xmlns:p14="http://schemas.microsoft.com/office/powerpoint/2010/main" val="143538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3DD3E1-BC74-7D67-C8FA-802F78853E24}"/>
              </a:ext>
            </a:extLst>
          </p:cNvPr>
          <p:cNvSpPr txBox="1"/>
          <p:nvPr/>
        </p:nvSpPr>
        <p:spPr>
          <a:xfrm>
            <a:off x="152400" y="439180"/>
            <a:ext cx="12192000" cy="6186309"/>
          </a:xfrm>
          <a:prstGeom prst="rect">
            <a:avLst/>
          </a:prstGeom>
          <a:noFill/>
        </p:spPr>
        <p:txBody>
          <a:bodyPr wrap="square">
            <a:spAutoFit/>
          </a:bodyPr>
          <a:lstStyle/>
          <a:p>
            <a:pPr>
              <a:buNone/>
            </a:pPr>
            <a:r>
              <a:rPr lang="en-US" b="1" u="sng" dirty="0"/>
              <a:t>Non-Defaulters (Target 0)</a:t>
            </a:r>
          </a:p>
          <a:p>
            <a:pPr>
              <a:buNone/>
            </a:pPr>
            <a:endParaRPr lang="en-US" b="1" u="sng" dirty="0"/>
          </a:p>
          <a:p>
            <a:pPr>
              <a:buNone/>
            </a:pPr>
            <a:r>
              <a:rPr lang="en-US" b="1" dirty="0"/>
              <a:t>AMT_CREDIT and AMT_GOODS_PRICE </a:t>
            </a:r>
            <a:r>
              <a:rPr lang="en-US" i="1" dirty="0"/>
              <a:t>have a very strong positive correlation (0.986) — expected, as loan amounts are highly tied to the cost of the goods.</a:t>
            </a:r>
          </a:p>
          <a:p>
            <a:pPr>
              <a:buNone/>
            </a:pPr>
            <a:r>
              <a:rPr lang="en-US" b="1" dirty="0"/>
              <a:t>AMT_INCOME_TOTAL and AMT_CREDIT </a:t>
            </a:r>
            <a:r>
              <a:rPr lang="en-US" i="1" dirty="0"/>
              <a:t>have a moderate correlation (0.443) — higher income people tend to take larger loans.</a:t>
            </a:r>
          </a:p>
          <a:p>
            <a:pPr>
              <a:buNone/>
            </a:pPr>
            <a:r>
              <a:rPr lang="en-US" i="1" dirty="0"/>
              <a:t>DAYS_BIRTH and DAYS_EMPLOYED show a moderate negative correlation (-0.587) — older people tend to have fewer active employment days remaining.</a:t>
            </a:r>
          </a:p>
          <a:p>
            <a:pPr>
              <a:buNone/>
            </a:pPr>
            <a:r>
              <a:rPr lang="en-US" b="1" dirty="0"/>
              <a:t>REGION_POPULATION_RELATIVE </a:t>
            </a:r>
            <a:r>
              <a:rPr lang="en-US" dirty="0"/>
              <a:t>and </a:t>
            </a:r>
            <a:r>
              <a:rPr lang="en-US" b="1" dirty="0"/>
              <a:t>REGION_RATING_CLIENT </a:t>
            </a:r>
            <a:r>
              <a:rPr lang="en-US" i="1" dirty="0"/>
              <a:t>have a noticeable negative correlation (-0.544) — people from more populated areas tend to have slightly worse region ratings.</a:t>
            </a:r>
          </a:p>
          <a:p>
            <a:pPr>
              <a:buNone/>
            </a:pPr>
            <a:endParaRPr lang="en-US" dirty="0"/>
          </a:p>
          <a:p>
            <a:pPr>
              <a:buNone/>
            </a:pPr>
            <a:r>
              <a:rPr lang="en-US" b="1" u="sng" dirty="0"/>
              <a:t>Defaulters (Target 1)</a:t>
            </a:r>
          </a:p>
          <a:p>
            <a:pPr>
              <a:buNone/>
            </a:pPr>
            <a:endParaRPr lang="en-US" b="1" u="sng" dirty="0"/>
          </a:p>
          <a:p>
            <a:pPr>
              <a:buNone/>
            </a:pPr>
            <a:r>
              <a:rPr lang="en-US" b="1" dirty="0"/>
              <a:t>AMT_CREDIT and AMT_GOODS_PRICE </a:t>
            </a:r>
            <a:r>
              <a:rPr lang="en-US" dirty="0"/>
              <a:t>remain highly correlated (0.983) — </a:t>
            </a:r>
            <a:r>
              <a:rPr lang="en-US" i="1" dirty="0"/>
              <a:t>again showing loan amount is tied closely to goods value.</a:t>
            </a:r>
          </a:p>
          <a:p>
            <a:pPr>
              <a:buNone/>
            </a:pPr>
            <a:r>
              <a:rPr lang="en-US" b="1" dirty="0"/>
              <a:t>DAYS_BIRTH and DAYS_EMPLOYED </a:t>
            </a:r>
            <a:r>
              <a:rPr lang="en-US" dirty="0"/>
              <a:t>have a strong negative correlation (-0.581) — </a:t>
            </a:r>
            <a:r>
              <a:rPr lang="en-US" i="1" dirty="0"/>
              <a:t>consistent with non-defaulters, older defaulters also work less.</a:t>
            </a:r>
          </a:p>
          <a:p>
            <a:pPr>
              <a:buNone/>
            </a:pPr>
            <a:r>
              <a:rPr lang="en-US" b="1" dirty="0"/>
              <a:t>REGION_POPULATION_RELATIVE </a:t>
            </a:r>
            <a:r>
              <a:rPr lang="en-US" dirty="0"/>
              <a:t>and </a:t>
            </a:r>
            <a:r>
              <a:rPr lang="en-US" b="1" dirty="0"/>
              <a:t>REGION_RATING_CLIENT </a:t>
            </a:r>
            <a:r>
              <a:rPr lang="en-US" i="1" dirty="0"/>
              <a:t>show a stronger negative correlation (-0.430) compared to non-defaulters — suggesting defaulters are more concentrated in high population, lower-rated regions.</a:t>
            </a:r>
          </a:p>
          <a:p>
            <a:pPr>
              <a:buNone/>
            </a:pPr>
            <a:r>
              <a:rPr lang="en-US" b="1" dirty="0"/>
              <a:t>CNT_CHILDREN and DAYS_EMPLOYED </a:t>
            </a:r>
            <a:r>
              <a:rPr lang="en-US" dirty="0"/>
              <a:t>show a strong negative correlation (-0.183) — </a:t>
            </a:r>
            <a:r>
              <a:rPr lang="en-US" i="1" dirty="0"/>
              <a:t>families with more kids may face employment instability.</a:t>
            </a:r>
          </a:p>
          <a:p>
            <a:r>
              <a:rPr lang="en-US" b="1" dirty="0"/>
              <a:t>DAYS_ID_PUBLISH and DAYS_EMPLOYED </a:t>
            </a:r>
            <a:r>
              <a:rPr lang="en-US" dirty="0"/>
              <a:t>correlation becomes more negative (-0.230) — </a:t>
            </a:r>
            <a:r>
              <a:rPr lang="en-US" i="1" dirty="0"/>
              <a:t>possibly reflecting unstable document verification timelines among defaulters.</a:t>
            </a:r>
          </a:p>
        </p:txBody>
      </p:sp>
    </p:spTree>
    <p:extLst>
      <p:ext uri="{BB962C8B-B14F-4D97-AF65-F5344CB8AC3E}">
        <p14:creationId xmlns:p14="http://schemas.microsoft.com/office/powerpoint/2010/main" val="77977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DDD9-DB50-A1F7-1EE9-37599BAE2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2017A-D4B7-7D5A-8160-99CC36EC9C9A}"/>
              </a:ext>
            </a:extLst>
          </p:cNvPr>
          <p:cNvSpPr>
            <a:spLocks noGrp="1"/>
          </p:cNvSpPr>
          <p:nvPr>
            <p:ph type="title"/>
          </p:nvPr>
        </p:nvSpPr>
        <p:spPr/>
        <p:txBody>
          <a:bodyPr/>
          <a:lstStyle/>
          <a:p>
            <a:r>
              <a:rPr lang="en-US" b="1" u="sng" dirty="0"/>
              <a:t>Insights</a:t>
            </a:r>
            <a:br>
              <a:rPr lang="en-US" dirty="0"/>
            </a:br>
            <a:endParaRPr lang="en-US" dirty="0"/>
          </a:p>
        </p:txBody>
      </p:sp>
      <p:sp>
        <p:nvSpPr>
          <p:cNvPr id="3" name="Content Placeholder 2">
            <a:extLst>
              <a:ext uri="{FF2B5EF4-FFF2-40B4-BE49-F238E27FC236}">
                <a16:creationId xmlns:a16="http://schemas.microsoft.com/office/drawing/2014/main" id="{B9E78579-528B-57EC-638F-773BDDC61E25}"/>
              </a:ext>
            </a:extLst>
          </p:cNvPr>
          <p:cNvSpPr>
            <a:spLocks noGrp="1"/>
          </p:cNvSpPr>
          <p:nvPr>
            <p:ph idx="1"/>
          </p:nvPr>
        </p:nvSpPr>
        <p:spPr>
          <a:xfrm>
            <a:off x="1000245" y="1690688"/>
            <a:ext cx="10515600" cy="4351338"/>
          </a:xfrm>
        </p:spPr>
        <p:txBody>
          <a:bodyPr>
            <a:normAutofit fontScale="62500" lnSpcReduction="20000"/>
          </a:bodyPr>
          <a:lstStyle/>
          <a:p>
            <a:pPr marL="0" indent="0">
              <a:buNone/>
            </a:pPr>
            <a:r>
              <a:rPr lang="en-US" dirty="0"/>
              <a:t>Data cleaning was handled appropriately by removing columns with &gt;40% missing values and using median/mode imputation for remaining missing data</a:t>
            </a:r>
          </a:p>
          <a:p>
            <a:pPr marL="0" indent="0">
              <a:buNone/>
            </a:pPr>
            <a:endParaRPr lang="en-US" dirty="0"/>
          </a:p>
          <a:p>
            <a:pPr marL="0" indent="0">
              <a:buNone/>
            </a:pPr>
            <a:r>
              <a:rPr lang="en-US" dirty="0"/>
              <a:t>Outlier detection was performed with a focus on income amounts</a:t>
            </a:r>
          </a:p>
          <a:p>
            <a:pPr marL="0" indent="0">
              <a:buNone/>
            </a:pPr>
            <a:endParaRPr lang="en-US" dirty="0"/>
          </a:p>
          <a:p>
            <a:pPr marL="0" indent="0">
              <a:buNone/>
            </a:pPr>
            <a:r>
              <a:rPr lang="en-US" dirty="0"/>
              <a:t>Data imbalance was properly identified (92% non-defaulters vs 8% defaulters)</a:t>
            </a:r>
          </a:p>
          <a:p>
            <a:pPr marL="0" indent="0">
              <a:buNone/>
            </a:pPr>
            <a:endParaRPr lang="en-US" dirty="0"/>
          </a:p>
          <a:p>
            <a:pPr marL="0" indent="0">
              <a:buNone/>
            </a:pPr>
            <a:r>
              <a:rPr lang="en-US" dirty="0"/>
              <a:t>Univariate and bivariate analyses provided meaningful insights about income distributions and relationships between variables</a:t>
            </a:r>
          </a:p>
          <a:p>
            <a:pPr marL="0" indent="0">
              <a:buNone/>
            </a:pPr>
            <a:endParaRPr lang="en-US" dirty="0"/>
          </a:p>
          <a:p>
            <a:pPr marL="0" indent="0">
              <a:buNone/>
            </a:pPr>
            <a:r>
              <a:rPr lang="en-US" dirty="0"/>
              <a:t>Correlation analysis revealed important patterns in both defaulters and non-defaulters</a:t>
            </a:r>
          </a:p>
          <a:p>
            <a:pPr marL="0" indent="0">
              <a:buNone/>
            </a:pPr>
            <a:endParaRPr lang="en-US" dirty="0"/>
          </a:p>
          <a:p>
            <a:pPr marL="0" indent="0">
              <a:buNone/>
            </a:pPr>
            <a:r>
              <a:rPr lang="en-US" dirty="0"/>
              <a:t>Excel Sheet Link - </a:t>
            </a:r>
            <a:r>
              <a:rPr lang="en-US" dirty="0">
                <a:hlinkClick r:id="rId2"/>
              </a:rPr>
              <a:t>https://docs.google.com/spreadsheets/d/1WbNhzoYYV8Z9G2cVf2VoIbZH35JIaX4z/edit?usp=sharing&amp;ouid=110673356967982932629&amp;rtpof=true&amp;sd=true</a:t>
            </a:r>
            <a:endParaRPr lang="en-US" dirty="0"/>
          </a:p>
          <a:p>
            <a:pPr marL="0" indent="0">
              <a:buNone/>
            </a:pPr>
            <a:endParaRPr lang="en-US" dirty="0"/>
          </a:p>
        </p:txBody>
      </p:sp>
    </p:spTree>
    <p:extLst>
      <p:ext uri="{BB962C8B-B14F-4D97-AF65-F5344CB8AC3E}">
        <p14:creationId xmlns:p14="http://schemas.microsoft.com/office/powerpoint/2010/main" val="115579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7361-1532-A6ED-439E-B3E496138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69641-F962-982F-2454-8BBA7DA33AAD}"/>
              </a:ext>
            </a:extLst>
          </p:cNvPr>
          <p:cNvSpPr>
            <a:spLocks noGrp="1"/>
          </p:cNvSpPr>
          <p:nvPr>
            <p:ph type="title"/>
          </p:nvPr>
        </p:nvSpPr>
        <p:spPr>
          <a:xfrm>
            <a:off x="641449" y="938098"/>
            <a:ext cx="10515600" cy="1408530"/>
          </a:xfrm>
        </p:spPr>
        <p:txBody>
          <a:bodyPr>
            <a:normAutofit fontScale="90000"/>
          </a:bodyPr>
          <a:lstStyle/>
          <a:p>
            <a:r>
              <a:rPr lang="en-US" dirty="0"/>
              <a:t>Project Description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D6FB766E-0878-5596-DA0B-381867D670A9}"/>
              </a:ext>
            </a:extLst>
          </p:cNvPr>
          <p:cNvSpPr>
            <a:spLocks noGrp="1"/>
          </p:cNvSpPr>
          <p:nvPr>
            <p:ph idx="1"/>
          </p:nvPr>
        </p:nvSpPr>
        <p:spPr>
          <a:xfrm>
            <a:off x="641449" y="2113501"/>
            <a:ext cx="10515600" cy="4387492"/>
          </a:xfrm>
        </p:spPr>
        <p:txBody>
          <a:bodyPr>
            <a:normAutofit/>
          </a:bodyPr>
          <a:lstStyle/>
          <a:p>
            <a:pPr marL="0" indent="0">
              <a:buNone/>
            </a:pPr>
            <a:r>
              <a:rPr lang="en-US" dirty="0"/>
              <a:t>This project focuses on analyzing loan application data to help financial institutions make smarter, data-driven decisions about approving or rejecting loans. By using Exploratory Data Analysis (EDA), we aim to uncover patterns and key indicators that predict whether a customer is likely to default. This helps minimize financial losses from risky approvals and prevents the rejection of creditworthy applicants, ultimately improving the efficiency and profitability of the loan approval process.</a:t>
            </a:r>
          </a:p>
        </p:txBody>
      </p:sp>
    </p:spTree>
    <p:extLst>
      <p:ext uri="{BB962C8B-B14F-4D97-AF65-F5344CB8AC3E}">
        <p14:creationId xmlns:p14="http://schemas.microsoft.com/office/powerpoint/2010/main" val="41844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442A-7804-6722-E987-05EEC0C02A60}"/>
              </a:ext>
            </a:extLst>
          </p:cNvPr>
          <p:cNvSpPr>
            <a:spLocks noGrp="1"/>
          </p:cNvSpPr>
          <p:nvPr>
            <p:ph type="title"/>
          </p:nvPr>
        </p:nvSpPr>
        <p:spPr>
          <a:xfrm>
            <a:off x="835742" y="1162843"/>
            <a:ext cx="10515600" cy="1325563"/>
          </a:xfrm>
        </p:spPr>
        <p:txBody>
          <a:bodyPr/>
          <a:lstStyle/>
          <a:p>
            <a:pPr algn="ctr"/>
            <a:r>
              <a:rPr lang="en-US" b="1" u="sng" dirty="0"/>
              <a:t>Tech Stack</a:t>
            </a:r>
            <a:br>
              <a:rPr lang="en-US" b="1" u="sng" dirty="0"/>
            </a:br>
            <a:endParaRPr lang="en-US" b="1" u="sng" dirty="0"/>
          </a:p>
        </p:txBody>
      </p:sp>
      <p:sp>
        <p:nvSpPr>
          <p:cNvPr id="3" name="Content Placeholder 2">
            <a:extLst>
              <a:ext uri="{FF2B5EF4-FFF2-40B4-BE49-F238E27FC236}">
                <a16:creationId xmlns:a16="http://schemas.microsoft.com/office/drawing/2014/main" id="{12EB3626-7BD5-0BAA-37B7-E4268F4CBC55}"/>
              </a:ext>
            </a:extLst>
          </p:cNvPr>
          <p:cNvSpPr>
            <a:spLocks noGrp="1"/>
          </p:cNvSpPr>
          <p:nvPr>
            <p:ph idx="1"/>
          </p:nvPr>
        </p:nvSpPr>
        <p:spPr>
          <a:xfrm>
            <a:off x="838200" y="2793206"/>
            <a:ext cx="10513142" cy="3688557"/>
          </a:xfrm>
        </p:spPr>
        <p:txBody>
          <a:bodyPr>
            <a:normAutofit/>
          </a:bodyPr>
          <a:lstStyle/>
          <a:p>
            <a:r>
              <a:rPr lang="en-US" dirty="0"/>
              <a:t>MS -  Excel </a:t>
            </a:r>
          </a:p>
          <a:p>
            <a:r>
              <a:rPr lang="en-US" dirty="0"/>
              <a:t>PowerPoint</a:t>
            </a:r>
          </a:p>
        </p:txBody>
      </p:sp>
    </p:spTree>
    <p:extLst>
      <p:ext uri="{BB962C8B-B14F-4D97-AF65-F5344CB8AC3E}">
        <p14:creationId xmlns:p14="http://schemas.microsoft.com/office/powerpoint/2010/main" val="105635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BD66F-8D27-DE37-B82E-16810DBD3EC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91DF5C5-059E-5AF3-8AD4-02D62B329812}"/>
              </a:ext>
            </a:extLst>
          </p:cNvPr>
          <p:cNvSpPr>
            <a:spLocks noGrp="1"/>
          </p:cNvSpPr>
          <p:nvPr>
            <p:ph type="title"/>
          </p:nvPr>
        </p:nvSpPr>
        <p:spPr>
          <a:xfrm>
            <a:off x="-3050840" y="40926"/>
            <a:ext cx="10515600" cy="1325563"/>
          </a:xfrm>
        </p:spPr>
        <p:txBody>
          <a:bodyPr/>
          <a:lstStyle/>
          <a:p>
            <a:pPr algn="ctr"/>
            <a:r>
              <a:rPr lang="en-US" b="1" u="sng" dirty="0"/>
              <a:t>A. Data Cleaning </a:t>
            </a:r>
          </a:p>
        </p:txBody>
      </p:sp>
      <p:sp>
        <p:nvSpPr>
          <p:cNvPr id="6" name="TextBox 5">
            <a:extLst>
              <a:ext uri="{FF2B5EF4-FFF2-40B4-BE49-F238E27FC236}">
                <a16:creationId xmlns:a16="http://schemas.microsoft.com/office/drawing/2014/main" id="{975D8526-6028-48C0-D889-871FBE1EEFCA}"/>
              </a:ext>
            </a:extLst>
          </p:cNvPr>
          <p:cNvSpPr txBox="1"/>
          <p:nvPr/>
        </p:nvSpPr>
        <p:spPr>
          <a:xfrm>
            <a:off x="255932" y="1352978"/>
            <a:ext cx="5727425" cy="4801314"/>
          </a:xfrm>
          <a:prstGeom prst="rect">
            <a:avLst/>
          </a:prstGeom>
          <a:noFill/>
        </p:spPr>
        <p:txBody>
          <a:bodyPr wrap="square">
            <a:spAutoFit/>
          </a:bodyPr>
          <a:lstStyle/>
          <a:p>
            <a:pPr marL="285750" indent="-285750">
              <a:buFont typeface="Arial" panose="020B0604020202020204" pitchFamily="34" charset="0"/>
              <a:buChar char="•"/>
            </a:pPr>
            <a:r>
              <a:rPr lang="en-US" dirty="0"/>
              <a:t>Identified missing values across all columns using COUNTBLANK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Calculated proportion of missing data using:</a:t>
            </a:r>
          </a:p>
          <a:p>
            <a:r>
              <a:rPr lang="en-US" dirty="0"/>
              <a:t>      =COUNTBLANK() / COUNTA()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Filtered out columns with more than 40% missing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Filled missing values in:</a:t>
            </a:r>
          </a:p>
          <a:p>
            <a:pPr>
              <a:buNone/>
            </a:pPr>
            <a:r>
              <a:rPr lang="en-US" dirty="0"/>
              <a:t>      Numerical columns using MEDIAN</a:t>
            </a:r>
          </a:p>
          <a:p>
            <a:pPr>
              <a:buNone/>
            </a:pPr>
            <a:r>
              <a:rPr lang="en-US" dirty="0"/>
              <a:t>      Categorical columns using most frequent value MODE</a:t>
            </a:r>
          </a:p>
          <a:p>
            <a:pPr>
              <a:buNone/>
            </a:pPr>
            <a:r>
              <a:rPr lang="en-US" dirty="0"/>
              <a:t>      Transformed layout to highlight key missing columns</a:t>
            </a:r>
          </a:p>
          <a:p>
            <a:r>
              <a:rPr lang="en-US" dirty="0"/>
              <a:t>       Visualized missing proportions using a </a:t>
            </a:r>
            <a:r>
              <a:rPr lang="en-US" i="1" dirty="0"/>
              <a:t>bar chart</a:t>
            </a:r>
          </a:p>
          <a:p>
            <a:pPr>
              <a:buNone/>
            </a:pPr>
            <a:endParaRPr lang="en-US" dirty="0"/>
          </a:p>
          <a:p>
            <a:pPr>
              <a:buNone/>
            </a:pPr>
            <a:r>
              <a:rPr lang="en-US" dirty="0"/>
              <a:t>Result:</a:t>
            </a:r>
          </a:p>
          <a:p>
            <a:pPr marL="285750" indent="-285750">
              <a:buFont typeface="Arial" panose="020B0604020202020204" pitchFamily="34" charset="0"/>
              <a:buChar char="•"/>
            </a:pPr>
            <a:r>
              <a:rPr lang="en-US" dirty="0"/>
              <a:t>Cleaned dataset reduced to ~73 columns</a:t>
            </a:r>
          </a:p>
          <a:p>
            <a:pPr marL="285750" indent="-285750">
              <a:buFont typeface="Arial" panose="020B0604020202020204" pitchFamily="34" charset="0"/>
              <a:buChar char="•"/>
            </a:pPr>
            <a:r>
              <a:rPr lang="en-US" dirty="0"/>
              <a:t>Ready for deeper analysis</a:t>
            </a:r>
          </a:p>
        </p:txBody>
      </p:sp>
      <p:sp>
        <p:nvSpPr>
          <p:cNvPr id="9" name="TextBox 8">
            <a:extLst>
              <a:ext uri="{FF2B5EF4-FFF2-40B4-BE49-F238E27FC236}">
                <a16:creationId xmlns:a16="http://schemas.microsoft.com/office/drawing/2014/main" id="{5136190C-97B1-78C1-89EB-B69A057AEE39}"/>
              </a:ext>
            </a:extLst>
          </p:cNvPr>
          <p:cNvSpPr txBox="1"/>
          <p:nvPr/>
        </p:nvSpPr>
        <p:spPr>
          <a:xfrm>
            <a:off x="7551253" y="5784960"/>
            <a:ext cx="3302277" cy="369332"/>
          </a:xfrm>
          <a:prstGeom prst="rect">
            <a:avLst/>
          </a:prstGeom>
          <a:noFill/>
        </p:spPr>
        <p:txBody>
          <a:bodyPr wrap="square">
            <a:spAutoFit/>
          </a:bodyPr>
          <a:lstStyle/>
          <a:p>
            <a:r>
              <a:rPr lang="en-US" i="1" dirty="0"/>
              <a:t>Columns with &gt; 40% Null values</a:t>
            </a:r>
          </a:p>
        </p:txBody>
      </p:sp>
      <p:pic>
        <p:nvPicPr>
          <p:cNvPr id="11" name="Picture 10">
            <a:extLst>
              <a:ext uri="{FF2B5EF4-FFF2-40B4-BE49-F238E27FC236}">
                <a16:creationId xmlns:a16="http://schemas.microsoft.com/office/drawing/2014/main" id="{A59C875D-D7A0-B890-ED80-A276C53FE677}"/>
              </a:ext>
            </a:extLst>
          </p:cNvPr>
          <p:cNvPicPr>
            <a:picLocks noChangeAspect="1"/>
          </p:cNvPicPr>
          <p:nvPr/>
        </p:nvPicPr>
        <p:blipFill>
          <a:blip r:embed="rId3"/>
          <a:stretch>
            <a:fillRect/>
          </a:stretch>
        </p:blipFill>
        <p:spPr>
          <a:xfrm>
            <a:off x="5983357" y="703707"/>
            <a:ext cx="5913965" cy="4955231"/>
          </a:xfrm>
          <a:prstGeom prst="rect">
            <a:avLst/>
          </a:prstGeom>
        </p:spPr>
      </p:pic>
    </p:spTree>
    <p:extLst>
      <p:ext uri="{BB962C8B-B14F-4D97-AF65-F5344CB8AC3E}">
        <p14:creationId xmlns:p14="http://schemas.microsoft.com/office/powerpoint/2010/main" val="124781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7E048E-9D64-47CD-A19E-E6F59891FD81}"/>
              </a:ext>
            </a:extLst>
          </p:cNvPr>
          <p:cNvSpPr txBox="1"/>
          <p:nvPr/>
        </p:nvSpPr>
        <p:spPr>
          <a:xfrm>
            <a:off x="729281" y="1120676"/>
            <a:ext cx="9636229" cy="2862322"/>
          </a:xfrm>
          <a:prstGeom prst="rect">
            <a:avLst/>
          </a:prstGeom>
          <a:noFill/>
        </p:spPr>
        <p:txBody>
          <a:bodyPr wrap="square">
            <a:spAutoFit/>
          </a:bodyPr>
          <a:lstStyle/>
          <a:p>
            <a:pPr>
              <a:buNone/>
            </a:pPr>
            <a:r>
              <a:rPr lang="en-US" dirty="0"/>
              <a:t>Some people applied for very large loans, which could be risky for the company.</a:t>
            </a:r>
          </a:p>
          <a:p>
            <a:pPr>
              <a:buNone/>
            </a:pPr>
            <a:endParaRPr lang="en-US" dirty="0"/>
          </a:p>
          <a:p>
            <a:pPr>
              <a:buNone/>
            </a:pPr>
            <a:r>
              <a:rPr lang="en-US" dirty="0"/>
              <a:t>A few applicants reported extremely high incomes that don’t look realistic and can mess with the averages.</a:t>
            </a:r>
          </a:p>
          <a:p>
            <a:pPr>
              <a:buNone/>
            </a:pPr>
            <a:endParaRPr lang="en-US" dirty="0"/>
          </a:p>
          <a:p>
            <a:pPr>
              <a:buNone/>
            </a:pPr>
            <a:r>
              <a:rPr lang="en-US" dirty="0"/>
              <a:t>There’s a weird value in job history (like 365243 days worked) that’s just a placeholder and not real.</a:t>
            </a:r>
          </a:p>
          <a:p>
            <a:pPr>
              <a:buNone/>
            </a:pPr>
            <a:endParaRPr lang="en-US" dirty="0"/>
          </a:p>
          <a:p>
            <a:r>
              <a:rPr lang="en-US" dirty="0"/>
              <a:t>Overall, there’s a lot of variation in things like income, loan amount, and job history which means there are unusual cases the company should watch closely.</a:t>
            </a:r>
          </a:p>
          <a:p>
            <a:pPr>
              <a:buNone/>
            </a:pPr>
            <a:endParaRPr lang="en-US" dirty="0"/>
          </a:p>
        </p:txBody>
      </p:sp>
      <p:sp>
        <p:nvSpPr>
          <p:cNvPr id="12" name="TextBox 11">
            <a:extLst>
              <a:ext uri="{FF2B5EF4-FFF2-40B4-BE49-F238E27FC236}">
                <a16:creationId xmlns:a16="http://schemas.microsoft.com/office/drawing/2014/main" id="{1D599E67-A994-D3EA-750F-FB915F88DA47}"/>
              </a:ext>
            </a:extLst>
          </p:cNvPr>
          <p:cNvSpPr txBox="1"/>
          <p:nvPr/>
        </p:nvSpPr>
        <p:spPr>
          <a:xfrm>
            <a:off x="729282" y="406383"/>
            <a:ext cx="6097656" cy="523220"/>
          </a:xfrm>
          <a:prstGeom prst="rect">
            <a:avLst/>
          </a:prstGeom>
          <a:noFill/>
        </p:spPr>
        <p:txBody>
          <a:bodyPr wrap="square">
            <a:spAutoFit/>
          </a:bodyPr>
          <a:lstStyle/>
          <a:p>
            <a:r>
              <a:rPr lang="en-US" sz="2800" b="1" u="sng" dirty="0"/>
              <a:t>B. Outliers</a:t>
            </a:r>
          </a:p>
        </p:txBody>
      </p:sp>
      <p:pic>
        <p:nvPicPr>
          <p:cNvPr id="4" name="Picture 3">
            <a:extLst>
              <a:ext uri="{FF2B5EF4-FFF2-40B4-BE49-F238E27FC236}">
                <a16:creationId xmlns:a16="http://schemas.microsoft.com/office/drawing/2014/main" id="{9F1A2053-F0FD-611F-A4F7-8D8522C67E22}"/>
              </a:ext>
            </a:extLst>
          </p:cNvPr>
          <p:cNvPicPr>
            <a:picLocks noChangeAspect="1"/>
          </p:cNvPicPr>
          <p:nvPr/>
        </p:nvPicPr>
        <p:blipFill>
          <a:blip r:embed="rId2"/>
          <a:stretch>
            <a:fillRect/>
          </a:stretch>
        </p:blipFill>
        <p:spPr>
          <a:xfrm>
            <a:off x="729281" y="4259997"/>
            <a:ext cx="9373908" cy="2172003"/>
          </a:xfrm>
          <a:prstGeom prst="rect">
            <a:avLst/>
          </a:prstGeom>
        </p:spPr>
      </p:pic>
    </p:spTree>
    <p:extLst>
      <p:ext uri="{BB962C8B-B14F-4D97-AF65-F5344CB8AC3E}">
        <p14:creationId xmlns:p14="http://schemas.microsoft.com/office/powerpoint/2010/main" val="14510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6E02C-9351-1599-27A2-F5469D85891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8F5968-C6C2-8780-0A5F-D867E6A24041}"/>
              </a:ext>
            </a:extLst>
          </p:cNvPr>
          <p:cNvPicPr>
            <a:picLocks noChangeAspect="1"/>
          </p:cNvPicPr>
          <p:nvPr/>
        </p:nvPicPr>
        <p:blipFill>
          <a:blip r:embed="rId2"/>
          <a:stretch>
            <a:fillRect/>
          </a:stretch>
        </p:blipFill>
        <p:spPr>
          <a:xfrm>
            <a:off x="936949" y="199893"/>
            <a:ext cx="10014080" cy="6458213"/>
          </a:xfrm>
          <a:prstGeom prst="rect">
            <a:avLst/>
          </a:prstGeom>
        </p:spPr>
      </p:pic>
    </p:spTree>
    <p:extLst>
      <p:ext uri="{BB962C8B-B14F-4D97-AF65-F5344CB8AC3E}">
        <p14:creationId xmlns:p14="http://schemas.microsoft.com/office/powerpoint/2010/main" val="425139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55B00-3B5A-74B9-C876-3E9AFEEA771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7D93F69-AEF5-54CA-3074-F68CEBEF764E}"/>
              </a:ext>
            </a:extLst>
          </p:cNvPr>
          <p:cNvSpPr txBox="1"/>
          <p:nvPr/>
        </p:nvSpPr>
        <p:spPr>
          <a:xfrm>
            <a:off x="103748" y="458229"/>
            <a:ext cx="6097656" cy="523220"/>
          </a:xfrm>
          <a:prstGeom prst="rect">
            <a:avLst/>
          </a:prstGeom>
          <a:noFill/>
        </p:spPr>
        <p:txBody>
          <a:bodyPr wrap="square">
            <a:spAutoFit/>
          </a:bodyPr>
          <a:lstStyle/>
          <a:p>
            <a:r>
              <a:rPr lang="en-US" sz="2800" b="1" u="sng" dirty="0"/>
              <a:t>C. Data Imbalance</a:t>
            </a:r>
          </a:p>
        </p:txBody>
      </p:sp>
      <p:pic>
        <p:nvPicPr>
          <p:cNvPr id="7" name="Picture 6">
            <a:extLst>
              <a:ext uri="{FF2B5EF4-FFF2-40B4-BE49-F238E27FC236}">
                <a16:creationId xmlns:a16="http://schemas.microsoft.com/office/drawing/2014/main" id="{CBD79000-7458-2FC1-DAEC-12071CF4536A}"/>
              </a:ext>
            </a:extLst>
          </p:cNvPr>
          <p:cNvPicPr>
            <a:picLocks noChangeAspect="1"/>
          </p:cNvPicPr>
          <p:nvPr/>
        </p:nvPicPr>
        <p:blipFill>
          <a:blip r:embed="rId3"/>
          <a:stretch>
            <a:fillRect/>
          </a:stretch>
        </p:blipFill>
        <p:spPr>
          <a:xfrm>
            <a:off x="3906174" y="981449"/>
            <a:ext cx="8285826" cy="4407685"/>
          </a:xfrm>
          <a:prstGeom prst="rect">
            <a:avLst/>
          </a:prstGeom>
        </p:spPr>
      </p:pic>
      <p:sp>
        <p:nvSpPr>
          <p:cNvPr id="9" name="TextBox 8">
            <a:extLst>
              <a:ext uri="{FF2B5EF4-FFF2-40B4-BE49-F238E27FC236}">
                <a16:creationId xmlns:a16="http://schemas.microsoft.com/office/drawing/2014/main" id="{986D2C55-2EEE-05D5-811D-2D97D8104BDF}"/>
              </a:ext>
            </a:extLst>
          </p:cNvPr>
          <p:cNvSpPr txBox="1"/>
          <p:nvPr/>
        </p:nvSpPr>
        <p:spPr>
          <a:xfrm>
            <a:off x="94521" y="1299870"/>
            <a:ext cx="3856994" cy="4524315"/>
          </a:xfrm>
          <a:prstGeom prst="rect">
            <a:avLst/>
          </a:prstGeom>
          <a:noFill/>
        </p:spPr>
        <p:txBody>
          <a:bodyPr wrap="square">
            <a:spAutoFit/>
          </a:bodyPr>
          <a:lstStyle/>
          <a:p>
            <a:pPr>
              <a:buNone/>
            </a:pPr>
            <a:r>
              <a:rPr lang="en-US" dirty="0"/>
              <a:t>The loan application dataset is imbalanced.</a:t>
            </a:r>
          </a:p>
          <a:p>
            <a:pPr>
              <a:buNone/>
            </a:pPr>
            <a:endParaRPr lang="en-US" dirty="0"/>
          </a:p>
          <a:p>
            <a:pPr>
              <a:buNone/>
            </a:pPr>
            <a:r>
              <a:rPr lang="en-US" dirty="0"/>
              <a:t>Using COUNT in the Pivot table, we found:</a:t>
            </a:r>
          </a:p>
          <a:p>
            <a:pPr>
              <a:buNone/>
            </a:pPr>
            <a:endParaRPr lang="en-US" dirty="0"/>
          </a:p>
          <a:p>
            <a:pPr>
              <a:buNone/>
            </a:pPr>
            <a:r>
              <a:rPr lang="en-US" dirty="0"/>
              <a:t>Majority class (TARGET = 0) has 45,973 entries.</a:t>
            </a:r>
          </a:p>
          <a:p>
            <a:pPr>
              <a:buNone/>
            </a:pPr>
            <a:endParaRPr lang="en-US" dirty="0"/>
          </a:p>
          <a:p>
            <a:pPr>
              <a:buNone/>
            </a:pPr>
            <a:r>
              <a:rPr lang="en-US" dirty="0"/>
              <a:t>Minority class (TARGET = 1) has only 4,026 entries.</a:t>
            </a:r>
          </a:p>
          <a:p>
            <a:pPr>
              <a:buNone/>
            </a:pPr>
            <a:endParaRPr lang="en-US" dirty="0"/>
          </a:p>
          <a:p>
            <a:pPr>
              <a:buNone/>
            </a:pPr>
            <a:r>
              <a:rPr lang="en-US" dirty="0"/>
              <a:t>Total entries = 49,999</a:t>
            </a:r>
          </a:p>
          <a:p>
            <a:pPr>
              <a:buNone/>
            </a:pPr>
            <a:endParaRPr lang="en-US" dirty="0"/>
          </a:p>
          <a:p>
            <a:r>
              <a:rPr lang="en-US" dirty="0"/>
              <a:t>Imbalance ratio = 45,973 / 4,026 ≈ 11.42</a:t>
            </a:r>
          </a:p>
        </p:txBody>
      </p:sp>
      <p:sp>
        <p:nvSpPr>
          <p:cNvPr id="11" name="TextBox 10">
            <a:extLst>
              <a:ext uri="{FF2B5EF4-FFF2-40B4-BE49-F238E27FC236}">
                <a16:creationId xmlns:a16="http://schemas.microsoft.com/office/drawing/2014/main" id="{C879DF77-A548-42CA-BC22-FC143A62394E}"/>
              </a:ext>
            </a:extLst>
          </p:cNvPr>
          <p:cNvSpPr txBox="1"/>
          <p:nvPr/>
        </p:nvSpPr>
        <p:spPr>
          <a:xfrm>
            <a:off x="5753102" y="5838648"/>
            <a:ext cx="6106884" cy="646331"/>
          </a:xfrm>
          <a:prstGeom prst="rect">
            <a:avLst/>
          </a:prstGeom>
          <a:noFill/>
        </p:spPr>
        <p:txBody>
          <a:bodyPr wrap="square">
            <a:spAutoFit/>
          </a:bodyPr>
          <a:lstStyle/>
          <a:p>
            <a:pPr>
              <a:buNone/>
            </a:pPr>
            <a:r>
              <a:rPr lang="en-US" i="1" dirty="0"/>
              <a:t>92% of applicants had no payment difficulties.</a:t>
            </a:r>
          </a:p>
          <a:p>
            <a:r>
              <a:rPr lang="en-US" i="1" dirty="0"/>
              <a:t>Only 8% had payment difficulties.</a:t>
            </a:r>
          </a:p>
        </p:txBody>
      </p:sp>
    </p:spTree>
    <p:extLst>
      <p:ext uri="{BB962C8B-B14F-4D97-AF65-F5344CB8AC3E}">
        <p14:creationId xmlns:p14="http://schemas.microsoft.com/office/powerpoint/2010/main" val="205380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B7755-EDD4-A7AF-08B4-73A9282B39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96A84AD-2948-55BC-B32C-7D357A88B89D}"/>
              </a:ext>
            </a:extLst>
          </p:cNvPr>
          <p:cNvSpPr txBox="1"/>
          <p:nvPr/>
        </p:nvSpPr>
        <p:spPr>
          <a:xfrm>
            <a:off x="235426" y="133271"/>
            <a:ext cx="5260285" cy="523220"/>
          </a:xfrm>
          <a:prstGeom prst="rect">
            <a:avLst/>
          </a:prstGeom>
          <a:noFill/>
        </p:spPr>
        <p:txBody>
          <a:bodyPr wrap="square">
            <a:spAutoFit/>
          </a:bodyPr>
          <a:lstStyle/>
          <a:p>
            <a:r>
              <a:rPr lang="en-US" sz="2800" b="1" u="sng" dirty="0"/>
              <a:t>D. Analysis</a:t>
            </a:r>
          </a:p>
        </p:txBody>
      </p:sp>
      <p:pic>
        <p:nvPicPr>
          <p:cNvPr id="3" name="Picture 2">
            <a:extLst>
              <a:ext uri="{FF2B5EF4-FFF2-40B4-BE49-F238E27FC236}">
                <a16:creationId xmlns:a16="http://schemas.microsoft.com/office/drawing/2014/main" id="{BEBAEBCA-4AB1-63C4-ABBF-C232E13E8B88}"/>
              </a:ext>
            </a:extLst>
          </p:cNvPr>
          <p:cNvPicPr>
            <a:picLocks noChangeAspect="1"/>
          </p:cNvPicPr>
          <p:nvPr/>
        </p:nvPicPr>
        <p:blipFill>
          <a:blip r:embed="rId3"/>
          <a:stretch>
            <a:fillRect/>
          </a:stretch>
        </p:blipFill>
        <p:spPr>
          <a:xfrm>
            <a:off x="4170836" y="477078"/>
            <a:ext cx="7733215" cy="5489158"/>
          </a:xfrm>
          <a:prstGeom prst="rect">
            <a:avLst/>
          </a:prstGeom>
        </p:spPr>
      </p:pic>
      <p:sp>
        <p:nvSpPr>
          <p:cNvPr id="5" name="TextBox 4">
            <a:extLst>
              <a:ext uri="{FF2B5EF4-FFF2-40B4-BE49-F238E27FC236}">
                <a16:creationId xmlns:a16="http://schemas.microsoft.com/office/drawing/2014/main" id="{85B41696-8196-C0B7-3F96-757D3E280CE0}"/>
              </a:ext>
            </a:extLst>
          </p:cNvPr>
          <p:cNvSpPr txBox="1"/>
          <p:nvPr/>
        </p:nvSpPr>
        <p:spPr>
          <a:xfrm>
            <a:off x="235426" y="656491"/>
            <a:ext cx="3919132" cy="6001643"/>
          </a:xfrm>
          <a:prstGeom prst="rect">
            <a:avLst/>
          </a:prstGeom>
          <a:noFill/>
        </p:spPr>
        <p:txBody>
          <a:bodyPr wrap="square">
            <a:spAutoFit/>
          </a:bodyPr>
          <a:lstStyle/>
          <a:p>
            <a:pPr>
              <a:buNone/>
            </a:pPr>
            <a:r>
              <a:rPr lang="en-US" sz="2400" b="1" dirty="0"/>
              <a:t>Univariate Analysis </a:t>
            </a:r>
          </a:p>
          <a:p>
            <a:pPr>
              <a:buNone/>
            </a:pPr>
            <a:r>
              <a:rPr lang="en-US" i="1" dirty="0"/>
              <a:t>(Overall Income)</a:t>
            </a:r>
          </a:p>
          <a:p>
            <a:pPr>
              <a:buNone/>
            </a:pPr>
            <a:endParaRPr lang="en-US" i="1" dirty="0"/>
          </a:p>
          <a:p>
            <a:pPr>
              <a:buNone/>
            </a:pPr>
            <a:r>
              <a:rPr lang="en-US" dirty="0"/>
              <a:t>The average income of applicants is approximately ₹170,767.</a:t>
            </a:r>
          </a:p>
          <a:p>
            <a:pPr>
              <a:buNone/>
            </a:pPr>
            <a:endParaRPr lang="en-US" dirty="0"/>
          </a:p>
          <a:p>
            <a:pPr>
              <a:buNone/>
            </a:pPr>
            <a:r>
              <a:rPr lang="en-US" dirty="0"/>
              <a:t>The median income is ₹145,800, which is lower than the average  indicating a right-skewed distribution.</a:t>
            </a:r>
          </a:p>
          <a:p>
            <a:pPr>
              <a:buNone/>
            </a:pPr>
            <a:endParaRPr lang="en-US" dirty="0"/>
          </a:p>
          <a:p>
            <a:pPr>
              <a:buNone/>
            </a:pPr>
            <a:r>
              <a:rPr lang="en-US" dirty="0"/>
              <a:t>The mode (most frequent income) is ₹135,000, showing a common income level among many applicants.</a:t>
            </a:r>
          </a:p>
          <a:p>
            <a:pPr>
              <a:buNone/>
            </a:pPr>
            <a:endParaRPr lang="en-US" dirty="0"/>
          </a:p>
          <a:p>
            <a:pPr>
              <a:buNone/>
            </a:pPr>
            <a:r>
              <a:rPr lang="en-US" dirty="0"/>
              <a:t>The standard deviation is quite high (~₹531,819), suggesting significant income variability and presence of outliers.</a:t>
            </a:r>
          </a:p>
          <a:p>
            <a:pPr>
              <a:buNone/>
            </a:pPr>
            <a:endParaRPr lang="en-US" dirty="0"/>
          </a:p>
          <a:p>
            <a:r>
              <a:rPr lang="en-US" dirty="0"/>
              <a:t>A box plot further confirms the existence of a few high-income outliers.</a:t>
            </a:r>
          </a:p>
        </p:txBody>
      </p:sp>
    </p:spTree>
    <p:extLst>
      <p:ext uri="{BB962C8B-B14F-4D97-AF65-F5344CB8AC3E}">
        <p14:creationId xmlns:p14="http://schemas.microsoft.com/office/powerpoint/2010/main" val="145421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BD5F16-104E-F147-AE39-A0C8041F688B}"/>
              </a:ext>
            </a:extLst>
          </p:cNvPr>
          <p:cNvSpPr txBox="1"/>
          <p:nvPr/>
        </p:nvSpPr>
        <p:spPr>
          <a:xfrm>
            <a:off x="424896" y="535491"/>
            <a:ext cx="3391729" cy="5816977"/>
          </a:xfrm>
          <a:prstGeom prst="rect">
            <a:avLst/>
          </a:prstGeom>
          <a:noFill/>
        </p:spPr>
        <p:txBody>
          <a:bodyPr wrap="square">
            <a:spAutoFit/>
          </a:bodyPr>
          <a:lstStyle/>
          <a:p>
            <a:pPr>
              <a:buNone/>
            </a:pPr>
            <a:r>
              <a:rPr lang="en-US" sz="2400" b="1" dirty="0"/>
              <a:t>Segmented Univariate Analysis </a:t>
            </a:r>
          </a:p>
          <a:p>
            <a:pPr>
              <a:buNone/>
            </a:pPr>
            <a:r>
              <a:rPr lang="en-US" i="1" dirty="0"/>
              <a:t>(Income by Gender)</a:t>
            </a:r>
          </a:p>
          <a:p>
            <a:pPr>
              <a:buNone/>
            </a:pPr>
            <a:endParaRPr lang="en-US" dirty="0"/>
          </a:p>
          <a:p>
            <a:pPr>
              <a:buNone/>
            </a:pPr>
            <a:r>
              <a:rPr lang="en-US" dirty="0"/>
              <a:t>Average income for males: ₹173,499</a:t>
            </a:r>
          </a:p>
          <a:p>
            <a:pPr>
              <a:buNone/>
            </a:pPr>
            <a:endParaRPr lang="en-US" dirty="0"/>
          </a:p>
          <a:p>
            <a:pPr>
              <a:buNone/>
            </a:pPr>
            <a:r>
              <a:rPr lang="en-US" dirty="0"/>
              <a:t>Average income for females: ₹165,779</a:t>
            </a:r>
          </a:p>
          <a:p>
            <a:pPr>
              <a:buNone/>
            </a:pPr>
            <a:endParaRPr lang="en-US" dirty="0"/>
          </a:p>
          <a:p>
            <a:pPr>
              <a:buNone/>
            </a:pPr>
            <a:r>
              <a:rPr lang="en-US" dirty="0"/>
              <a:t>Males earn ~4.7% more on average than females.</a:t>
            </a:r>
          </a:p>
          <a:p>
            <a:pPr>
              <a:buNone/>
            </a:pPr>
            <a:endParaRPr lang="en-US" dirty="0"/>
          </a:p>
          <a:p>
            <a:pPr>
              <a:buNone/>
            </a:pPr>
            <a:r>
              <a:rPr lang="en-US" dirty="0"/>
              <a:t>The income gap between genders is relatively small, but noticeable.</a:t>
            </a:r>
          </a:p>
          <a:p>
            <a:pPr>
              <a:buNone/>
            </a:pPr>
            <a:endParaRPr lang="en-US" dirty="0"/>
          </a:p>
          <a:p>
            <a:r>
              <a:rPr lang="en-US" dirty="0"/>
              <a:t>This segmentation helps understand how gender may influence financial capacity in loan analysis.</a:t>
            </a:r>
          </a:p>
        </p:txBody>
      </p:sp>
      <p:pic>
        <p:nvPicPr>
          <p:cNvPr id="7" name="Picture 6">
            <a:extLst>
              <a:ext uri="{FF2B5EF4-FFF2-40B4-BE49-F238E27FC236}">
                <a16:creationId xmlns:a16="http://schemas.microsoft.com/office/drawing/2014/main" id="{89935505-A68C-28DE-0BC6-89381B92DC5E}"/>
              </a:ext>
            </a:extLst>
          </p:cNvPr>
          <p:cNvPicPr>
            <a:picLocks noChangeAspect="1"/>
          </p:cNvPicPr>
          <p:nvPr/>
        </p:nvPicPr>
        <p:blipFill>
          <a:blip r:embed="rId2"/>
          <a:stretch>
            <a:fillRect/>
          </a:stretch>
        </p:blipFill>
        <p:spPr>
          <a:xfrm>
            <a:off x="4025346" y="328884"/>
            <a:ext cx="7991061" cy="6200231"/>
          </a:xfrm>
          <a:prstGeom prst="rect">
            <a:avLst/>
          </a:prstGeom>
        </p:spPr>
      </p:pic>
    </p:spTree>
    <p:extLst>
      <p:ext uri="{BB962C8B-B14F-4D97-AF65-F5344CB8AC3E}">
        <p14:creationId xmlns:p14="http://schemas.microsoft.com/office/powerpoint/2010/main" val="1041406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TotalTime>
  <Words>948</Words>
  <Application>Microsoft Office PowerPoint</Application>
  <PresentationFormat>Widescreen</PresentationFormat>
  <Paragraphs>115</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Bank Loan Case Study</vt:lpstr>
      <vt:lpstr>Project Description  </vt:lpstr>
      <vt:lpstr>Tech Stack </vt:lpstr>
      <vt:lpstr>A. Data Cleaning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Zaid Mohammad</dc:creator>
  <cp:lastModifiedBy>Zaid Mohammad</cp:lastModifiedBy>
  <cp:revision>40</cp:revision>
  <dcterms:created xsi:type="dcterms:W3CDTF">2025-02-24T11:56:18Z</dcterms:created>
  <dcterms:modified xsi:type="dcterms:W3CDTF">2025-04-15T13:28:34Z</dcterms:modified>
</cp:coreProperties>
</file>