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76" r:id="rId5"/>
    <p:sldId id="279" r:id="rId6"/>
    <p:sldId id="280" r:id="rId7"/>
    <p:sldId id="289" r:id="rId8"/>
    <p:sldId id="291"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725"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C838-4251-48D7-802F-0B8C9A041A01}"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1589-785E-4C30-80C5-4713EA9EA2CA}" type="slidenum">
              <a:rPr lang="en-US" smtClean="0"/>
              <a:t>‹#›</a:t>
            </a:fld>
            <a:endParaRPr lang="en-US"/>
          </a:p>
        </p:txBody>
      </p:sp>
    </p:spTree>
    <p:extLst>
      <p:ext uri="{BB962C8B-B14F-4D97-AF65-F5344CB8AC3E}">
        <p14:creationId xmlns:p14="http://schemas.microsoft.com/office/powerpoint/2010/main" val="693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3</a:t>
            </a:fld>
            <a:endParaRPr lang="en-US"/>
          </a:p>
        </p:txBody>
      </p:sp>
    </p:spTree>
    <p:extLst>
      <p:ext uri="{BB962C8B-B14F-4D97-AF65-F5344CB8AC3E}">
        <p14:creationId xmlns:p14="http://schemas.microsoft.com/office/powerpoint/2010/main" val="368840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4</a:t>
            </a:fld>
            <a:endParaRPr lang="en-US"/>
          </a:p>
        </p:txBody>
      </p:sp>
    </p:spTree>
    <p:extLst>
      <p:ext uri="{BB962C8B-B14F-4D97-AF65-F5344CB8AC3E}">
        <p14:creationId xmlns:p14="http://schemas.microsoft.com/office/powerpoint/2010/main" val="423457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8</a:t>
            </a:fld>
            <a:endParaRPr lang="en-US"/>
          </a:p>
        </p:txBody>
      </p:sp>
    </p:spTree>
    <p:extLst>
      <p:ext uri="{BB962C8B-B14F-4D97-AF65-F5344CB8AC3E}">
        <p14:creationId xmlns:p14="http://schemas.microsoft.com/office/powerpoint/2010/main" val="379228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9</a:t>
            </a:fld>
            <a:endParaRPr lang="en-US"/>
          </a:p>
        </p:txBody>
      </p:sp>
    </p:spTree>
    <p:extLst>
      <p:ext uri="{BB962C8B-B14F-4D97-AF65-F5344CB8AC3E}">
        <p14:creationId xmlns:p14="http://schemas.microsoft.com/office/powerpoint/2010/main" val="250677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1D4-2F87-B74E-F4B9-B6836AF2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A7F3-F8F2-28F4-016A-6FE53D15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5BBD4-3DF5-0C60-576D-30FD539186E2}"/>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5" name="Footer Placeholder 4">
            <a:extLst>
              <a:ext uri="{FF2B5EF4-FFF2-40B4-BE49-F238E27FC236}">
                <a16:creationId xmlns:a16="http://schemas.microsoft.com/office/drawing/2014/main" id="{0AD99022-8BD1-F24F-7093-2090465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96FC-14C1-F852-04E6-98E9B98F196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8225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FD9F-B98C-96C3-0375-70DB3CFEC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CF3BE-FF86-DACA-40DE-07309A7CF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F7D73-CF46-F46D-B7D8-E03834D64698}"/>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5" name="Footer Placeholder 4">
            <a:extLst>
              <a:ext uri="{FF2B5EF4-FFF2-40B4-BE49-F238E27FC236}">
                <a16:creationId xmlns:a16="http://schemas.microsoft.com/office/drawing/2014/main" id="{0D10AAB1-C5E2-9CE6-4241-BDE7F912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1FCF-3BAA-C385-C193-0C02B0C3C9D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40873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576A5-B251-1913-A0CF-A8751E96E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BA823-C642-BE95-EE82-380034FB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C130-82A4-5CFB-4E88-9BBC5AA219BC}"/>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5" name="Footer Placeholder 4">
            <a:extLst>
              <a:ext uri="{FF2B5EF4-FFF2-40B4-BE49-F238E27FC236}">
                <a16:creationId xmlns:a16="http://schemas.microsoft.com/office/drawing/2014/main" id="{41F4D0F4-9FD8-75CC-EB88-33AE9C0E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0FA-85B3-CE35-2F3C-EA3C951920B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7075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6E0E-6D01-2B45-2ACA-872B3958B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EE4C-536A-D805-75A0-24B4FD62C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495DB-4AE2-873C-9B8E-F73B329614A9}"/>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5" name="Footer Placeholder 4">
            <a:extLst>
              <a:ext uri="{FF2B5EF4-FFF2-40B4-BE49-F238E27FC236}">
                <a16:creationId xmlns:a16="http://schemas.microsoft.com/office/drawing/2014/main" id="{78411813-0F5C-03DB-8C25-8CBDFAB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2EDDD-F822-7588-21B9-DD405CA93EA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6304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02D-AB34-D548-E4D3-0C8BD9F7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A94CE-98D8-189A-A10E-8602908D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8B7BF-4CE6-C5DF-0B01-20A05BF57239}"/>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5" name="Footer Placeholder 4">
            <a:extLst>
              <a:ext uri="{FF2B5EF4-FFF2-40B4-BE49-F238E27FC236}">
                <a16:creationId xmlns:a16="http://schemas.microsoft.com/office/drawing/2014/main" id="{4E526BD2-A436-1668-0F64-544F6CAA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4E5E-9956-E458-B888-28EA3EA0705E}"/>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735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0FA-F045-CF22-EC19-8A4D13AEC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BBB2-B5F0-63D9-D439-247CD3DE9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FAFB1-A07B-D9A1-F333-DDB5B93D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51DF8-8A47-7C7D-59FC-D4AB0D3BAF11}"/>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6" name="Footer Placeholder 5">
            <a:extLst>
              <a:ext uri="{FF2B5EF4-FFF2-40B4-BE49-F238E27FC236}">
                <a16:creationId xmlns:a16="http://schemas.microsoft.com/office/drawing/2014/main" id="{02E7F61F-A224-39BF-C3ED-98C05F801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22A45-7708-7489-1354-6335A4C025F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1963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D90-BC4C-2027-8A63-DD44B04D3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21027-12D6-F571-92E1-67891CA67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60F8-FC6F-9337-3470-DD0F66B4A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C283C-35ED-CB0E-0335-8FE89ADC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1664-607F-3B17-0C80-371AB6D11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6B721-182E-D5C1-9271-F27F749B7726}"/>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8" name="Footer Placeholder 7">
            <a:extLst>
              <a:ext uri="{FF2B5EF4-FFF2-40B4-BE49-F238E27FC236}">
                <a16:creationId xmlns:a16="http://schemas.microsoft.com/office/drawing/2014/main" id="{0714B780-317E-7943-6894-0E34D9647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BCF9-673C-6CE0-26EA-0383B7D11FFD}"/>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360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8CB-98BC-85F2-5809-CC42E13A5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05AE-51DC-02A9-44F4-C84B93D6FDBE}"/>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4" name="Footer Placeholder 3">
            <a:extLst>
              <a:ext uri="{FF2B5EF4-FFF2-40B4-BE49-F238E27FC236}">
                <a16:creationId xmlns:a16="http://schemas.microsoft.com/office/drawing/2014/main" id="{2EB6875A-04C9-92B1-72C7-68B4C1F0D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A2FE6-E73B-874C-5270-BC03593BC65F}"/>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57028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B8197-4D6F-500C-0BB1-93C30588A62C}"/>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3" name="Footer Placeholder 2">
            <a:extLst>
              <a:ext uri="{FF2B5EF4-FFF2-40B4-BE49-F238E27FC236}">
                <a16:creationId xmlns:a16="http://schemas.microsoft.com/office/drawing/2014/main" id="{42FFAFB3-B6D3-B048-6A23-E38E0F04D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3C40-A962-643C-66E3-115C08BC830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5768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465B-E84B-ADAA-6025-5C56A5AC0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41CA9-76FC-FE3E-2FE7-9B8DF554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794EF-43DD-B213-B60B-313FF213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4072-B848-7532-F61A-170FAA2AE583}"/>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6" name="Footer Placeholder 5">
            <a:extLst>
              <a:ext uri="{FF2B5EF4-FFF2-40B4-BE49-F238E27FC236}">
                <a16:creationId xmlns:a16="http://schemas.microsoft.com/office/drawing/2014/main" id="{44077DC1-E7D7-574F-65D8-79ED24F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11AF-4A62-8340-D647-C5A1C23D9DC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1240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AFE-B900-7E39-6A84-7B07C323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F1C14-AD1F-4135-421B-BCB919C3B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E8491-C9BF-5486-79F7-D0EF1478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4306B-D55A-18B6-530C-96B82B15A93C}"/>
              </a:ext>
            </a:extLst>
          </p:cNvPr>
          <p:cNvSpPr>
            <a:spLocks noGrp="1"/>
          </p:cNvSpPr>
          <p:nvPr>
            <p:ph type="dt" sz="half" idx="10"/>
          </p:nvPr>
        </p:nvSpPr>
        <p:spPr/>
        <p:txBody>
          <a:bodyPr/>
          <a:lstStyle/>
          <a:p>
            <a:fld id="{AF218F3E-9A8C-4CB1-835B-DBAD5044A2B4}" type="datetimeFigureOut">
              <a:rPr lang="en-US" smtClean="0"/>
              <a:t>5/8/2025</a:t>
            </a:fld>
            <a:endParaRPr lang="en-US"/>
          </a:p>
        </p:txBody>
      </p:sp>
      <p:sp>
        <p:nvSpPr>
          <p:cNvPr id="6" name="Footer Placeholder 5">
            <a:extLst>
              <a:ext uri="{FF2B5EF4-FFF2-40B4-BE49-F238E27FC236}">
                <a16:creationId xmlns:a16="http://schemas.microsoft.com/office/drawing/2014/main" id="{C929DB58-DBD5-2951-B6B3-AC0F862CC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FD08-435E-C69A-233D-64423C85BC9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09848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B7F5-ABFC-2EB7-79A0-269F2B42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E1E03-CE7B-B207-BEF9-BA195C91E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6EDB-CD45-5F37-A08B-5C46E24B8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18F3E-9A8C-4CB1-835B-DBAD5044A2B4}" type="datetimeFigureOut">
              <a:rPr lang="en-US" smtClean="0"/>
              <a:t>5/8/2025</a:t>
            </a:fld>
            <a:endParaRPr lang="en-US"/>
          </a:p>
        </p:txBody>
      </p:sp>
      <p:sp>
        <p:nvSpPr>
          <p:cNvPr id="5" name="Footer Placeholder 4">
            <a:extLst>
              <a:ext uri="{FF2B5EF4-FFF2-40B4-BE49-F238E27FC236}">
                <a16:creationId xmlns:a16="http://schemas.microsoft.com/office/drawing/2014/main" id="{37A6A5FB-18E3-317C-9D9B-1AF3099EA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56C55-1780-09FF-9A29-F4090FA6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AD7E-CFD5-4D2A-8ED4-BFE838F125A9}" type="slidenum">
              <a:rPr lang="en-US" smtClean="0"/>
              <a:t>‹#›</a:t>
            </a:fld>
            <a:endParaRPr lang="en-US"/>
          </a:p>
        </p:txBody>
      </p:sp>
    </p:spTree>
    <p:extLst>
      <p:ext uri="{BB962C8B-B14F-4D97-AF65-F5344CB8AC3E}">
        <p14:creationId xmlns:p14="http://schemas.microsoft.com/office/powerpoint/2010/main" val="415198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N4G7tDf8xbF88vV_pOY8ivk_OvW4VNjv/edit?usp=sharing&amp;ouid=110673356967982932629&amp;rtpof=true&amp;sd=tru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A26-70DB-3E61-B5FE-EE5BD9188A07}"/>
              </a:ext>
            </a:extLst>
          </p:cNvPr>
          <p:cNvSpPr>
            <a:spLocks noGrp="1"/>
          </p:cNvSpPr>
          <p:nvPr>
            <p:ph type="ctrTitle"/>
          </p:nvPr>
        </p:nvSpPr>
        <p:spPr>
          <a:xfrm>
            <a:off x="1524000" y="684695"/>
            <a:ext cx="9144000" cy="2387600"/>
          </a:xfrm>
        </p:spPr>
        <p:txBody>
          <a:bodyPr/>
          <a:lstStyle/>
          <a:p>
            <a:r>
              <a:rPr lang="en-US" dirty="0"/>
              <a:t>Call Volume Trend Analysis</a:t>
            </a:r>
          </a:p>
        </p:txBody>
      </p:sp>
      <p:sp>
        <p:nvSpPr>
          <p:cNvPr id="3" name="Subtitle 2">
            <a:extLst>
              <a:ext uri="{FF2B5EF4-FFF2-40B4-BE49-F238E27FC236}">
                <a16:creationId xmlns:a16="http://schemas.microsoft.com/office/drawing/2014/main" id="{44E68A80-8E28-0E53-1379-C6FCF166BF36}"/>
              </a:ext>
            </a:extLst>
          </p:cNvPr>
          <p:cNvSpPr>
            <a:spLocks noGrp="1"/>
          </p:cNvSpPr>
          <p:nvPr>
            <p:ph type="subTitle" idx="1"/>
          </p:nvPr>
        </p:nvSpPr>
        <p:spPr>
          <a:xfrm>
            <a:off x="1524000" y="4299284"/>
            <a:ext cx="9144000" cy="958516"/>
          </a:xfrm>
        </p:spPr>
        <p:txBody>
          <a:bodyPr/>
          <a:lstStyle/>
          <a:p>
            <a:r>
              <a:rPr lang="en-US" dirty="0"/>
              <a:t>Zaid Mohammad</a:t>
            </a:r>
          </a:p>
          <a:p>
            <a:endParaRPr lang="en-US" dirty="0"/>
          </a:p>
        </p:txBody>
      </p:sp>
    </p:spTree>
    <p:extLst>
      <p:ext uri="{BB962C8B-B14F-4D97-AF65-F5344CB8AC3E}">
        <p14:creationId xmlns:p14="http://schemas.microsoft.com/office/powerpoint/2010/main" val="306544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7361-1532-A6ED-439E-B3E4961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69641-F962-982F-2454-8BBA7DA33AAD}"/>
              </a:ext>
            </a:extLst>
          </p:cNvPr>
          <p:cNvSpPr>
            <a:spLocks noGrp="1"/>
          </p:cNvSpPr>
          <p:nvPr>
            <p:ph type="title"/>
          </p:nvPr>
        </p:nvSpPr>
        <p:spPr>
          <a:xfrm>
            <a:off x="641449" y="957976"/>
            <a:ext cx="10515600" cy="1408530"/>
          </a:xfrm>
        </p:spPr>
        <p:txBody>
          <a:bodyPr>
            <a:normAutofit fontScale="90000"/>
          </a:bodyPr>
          <a:lstStyle/>
          <a:p>
            <a:r>
              <a:rPr lang="en-US" dirty="0"/>
              <a:t>Project Description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FB766E-0878-5596-DA0B-381867D670A9}"/>
              </a:ext>
            </a:extLst>
          </p:cNvPr>
          <p:cNvSpPr>
            <a:spLocks noGrp="1"/>
          </p:cNvSpPr>
          <p:nvPr>
            <p:ph idx="1"/>
          </p:nvPr>
        </p:nvSpPr>
        <p:spPr>
          <a:xfrm>
            <a:off x="641449" y="2113501"/>
            <a:ext cx="10515600" cy="4387492"/>
          </a:xfrm>
        </p:spPr>
        <p:txBody>
          <a:bodyPr>
            <a:normAutofit/>
          </a:bodyPr>
          <a:lstStyle/>
          <a:p>
            <a:pPr marL="0" indent="0">
              <a:buNone/>
            </a:pPr>
            <a:r>
              <a:rPr lang="en-US" sz="2000" dirty="0"/>
              <a:t>In this project, "ABC Call Volume Trend Analysis," the goal was to understand how inbound call patterns, durations, and agent workloads impact customer experience and operational efficiency in a call center environment. By analyzing detailed call data over a 23-day period — including queue times, call durations, agent assignments, and call outcomes — the project aims to uncover key trends that drive customer satisfaction and service performance. This analysis is crucial for identifying peak periods, optimizing manpower allocation, improving response times, and reducing abandoned calls, ultimately helping the company deliver a better customer experience and run its inbound operations more effectively.</a:t>
            </a:r>
          </a:p>
          <a:p>
            <a:pPr>
              <a:buNone/>
            </a:pPr>
            <a:endParaRPr lang="en-US" dirty="0"/>
          </a:p>
        </p:txBody>
      </p:sp>
    </p:spTree>
    <p:extLst>
      <p:ext uri="{BB962C8B-B14F-4D97-AF65-F5344CB8AC3E}">
        <p14:creationId xmlns:p14="http://schemas.microsoft.com/office/powerpoint/2010/main" val="41844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442A-7804-6722-E987-05EEC0C02A60}"/>
              </a:ext>
            </a:extLst>
          </p:cNvPr>
          <p:cNvSpPr>
            <a:spLocks noGrp="1"/>
          </p:cNvSpPr>
          <p:nvPr>
            <p:ph type="title"/>
          </p:nvPr>
        </p:nvSpPr>
        <p:spPr>
          <a:xfrm>
            <a:off x="835742" y="1162843"/>
            <a:ext cx="10515600" cy="1325563"/>
          </a:xfrm>
        </p:spPr>
        <p:txBody>
          <a:bodyPr/>
          <a:lstStyle/>
          <a:p>
            <a:pPr algn="ctr"/>
            <a:r>
              <a:rPr lang="en-US" b="1" u="sng" dirty="0"/>
              <a:t>Tech Stack</a:t>
            </a:r>
            <a:br>
              <a:rPr lang="en-US" b="1" u="sng" dirty="0"/>
            </a:br>
            <a:endParaRPr lang="en-US" b="1" u="sng" dirty="0"/>
          </a:p>
        </p:txBody>
      </p:sp>
      <p:sp>
        <p:nvSpPr>
          <p:cNvPr id="3" name="Content Placeholder 2">
            <a:extLst>
              <a:ext uri="{FF2B5EF4-FFF2-40B4-BE49-F238E27FC236}">
                <a16:creationId xmlns:a16="http://schemas.microsoft.com/office/drawing/2014/main" id="{12EB3626-7BD5-0BAA-37B7-E4268F4CBC55}"/>
              </a:ext>
            </a:extLst>
          </p:cNvPr>
          <p:cNvSpPr>
            <a:spLocks noGrp="1"/>
          </p:cNvSpPr>
          <p:nvPr>
            <p:ph idx="1"/>
          </p:nvPr>
        </p:nvSpPr>
        <p:spPr>
          <a:xfrm>
            <a:off x="838200" y="2793206"/>
            <a:ext cx="10513142" cy="3688557"/>
          </a:xfrm>
        </p:spPr>
        <p:txBody>
          <a:bodyPr>
            <a:normAutofit/>
          </a:bodyPr>
          <a:lstStyle/>
          <a:p>
            <a:r>
              <a:rPr lang="en-US" dirty="0"/>
              <a:t>MS -  Excel </a:t>
            </a:r>
          </a:p>
          <a:p>
            <a:r>
              <a:rPr lang="en-US" dirty="0"/>
              <a:t>PowerPoint</a:t>
            </a:r>
          </a:p>
        </p:txBody>
      </p:sp>
    </p:spTree>
    <p:extLst>
      <p:ext uri="{BB962C8B-B14F-4D97-AF65-F5344CB8AC3E}">
        <p14:creationId xmlns:p14="http://schemas.microsoft.com/office/powerpoint/2010/main" val="10563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BD66F-8D27-DE37-B82E-16810DBD3E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91DF5C5-059E-5AF3-8AD4-02D62B329812}"/>
              </a:ext>
            </a:extLst>
          </p:cNvPr>
          <p:cNvSpPr>
            <a:spLocks noGrp="1"/>
          </p:cNvSpPr>
          <p:nvPr>
            <p:ph type="title"/>
          </p:nvPr>
        </p:nvSpPr>
        <p:spPr>
          <a:xfrm>
            <a:off x="614570" y="-131829"/>
            <a:ext cx="10515600" cy="1325563"/>
          </a:xfrm>
        </p:spPr>
        <p:txBody>
          <a:bodyPr/>
          <a:lstStyle/>
          <a:p>
            <a:pPr algn="ctr"/>
            <a:r>
              <a:rPr lang="en-US" b="1" i="1" u="sng" dirty="0"/>
              <a:t>Data Cleaning </a:t>
            </a:r>
          </a:p>
        </p:txBody>
      </p:sp>
      <p:sp>
        <p:nvSpPr>
          <p:cNvPr id="4" name="Content Placeholder 3">
            <a:extLst>
              <a:ext uri="{FF2B5EF4-FFF2-40B4-BE49-F238E27FC236}">
                <a16:creationId xmlns:a16="http://schemas.microsoft.com/office/drawing/2014/main" id="{3154E270-BFC8-2F69-65ED-ADB262BEFF6B}"/>
              </a:ext>
            </a:extLst>
          </p:cNvPr>
          <p:cNvSpPr>
            <a:spLocks noGrp="1" noChangeArrowheads="1"/>
          </p:cNvSpPr>
          <p:nvPr>
            <p:ph idx="1"/>
          </p:nvPr>
        </p:nvSpPr>
        <p:spPr bwMode="auto">
          <a:xfrm>
            <a:off x="197126" y="2077347"/>
            <a:ext cx="11797747" cy="2703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Removed rows with missing </a:t>
            </a:r>
            <a:r>
              <a:rPr lang="en-US" sz="2000" dirty="0" err="1"/>
              <a:t>Agent_Name</a:t>
            </a:r>
            <a:r>
              <a:rPr lang="en-US" sz="2000" dirty="0"/>
              <a:t> or </a:t>
            </a:r>
            <a:r>
              <a:rPr lang="en-US" sz="2000" dirty="0" err="1"/>
              <a:t>Agent_ID</a:t>
            </a:r>
            <a:endParaRPr lang="en-US" sz="2000" dirty="0"/>
          </a:p>
          <a:p>
            <a:r>
              <a:rPr lang="en-US" sz="2000" dirty="0"/>
              <a:t>Fixed column names and typos</a:t>
            </a:r>
          </a:p>
          <a:p>
            <a:r>
              <a:rPr lang="en-US" sz="2000" dirty="0"/>
              <a:t>Checked for duplicates and removed if found</a:t>
            </a:r>
          </a:p>
          <a:p>
            <a:r>
              <a:rPr lang="en-US" sz="2000" dirty="0"/>
              <a:t>Reviewed outliers in call durations</a:t>
            </a:r>
          </a:p>
          <a:p>
            <a:r>
              <a:rPr lang="en-US" sz="2000" dirty="0"/>
              <a:t>Verified consistency of category values (</a:t>
            </a:r>
            <a:r>
              <a:rPr lang="en-US" sz="2000" dirty="0" err="1"/>
              <a:t>Call_Status</a:t>
            </a:r>
            <a:r>
              <a:rPr lang="en-US" sz="2000" dirty="0"/>
              <a:t>, </a:t>
            </a:r>
            <a:r>
              <a:rPr lang="en-US" sz="2000" dirty="0" err="1"/>
              <a:t>Wrapped_By</a:t>
            </a:r>
            <a:r>
              <a:rPr lang="en-US" sz="2000" dirty="0"/>
              <a:t>, etc.)</a:t>
            </a:r>
          </a:p>
          <a:p>
            <a:pPr marL="0" indent="0">
              <a:buNone/>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8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6E02C-9351-1599-27A2-F5469D858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25DFC-FB05-F2C1-A13A-9FAC030B2D5C}"/>
              </a:ext>
            </a:extLst>
          </p:cNvPr>
          <p:cNvSpPr>
            <a:spLocks noGrp="1"/>
          </p:cNvSpPr>
          <p:nvPr>
            <p:ph type="title"/>
          </p:nvPr>
        </p:nvSpPr>
        <p:spPr>
          <a:xfrm>
            <a:off x="838200" y="0"/>
            <a:ext cx="10515600" cy="278296"/>
          </a:xfrm>
        </p:spPr>
        <p:txBody>
          <a:bodyPr>
            <a:normAutofit fontScale="90000"/>
          </a:bodyPr>
          <a:lstStyle/>
          <a:p>
            <a:pPr algn="ctr"/>
            <a:r>
              <a:rPr lang="en-US" dirty="0"/>
              <a:t>  </a:t>
            </a:r>
            <a:br>
              <a:rPr lang="en-US" dirty="0"/>
            </a:br>
            <a:r>
              <a:rPr lang="en-US" b="1" u="sng" dirty="0"/>
              <a:t>Data Analytics Tasks</a:t>
            </a:r>
          </a:p>
        </p:txBody>
      </p:sp>
      <p:sp>
        <p:nvSpPr>
          <p:cNvPr id="6" name="TextBox 5">
            <a:extLst>
              <a:ext uri="{FF2B5EF4-FFF2-40B4-BE49-F238E27FC236}">
                <a16:creationId xmlns:a16="http://schemas.microsoft.com/office/drawing/2014/main" id="{AD362EC8-5FBA-ED81-E18B-F3CD6B4355E7}"/>
              </a:ext>
            </a:extLst>
          </p:cNvPr>
          <p:cNvSpPr txBox="1"/>
          <p:nvPr/>
        </p:nvSpPr>
        <p:spPr>
          <a:xfrm>
            <a:off x="76201" y="610293"/>
            <a:ext cx="10012016" cy="523220"/>
          </a:xfrm>
          <a:prstGeom prst="rect">
            <a:avLst/>
          </a:prstGeom>
          <a:noFill/>
        </p:spPr>
        <p:txBody>
          <a:bodyPr wrap="square">
            <a:spAutoFit/>
          </a:bodyPr>
          <a:lstStyle/>
          <a:p>
            <a:r>
              <a:rPr lang="en-US" sz="2800" b="1" u="sng" dirty="0"/>
              <a:t>Task 1: Average Call Duration per Time Bucket </a:t>
            </a:r>
          </a:p>
        </p:txBody>
      </p:sp>
      <p:sp>
        <p:nvSpPr>
          <p:cNvPr id="7" name="TextBox 6">
            <a:extLst>
              <a:ext uri="{FF2B5EF4-FFF2-40B4-BE49-F238E27FC236}">
                <a16:creationId xmlns:a16="http://schemas.microsoft.com/office/drawing/2014/main" id="{EB665CCC-CEED-E166-2BEB-76BC37F823F4}"/>
              </a:ext>
            </a:extLst>
          </p:cNvPr>
          <p:cNvSpPr txBox="1"/>
          <p:nvPr/>
        </p:nvSpPr>
        <p:spPr>
          <a:xfrm>
            <a:off x="76201" y="1333351"/>
            <a:ext cx="3362738" cy="2862322"/>
          </a:xfrm>
          <a:prstGeom prst="rect">
            <a:avLst/>
          </a:prstGeom>
          <a:noFill/>
        </p:spPr>
        <p:txBody>
          <a:bodyPr wrap="square">
            <a:spAutoFit/>
          </a:bodyPr>
          <a:lstStyle/>
          <a:p>
            <a:r>
              <a:rPr lang="en-US" sz="1800" b="1" u="sng" dirty="0"/>
              <a:t>Insights : </a:t>
            </a:r>
          </a:p>
          <a:p>
            <a:br>
              <a:rPr lang="en-US" sz="1800" dirty="0"/>
            </a:br>
            <a:r>
              <a:rPr lang="en-US" dirty="0"/>
              <a:t>The average call duration was highest during </a:t>
            </a:r>
            <a:r>
              <a:rPr lang="en-US" b="1" dirty="0"/>
              <a:t>10_11</a:t>
            </a:r>
            <a:r>
              <a:rPr lang="en-US" dirty="0"/>
              <a:t> and </a:t>
            </a:r>
            <a:r>
              <a:rPr lang="en-US" b="1" dirty="0"/>
              <a:t>19_20 </a:t>
            </a:r>
            <a:r>
              <a:rPr lang="en-US" dirty="0"/>
              <a:t>and lowest during </a:t>
            </a:r>
            <a:r>
              <a:rPr lang="en-US" b="1" dirty="0"/>
              <a:t>12_13</a:t>
            </a:r>
            <a:r>
              <a:rPr lang="en-US" dirty="0"/>
              <a:t> and </a:t>
            </a:r>
            <a:r>
              <a:rPr lang="en-US" b="1" dirty="0"/>
              <a:t>14_15</a:t>
            </a:r>
            <a:r>
              <a:rPr lang="en-US" dirty="0"/>
              <a:t>, so basically the first hour was very busy then the calls came down till lunch time but in the afternoon they spiked again.</a:t>
            </a:r>
            <a:br>
              <a:rPr lang="en-US" sz="1800" dirty="0"/>
            </a:br>
            <a:endParaRPr lang="en-US" sz="1800" dirty="0"/>
          </a:p>
        </p:txBody>
      </p:sp>
      <p:pic>
        <p:nvPicPr>
          <p:cNvPr id="4" name="Picture 3">
            <a:extLst>
              <a:ext uri="{FF2B5EF4-FFF2-40B4-BE49-F238E27FC236}">
                <a16:creationId xmlns:a16="http://schemas.microsoft.com/office/drawing/2014/main" id="{079DCE95-CA12-15A5-2F78-7F5CD3EBF8E1}"/>
              </a:ext>
            </a:extLst>
          </p:cNvPr>
          <p:cNvPicPr>
            <a:picLocks noChangeAspect="1"/>
          </p:cNvPicPr>
          <p:nvPr/>
        </p:nvPicPr>
        <p:blipFill>
          <a:blip r:embed="rId2"/>
          <a:stretch>
            <a:fillRect/>
          </a:stretch>
        </p:blipFill>
        <p:spPr>
          <a:xfrm>
            <a:off x="3660232" y="1133513"/>
            <a:ext cx="8531768" cy="5644974"/>
          </a:xfrm>
          <a:prstGeom prst="rect">
            <a:avLst/>
          </a:prstGeom>
        </p:spPr>
      </p:pic>
      <p:pic>
        <p:nvPicPr>
          <p:cNvPr id="9" name="Picture 8">
            <a:extLst>
              <a:ext uri="{FF2B5EF4-FFF2-40B4-BE49-F238E27FC236}">
                <a16:creationId xmlns:a16="http://schemas.microsoft.com/office/drawing/2014/main" id="{3E549A28-AD18-03E5-2EDE-F2D7C48AE3F3}"/>
              </a:ext>
            </a:extLst>
          </p:cNvPr>
          <p:cNvPicPr>
            <a:picLocks noChangeAspect="1"/>
          </p:cNvPicPr>
          <p:nvPr/>
        </p:nvPicPr>
        <p:blipFill>
          <a:blip r:embed="rId3"/>
          <a:stretch>
            <a:fillRect/>
          </a:stretch>
        </p:blipFill>
        <p:spPr>
          <a:xfrm>
            <a:off x="351151" y="4025347"/>
            <a:ext cx="2638748" cy="2653367"/>
          </a:xfrm>
          <a:prstGeom prst="rect">
            <a:avLst/>
          </a:prstGeom>
        </p:spPr>
      </p:pic>
    </p:spTree>
    <p:extLst>
      <p:ext uri="{BB962C8B-B14F-4D97-AF65-F5344CB8AC3E}">
        <p14:creationId xmlns:p14="http://schemas.microsoft.com/office/powerpoint/2010/main" val="425139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55B00-3B5A-74B9-C876-3E9AFEEA771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7D93F69-AEF5-54CA-3074-F68CEBEF764E}"/>
              </a:ext>
            </a:extLst>
          </p:cNvPr>
          <p:cNvSpPr txBox="1"/>
          <p:nvPr/>
        </p:nvSpPr>
        <p:spPr>
          <a:xfrm>
            <a:off x="153445" y="269385"/>
            <a:ext cx="12038555" cy="523220"/>
          </a:xfrm>
          <a:prstGeom prst="rect">
            <a:avLst/>
          </a:prstGeom>
          <a:noFill/>
        </p:spPr>
        <p:txBody>
          <a:bodyPr wrap="square">
            <a:spAutoFit/>
          </a:bodyPr>
          <a:lstStyle/>
          <a:p>
            <a:r>
              <a:rPr lang="en-US" sz="2800" b="1" u="sng" dirty="0"/>
              <a:t>Task 2: Call Volume Trend by Time Bucket (Chart) </a:t>
            </a:r>
          </a:p>
        </p:txBody>
      </p:sp>
      <p:sp>
        <p:nvSpPr>
          <p:cNvPr id="7" name="TextBox 6">
            <a:extLst>
              <a:ext uri="{FF2B5EF4-FFF2-40B4-BE49-F238E27FC236}">
                <a16:creationId xmlns:a16="http://schemas.microsoft.com/office/drawing/2014/main" id="{3D65866F-E63A-566E-0F04-BCC955E895A8}"/>
              </a:ext>
            </a:extLst>
          </p:cNvPr>
          <p:cNvSpPr txBox="1"/>
          <p:nvPr/>
        </p:nvSpPr>
        <p:spPr>
          <a:xfrm>
            <a:off x="103750" y="935282"/>
            <a:ext cx="3593607" cy="2308324"/>
          </a:xfrm>
          <a:prstGeom prst="rect">
            <a:avLst/>
          </a:prstGeom>
          <a:noFill/>
        </p:spPr>
        <p:txBody>
          <a:bodyPr wrap="square">
            <a:spAutoFit/>
          </a:bodyPr>
          <a:lstStyle/>
          <a:p>
            <a:r>
              <a:rPr lang="en-US" sz="1800" b="1" u="sng" dirty="0"/>
              <a:t>Insights :</a:t>
            </a:r>
          </a:p>
          <a:p>
            <a:endParaRPr lang="en-US" b="1" u="sng" dirty="0"/>
          </a:p>
          <a:p>
            <a:r>
              <a:rPr lang="en-US" dirty="0"/>
              <a:t>Call volumes peaked during the early hours and mostly at </a:t>
            </a:r>
            <a:r>
              <a:rPr lang="en-US" b="1" dirty="0"/>
              <a:t>12_13</a:t>
            </a:r>
            <a:r>
              <a:rPr lang="en-US" dirty="0"/>
              <a:t> with noticeably lower volumes late hours especially at </a:t>
            </a:r>
            <a:r>
              <a:rPr lang="en-US" b="1" dirty="0"/>
              <a:t>20_21</a:t>
            </a:r>
            <a:r>
              <a:rPr lang="en-US" dirty="0"/>
              <a:t>. This trend helps identify peak support periods</a:t>
            </a:r>
            <a:br>
              <a:rPr lang="en-US" sz="1800" dirty="0"/>
            </a:br>
            <a:endParaRPr lang="en-US" dirty="0"/>
          </a:p>
        </p:txBody>
      </p:sp>
      <p:pic>
        <p:nvPicPr>
          <p:cNvPr id="3" name="Picture 2">
            <a:extLst>
              <a:ext uri="{FF2B5EF4-FFF2-40B4-BE49-F238E27FC236}">
                <a16:creationId xmlns:a16="http://schemas.microsoft.com/office/drawing/2014/main" id="{062F7A8C-A7F2-230C-B90E-69C5E2D55A2D}"/>
              </a:ext>
            </a:extLst>
          </p:cNvPr>
          <p:cNvPicPr>
            <a:picLocks noChangeAspect="1"/>
          </p:cNvPicPr>
          <p:nvPr/>
        </p:nvPicPr>
        <p:blipFill>
          <a:blip r:embed="rId2"/>
          <a:stretch>
            <a:fillRect/>
          </a:stretch>
        </p:blipFill>
        <p:spPr>
          <a:xfrm>
            <a:off x="3846442" y="935282"/>
            <a:ext cx="8241807" cy="5833266"/>
          </a:xfrm>
          <a:prstGeom prst="rect">
            <a:avLst/>
          </a:prstGeom>
        </p:spPr>
      </p:pic>
      <p:pic>
        <p:nvPicPr>
          <p:cNvPr id="5" name="Picture 4">
            <a:extLst>
              <a:ext uri="{FF2B5EF4-FFF2-40B4-BE49-F238E27FC236}">
                <a16:creationId xmlns:a16="http://schemas.microsoft.com/office/drawing/2014/main" id="{D309BB90-E31E-CE79-C646-88073A84ABFA}"/>
              </a:ext>
            </a:extLst>
          </p:cNvPr>
          <p:cNvPicPr>
            <a:picLocks noChangeAspect="1"/>
          </p:cNvPicPr>
          <p:nvPr/>
        </p:nvPicPr>
        <p:blipFill>
          <a:blip r:embed="rId3"/>
          <a:stretch>
            <a:fillRect/>
          </a:stretch>
        </p:blipFill>
        <p:spPr>
          <a:xfrm>
            <a:off x="153445" y="3646046"/>
            <a:ext cx="3472356" cy="3052928"/>
          </a:xfrm>
          <a:prstGeom prst="rect">
            <a:avLst/>
          </a:prstGeom>
        </p:spPr>
      </p:pic>
    </p:spTree>
    <p:extLst>
      <p:ext uri="{BB962C8B-B14F-4D97-AF65-F5344CB8AC3E}">
        <p14:creationId xmlns:p14="http://schemas.microsoft.com/office/powerpoint/2010/main" val="205380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789CD-9C3D-B8CA-6A87-F470E5BF96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CB7287D-984C-BDCA-8E12-F6558FC1B214}"/>
              </a:ext>
            </a:extLst>
          </p:cNvPr>
          <p:cNvSpPr txBox="1"/>
          <p:nvPr/>
        </p:nvSpPr>
        <p:spPr>
          <a:xfrm>
            <a:off x="551010" y="133730"/>
            <a:ext cx="11823208" cy="523220"/>
          </a:xfrm>
          <a:prstGeom prst="rect">
            <a:avLst/>
          </a:prstGeom>
          <a:noFill/>
        </p:spPr>
        <p:txBody>
          <a:bodyPr wrap="square">
            <a:spAutoFit/>
          </a:bodyPr>
          <a:lstStyle/>
          <a:p>
            <a:r>
              <a:rPr lang="en-US" sz="2800" b="1" u="sng" dirty="0"/>
              <a:t>Task 3: Manpower Plan to Reduce Abandon Rate to 10% (9 AM–9 PM)</a:t>
            </a:r>
          </a:p>
        </p:txBody>
      </p:sp>
      <p:sp>
        <p:nvSpPr>
          <p:cNvPr id="10" name="TextBox 9">
            <a:extLst>
              <a:ext uri="{FF2B5EF4-FFF2-40B4-BE49-F238E27FC236}">
                <a16:creationId xmlns:a16="http://schemas.microsoft.com/office/drawing/2014/main" id="{E9494350-8C6D-72EA-D050-2DA51152DBC6}"/>
              </a:ext>
            </a:extLst>
          </p:cNvPr>
          <p:cNvSpPr txBox="1"/>
          <p:nvPr/>
        </p:nvSpPr>
        <p:spPr>
          <a:xfrm>
            <a:off x="123625" y="765788"/>
            <a:ext cx="11654245" cy="923330"/>
          </a:xfrm>
          <a:prstGeom prst="rect">
            <a:avLst/>
          </a:prstGeom>
          <a:noFill/>
        </p:spPr>
        <p:txBody>
          <a:bodyPr wrap="square">
            <a:spAutoFit/>
          </a:bodyPr>
          <a:lstStyle/>
          <a:p>
            <a:r>
              <a:rPr lang="en-US" sz="1800" b="1" u="sng" dirty="0"/>
              <a:t>Insights :</a:t>
            </a:r>
          </a:p>
          <a:p>
            <a:r>
              <a:rPr lang="en-US" dirty="0"/>
              <a:t>To reduce the abandon rate to 10%, we need at least 56 agents and the picture on the right shows the distribution of the 56 Agents.</a:t>
            </a:r>
            <a:endParaRPr lang="en-US" b="1" u="sng" dirty="0"/>
          </a:p>
        </p:txBody>
      </p:sp>
      <p:pic>
        <p:nvPicPr>
          <p:cNvPr id="3" name="Picture 2">
            <a:extLst>
              <a:ext uri="{FF2B5EF4-FFF2-40B4-BE49-F238E27FC236}">
                <a16:creationId xmlns:a16="http://schemas.microsoft.com/office/drawing/2014/main" id="{945C4A63-832E-5956-7577-61BCDB02774F}"/>
              </a:ext>
            </a:extLst>
          </p:cNvPr>
          <p:cNvPicPr>
            <a:picLocks noChangeAspect="1"/>
          </p:cNvPicPr>
          <p:nvPr/>
        </p:nvPicPr>
        <p:blipFill>
          <a:blip r:embed="rId2"/>
          <a:stretch>
            <a:fillRect/>
          </a:stretch>
        </p:blipFill>
        <p:spPr>
          <a:xfrm>
            <a:off x="313965" y="2205551"/>
            <a:ext cx="5163271" cy="3982006"/>
          </a:xfrm>
          <a:prstGeom prst="rect">
            <a:avLst/>
          </a:prstGeom>
        </p:spPr>
      </p:pic>
      <p:pic>
        <p:nvPicPr>
          <p:cNvPr id="7" name="Picture 6">
            <a:extLst>
              <a:ext uri="{FF2B5EF4-FFF2-40B4-BE49-F238E27FC236}">
                <a16:creationId xmlns:a16="http://schemas.microsoft.com/office/drawing/2014/main" id="{3774625A-959A-904B-42A6-C80D55D07BB6}"/>
              </a:ext>
            </a:extLst>
          </p:cNvPr>
          <p:cNvPicPr>
            <a:picLocks noChangeAspect="1"/>
          </p:cNvPicPr>
          <p:nvPr/>
        </p:nvPicPr>
        <p:blipFill>
          <a:blip r:embed="rId3"/>
          <a:stretch>
            <a:fillRect/>
          </a:stretch>
        </p:blipFill>
        <p:spPr>
          <a:xfrm>
            <a:off x="7153961" y="2105265"/>
            <a:ext cx="3987805" cy="4082292"/>
          </a:xfrm>
          <a:prstGeom prst="rect">
            <a:avLst/>
          </a:prstGeom>
        </p:spPr>
      </p:pic>
    </p:spTree>
    <p:extLst>
      <p:ext uri="{BB962C8B-B14F-4D97-AF65-F5344CB8AC3E}">
        <p14:creationId xmlns:p14="http://schemas.microsoft.com/office/powerpoint/2010/main" val="143538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D45C14-C817-C7B9-7FBC-E72F2DE6275E}"/>
              </a:ext>
            </a:extLst>
          </p:cNvPr>
          <p:cNvSpPr txBox="1"/>
          <p:nvPr/>
        </p:nvSpPr>
        <p:spPr>
          <a:xfrm>
            <a:off x="0" y="1461871"/>
            <a:ext cx="3170583" cy="3970318"/>
          </a:xfrm>
          <a:prstGeom prst="rect">
            <a:avLst/>
          </a:prstGeom>
          <a:noFill/>
        </p:spPr>
        <p:txBody>
          <a:bodyPr wrap="square">
            <a:spAutoFit/>
          </a:bodyPr>
          <a:lstStyle/>
          <a:p>
            <a:r>
              <a:rPr lang="en-US" sz="1800" b="1" u="sng" dirty="0"/>
              <a:t>Insights :</a:t>
            </a:r>
          </a:p>
          <a:p>
            <a:endParaRPr lang="en-US" b="1" u="sng" dirty="0"/>
          </a:p>
          <a:p>
            <a:r>
              <a:rPr lang="en-US" dirty="0"/>
              <a:t>Night shift analysis shows an average of </a:t>
            </a:r>
            <a:r>
              <a:rPr lang="en-US" b="1" dirty="0"/>
              <a:t>1,093</a:t>
            </a:r>
            <a:r>
              <a:rPr lang="en-US" dirty="0"/>
              <a:t> calls during night hours, requiring </a:t>
            </a:r>
            <a:r>
              <a:rPr lang="en-US" b="1" dirty="0"/>
              <a:t>11</a:t>
            </a:r>
            <a:r>
              <a:rPr lang="en-US" dirty="0"/>
              <a:t> additional agents and </a:t>
            </a:r>
            <a:r>
              <a:rPr lang="en-US" b="1" dirty="0"/>
              <a:t>54</a:t>
            </a:r>
            <a:r>
              <a:rPr lang="en-US" dirty="0"/>
              <a:t> extra working hours to maintain the target </a:t>
            </a:r>
            <a:r>
              <a:rPr lang="en-US" b="1" dirty="0"/>
              <a:t>10% abandon rate</a:t>
            </a:r>
            <a:r>
              <a:rPr lang="en-US" dirty="0"/>
              <a:t>. This highlights the need for dedicated night staffing to improve customer experience and reduce missed calls.</a:t>
            </a:r>
            <a:endParaRPr lang="en-US" b="1" u="sng" dirty="0"/>
          </a:p>
          <a:p>
            <a:endParaRPr lang="en-US" b="1" u="sng" dirty="0"/>
          </a:p>
          <a:p>
            <a:endParaRPr lang="en-US" b="1" u="sng" dirty="0"/>
          </a:p>
        </p:txBody>
      </p:sp>
      <p:sp>
        <p:nvSpPr>
          <p:cNvPr id="4" name="TextBox 3">
            <a:extLst>
              <a:ext uri="{FF2B5EF4-FFF2-40B4-BE49-F238E27FC236}">
                <a16:creationId xmlns:a16="http://schemas.microsoft.com/office/drawing/2014/main" id="{4993A095-2BDB-1AD5-8115-914A8EF3D397}"/>
              </a:ext>
            </a:extLst>
          </p:cNvPr>
          <p:cNvSpPr txBox="1"/>
          <p:nvPr/>
        </p:nvSpPr>
        <p:spPr>
          <a:xfrm>
            <a:off x="298174" y="149377"/>
            <a:ext cx="11386510" cy="523220"/>
          </a:xfrm>
          <a:prstGeom prst="rect">
            <a:avLst/>
          </a:prstGeom>
          <a:noFill/>
        </p:spPr>
        <p:txBody>
          <a:bodyPr wrap="square">
            <a:spAutoFit/>
          </a:bodyPr>
          <a:lstStyle/>
          <a:p>
            <a:r>
              <a:rPr lang="en-US" sz="2800" b="1" u="sng" dirty="0"/>
              <a:t>Task 4: Night Shift Manpower Plan (9 PM–9 AM) for 10% Abandon Rate</a:t>
            </a:r>
          </a:p>
        </p:txBody>
      </p:sp>
      <p:pic>
        <p:nvPicPr>
          <p:cNvPr id="5" name="Picture 4">
            <a:extLst>
              <a:ext uri="{FF2B5EF4-FFF2-40B4-BE49-F238E27FC236}">
                <a16:creationId xmlns:a16="http://schemas.microsoft.com/office/drawing/2014/main" id="{D9AA65C5-1E54-F569-EB67-D496F77E0CD8}"/>
              </a:ext>
            </a:extLst>
          </p:cNvPr>
          <p:cNvPicPr>
            <a:picLocks noChangeAspect="1"/>
          </p:cNvPicPr>
          <p:nvPr/>
        </p:nvPicPr>
        <p:blipFill>
          <a:blip r:embed="rId3"/>
          <a:stretch>
            <a:fillRect/>
          </a:stretch>
        </p:blipFill>
        <p:spPr>
          <a:xfrm>
            <a:off x="3288974" y="1461871"/>
            <a:ext cx="8657861" cy="4837170"/>
          </a:xfrm>
          <a:prstGeom prst="rect">
            <a:avLst/>
          </a:prstGeom>
        </p:spPr>
      </p:pic>
    </p:spTree>
    <p:extLst>
      <p:ext uri="{BB962C8B-B14F-4D97-AF65-F5344CB8AC3E}">
        <p14:creationId xmlns:p14="http://schemas.microsoft.com/office/powerpoint/2010/main" val="17590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DDD9-DB50-A1F7-1EE9-37599BAE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17A-D4B7-7D5A-8160-99CC36EC9C9A}"/>
              </a:ext>
            </a:extLst>
          </p:cNvPr>
          <p:cNvSpPr>
            <a:spLocks noGrp="1"/>
          </p:cNvSpPr>
          <p:nvPr>
            <p:ph type="title"/>
          </p:nvPr>
        </p:nvSpPr>
        <p:spPr>
          <a:xfrm>
            <a:off x="526774" y="258418"/>
            <a:ext cx="10515600" cy="1325563"/>
          </a:xfrm>
        </p:spPr>
        <p:txBody>
          <a:bodyPr/>
          <a:lstStyle/>
          <a:p>
            <a:r>
              <a:rPr lang="en-US" b="1" u="sng" dirty="0"/>
              <a:t>Insights</a:t>
            </a:r>
            <a:br>
              <a:rPr lang="en-US" dirty="0"/>
            </a:br>
            <a:endParaRPr lang="en-US" dirty="0"/>
          </a:p>
        </p:txBody>
      </p:sp>
      <p:sp>
        <p:nvSpPr>
          <p:cNvPr id="3" name="Content Placeholder 2">
            <a:extLst>
              <a:ext uri="{FF2B5EF4-FFF2-40B4-BE49-F238E27FC236}">
                <a16:creationId xmlns:a16="http://schemas.microsoft.com/office/drawing/2014/main" id="{B9E78579-528B-57EC-638F-773BDDC61E25}"/>
              </a:ext>
            </a:extLst>
          </p:cNvPr>
          <p:cNvSpPr>
            <a:spLocks noGrp="1"/>
          </p:cNvSpPr>
          <p:nvPr>
            <p:ph idx="1"/>
          </p:nvPr>
        </p:nvSpPr>
        <p:spPr>
          <a:xfrm>
            <a:off x="526774" y="1039633"/>
            <a:ext cx="10989071" cy="5377069"/>
          </a:xfrm>
        </p:spPr>
        <p:txBody>
          <a:bodyPr>
            <a:normAutofit/>
          </a:bodyPr>
          <a:lstStyle/>
          <a:p>
            <a:pPr marL="0" indent="0" algn="just">
              <a:buNone/>
            </a:pPr>
            <a:r>
              <a:rPr lang="en-US" sz="2400" dirty="0"/>
              <a:t>Through this project, I learned how to analyze call center data to uncover trends, optimize agent staffing, and improve customer experience. By breaking down call volumes, durations, and abandon rates across different time buckets, I understood the importance of data-driven manpower planning and how small operational changes can significantly reduce missed calls and improve service quality.</a:t>
            </a:r>
          </a:p>
          <a:p>
            <a:pPr marL="0" indent="0" algn="just">
              <a:buNone/>
            </a:pPr>
            <a:endParaRPr lang="en-US" sz="2400" dirty="0"/>
          </a:p>
          <a:p>
            <a:pPr marL="0" indent="0" algn="just">
              <a:buNone/>
            </a:pPr>
            <a:endParaRPr lang="en-US" sz="2400" dirty="0"/>
          </a:p>
          <a:p>
            <a:pPr marL="0" indent="0">
              <a:buNone/>
            </a:pPr>
            <a:r>
              <a:rPr lang="en-US" sz="2400" b="1" u="sng" dirty="0"/>
              <a:t>Excel Sheet Link </a:t>
            </a:r>
            <a:r>
              <a:rPr lang="en-US" sz="2400" b="1" dirty="0"/>
              <a:t>– </a:t>
            </a:r>
            <a:r>
              <a:rPr lang="en-US" sz="2400" b="1" dirty="0">
                <a:hlinkClick r:id="rId3"/>
              </a:rPr>
              <a:t>https://docs.google.com/spreadsheets/d/1N4G7tDf8xbF88vV_pOY8ivk_OvW4VNjv/edit?usp=sharing&amp;ouid=110673356967982932629&amp;rtpof=true&amp;sd=true</a:t>
            </a:r>
            <a:endParaRPr lang="en-US" sz="2400" b="1" dirty="0"/>
          </a:p>
          <a:p>
            <a:pPr marL="0" indent="0">
              <a:buNone/>
            </a:pPr>
            <a:endParaRPr lang="en-US" b="1" dirty="0"/>
          </a:p>
        </p:txBody>
      </p:sp>
    </p:spTree>
    <p:extLst>
      <p:ext uri="{BB962C8B-B14F-4D97-AF65-F5344CB8AC3E}">
        <p14:creationId xmlns:p14="http://schemas.microsoft.com/office/powerpoint/2010/main" val="115579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508</Words>
  <Application>Microsoft Office PowerPoint</Application>
  <PresentationFormat>Widescreen</PresentationFormat>
  <Paragraphs>37</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Call Volume Trend Analysis</vt:lpstr>
      <vt:lpstr>Project Description  </vt:lpstr>
      <vt:lpstr>Tech Stack </vt:lpstr>
      <vt:lpstr>Data Cleaning </vt:lpstr>
      <vt:lpstr>   Data Analytics Tasks</vt:lpstr>
      <vt:lpstr>PowerPoint Presentation</vt:lpstr>
      <vt:lpstr>PowerPoint Presentation</vt:lpstr>
      <vt:lpstr>PowerPoint Presentation</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Zaid Mohammad</dc:creator>
  <cp:lastModifiedBy>Zaid Mohammad</cp:lastModifiedBy>
  <cp:revision>70</cp:revision>
  <dcterms:created xsi:type="dcterms:W3CDTF">2025-02-24T11:56:18Z</dcterms:created>
  <dcterms:modified xsi:type="dcterms:W3CDTF">2025-05-08T11:06:33Z</dcterms:modified>
</cp:coreProperties>
</file>