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58" r:id="rId5"/>
    <p:sldId id="259" r:id="rId6"/>
    <p:sldId id="260" r:id="rId7"/>
    <p:sldId id="263" r:id="rId8"/>
    <p:sldId id="264" r:id="rId9"/>
    <p:sldId id="265" r:id="rId10"/>
    <p:sldId id="266" r:id="rId11"/>
    <p:sldId id="267"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C838-4251-48D7-802F-0B8C9A041A01}"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1589-785E-4C30-80C5-4713EA9EA2CA}" type="slidenum">
              <a:rPr lang="en-US" smtClean="0"/>
              <a:t>‹#›</a:t>
            </a:fld>
            <a:endParaRPr lang="en-US"/>
          </a:p>
        </p:txBody>
      </p:sp>
    </p:spTree>
    <p:extLst>
      <p:ext uri="{BB962C8B-B14F-4D97-AF65-F5344CB8AC3E}">
        <p14:creationId xmlns:p14="http://schemas.microsoft.com/office/powerpoint/2010/main" val="693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5</a:t>
            </a:fld>
            <a:endParaRPr lang="en-US"/>
          </a:p>
        </p:txBody>
      </p:sp>
    </p:spTree>
    <p:extLst>
      <p:ext uri="{BB962C8B-B14F-4D97-AF65-F5344CB8AC3E}">
        <p14:creationId xmlns:p14="http://schemas.microsoft.com/office/powerpoint/2010/main" val="7859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1D4-2F87-B74E-F4B9-B6836AF2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A7F3-F8F2-28F4-016A-6FE53D15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5BBD4-3DF5-0C60-576D-30FD539186E2}"/>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5" name="Footer Placeholder 4">
            <a:extLst>
              <a:ext uri="{FF2B5EF4-FFF2-40B4-BE49-F238E27FC236}">
                <a16:creationId xmlns:a16="http://schemas.microsoft.com/office/drawing/2014/main" id="{0AD99022-8BD1-F24F-7093-2090465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96FC-14C1-F852-04E6-98E9B98F196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8225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FD9F-B98C-96C3-0375-70DB3CFEC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CF3BE-FF86-DACA-40DE-07309A7CF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F7D73-CF46-F46D-B7D8-E03834D64698}"/>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5" name="Footer Placeholder 4">
            <a:extLst>
              <a:ext uri="{FF2B5EF4-FFF2-40B4-BE49-F238E27FC236}">
                <a16:creationId xmlns:a16="http://schemas.microsoft.com/office/drawing/2014/main" id="{0D10AAB1-C5E2-9CE6-4241-BDE7F912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1FCF-3BAA-C385-C193-0C02B0C3C9D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40873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576A5-B251-1913-A0CF-A8751E96E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BA823-C642-BE95-EE82-380034FB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C130-82A4-5CFB-4E88-9BBC5AA219BC}"/>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5" name="Footer Placeholder 4">
            <a:extLst>
              <a:ext uri="{FF2B5EF4-FFF2-40B4-BE49-F238E27FC236}">
                <a16:creationId xmlns:a16="http://schemas.microsoft.com/office/drawing/2014/main" id="{41F4D0F4-9FD8-75CC-EB88-33AE9C0E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0FA-85B3-CE35-2F3C-EA3C951920B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7075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6E0E-6D01-2B45-2ACA-872B3958B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EE4C-536A-D805-75A0-24B4FD62C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495DB-4AE2-873C-9B8E-F73B329614A9}"/>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5" name="Footer Placeholder 4">
            <a:extLst>
              <a:ext uri="{FF2B5EF4-FFF2-40B4-BE49-F238E27FC236}">
                <a16:creationId xmlns:a16="http://schemas.microsoft.com/office/drawing/2014/main" id="{78411813-0F5C-03DB-8C25-8CBDFAB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2EDDD-F822-7588-21B9-DD405CA93EA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6304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02D-AB34-D548-E4D3-0C8BD9F7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A94CE-98D8-189A-A10E-8602908D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8B7BF-4CE6-C5DF-0B01-20A05BF57239}"/>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5" name="Footer Placeholder 4">
            <a:extLst>
              <a:ext uri="{FF2B5EF4-FFF2-40B4-BE49-F238E27FC236}">
                <a16:creationId xmlns:a16="http://schemas.microsoft.com/office/drawing/2014/main" id="{4E526BD2-A436-1668-0F64-544F6CAA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4E5E-9956-E458-B888-28EA3EA0705E}"/>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735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0FA-F045-CF22-EC19-8A4D13AEC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BBB2-B5F0-63D9-D439-247CD3DE9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FAFB1-A07B-D9A1-F333-DDB5B93D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51DF8-8A47-7C7D-59FC-D4AB0D3BAF11}"/>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6" name="Footer Placeholder 5">
            <a:extLst>
              <a:ext uri="{FF2B5EF4-FFF2-40B4-BE49-F238E27FC236}">
                <a16:creationId xmlns:a16="http://schemas.microsoft.com/office/drawing/2014/main" id="{02E7F61F-A224-39BF-C3ED-98C05F801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22A45-7708-7489-1354-6335A4C025F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1963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D90-BC4C-2027-8A63-DD44B04D3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21027-12D6-F571-92E1-67891CA67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60F8-FC6F-9337-3470-DD0F66B4A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C283C-35ED-CB0E-0335-8FE89ADC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1664-607F-3B17-0C80-371AB6D11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6B721-182E-D5C1-9271-F27F749B7726}"/>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8" name="Footer Placeholder 7">
            <a:extLst>
              <a:ext uri="{FF2B5EF4-FFF2-40B4-BE49-F238E27FC236}">
                <a16:creationId xmlns:a16="http://schemas.microsoft.com/office/drawing/2014/main" id="{0714B780-317E-7943-6894-0E34D9647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BCF9-673C-6CE0-26EA-0383B7D11FFD}"/>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360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8CB-98BC-85F2-5809-CC42E13A5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05AE-51DC-02A9-44F4-C84B93D6FDBE}"/>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4" name="Footer Placeholder 3">
            <a:extLst>
              <a:ext uri="{FF2B5EF4-FFF2-40B4-BE49-F238E27FC236}">
                <a16:creationId xmlns:a16="http://schemas.microsoft.com/office/drawing/2014/main" id="{2EB6875A-04C9-92B1-72C7-68B4C1F0D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A2FE6-E73B-874C-5270-BC03593BC65F}"/>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57028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B8197-4D6F-500C-0BB1-93C30588A62C}"/>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3" name="Footer Placeholder 2">
            <a:extLst>
              <a:ext uri="{FF2B5EF4-FFF2-40B4-BE49-F238E27FC236}">
                <a16:creationId xmlns:a16="http://schemas.microsoft.com/office/drawing/2014/main" id="{42FFAFB3-B6D3-B048-6A23-E38E0F04D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3C40-A962-643C-66E3-115C08BC830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5768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465B-E84B-ADAA-6025-5C56A5AC0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41CA9-76FC-FE3E-2FE7-9B8DF554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794EF-43DD-B213-B60B-313FF213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4072-B848-7532-F61A-170FAA2AE583}"/>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6" name="Footer Placeholder 5">
            <a:extLst>
              <a:ext uri="{FF2B5EF4-FFF2-40B4-BE49-F238E27FC236}">
                <a16:creationId xmlns:a16="http://schemas.microsoft.com/office/drawing/2014/main" id="{44077DC1-E7D7-574F-65D8-79ED24F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11AF-4A62-8340-D647-C5A1C23D9DC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1240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AFE-B900-7E39-6A84-7B07C323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F1C14-AD1F-4135-421B-BCB919C3B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E8491-C9BF-5486-79F7-D0EF1478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4306B-D55A-18B6-530C-96B82B15A93C}"/>
              </a:ext>
            </a:extLst>
          </p:cNvPr>
          <p:cNvSpPr>
            <a:spLocks noGrp="1"/>
          </p:cNvSpPr>
          <p:nvPr>
            <p:ph type="dt" sz="half" idx="10"/>
          </p:nvPr>
        </p:nvSpPr>
        <p:spPr/>
        <p:txBody>
          <a:bodyPr/>
          <a:lstStyle/>
          <a:p>
            <a:fld id="{AF218F3E-9A8C-4CB1-835B-DBAD5044A2B4}" type="datetimeFigureOut">
              <a:rPr lang="en-US" smtClean="0"/>
              <a:t>2/24/2025</a:t>
            </a:fld>
            <a:endParaRPr lang="en-US"/>
          </a:p>
        </p:txBody>
      </p:sp>
      <p:sp>
        <p:nvSpPr>
          <p:cNvPr id="6" name="Footer Placeholder 5">
            <a:extLst>
              <a:ext uri="{FF2B5EF4-FFF2-40B4-BE49-F238E27FC236}">
                <a16:creationId xmlns:a16="http://schemas.microsoft.com/office/drawing/2014/main" id="{C929DB58-DBD5-2951-B6B3-AC0F862CC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FD08-435E-C69A-233D-64423C85BC9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09848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B7F5-ABFC-2EB7-79A0-269F2B42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E1E03-CE7B-B207-BEF9-BA195C91E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6EDB-CD45-5F37-A08B-5C46E24B8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18F3E-9A8C-4CB1-835B-DBAD5044A2B4}" type="datetimeFigureOut">
              <a:rPr lang="en-US" smtClean="0"/>
              <a:t>2/24/2025</a:t>
            </a:fld>
            <a:endParaRPr lang="en-US"/>
          </a:p>
        </p:txBody>
      </p:sp>
      <p:sp>
        <p:nvSpPr>
          <p:cNvPr id="5" name="Footer Placeholder 4">
            <a:extLst>
              <a:ext uri="{FF2B5EF4-FFF2-40B4-BE49-F238E27FC236}">
                <a16:creationId xmlns:a16="http://schemas.microsoft.com/office/drawing/2014/main" id="{37A6A5FB-18E3-317C-9D9B-1AF3099EA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56C55-1780-09FF-9A29-F4090FA6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AD7E-CFD5-4D2A-8ED4-BFE838F125A9}" type="slidenum">
              <a:rPr lang="en-US" smtClean="0"/>
              <a:t>‹#›</a:t>
            </a:fld>
            <a:endParaRPr lang="en-US"/>
          </a:p>
        </p:txBody>
      </p:sp>
    </p:spTree>
    <p:extLst>
      <p:ext uri="{BB962C8B-B14F-4D97-AF65-F5344CB8AC3E}">
        <p14:creationId xmlns:p14="http://schemas.microsoft.com/office/powerpoint/2010/main" val="415198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A26-70DB-3E61-B5FE-EE5BD9188A07}"/>
              </a:ext>
            </a:extLst>
          </p:cNvPr>
          <p:cNvSpPr>
            <a:spLocks noGrp="1"/>
          </p:cNvSpPr>
          <p:nvPr>
            <p:ph type="ctrTitle"/>
          </p:nvPr>
        </p:nvSpPr>
        <p:spPr/>
        <p:txBody>
          <a:bodyPr/>
          <a:lstStyle/>
          <a:p>
            <a:r>
              <a:rPr lang="en-US" dirty="0"/>
              <a:t>Instagram User Analytics</a:t>
            </a:r>
          </a:p>
        </p:txBody>
      </p:sp>
      <p:sp>
        <p:nvSpPr>
          <p:cNvPr id="3" name="Subtitle 2">
            <a:extLst>
              <a:ext uri="{FF2B5EF4-FFF2-40B4-BE49-F238E27FC236}">
                <a16:creationId xmlns:a16="http://schemas.microsoft.com/office/drawing/2014/main" id="{44E68A80-8E28-0E53-1379-C6FCF166BF36}"/>
              </a:ext>
            </a:extLst>
          </p:cNvPr>
          <p:cNvSpPr>
            <a:spLocks noGrp="1"/>
          </p:cNvSpPr>
          <p:nvPr>
            <p:ph type="subTitle" idx="1"/>
          </p:nvPr>
        </p:nvSpPr>
        <p:spPr>
          <a:xfrm>
            <a:off x="1524000" y="4299284"/>
            <a:ext cx="9144000" cy="958516"/>
          </a:xfrm>
        </p:spPr>
        <p:txBody>
          <a:bodyPr/>
          <a:lstStyle/>
          <a:p>
            <a:r>
              <a:rPr lang="en-US" dirty="0"/>
              <a:t>Zaid Mohammad</a:t>
            </a:r>
          </a:p>
          <a:p>
            <a:endParaRPr lang="en-US" dirty="0"/>
          </a:p>
        </p:txBody>
      </p:sp>
    </p:spTree>
    <p:extLst>
      <p:ext uri="{BB962C8B-B14F-4D97-AF65-F5344CB8AC3E}">
        <p14:creationId xmlns:p14="http://schemas.microsoft.com/office/powerpoint/2010/main" val="30654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5CD1-AF85-3F69-62DD-B3AAB202C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E360C-86D0-0CB4-B459-F95CEACEEE77}"/>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A60E8D4E-1417-AC4F-C590-F3291252A849}"/>
              </a:ext>
            </a:extLst>
          </p:cNvPr>
          <p:cNvSpPr>
            <a:spLocks noGrp="1"/>
          </p:cNvSpPr>
          <p:nvPr>
            <p:ph idx="1"/>
          </p:nvPr>
        </p:nvSpPr>
        <p:spPr>
          <a:xfrm>
            <a:off x="860323" y="226142"/>
            <a:ext cx="10515600" cy="6631857"/>
          </a:xfrm>
        </p:spPr>
        <p:txBody>
          <a:bodyPr>
            <a:normAutofit/>
          </a:bodyPr>
          <a:lstStyle/>
          <a:p>
            <a:pPr marL="0" indent="0">
              <a:buNone/>
            </a:pPr>
            <a:r>
              <a:rPr lang="en-US" dirty="0"/>
              <a:t>5. Best Day for Ads (Most User Registrations)</a:t>
            </a: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r>
              <a:rPr lang="en-US" dirty="0"/>
              <a:t>Identifies the best day of the week to launch ad.</a:t>
            </a:r>
          </a:p>
        </p:txBody>
      </p:sp>
      <p:pic>
        <p:nvPicPr>
          <p:cNvPr id="6" name="Picture 5">
            <a:extLst>
              <a:ext uri="{FF2B5EF4-FFF2-40B4-BE49-F238E27FC236}">
                <a16:creationId xmlns:a16="http://schemas.microsoft.com/office/drawing/2014/main" id="{8B49AF3F-A433-51FA-F035-77659F49B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627" y="1171260"/>
            <a:ext cx="6420746" cy="4515480"/>
          </a:xfrm>
          <a:prstGeom prst="rect">
            <a:avLst/>
          </a:prstGeom>
        </p:spPr>
      </p:pic>
    </p:spTree>
    <p:extLst>
      <p:ext uri="{BB962C8B-B14F-4D97-AF65-F5344CB8AC3E}">
        <p14:creationId xmlns:p14="http://schemas.microsoft.com/office/powerpoint/2010/main" val="383907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4704A-6A43-A443-8978-01B2B6A8D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C3F8D3-04E0-CA5C-BFE8-051E860C63B0}"/>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A0CDE191-BB31-60BC-F983-6E21D12B0696}"/>
              </a:ext>
            </a:extLst>
          </p:cNvPr>
          <p:cNvSpPr>
            <a:spLocks noGrp="1"/>
          </p:cNvSpPr>
          <p:nvPr>
            <p:ph idx="1"/>
          </p:nvPr>
        </p:nvSpPr>
        <p:spPr>
          <a:xfrm>
            <a:off x="860323" y="226142"/>
            <a:ext cx="10515600" cy="6631857"/>
          </a:xfrm>
        </p:spPr>
        <p:txBody>
          <a:bodyPr>
            <a:normAutofit/>
          </a:bodyPr>
          <a:lstStyle/>
          <a:p>
            <a:pPr marL="0" indent="0">
              <a:buNone/>
            </a:pPr>
            <a:r>
              <a:rPr lang="en-US" dirty="0"/>
              <a:t>6. Average Number of Posts Per User</a:t>
            </a: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r>
              <a:rPr lang="en-US" dirty="0"/>
              <a:t>Displays the average number of posts per user.</a:t>
            </a:r>
          </a:p>
        </p:txBody>
      </p:sp>
      <p:pic>
        <p:nvPicPr>
          <p:cNvPr id="6" name="Picture 5">
            <a:extLst>
              <a:ext uri="{FF2B5EF4-FFF2-40B4-BE49-F238E27FC236}">
                <a16:creationId xmlns:a16="http://schemas.microsoft.com/office/drawing/2014/main" id="{78D329CB-176A-16D0-7CF2-022D6C27E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421" y="1039938"/>
            <a:ext cx="8678486" cy="4353533"/>
          </a:xfrm>
          <a:prstGeom prst="rect">
            <a:avLst/>
          </a:prstGeom>
        </p:spPr>
      </p:pic>
    </p:spTree>
    <p:extLst>
      <p:ext uri="{BB962C8B-B14F-4D97-AF65-F5344CB8AC3E}">
        <p14:creationId xmlns:p14="http://schemas.microsoft.com/office/powerpoint/2010/main" val="112918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916AD-3372-0F77-ADEF-EF988E29D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DB58D-AB46-1CC5-4DAB-263182559411}"/>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D012414B-F5A5-8578-C0AA-360D65AC6E11}"/>
              </a:ext>
            </a:extLst>
          </p:cNvPr>
          <p:cNvSpPr>
            <a:spLocks noGrp="1"/>
          </p:cNvSpPr>
          <p:nvPr>
            <p:ph idx="1"/>
          </p:nvPr>
        </p:nvSpPr>
        <p:spPr>
          <a:xfrm>
            <a:off x="860323" y="226142"/>
            <a:ext cx="10515600" cy="6631857"/>
          </a:xfrm>
        </p:spPr>
        <p:txBody>
          <a:bodyPr>
            <a:normAutofit lnSpcReduction="10000"/>
          </a:bodyPr>
          <a:lstStyle/>
          <a:p>
            <a:pPr marL="0" indent="0">
              <a:buNone/>
            </a:pPr>
            <a:r>
              <a:rPr lang="en-US" dirty="0"/>
              <a:t>7. Identifying Bots (Users Who Liked Every Photo)</a:t>
            </a:r>
          </a:p>
          <a:p>
            <a:pPr marL="0" indent="0">
              <a:buNone/>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r>
              <a:rPr lang="en-US" dirty="0"/>
              <a:t>Identifies users who have liked every single photo (potential bot accounts).</a:t>
            </a:r>
          </a:p>
        </p:txBody>
      </p:sp>
      <p:pic>
        <p:nvPicPr>
          <p:cNvPr id="6" name="Picture 5">
            <a:extLst>
              <a:ext uri="{FF2B5EF4-FFF2-40B4-BE49-F238E27FC236}">
                <a16:creationId xmlns:a16="http://schemas.microsoft.com/office/drawing/2014/main" id="{F58424BB-51B5-7730-F67C-456A2952B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706" y="1209365"/>
            <a:ext cx="6544588" cy="4439270"/>
          </a:xfrm>
          <a:prstGeom prst="rect">
            <a:avLst/>
          </a:prstGeom>
        </p:spPr>
      </p:pic>
    </p:spTree>
    <p:extLst>
      <p:ext uri="{BB962C8B-B14F-4D97-AF65-F5344CB8AC3E}">
        <p14:creationId xmlns:p14="http://schemas.microsoft.com/office/powerpoint/2010/main" val="113313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DDD9-DB50-A1F7-1EE9-37599BAE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17A-D4B7-7D5A-8160-99CC36EC9C9A}"/>
              </a:ext>
            </a:extLst>
          </p:cNvPr>
          <p:cNvSpPr>
            <a:spLocks noGrp="1"/>
          </p:cNvSpPr>
          <p:nvPr>
            <p:ph type="title"/>
          </p:nvPr>
        </p:nvSpPr>
        <p:spPr/>
        <p:txBody>
          <a:bodyPr/>
          <a:lstStyle/>
          <a:p>
            <a:r>
              <a:rPr lang="en-US" dirty="0"/>
              <a:t>Insights</a:t>
            </a:r>
            <a:br>
              <a:rPr lang="en-US" dirty="0"/>
            </a:br>
            <a:endParaRPr lang="en-US" dirty="0"/>
          </a:p>
        </p:txBody>
      </p:sp>
      <p:sp>
        <p:nvSpPr>
          <p:cNvPr id="3" name="Content Placeholder 2">
            <a:extLst>
              <a:ext uri="{FF2B5EF4-FFF2-40B4-BE49-F238E27FC236}">
                <a16:creationId xmlns:a16="http://schemas.microsoft.com/office/drawing/2014/main" id="{B9E78579-528B-57EC-638F-773BDDC61E25}"/>
              </a:ext>
            </a:extLst>
          </p:cNvPr>
          <p:cNvSpPr>
            <a:spLocks noGrp="1"/>
          </p:cNvSpPr>
          <p:nvPr>
            <p:ph idx="1"/>
          </p:nvPr>
        </p:nvSpPr>
        <p:spPr/>
        <p:txBody>
          <a:bodyPr>
            <a:normAutofit fontScale="62500" lnSpcReduction="20000"/>
          </a:bodyPr>
          <a:lstStyle/>
          <a:p>
            <a:r>
              <a:rPr lang="en-US" dirty="0"/>
              <a:t>The five oldest users were identified based on their account creation dates.</a:t>
            </a:r>
          </a:p>
          <a:p>
            <a:endParaRPr lang="en-US" dirty="0"/>
          </a:p>
          <a:p>
            <a:r>
              <a:rPr lang="en-US" dirty="0"/>
              <a:t>Some users have never posted a single photo, indicating inactive accounts.</a:t>
            </a:r>
          </a:p>
          <a:p>
            <a:endParaRPr lang="en-US" dirty="0"/>
          </a:p>
          <a:p>
            <a:r>
              <a:rPr lang="en-US" dirty="0"/>
              <a:t>The contest winner was determined based on the highest number of likes on a single photo.</a:t>
            </a:r>
          </a:p>
          <a:p>
            <a:endParaRPr lang="en-US" dirty="0"/>
          </a:p>
          <a:p>
            <a:r>
              <a:rPr lang="en-US" dirty="0"/>
              <a:t>The most popular hashtags were identified to help brands maximize their reach.</a:t>
            </a:r>
          </a:p>
          <a:p>
            <a:endParaRPr lang="en-US" dirty="0"/>
          </a:p>
          <a:p>
            <a:r>
              <a:rPr lang="en-US" dirty="0"/>
              <a:t>Monday was found to be the best day for launching ad campaigns based on user registrations.</a:t>
            </a:r>
          </a:p>
          <a:p>
            <a:endParaRPr lang="en-US" dirty="0"/>
          </a:p>
          <a:p>
            <a:r>
              <a:rPr lang="en-US" dirty="0"/>
              <a:t>The average number of posts per user was calculated to determine overall engagement.</a:t>
            </a:r>
          </a:p>
          <a:p>
            <a:endParaRPr lang="en-US" dirty="0"/>
          </a:p>
          <a:p>
            <a:r>
              <a:rPr lang="en-US" dirty="0"/>
              <a:t>Potential bot accounts were searched for.</a:t>
            </a:r>
          </a:p>
          <a:p>
            <a:endParaRPr lang="en-US" dirty="0"/>
          </a:p>
        </p:txBody>
      </p:sp>
    </p:spTree>
    <p:extLst>
      <p:ext uri="{BB962C8B-B14F-4D97-AF65-F5344CB8AC3E}">
        <p14:creationId xmlns:p14="http://schemas.microsoft.com/office/powerpoint/2010/main" val="115579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7361-1532-A6ED-439E-B3E4961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69641-F962-982F-2454-8BBA7DA33AAD}"/>
              </a:ext>
            </a:extLst>
          </p:cNvPr>
          <p:cNvSpPr>
            <a:spLocks noGrp="1"/>
          </p:cNvSpPr>
          <p:nvPr>
            <p:ph type="title"/>
          </p:nvPr>
        </p:nvSpPr>
        <p:spPr>
          <a:xfrm>
            <a:off x="838200" y="1370824"/>
            <a:ext cx="10515600" cy="1408530"/>
          </a:xfrm>
        </p:spPr>
        <p:txBody>
          <a:bodyPr>
            <a:normAutofit fontScale="90000"/>
          </a:bodyPr>
          <a:lstStyle/>
          <a:p>
            <a:r>
              <a:rPr lang="en-US" dirty="0"/>
              <a:t>Project Description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FB766E-0878-5596-DA0B-381867D670A9}"/>
              </a:ext>
            </a:extLst>
          </p:cNvPr>
          <p:cNvSpPr>
            <a:spLocks noGrp="1"/>
          </p:cNvSpPr>
          <p:nvPr>
            <p:ph idx="1"/>
          </p:nvPr>
        </p:nvSpPr>
        <p:spPr>
          <a:xfrm>
            <a:off x="838200" y="2858012"/>
            <a:ext cx="10515600" cy="4351338"/>
          </a:xfrm>
        </p:spPr>
        <p:txBody>
          <a:bodyPr/>
          <a:lstStyle/>
          <a:p>
            <a:pPr marL="0" indent="0">
              <a:buNone/>
            </a:pPr>
            <a:r>
              <a:rPr lang="en-US" dirty="0"/>
              <a:t>This project dives into understanding how users interact and engage on Instagram. Using SQL, we pull out useful insights about user activity, spot trends in engagement, and even identify potential bot behavior. The results help the team make smarter decisions about improving the platform and shaping marketing strategies.</a:t>
            </a:r>
          </a:p>
        </p:txBody>
      </p:sp>
    </p:spTree>
    <p:extLst>
      <p:ext uri="{BB962C8B-B14F-4D97-AF65-F5344CB8AC3E}">
        <p14:creationId xmlns:p14="http://schemas.microsoft.com/office/powerpoint/2010/main" val="41844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FDF71-EA7C-5B52-8B21-6678B6FCFA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1448B-8338-16F7-EE1D-FCCEB2DBF6A2}"/>
              </a:ext>
            </a:extLst>
          </p:cNvPr>
          <p:cNvSpPr>
            <a:spLocks noGrp="1"/>
          </p:cNvSpPr>
          <p:nvPr>
            <p:ph type="title"/>
          </p:nvPr>
        </p:nvSpPr>
        <p:spPr>
          <a:xfrm>
            <a:off x="838200" y="896067"/>
            <a:ext cx="10515600" cy="1325563"/>
          </a:xfrm>
        </p:spPr>
        <p:txBody>
          <a:bodyPr/>
          <a:lstStyle/>
          <a:p>
            <a:r>
              <a:rPr lang="en-US" dirty="0"/>
              <a:t>Approach</a:t>
            </a:r>
            <a:br>
              <a:rPr lang="en-US" dirty="0"/>
            </a:br>
            <a:endParaRPr lang="en-US" dirty="0"/>
          </a:p>
        </p:txBody>
      </p:sp>
      <p:sp>
        <p:nvSpPr>
          <p:cNvPr id="3" name="Content Placeholder 2">
            <a:extLst>
              <a:ext uri="{FF2B5EF4-FFF2-40B4-BE49-F238E27FC236}">
                <a16:creationId xmlns:a16="http://schemas.microsoft.com/office/drawing/2014/main" id="{0A873A72-C8A0-263A-D0B7-0FD77AF55E99}"/>
              </a:ext>
            </a:extLst>
          </p:cNvPr>
          <p:cNvSpPr>
            <a:spLocks noGrp="1"/>
          </p:cNvSpPr>
          <p:nvPr>
            <p:ph idx="1"/>
          </p:nvPr>
        </p:nvSpPr>
        <p:spPr/>
        <p:txBody>
          <a:bodyPr>
            <a:normAutofit fontScale="85000" lnSpcReduction="20000"/>
          </a:bodyPr>
          <a:lstStyle/>
          <a:p>
            <a:pPr marL="0" indent="0">
              <a:buNone/>
            </a:pPr>
            <a:endParaRPr lang="en-US" dirty="0"/>
          </a:p>
          <a:p>
            <a:pPr marL="0" indent="0">
              <a:buNone/>
            </a:pPr>
            <a:r>
              <a:rPr lang="en-US" dirty="0"/>
              <a:t>Setting Up the Database:</a:t>
            </a:r>
          </a:p>
          <a:p>
            <a:pPr marL="0" indent="0">
              <a:buNone/>
            </a:pPr>
            <a:r>
              <a:rPr lang="en-US" dirty="0"/>
              <a:t>I started by creating and filling tables (like users, photos, and likes) in MySQL Workbench to organize the data.</a:t>
            </a:r>
          </a:p>
          <a:p>
            <a:pPr marL="0" indent="0">
              <a:buNone/>
            </a:pPr>
            <a:endParaRPr lang="en-US" dirty="0"/>
          </a:p>
          <a:p>
            <a:pPr marL="0" indent="0">
              <a:buNone/>
            </a:pPr>
            <a:r>
              <a:rPr lang="en-US" dirty="0"/>
              <a:t>Digging into the Data:</a:t>
            </a:r>
          </a:p>
          <a:p>
            <a:pPr marL="0" indent="0">
              <a:buNone/>
            </a:pPr>
            <a:r>
              <a:rPr lang="en-US" dirty="0"/>
              <a:t>Using SQL queries, I explored key metrics such as active vs. inactive users, how often people post, and even flagged potential bot activity.</a:t>
            </a:r>
          </a:p>
          <a:p>
            <a:pPr marL="0" indent="0">
              <a:buNone/>
            </a:pPr>
            <a:endParaRPr lang="en-US" dirty="0"/>
          </a:p>
          <a:p>
            <a:pPr marL="0" indent="0">
              <a:buNone/>
            </a:pPr>
            <a:r>
              <a:rPr lang="en-US" dirty="0"/>
              <a:t>Making Sense of the Results:</a:t>
            </a:r>
          </a:p>
          <a:p>
            <a:pPr marL="0" indent="0">
              <a:buNone/>
            </a:pPr>
            <a:r>
              <a:rPr lang="en-US" dirty="0"/>
              <a:t>After running the queries, I compiled the outputs, analyzed the trends, and turned them into practical insights that could drive decisions.</a:t>
            </a:r>
          </a:p>
        </p:txBody>
      </p:sp>
    </p:spTree>
    <p:extLst>
      <p:ext uri="{BB962C8B-B14F-4D97-AF65-F5344CB8AC3E}">
        <p14:creationId xmlns:p14="http://schemas.microsoft.com/office/powerpoint/2010/main" val="107580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442A-7804-6722-E987-05EEC0C02A60}"/>
              </a:ext>
            </a:extLst>
          </p:cNvPr>
          <p:cNvSpPr>
            <a:spLocks noGrp="1"/>
          </p:cNvSpPr>
          <p:nvPr>
            <p:ph type="title"/>
          </p:nvPr>
        </p:nvSpPr>
        <p:spPr>
          <a:xfrm>
            <a:off x="835742" y="1162843"/>
            <a:ext cx="10515600" cy="1325563"/>
          </a:xfrm>
        </p:spPr>
        <p:txBody>
          <a:bodyPr/>
          <a:lstStyle/>
          <a:p>
            <a:r>
              <a:rPr lang="en-US" dirty="0"/>
              <a:t>Tech Stack</a:t>
            </a:r>
            <a:br>
              <a:rPr lang="en-US" dirty="0"/>
            </a:br>
            <a:endParaRPr lang="en-US" dirty="0"/>
          </a:p>
        </p:txBody>
      </p:sp>
      <p:sp>
        <p:nvSpPr>
          <p:cNvPr id="3" name="Content Placeholder 2">
            <a:extLst>
              <a:ext uri="{FF2B5EF4-FFF2-40B4-BE49-F238E27FC236}">
                <a16:creationId xmlns:a16="http://schemas.microsoft.com/office/drawing/2014/main" id="{12EB3626-7BD5-0BAA-37B7-E4268F4CBC55}"/>
              </a:ext>
            </a:extLst>
          </p:cNvPr>
          <p:cNvSpPr>
            <a:spLocks noGrp="1"/>
          </p:cNvSpPr>
          <p:nvPr>
            <p:ph idx="1"/>
          </p:nvPr>
        </p:nvSpPr>
        <p:spPr>
          <a:xfrm>
            <a:off x="835742" y="2173773"/>
            <a:ext cx="10513142" cy="3688557"/>
          </a:xfrm>
        </p:spPr>
        <p:txBody>
          <a:bodyPr>
            <a:normAutofit lnSpcReduction="10000"/>
          </a:bodyPr>
          <a:lstStyle/>
          <a:p>
            <a:pPr marL="0" indent="0">
              <a:buNone/>
            </a:pPr>
            <a:endParaRPr lang="en-US" dirty="0"/>
          </a:p>
          <a:p>
            <a:pPr marL="0" indent="0">
              <a:buNone/>
            </a:pPr>
            <a:r>
              <a:rPr lang="en-US" dirty="0"/>
              <a:t>MySQL Workbench: For managing the database and running all the SQL queries.</a:t>
            </a:r>
          </a:p>
          <a:p>
            <a:pPr marL="0" indent="0">
              <a:buNone/>
            </a:pPr>
            <a:endParaRPr lang="en-US" dirty="0"/>
          </a:p>
          <a:p>
            <a:pPr marL="0" indent="0">
              <a:buNone/>
            </a:pPr>
            <a:r>
              <a:rPr lang="en-US" dirty="0"/>
              <a:t>SQL: The go-to tool for fetching and analyzing the data.</a:t>
            </a:r>
          </a:p>
          <a:p>
            <a:pPr marL="0" indent="0">
              <a:buNone/>
            </a:pPr>
            <a:endParaRPr lang="en-US" dirty="0"/>
          </a:p>
          <a:p>
            <a:pPr marL="0" indent="0">
              <a:buNone/>
            </a:pPr>
            <a:r>
              <a:rPr lang="en-US" dirty="0"/>
              <a:t>PowerPoint: To neatly organize and present the findings in a way that’s easy to understand.</a:t>
            </a:r>
          </a:p>
        </p:txBody>
      </p:sp>
    </p:spTree>
    <p:extLst>
      <p:ext uri="{BB962C8B-B14F-4D97-AF65-F5344CB8AC3E}">
        <p14:creationId xmlns:p14="http://schemas.microsoft.com/office/powerpoint/2010/main" val="105635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5D7DF-0C1A-B8DC-2EE1-963EFAC77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BA38A-68CB-A0FD-E6C0-17F0B9F8EF80}"/>
              </a:ext>
            </a:extLst>
          </p:cNvPr>
          <p:cNvSpPr>
            <a:spLocks noGrp="1"/>
          </p:cNvSpPr>
          <p:nvPr>
            <p:ph type="title"/>
          </p:nvPr>
        </p:nvSpPr>
        <p:spPr>
          <a:xfrm>
            <a:off x="838200" y="817409"/>
            <a:ext cx="10515600" cy="1325563"/>
          </a:xfrm>
        </p:spPr>
        <p:txBody>
          <a:bodyPr/>
          <a:lstStyle/>
          <a:p>
            <a:r>
              <a:rPr lang="en-US" dirty="0"/>
              <a:t>Database Schema</a:t>
            </a:r>
            <a:br>
              <a:rPr lang="en-US" dirty="0"/>
            </a:br>
            <a:endParaRPr lang="en-US" dirty="0"/>
          </a:p>
        </p:txBody>
      </p:sp>
      <p:sp>
        <p:nvSpPr>
          <p:cNvPr id="3" name="Content Placeholder 2">
            <a:extLst>
              <a:ext uri="{FF2B5EF4-FFF2-40B4-BE49-F238E27FC236}">
                <a16:creationId xmlns:a16="http://schemas.microsoft.com/office/drawing/2014/main" id="{FBA5CB4E-85B9-4F22-359C-26F0EFBAEEA8}"/>
              </a:ext>
            </a:extLst>
          </p:cNvPr>
          <p:cNvSpPr>
            <a:spLocks noGrp="1"/>
          </p:cNvSpPr>
          <p:nvPr>
            <p:ph idx="1"/>
          </p:nvPr>
        </p:nvSpPr>
        <p:spPr/>
        <p:txBody>
          <a:bodyPr>
            <a:normAutofit/>
          </a:bodyPr>
          <a:lstStyle/>
          <a:p>
            <a:pPr marL="0" indent="0">
              <a:buNone/>
            </a:pPr>
            <a:r>
              <a:rPr lang="en-US" sz="3200" dirty="0"/>
              <a:t>Tables Used:</a:t>
            </a:r>
          </a:p>
          <a:p>
            <a:pPr marL="0" indent="0">
              <a:buNone/>
            </a:pPr>
            <a:endParaRPr lang="en-US" dirty="0"/>
          </a:p>
          <a:p>
            <a:pPr marL="0" indent="0">
              <a:buNone/>
            </a:pPr>
            <a:r>
              <a:rPr lang="en-US" dirty="0"/>
              <a:t>users </a:t>
            </a:r>
          </a:p>
          <a:p>
            <a:pPr marL="0" indent="0">
              <a:buNone/>
            </a:pPr>
            <a:r>
              <a:rPr lang="en-US" dirty="0"/>
              <a:t>photos </a:t>
            </a:r>
          </a:p>
          <a:p>
            <a:pPr marL="0" indent="0">
              <a:buNone/>
            </a:pPr>
            <a:r>
              <a:rPr lang="en-US" dirty="0"/>
              <a:t>likes</a:t>
            </a:r>
          </a:p>
          <a:p>
            <a:pPr marL="0" indent="0">
              <a:buNone/>
            </a:pPr>
            <a:r>
              <a:rPr lang="en-US" dirty="0"/>
              <a:t>comments </a:t>
            </a:r>
          </a:p>
          <a:p>
            <a:pPr marL="0" indent="0">
              <a:buNone/>
            </a:pPr>
            <a:r>
              <a:rPr lang="en-US" dirty="0"/>
              <a:t>tags </a:t>
            </a:r>
          </a:p>
          <a:p>
            <a:pPr marL="0" indent="0">
              <a:buNone/>
            </a:pPr>
            <a:r>
              <a:rPr lang="en-US" dirty="0" err="1"/>
              <a:t>photo_tags</a:t>
            </a:r>
            <a:endParaRPr lang="en-US" dirty="0"/>
          </a:p>
        </p:txBody>
      </p:sp>
    </p:spTree>
    <p:extLst>
      <p:ext uri="{BB962C8B-B14F-4D97-AF65-F5344CB8AC3E}">
        <p14:creationId xmlns:p14="http://schemas.microsoft.com/office/powerpoint/2010/main" val="8344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7E6A1-C7F9-8787-7E62-0DFEE8B4E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3894D-2F3A-2200-6D8C-2598CFF5A9D8}"/>
              </a:ext>
            </a:extLst>
          </p:cNvPr>
          <p:cNvSpPr>
            <a:spLocks noGrp="1"/>
          </p:cNvSpPr>
          <p:nvPr>
            <p:ph type="title"/>
          </p:nvPr>
        </p:nvSpPr>
        <p:spPr/>
        <p:txBody>
          <a:bodyPr/>
          <a:lstStyle/>
          <a:p>
            <a:r>
              <a:rPr lang="en-US" dirty="0"/>
              <a:t>Key SQL Queries &amp; Results</a:t>
            </a:r>
            <a:br>
              <a:rPr lang="en-US" dirty="0"/>
            </a:br>
            <a:endParaRPr lang="en-US" dirty="0"/>
          </a:p>
        </p:txBody>
      </p:sp>
      <p:sp>
        <p:nvSpPr>
          <p:cNvPr id="3" name="Content Placeholder 2">
            <a:extLst>
              <a:ext uri="{FF2B5EF4-FFF2-40B4-BE49-F238E27FC236}">
                <a16:creationId xmlns:a16="http://schemas.microsoft.com/office/drawing/2014/main" id="{79E88022-FC29-DEF4-BFDA-F153C9587963}"/>
              </a:ext>
            </a:extLst>
          </p:cNvPr>
          <p:cNvSpPr>
            <a:spLocks noGrp="1"/>
          </p:cNvSpPr>
          <p:nvPr>
            <p:ph idx="1"/>
          </p:nvPr>
        </p:nvSpPr>
        <p:spPr>
          <a:xfrm>
            <a:off x="860323" y="1157030"/>
            <a:ext cx="10515600" cy="5700969"/>
          </a:xfrm>
        </p:spPr>
        <p:txBody>
          <a:bodyPr>
            <a:normAutofit fontScale="92500" lnSpcReduction="10000"/>
          </a:bodyPr>
          <a:lstStyle/>
          <a:p>
            <a:pPr marL="0" indent="0">
              <a:buNone/>
            </a:pPr>
            <a:r>
              <a:rPr lang="en-US" dirty="0"/>
              <a:t>1. Identifying the Five Oldest Users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r>
              <a:rPr lang="en-US" dirty="0"/>
              <a:t>Displays the five oldest users on Instagram.</a:t>
            </a:r>
          </a:p>
          <a:p>
            <a:pPr marL="0" indent="0">
              <a:buNone/>
            </a:pPr>
            <a:endParaRPr lang="en-US" dirty="0"/>
          </a:p>
        </p:txBody>
      </p:sp>
      <p:pic>
        <p:nvPicPr>
          <p:cNvPr id="5" name="Picture 4">
            <a:extLst>
              <a:ext uri="{FF2B5EF4-FFF2-40B4-BE49-F238E27FC236}">
                <a16:creationId xmlns:a16="http://schemas.microsoft.com/office/drawing/2014/main" id="{2D136433-B589-926C-4D06-D118DD6E1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503" y="1690688"/>
            <a:ext cx="5682321" cy="4023698"/>
          </a:xfrm>
          <a:prstGeom prst="rect">
            <a:avLst/>
          </a:prstGeom>
        </p:spPr>
      </p:pic>
    </p:spTree>
    <p:extLst>
      <p:ext uri="{BB962C8B-B14F-4D97-AF65-F5344CB8AC3E}">
        <p14:creationId xmlns:p14="http://schemas.microsoft.com/office/powerpoint/2010/main" val="248258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18B23-6A49-5807-4AFF-50DAE013F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6AEEC-06B8-95F5-0385-D25548375DE0}"/>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7079AA7C-7B27-2E66-45AF-4B29FBBD37BB}"/>
              </a:ext>
            </a:extLst>
          </p:cNvPr>
          <p:cNvSpPr>
            <a:spLocks noGrp="1"/>
          </p:cNvSpPr>
          <p:nvPr>
            <p:ph idx="1"/>
          </p:nvPr>
        </p:nvSpPr>
        <p:spPr>
          <a:xfrm>
            <a:off x="860323" y="226142"/>
            <a:ext cx="10515600" cy="6631857"/>
          </a:xfrm>
        </p:spPr>
        <p:txBody>
          <a:bodyPr>
            <a:normAutofit/>
          </a:bodyPr>
          <a:lstStyle/>
          <a:p>
            <a:pPr marL="0" indent="0">
              <a:buNone/>
            </a:pPr>
            <a:r>
              <a:rPr lang="en-US" dirty="0"/>
              <a:t>2. Finding Users Who Never Posted a Photo</a:t>
            </a: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r>
              <a:rPr lang="en-US" dirty="0"/>
              <a:t>List of users who have never posted a single.</a:t>
            </a:r>
          </a:p>
        </p:txBody>
      </p:sp>
      <p:pic>
        <p:nvPicPr>
          <p:cNvPr id="6" name="Picture 5">
            <a:extLst>
              <a:ext uri="{FF2B5EF4-FFF2-40B4-BE49-F238E27FC236}">
                <a16:creationId xmlns:a16="http://schemas.microsoft.com/office/drawing/2014/main" id="{8B0F8CEC-06BE-E6C3-A538-FECB170DD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912" y="1260514"/>
            <a:ext cx="5953956" cy="4563112"/>
          </a:xfrm>
          <a:prstGeom prst="rect">
            <a:avLst/>
          </a:prstGeom>
        </p:spPr>
      </p:pic>
    </p:spTree>
    <p:extLst>
      <p:ext uri="{BB962C8B-B14F-4D97-AF65-F5344CB8AC3E}">
        <p14:creationId xmlns:p14="http://schemas.microsoft.com/office/powerpoint/2010/main" val="395148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E6E6E-9D96-FDEC-4F64-22F7A21E0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06E929-F5D3-8EC2-CB6E-6C1DC8D8F52D}"/>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AA840F01-0964-8185-9164-504EFF8B07C8}"/>
              </a:ext>
            </a:extLst>
          </p:cNvPr>
          <p:cNvSpPr>
            <a:spLocks noGrp="1"/>
          </p:cNvSpPr>
          <p:nvPr>
            <p:ph idx="1"/>
          </p:nvPr>
        </p:nvSpPr>
        <p:spPr>
          <a:xfrm>
            <a:off x="860323" y="226142"/>
            <a:ext cx="10515600" cy="6631857"/>
          </a:xfrm>
        </p:spPr>
        <p:txBody>
          <a:bodyPr>
            <a:normAutofit/>
          </a:bodyPr>
          <a:lstStyle/>
          <a:p>
            <a:pPr marL="0" indent="0">
              <a:buNone/>
            </a:pPr>
            <a:r>
              <a:rPr lang="en-US" dirty="0"/>
              <a:t>3. Contest Winner: Most Liked Photo</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r>
              <a:rPr lang="en-US" dirty="0"/>
              <a:t>Displays the winner of the contest (user with the most likes on a single photo).</a:t>
            </a:r>
          </a:p>
        </p:txBody>
      </p:sp>
      <p:pic>
        <p:nvPicPr>
          <p:cNvPr id="6" name="Picture 5">
            <a:extLst>
              <a:ext uri="{FF2B5EF4-FFF2-40B4-BE49-F238E27FC236}">
                <a16:creationId xmlns:a16="http://schemas.microsoft.com/office/drawing/2014/main" id="{2617BBD2-2B5E-A41D-2606-59890E61B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568" y="938359"/>
            <a:ext cx="6514864" cy="4339494"/>
          </a:xfrm>
          <a:prstGeom prst="rect">
            <a:avLst/>
          </a:prstGeom>
        </p:spPr>
      </p:pic>
    </p:spTree>
    <p:extLst>
      <p:ext uri="{BB962C8B-B14F-4D97-AF65-F5344CB8AC3E}">
        <p14:creationId xmlns:p14="http://schemas.microsoft.com/office/powerpoint/2010/main" val="403106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6417-28CC-8AFD-9586-BF9532D101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EF7BB-7AED-82FA-4B2D-01C5E2C8B61B}"/>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78CC32AF-B9BF-2E4D-B2A1-5F16F90F23BE}"/>
              </a:ext>
            </a:extLst>
          </p:cNvPr>
          <p:cNvSpPr>
            <a:spLocks noGrp="1"/>
          </p:cNvSpPr>
          <p:nvPr>
            <p:ph idx="1"/>
          </p:nvPr>
        </p:nvSpPr>
        <p:spPr>
          <a:xfrm>
            <a:off x="860323" y="226142"/>
            <a:ext cx="10515600" cy="6631857"/>
          </a:xfrm>
        </p:spPr>
        <p:txBody>
          <a:bodyPr>
            <a:normAutofit/>
          </a:bodyPr>
          <a:lstStyle/>
          <a:p>
            <a:pPr marL="0" indent="0">
              <a:buNone/>
            </a:pPr>
            <a:r>
              <a:rPr lang="en-US" dirty="0"/>
              <a:t>4. Identifying the Top 5 Most Popular Hashtags</a:t>
            </a:r>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a:p>
            <a:pPr marL="0" indent="0">
              <a:buNone/>
            </a:pPr>
            <a:r>
              <a:rPr lang="en-US" dirty="0"/>
              <a:t>Result:</a:t>
            </a:r>
          </a:p>
          <a:p>
            <a:pPr marL="0" indent="0">
              <a:buNone/>
            </a:pPr>
            <a:r>
              <a:rPr lang="en-US" dirty="0"/>
              <a:t>Displays the five most commonly used hashtags.</a:t>
            </a:r>
          </a:p>
        </p:txBody>
      </p:sp>
      <p:pic>
        <p:nvPicPr>
          <p:cNvPr id="6" name="Picture 5">
            <a:extLst>
              <a:ext uri="{FF2B5EF4-FFF2-40B4-BE49-F238E27FC236}">
                <a16:creationId xmlns:a16="http://schemas.microsoft.com/office/drawing/2014/main" id="{165200E8-CD18-9631-A086-78B13E781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126" y="928338"/>
            <a:ext cx="7325747" cy="5001323"/>
          </a:xfrm>
          <a:prstGeom prst="rect">
            <a:avLst/>
          </a:prstGeom>
        </p:spPr>
      </p:pic>
    </p:spTree>
    <p:extLst>
      <p:ext uri="{BB962C8B-B14F-4D97-AF65-F5344CB8AC3E}">
        <p14:creationId xmlns:p14="http://schemas.microsoft.com/office/powerpoint/2010/main" val="240984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480</Words>
  <Application>Microsoft Office PowerPoint</Application>
  <PresentationFormat>Widescreen</PresentationFormat>
  <Paragraphs>136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Instagram User Analytics</vt:lpstr>
      <vt:lpstr>Project Description  </vt:lpstr>
      <vt:lpstr>Approach </vt:lpstr>
      <vt:lpstr>Tech Stack </vt:lpstr>
      <vt:lpstr>Database Schema </vt:lpstr>
      <vt:lpstr>Key SQL Queries &amp; Results </vt:lpstr>
      <vt:lpstr> </vt:lpstr>
      <vt:lpstr> </vt:lpstr>
      <vt:lpstr> </vt:lpstr>
      <vt:lpstr> </vt:lpstr>
      <vt:lpstr> </vt:lpstr>
      <vt:lpstr> </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Zaid Mohammad</dc:creator>
  <cp:lastModifiedBy>Zaid Mohammad</cp:lastModifiedBy>
  <cp:revision>3</cp:revision>
  <dcterms:created xsi:type="dcterms:W3CDTF">2025-02-24T11:56:18Z</dcterms:created>
  <dcterms:modified xsi:type="dcterms:W3CDTF">2025-02-24T12:35:07Z</dcterms:modified>
</cp:coreProperties>
</file>