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8"/>
  </p:notesMasterIdLst>
  <p:sldIdLst>
    <p:sldId id="256" r:id="rId2"/>
    <p:sldId id="257" r:id="rId3"/>
    <p:sldId id="258" r:id="rId4"/>
    <p:sldId id="287" r:id="rId5"/>
    <p:sldId id="259" r:id="rId6"/>
    <p:sldId id="260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 Солдатиков" initials="ДС" lastIdx="2" clrIdx="0">
    <p:extLst>
      <p:ext uri="{19B8F6BF-5375-455C-9EA6-DF929625EA0E}">
        <p15:presenceInfo xmlns:p15="http://schemas.microsoft.com/office/powerpoint/2012/main" userId="a1b306446bfc5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4343" autoAdjust="0"/>
  </p:normalViewPr>
  <p:slideViewPr>
    <p:cSldViewPr snapToGrid="0">
      <p:cViewPr>
        <p:scale>
          <a:sx n="81" d="100"/>
          <a:sy n="81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2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9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2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2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6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6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0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32FA8-7FA1-4873-97F1-F638691CCEE3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23818" y="460124"/>
            <a:ext cx="97443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поддержки составления расписания занятий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Кутин С.А.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19-Кб-Пр1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0DC10D-27E5-457C-8688-9BF96BAC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01" y="821849"/>
            <a:ext cx="6206797" cy="57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11453" y="6049962"/>
            <a:ext cx="3586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Меню каталога видеокассет.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FAB04-784F-406F-B8B9-CF27BCB3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06" y="1093095"/>
            <a:ext cx="5723787" cy="54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38353" y="5961062"/>
            <a:ext cx="561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Меню редактирования каталога видеокассет.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B6F5EA-C3C0-4F60-8D90-FADD5BE7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14" y="958370"/>
            <a:ext cx="6013276" cy="56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EE1051-6708-4AB0-B494-CDC9C97EE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80" y="902067"/>
            <a:ext cx="5954039" cy="56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05E6FA-A393-485E-B814-4A7768BF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33" y="1165993"/>
            <a:ext cx="5728333" cy="54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16693" y="1506297"/>
            <a:ext cx="86608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конференция. Были применены: унифицированный язык моделирования UML. Реализованы диаграммы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IDFX1,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38847" y="2283522"/>
            <a:ext cx="5293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02732-CBB5-405C-BDDC-37C39BF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A492AF-9B08-416A-9BEC-1EC284C5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E770C-2B15-4943-A508-EA2408AB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Прямоугольник 2"/>
          <p:cNvSpPr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Постановка</a:t>
            </a:r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задачи</a:t>
            </a:r>
            <a:endParaRPr lang="en-US" sz="4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55E33A-07BE-426F-B937-739F88BF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Цель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закрепление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основ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углубление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знаний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области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анализа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управления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программными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проектами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изучение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приемов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программных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продуктов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использованием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языка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моделирования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UML, а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также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диаграмм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IDEF0.	</a:t>
            </a:r>
            <a:endParaRPr lang="ru-RU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Задачи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Изучить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литературу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области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диаграмм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Сформулировать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понятия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относительно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текущей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темы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Изучение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прием</a:t>
            </a:r>
            <a:r>
              <a:rPr lang="ru-RU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проектов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использованием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языка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моделирования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UML, а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также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диаграмм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IDEF0.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Реализова</a:t>
            </a:r>
            <a:r>
              <a:rPr lang="ru-RU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ция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П</a:t>
            </a:r>
            <a:r>
              <a:rPr lang="ru-RU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рограммного</a:t>
            </a:r>
            <a:r>
              <a:rPr lang="ru-RU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</a:t>
            </a:r>
            <a:r>
              <a:rPr lang="ru-RU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беспечения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208" y="124100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2081" y="583465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266E8-EA2D-4BAE-99DD-0DF334510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3" y="1335323"/>
            <a:ext cx="9626593" cy="4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EC99A-A97E-494A-B694-B6D74F54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Диаграмма Ганта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B298-8221-404F-B27C-6B9D11B5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dirty="0" err="1">
                <a:solidFill>
                  <a:srgbClr val="262626"/>
                </a:solidFill>
              </a:rPr>
              <a:t>План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  <a:r>
              <a:rPr lang="en-US" sz="1600" dirty="0" err="1">
                <a:solidFill>
                  <a:srgbClr val="262626"/>
                </a:solidFill>
              </a:rPr>
              <a:t>проектирования</a:t>
            </a:r>
            <a:r>
              <a:rPr lang="en-US" sz="1600" dirty="0">
                <a:solidFill>
                  <a:srgbClr val="262626"/>
                </a:solidFill>
              </a:rPr>
              <a:t>/</a:t>
            </a:r>
            <a:r>
              <a:rPr lang="en-US" sz="1600" dirty="0" err="1">
                <a:solidFill>
                  <a:srgbClr val="262626"/>
                </a:solidFill>
              </a:rPr>
              <a:t>разработки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  <a:r>
              <a:rPr lang="en-US" sz="1600" dirty="0" err="1">
                <a:solidFill>
                  <a:srgbClr val="262626"/>
                </a:solidFill>
              </a:rPr>
              <a:t>системы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  <a:r>
              <a:rPr lang="en-US" sz="1600" dirty="0" err="1">
                <a:solidFill>
                  <a:srgbClr val="262626"/>
                </a:solidFill>
              </a:rPr>
              <a:t>автоматизации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C94E6-D9D8-4810-A525-430E018B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2184695"/>
            <a:ext cx="5469466" cy="24886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Прямоугольник 2"/>
          <p:cNvSpPr/>
          <p:nvPr/>
        </p:nvSpPr>
        <p:spPr>
          <a:xfrm>
            <a:off x="1295402" y="982132"/>
            <a:ext cx="3660056" cy="132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Диаграмма IDEF0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Основная модель состоит из одного главного блок операции и стрелок вхождения данных/инструментов и вывода результата.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1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Для каждой функции существует правило сторон: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100">
              <a:solidFill>
                <a:srgbClr val="262626"/>
              </a:solidFill>
            </a:endParaRPr>
          </a:p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стрелкой слева обозначены входные данные (информация и объекты).</a:t>
            </a:r>
          </a:p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стрелкой сверху – управление(информация для управления, документация).</a:t>
            </a:r>
          </a:p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стрелкой справа – выходные данные, которые представляют собой результат работы операции.</a:t>
            </a:r>
          </a:p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100">
                <a:solidFill>
                  <a:srgbClr val="262626"/>
                </a:solidFill>
              </a:rPr>
              <a:t>стрелкой снизу обозначены механизмы, представляющие собой ресурсы, выполняющие работу. Кто (who?).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100">
              <a:solidFill>
                <a:srgbClr val="262626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3EF04-C64C-491A-8F92-E7064EE16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678770"/>
            <a:ext cx="5469466" cy="350045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Прямоугольник 2"/>
          <p:cNvSpPr/>
          <p:nvPr/>
        </p:nvSpPr>
        <p:spPr>
          <a:xfrm>
            <a:off x="1295402" y="982132"/>
            <a:ext cx="3660056" cy="132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Диаграмма</a:t>
            </a:r>
            <a:r>
              <a:rPr lang="en-US" sz="28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IDEF0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Входными данными являются постановка задачи, заказ на проект и сроки выполнения проекта.</a:t>
            </a:r>
            <a:br>
              <a:rPr lang="en-US" sz="1600">
                <a:solidFill>
                  <a:srgbClr val="262626"/>
                </a:solidFill>
              </a:rPr>
            </a:br>
            <a:r>
              <a:rPr lang="en-US" sz="1600">
                <a:solidFill>
                  <a:srgbClr val="262626"/>
                </a:solidFill>
              </a:rPr>
              <a:t>Основная задача разработки детализирована в четырех задачах: формирование команды, разработка проекта, развертывание и внедрение, а также завершение проекта.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4C57A9-B291-491B-9837-47156757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521522"/>
            <a:ext cx="5469466" cy="381495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Прямоугольник 2"/>
          <p:cNvSpPr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Модели и анализ вариантов использования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4A1684-3158-4F2C-880E-BF67CF627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055731"/>
            <a:ext cx="6098041" cy="46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Прямоугольник 2"/>
          <p:cNvSpPr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Диаграмма классов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517154-A99D-4F4C-BE3A-8140BED7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69" y="609602"/>
            <a:ext cx="4595923" cy="55877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59300" y="6361428"/>
            <a:ext cx="3167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 для приложения</a:t>
            </a:r>
          </a:p>
        </p:txBody>
      </p:sp>
      <p:pic>
        <p:nvPicPr>
          <p:cNvPr id="11" name="Рисунок 10" descr="Изображение выглядит как текст, монитор, снимок экра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031321-4FF8-49B8-B5A5-B1A1CAD5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391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388</TotalTime>
  <Words>355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Wingdings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Диаграмма Ганта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Данил Солдатиков</cp:lastModifiedBy>
  <cp:revision>23</cp:revision>
  <dcterms:created xsi:type="dcterms:W3CDTF">2020-05-14T23:19:57Z</dcterms:created>
  <dcterms:modified xsi:type="dcterms:W3CDTF">2021-03-03T20:54:17Z</dcterms:modified>
</cp:coreProperties>
</file>