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64" r:id="rId6"/>
    <p:sldId id="287" r:id="rId7"/>
    <p:sldId id="267" r:id="rId8"/>
    <p:sldId id="266" r:id="rId9"/>
    <p:sldId id="284" r:id="rId10"/>
    <p:sldId id="285" r:id="rId11"/>
    <p:sldId id="274" r:id="rId12"/>
    <p:sldId id="275" r:id="rId13"/>
    <p:sldId id="278" r:id="rId14"/>
    <p:sldId id="279" r:id="rId15"/>
    <p:sldId id="281" r:id="rId16"/>
    <p:sldId id="282" r:id="rId17"/>
    <p:sldId id="288" r:id="rId18"/>
    <p:sldId id="289" r:id="rId19"/>
    <p:sldId id="276" r:id="rId20"/>
    <p:sldId id="273" r:id="rId21"/>
    <p:sldId id="290" r:id="rId22"/>
    <p:sldId id="293" r:id="rId23"/>
    <p:sldId id="292" r:id="rId24"/>
    <p:sldId id="291" r:id="rId25"/>
    <p:sldId id="294" r:id="rId2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1F48C-7218-40EF-A1C4-76675733CFCD}" v="160" dt="2022-01-26T05:43:59.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8" autoAdjust="0"/>
    <p:restoredTop sz="94660"/>
  </p:normalViewPr>
  <p:slideViewPr>
    <p:cSldViewPr snapToGrid="0" showGuides="1">
      <p:cViewPr varScale="1">
        <p:scale>
          <a:sx n="91" d="100"/>
          <a:sy n="91" d="100"/>
        </p:scale>
        <p:origin x="29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ông Nguyễn" userId="2bb69f501827e366" providerId="LiveId" clId="{15D1F48C-7218-40EF-A1C4-76675733CFCD}"/>
    <pc:docChg chg="undo custSel addSld modSld">
      <pc:chgData name="Công Nguyễn" userId="2bb69f501827e366" providerId="LiveId" clId="{15D1F48C-7218-40EF-A1C4-76675733CFCD}" dt="2022-01-26T05:43:59.024" v="436"/>
      <pc:docMkLst>
        <pc:docMk/>
      </pc:docMkLst>
      <pc:sldChg chg="addSp delSp modSp mod modTransition delAnim modAnim">
        <pc:chgData name="Công Nguyễn" userId="2bb69f501827e366" providerId="LiveId" clId="{15D1F48C-7218-40EF-A1C4-76675733CFCD}" dt="2022-01-26T05:43:59.024" v="436"/>
        <pc:sldMkLst>
          <pc:docMk/>
          <pc:sldMk cId="1267411717" sldId="256"/>
        </pc:sldMkLst>
        <pc:spChg chg="add mod">
          <ac:chgData name="Công Nguyễn" userId="2bb69f501827e366" providerId="LiveId" clId="{15D1F48C-7218-40EF-A1C4-76675733CFCD}" dt="2022-01-26T05:17:32.561" v="244" actId="962"/>
          <ac:spMkLst>
            <pc:docMk/>
            <pc:sldMk cId="1267411717" sldId="256"/>
            <ac:spMk id="2" creationId="{9C58B187-5A66-4DE0-91E8-DEAD10EAB1C6}"/>
          </ac:spMkLst>
        </pc:spChg>
        <pc:spChg chg="add mod ord">
          <ac:chgData name="Công Nguyễn" userId="2bb69f501827e366" providerId="LiveId" clId="{15D1F48C-7218-40EF-A1C4-76675733CFCD}" dt="2022-01-26T05:17:22.667" v="243" actId="14100"/>
          <ac:spMkLst>
            <pc:docMk/>
            <pc:sldMk cId="1267411717" sldId="256"/>
            <ac:spMk id="3" creationId="{F9FB802A-C72A-4764-874F-0FEC70EF869B}"/>
          </ac:spMkLst>
        </pc:spChg>
        <pc:spChg chg="ord">
          <ac:chgData name="Công Nguyễn" userId="2bb69f501827e366" providerId="LiveId" clId="{15D1F48C-7218-40EF-A1C4-76675733CFCD}" dt="2022-01-26T05:11:30.841" v="30" actId="166"/>
          <ac:spMkLst>
            <pc:docMk/>
            <pc:sldMk cId="1267411717" sldId="256"/>
            <ac:spMk id="4" creationId="{17ED800B-0F9B-4500-ADBA-3BE1964327F0}"/>
          </ac:spMkLst>
        </pc:spChg>
        <pc:spChg chg="add mod">
          <ac:chgData name="Công Nguyễn" userId="2bb69f501827e366" providerId="LiveId" clId="{15D1F48C-7218-40EF-A1C4-76675733CFCD}" dt="2022-01-26T05:17:40.861" v="245" actId="962"/>
          <ac:spMkLst>
            <pc:docMk/>
            <pc:sldMk cId="1267411717" sldId="256"/>
            <ac:spMk id="5" creationId="{8735B9E0-540E-4FF2-8AE7-D80DC6E6261E}"/>
          </ac:spMkLst>
        </pc:spChg>
        <pc:spChg chg="ord">
          <ac:chgData name="Công Nguyễn" userId="2bb69f501827e366" providerId="LiveId" clId="{15D1F48C-7218-40EF-A1C4-76675733CFCD}" dt="2022-01-26T05:11:30.841" v="30" actId="166"/>
          <ac:spMkLst>
            <pc:docMk/>
            <pc:sldMk cId="1267411717" sldId="256"/>
            <ac:spMk id="7" creationId="{3A2DBA81-7E73-404E-BAB7-5CCB24026CE5}"/>
          </ac:spMkLst>
        </pc:spChg>
        <pc:spChg chg="add mod">
          <ac:chgData name="Công Nguyễn" userId="2bb69f501827e366" providerId="LiveId" clId="{15D1F48C-7218-40EF-A1C4-76675733CFCD}" dt="2022-01-26T05:19:54.711" v="283" actId="2085"/>
          <ac:spMkLst>
            <pc:docMk/>
            <pc:sldMk cId="1267411717" sldId="256"/>
            <ac:spMk id="12" creationId="{AD24D639-719D-48F5-B7A5-A7C8B74C8087}"/>
          </ac:spMkLst>
        </pc:spChg>
        <pc:grpChg chg="mod ord">
          <ac:chgData name="Công Nguyễn" userId="2bb69f501827e366" providerId="LiveId" clId="{15D1F48C-7218-40EF-A1C4-76675733CFCD}" dt="2022-01-26T05:12:42.946" v="45" actId="166"/>
          <ac:grpSpMkLst>
            <pc:docMk/>
            <pc:sldMk cId="1267411717" sldId="256"/>
            <ac:grpSpMk id="24" creationId="{55A4749B-4988-481F-94EB-4FE5C28834A8}"/>
          </ac:grpSpMkLst>
        </pc:grpChg>
        <pc:picChg chg="add del mod">
          <ac:chgData name="Công Nguyễn" userId="2bb69f501827e366" providerId="LiveId" clId="{15D1F48C-7218-40EF-A1C4-76675733CFCD}" dt="2022-01-26T05:24:07.373" v="418" actId="478"/>
          <ac:picMkLst>
            <pc:docMk/>
            <pc:sldMk cId="1267411717" sldId="256"/>
            <ac:picMk id="6" creationId="{66736A6C-45FE-4209-B62F-897AF476D455}"/>
          </ac:picMkLst>
        </pc:picChg>
        <pc:picChg chg="add mod">
          <ac:chgData name="Công Nguyễn" userId="2bb69f501827e366" providerId="LiveId" clId="{15D1F48C-7218-40EF-A1C4-76675733CFCD}" dt="2022-01-26T05:42:47.992" v="424" actId="1076"/>
          <ac:picMkLst>
            <pc:docMk/>
            <pc:sldMk cId="1267411717" sldId="256"/>
            <ac:picMk id="8" creationId="{20D1DED4-3254-4462-AA9B-2430ECE35467}"/>
          </ac:picMkLst>
        </pc:picChg>
        <pc:picChg chg="del">
          <ac:chgData name="Công Nguyễn" userId="2bb69f501827e366" providerId="LiveId" clId="{15D1F48C-7218-40EF-A1C4-76675733CFCD}" dt="2022-01-26T05:23:32.387" v="413" actId="478"/>
          <ac:picMkLst>
            <pc:docMk/>
            <pc:sldMk cId="1267411717" sldId="256"/>
            <ac:picMk id="11" creationId="{0537996B-2EA3-4DFF-99BE-FF3E73DFCFB0}"/>
          </ac:picMkLst>
        </pc:picChg>
      </pc:sldChg>
      <pc:sldChg chg="addSp delSp modSp add mod modTransition delAnim modAnim">
        <pc:chgData name="Công Nguyễn" userId="2bb69f501827e366" providerId="LiveId" clId="{15D1F48C-7218-40EF-A1C4-76675733CFCD}" dt="2022-01-26T05:26:29.932" v="419"/>
        <pc:sldMkLst>
          <pc:docMk/>
          <pc:sldMk cId="816743861" sldId="257"/>
        </pc:sldMkLst>
        <pc:spChg chg="del">
          <ac:chgData name="Công Nguyễn" userId="2bb69f501827e366" providerId="LiveId" clId="{15D1F48C-7218-40EF-A1C4-76675733CFCD}" dt="2022-01-26T05:15:49.263" v="228" actId="478"/>
          <ac:spMkLst>
            <pc:docMk/>
            <pc:sldMk cId="816743861" sldId="257"/>
            <ac:spMk id="2" creationId="{9C58B187-5A66-4DE0-91E8-DEAD10EAB1C6}"/>
          </ac:spMkLst>
        </pc:spChg>
        <pc:spChg chg="del">
          <ac:chgData name="Công Nguyễn" userId="2bb69f501827e366" providerId="LiveId" clId="{15D1F48C-7218-40EF-A1C4-76675733CFCD}" dt="2022-01-26T05:15:49.883" v="229" actId="478"/>
          <ac:spMkLst>
            <pc:docMk/>
            <pc:sldMk cId="816743861" sldId="257"/>
            <ac:spMk id="3" creationId="{F9FB802A-C72A-4764-874F-0FEC70EF869B}"/>
          </ac:spMkLst>
        </pc:spChg>
        <pc:spChg chg="del">
          <ac:chgData name="Công Nguyễn" userId="2bb69f501827e366" providerId="LiveId" clId="{15D1F48C-7218-40EF-A1C4-76675733CFCD}" dt="2022-01-26T05:15:49.263" v="228" actId="478"/>
          <ac:spMkLst>
            <pc:docMk/>
            <pc:sldMk cId="816743861" sldId="257"/>
            <ac:spMk id="4" creationId="{17ED800B-0F9B-4500-ADBA-3BE1964327F0}"/>
          </ac:spMkLst>
        </pc:spChg>
        <pc:spChg chg="del">
          <ac:chgData name="Công Nguyễn" userId="2bb69f501827e366" providerId="LiveId" clId="{15D1F48C-7218-40EF-A1C4-76675733CFCD}" dt="2022-01-26T05:15:49.263" v="228" actId="478"/>
          <ac:spMkLst>
            <pc:docMk/>
            <pc:sldMk cId="816743861" sldId="257"/>
            <ac:spMk id="5" creationId="{8735B9E0-540E-4FF2-8AE7-D80DC6E6261E}"/>
          </ac:spMkLst>
        </pc:spChg>
        <pc:spChg chg="add del">
          <ac:chgData name="Công Nguyễn" userId="2bb69f501827e366" providerId="LiveId" clId="{15D1F48C-7218-40EF-A1C4-76675733CFCD}" dt="2022-01-26T05:18:16.154" v="252" actId="478"/>
          <ac:spMkLst>
            <pc:docMk/>
            <pc:sldMk cId="816743861" sldId="257"/>
            <ac:spMk id="6" creationId="{F793D300-48B5-474B-AE49-0A8B61535288}"/>
          </ac:spMkLst>
        </pc:spChg>
        <pc:spChg chg="del">
          <ac:chgData name="Công Nguyễn" userId="2bb69f501827e366" providerId="LiveId" clId="{15D1F48C-7218-40EF-A1C4-76675733CFCD}" dt="2022-01-26T05:15:49.263" v="228" actId="478"/>
          <ac:spMkLst>
            <pc:docMk/>
            <pc:sldMk cId="816743861" sldId="257"/>
            <ac:spMk id="7" creationId="{3A2DBA81-7E73-404E-BAB7-5CCB24026CE5}"/>
          </ac:spMkLst>
        </pc:spChg>
        <pc:spChg chg="add mod">
          <ac:chgData name="Công Nguyễn" userId="2bb69f501827e366" providerId="LiveId" clId="{15D1F48C-7218-40EF-A1C4-76675733CFCD}" dt="2022-01-26T05:19:43.316" v="279" actId="1076"/>
          <ac:spMkLst>
            <pc:docMk/>
            <pc:sldMk cId="816743861" sldId="257"/>
            <ac:spMk id="8" creationId="{EF7CE2DB-1980-49EB-A009-667ECD31498A}"/>
          </ac:spMkLst>
        </pc:spChg>
        <pc:spChg chg="add mod">
          <ac:chgData name="Công Nguyễn" userId="2bb69f501827e366" providerId="LiveId" clId="{15D1F48C-7218-40EF-A1C4-76675733CFCD}" dt="2022-01-26T05:18:36.886" v="258" actId="1582"/>
          <ac:spMkLst>
            <pc:docMk/>
            <pc:sldMk cId="816743861" sldId="257"/>
            <ac:spMk id="12" creationId="{3A3B3E94-C564-4CA3-8107-6ADE1D6F3CE1}"/>
          </ac:spMkLst>
        </pc:spChg>
        <pc:spChg chg="add mod">
          <ac:chgData name="Công Nguyễn" userId="2bb69f501827e366" providerId="LiveId" clId="{15D1F48C-7218-40EF-A1C4-76675733CFCD}" dt="2022-01-26T05:18:31.457" v="257" actId="1076"/>
          <ac:spMkLst>
            <pc:docMk/>
            <pc:sldMk cId="816743861" sldId="257"/>
            <ac:spMk id="13" creationId="{D25CC13F-778E-4525-9BD4-F6100A771D0C}"/>
          </ac:spMkLst>
        </pc:spChg>
        <pc:grpChg chg="del">
          <ac:chgData name="Công Nguyễn" userId="2bb69f501827e366" providerId="LiveId" clId="{15D1F48C-7218-40EF-A1C4-76675733CFCD}" dt="2022-01-26T05:15:49.263" v="228" actId="478"/>
          <ac:grpSpMkLst>
            <pc:docMk/>
            <pc:sldMk cId="816743861" sldId="257"/>
            <ac:grpSpMk id="24" creationId="{55A4749B-4988-481F-94EB-4FE5C28834A8}"/>
          </ac:grpSpMkLst>
        </pc:grpChg>
        <pc:picChg chg="del">
          <ac:chgData name="Công Nguyễn" userId="2bb69f501827e366" providerId="LiveId" clId="{15D1F48C-7218-40EF-A1C4-76675733CFCD}" dt="2022-01-26T05:23:53.222" v="414" actId="478"/>
          <ac:picMkLst>
            <pc:docMk/>
            <pc:sldMk cId="816743861" sldId="257"/>
            <ac:picMk id="11" creationId="{0537996B-2EA3-4DFF-99BE-FF3E73DFCFB0}"/>
          </ac:picMkLst>
        </pc:picChg>
      </pc:sldChg>
      <pc:sldChg chg="addSp delSp modSp add mod modTransition delAnim modAnim">
        <pc:chgData name="Công Nguyễn" userId="2bb69f501827e366" providerId="LiveId" clId="{15D1F48C-7218-40EF-A1C4-76675733CFCD}" dt="2022-01-26T05:26:50.021" v="421"/>
        <pc:sldMkLst>
          <pc:docMk/>
          <pc:sldMk cId="3769265945" sldId="258"/>
        </pc:sldMkLst>
        <pc:spChg chg="add mod">
          <ac:chgData name="Công Nguyễn" userId="2bb69f501827e366" providerId="LiveId" clId="{15D1F48C-7218-40EF-A1C4-76675733CFCD}" dt="2022-01-26T05:21:37.969" v="342" actId="207"/>
          <ac:spMkLst>
            <pc:docMk/>
            <pc:sldMk cId="3769265945" sldId="258"/>
            <ac:spMk id="2" creationId="{46271629-E39C-4DBA-A7A6-8798359E02F7}"/>
          </ac:spMkLst>
        </pc:spChg>
        <pc:spChg chg="add mod ord">
          <ac:chgData name="Công Nguyễn" userId="2bb69f501827e366" providerId="LiveId" clId="{15D1F48C-7218-40EF-A1C4-76675733CFCD}" dt="2022-01-26T05:22:18.275" v="355" actId="1035"/>
          <ac:spMkLst>
            <pc:docMk/>
            <pc:sldMk cId="3769265945" sldId="258"/>
            <ac:spMk id="3" creationId="{26E051C7-452F-4E34-B32C-F70DADDA3BE0}"/>
          </ac:spMkLst>
        </pc:spChg>
        <pc:spChg chg="del">
          <ac:chgData name="Công Nguyễn" userId="2bb69f501827e366" providerId="LiveId" clId="{15D1F48C-7218-40EF-A1C4-76675733CFCD}" dt="2022-01-26T05:20:26.985" v="285" actId="478"/>
          <ac:spMkLst>
            <pc:docMk/>
            <pc:sldMk cId="3769265945" sldId="258"/>
            <ac:spMk id="8" creationId="{EF7CE2DB-1980-49EB-A009-667ECD31498A}"/>
          </ac:spMkLst>
        </pc:spChg>
        <pc:spChg chg="add del mod">
          <ac:chgData name="Công Nguyễn" userId="2bb69f501827e366" providerId="LiveId" clId="{15D1F48C-7218-40EF-A1C4-76675733CFCD}" dt="2022-01-26T05:23:07.736" v="411"/>
          <ac:spMkLst>
            <pc:docMk/>
            <pc:sldMk cId="3769265945" sldId="258"/>
            <ac:spMk id="9" creationId="{D387AA13-7EE2-4201-99A5-5D79B14BBA9B}"/>
          </ac:spMkLst>
        </pc:spChg>
        <pc:spChg chg="del">
          <ac:chgData name="Công Nguyễn" userId="2bb69f501827e366" providerId="LiveId" clId="{15D1F48C-7218-40EF-A1C4-76675733CFCD}" dt="2022-01-26T05:20:26.985" v="285" actId="478"/>
          <ac:spMkLst>
            <pc:docMk/>
            <pc:sldMk cId="3769265945" sldId="258"/>
            <ac:spMk id="12" creationId="{3A3B3E94-C564-4CA3-8107-6ADE1D6F3CE1}"/>
          </ac:spMkLst>
        </pc:spChg>
        <pc:spChg chg="del">
          <ac:chgData name="Công Nguyễn" userId="2bb69f501827e366" providerId="LiveId" clId="{15D1F48C-7218-40EF-A1C4-76675733CFCD}" dt="2022-01-26T05:20:26.985" v="285" actId="478"/>
          <ac:spMkLst>
            <pc:docMk/>
            <pc:sldMk cId="3769265945" sldId="258"/>
            <ac:spMk id="13" creationId="{D25CC13F-778E-4525-9BD4-F6100A771D0C}"/>
          </ac:spMkLst>
        </pc:spChg>
        <pc:picChg chg="del">
          <ac:chgData name="Công Nguyễn" userId="2bb69f501827e366" providerId="LiveId" clId="{15D1F48C-7218-40EF-A1C4-76675733CFCD}" dt="2022-01-26T05:23:55.036" v="415" actId="478"/>
          <ac:picMkLst>
            <pc:docMk/>
            <pc:sldMk cId="3769265945" sldId="258"/>
            <ac:picMk id="11" creationId="{0537996B-2EA3-4DFF-99BE-FF3E73DFCFB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BC3D68-8A0D-43DF-80F9-2DDE791A337F}"/>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8C5BAB2D-ECEA-41B4-9F26-769E55809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C68EC443-C96E-4732-A008-5DA6E5CC13EE}"/>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5" name="Chỗ dành sẵn cho Chân trang 4">
            <a:extLst>
              <a:ext uri="{FF2B5EF4-FFF2-40B4-BE49-F238E27FC236}">
                <a16:creationId xmlns:a16="http://schemas.microsoft.com/office/drawing/2014/main" id="{1484F8D1-6DA2-4880-AAE0-1B7C2E877A3B}"/>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11FD200-3871-45F7-88B8-0063381D5BA3}"/>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156181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6D132E-0260-4DE7-9E0F-9E2A28E97870}"/>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3AD2AEE-4B57-4931-B2CC-328DF27B624D}"/>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988F44EC-F44A-43C2-AC0C-33A6674E1FBE}"/>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5" name="Chỗ dành sẵn cho Chân trang 4">
            <a:extLst>
              <a:ext uri="{FF2B5EF4-FFF2-40B4-BE49-F238E27FC236}">
                <a16:creationId xmlns:a16="http://schemas.microsoft.com/office/drawing/2014/main" id="{9164BC61-276D-483B-9AA2-DF65CC04FA8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6F18B5A-2941-48E2-8A3D-372D2F8C6A58}"/>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395909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E88D00C-319A-47BD-B747-DB5FC2693BFD}"/>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697B2FD0-F2E1-444F-9545-DCD12BFE8189}"/>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D21DEE9-EC8A-45BD-97A2-BBC93AD4CD11}"/>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5" name="Chỗ dành sẵn cho Chân trang 4">
            <a:extLst>
              <a:ext uri="{FF2B5EF4-FFF2-40B4-BE49-F238E27FC236}">
                <a16:creationId xmlns:a16="http://schemas.microsoft.com/office/drawing/2014/main" id="{31A61C58-DCE3-4BD2-9C43-8C6F7E0D7DD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086202F-673C-4D27-8364-C2BF20E36A10}"/>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243614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B48F3D4-28B5-43C9-A8CA-C75865B5D87A}"/>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BD7F763F-1CE8-4684-9FF5-A5DFDBAA81C4}"/>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2F6B6D9-9034-46C7-BD7D-477C3B293EFD}"/>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5" name="Chỗ dành sẵn cho Chân trang 4">
            <a:extLst>
              <a:ext uri="{FF2B5EF4-FFF2-40B4-BE49-F238E27FC236}">
                <a16:creationId xmlns:a16="http://schemas.microsoft.com/office/drawing/2014/main" id="{1E9D2E0D-1B7A-4035-91A8-8F95F224520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1304B8AF-7729-48FD-BD20-22121073E69B}"/>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203015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83A50F-C78B-46CC-9ABE-13D118A708E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30AC26E9-74B2-468E-A379-50A2D242F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68E2016-F98D-4CFE-9B19-168E8A7B0E1E}"/>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5" name="Chỗ dành sẵn cho Chân trang 4">
            <a:extLst>
              <a:ext uri="{FF2B5EF4-FFF2-40B4-BE49-F238E27FC236}">
                <a16:creationId xmlns:a16="http://schemas.microsoft.com/office/drawing/2014/main" id="{31A8BD09-7441-4FF5-A203-30F3D074D15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625659-4BDF-431F-AEC8-939F9AC64719}"/>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153562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C33A037-407F-442F-ACFF-0540CD90DD15}"/>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5B60BF38-27C1-42D8-AC18-0B0C57441A7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6911EA1B-C762-4176-9F5A-8B94175A5DE2}"/>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37847608-4F5E-43FA-958E-EA580F41C54E}"/>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6" name="Chỗ dành sẵn cho Chân trang 5">
            <a:extLst>
              <a:ext uri="{FF2B5EF4-FFF2-40B4-BE49-F238E27FC236}">
                <a16:creationId xmlns:a16="http://schemas.microsoft.com/office/drawing/2014/main" id="{FF93FE6E-34F9-4EA4-87C5-474285E40FA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3D5CA55A-0824-4AAC-8FEC-7F6EB6E38620}"/>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162378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989934-3338-4643-8BEB-0BCE3732FD1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0EE582F5-6142-4EDC-A561-40430A9A9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6F17944-594C-414A-9885-E2144FB83FB1}"/>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0D444FB8-36EE-481E-BF58-B462A2212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A42ABF5A-6FF5-4BC1-AFDF-FAC8B073EC3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9D0CBDA-E127-4028-9382-77694A81620C}"/>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8" name="Chỗ dành sẵn cho Chân trang 7">
            <a:extLst>
              <a:ext uri="{FF2B5EF4-FFF2-40B4-BE49-F238E27FC236}">
                <a16:creationId xmlns:a16="http://schemas.microsoft.com/office/drawing/2014/main" id="{FEE86FAC-0F58-4A4D-B325-AEF29372A3EC}"/>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EC5004BB-310E-4EB9-967A-729E69B19550}"/>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84837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BD141B-CD70-4C3E-9EE4-2A77202228C5}"/>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47997138-A70D-4443-BD2C-713EEE988BBA}"/>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4" name="Chỗ dành sẵn cho Chân trang 3">
            <a:extLst>
              <a:ext uri="{FF2B5EF4-FFF2-40B4-BE49-F238E27FC236}">
                <a16:creationId xmlns:a16="http://schemas.microsoft.com/office/drawing/2014/main" id="{D5482171-4E36-4DF3-8864-5378C51F3748}"/>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293A8D6B-AA91-486C-A1C9-2A35EF2B7AA4}"/>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226094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7ACD1FC2-E799-486E-858C-A6B73CD013B2}"/>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3" name="Chỗ dành sẵn cho Chân trang 2">
            <a:extLst>
              <a:ext uri="{FF2B5EF4-FFF2-40B4-BE49-F238E27FC236}">
                <a16:creationId xmlns:a16="http://schemas.microsoft.com/office/drawing/2014/main" id="{D8023C3E-BAA0-47D6-B136-BF229FA5B7E2}"/>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F2A8BB8D-DFE2-4185-B763-7B52D55984C6}"/>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225743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01B146-A50B-4C2E-B3D3-1111A8927F18}"/>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B6466580-16EE-49EF-ACC1-9A460BCBB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6A045D0E-D8AE-4794-A9F5-2357CB2A0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D9EB96F-A8AF-40E6-8669-572A3B206E38}"/>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6" name="Chỗ dành sẵn cho Chân trang 5">
            <a:extLst>
              <a:ext uri="{FF2B5EF4-FFF2-40B4-BE49-F238E27FC236}">
                <a16:creationId xmlns:a16="http://schemas.microsoft.com/office/drawing/2014/main" id="{7ADE7D84-4B56-4672-B787-49EAA11E93F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2FDC23E-DCC2-439F-8896-179B5C7FA543}"/>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312653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8838B3-EC12-4DB3-AF76-79A64D447FE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D914F9B9-3C11-42A1-A219-0ACDAF874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F0CEA804-D85B-4537-8319-11A1C52A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DAB9BE0-DA7B-434F-8478-2FBCF38AEC57}"/>
              </a:ext>
            </a:extLst>
          </p:cNvPr>
          <p:cNvSpPr>
            <a:spLocks noGrp="1"/>
          </p:cNvSpPr>
          <p:nvPr>
            <p:ph type="dt" sz="half" idx="10"/>
          </p:nvPr>
        </p:nvSpPr>
        <p:spPr/>
        <p:txBody>
          <a:bodyPr/>
          <a:lstStyle/>
          <a:p>
            <a:fld id="{F2275F38-DE31-46E6-B48F-94C30064626C}" type="datetimeFigureOut">
              <a:rPr lang="vi-VN" smtClean="0"/>
              <a:t>20/02/2023</a:t>
            </a:fld>
            <a:endParaRPr lang="vi-VN"/>
          </a:p>
        </p:txBody>
      </p:sp>
      <p:sp>
        <p:nvSpPr>
          <p:cNvPr id="6" name="Chỗ dành sẵn cho Chân trang 5">
            <a:extLst>
              <a:ext uri="{FF2B5EF4-FFF2-40B4-BE49-F238E27FC236}">
                <a16:creationId xmlns:a16="http://schemas.microsoft.com/office/drawing/2014/main" id="{D7506DA6-2AA4-4E4F-9A95-5FC31B89D07A}"/>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7CA90AA-6F9E-4629-956A-8D58D45E4423}"/>
              </a:ext>
            </a:extLst>
          </p:cNvPr>
          <p:cNvSpPr>
            <a:spLocks noGrp="1"/>
          </p:cNvSpPr>
          <p:nvPr>
            <p:ph type="sldNum" sz="quarter" idx="12"/>
          </p:nvPr>
        </p:nvSpPr>
        <p:spPr/>
        <p:txBody>
          <a:bodyPr/>
          <a:lstStyle/>
          <a:p>
            <a:fld id="{295BF3DC-0B17-4598-9843-4C5C5BF31784}" type="slidenum">
              <a:rPr lang="vi-VN" smtClean="0"/>
              <a:t>‹#›</a:t>
            </a:fld>
            <a:endParaRPr lang="vi-VN"/>
          </a:p>
        </p:txBody>
      </p:sp>
    </p:spTree>
    <p:extLst>
      <p:ext uri="{BB962C8B-B14F-4D97-AF65-F5344CB8AC3E}">
        <p14:creationId xmlns:p14="http://schemas.microsoft.com/office/powerpoint/2010/main" val="201580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0EF1FEE7-C817-4633-AEF6-E46E584F2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CB7E2AF5-000E-4D36-A3B3-B57590EF5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1F98DD10-3E09-4FFD-83B9-19207973C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75F38-DE31-46E6-B48F-94C30064626C}" type="datetimeFigureOut">
              <a:rPr lang="vi-VN" smtClean="0"/>
              <a:t>20/02/2023</a:t>
            </a:fld>
            <a:endParaRPr lang="vi-VN"/>
          </a:p>
        </p:txBody>
      </p:sp>
      <p:sp>
        <p:nvSpPr>
          <p:cNvPr id="5" name="Chỗ dành sẵn cho Chân trang 4">
            <a:extLst>
              <a:ext uri="{FF2B5EF4-FFF2-40B4-BE49-F238E27FC236}">
                <a16:creationId xmlns:a16="http://schemas.microsoft.com/office/drawing/2014/main" id="{982EB1BA-0980-42AA-8543-C71D3FF1C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EBC08C08-77DC-4A3B-BDD7-8EFEFA86A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BF3DC-0B17-4598-9843-4C5C5BF31784}" type="slidenum">
              <a:rPr lang="vi-VN" smtClean="0"/>
              <a:t>‹#›</a:t>
            </a:fld>
            <a:endParaRPr lang="vi-VN"/>
          </a:p>
        </p:txBody>
      </p:sp>
    </p:spTree>
    <p:extLst>
      <p:ext uri="{BB962C8B-B14F-4D97-AF65-F5344CB8AC3E}">
        <p14:creationId xmlns:p14="http://schemas.microsoft.com/office/powerpoint/2010/main" val="59273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9.xml"/><Relationship Id="rId7" Type="http://schemas.openxmlformats.org/officeDocument/2006/relationships/image" Target="../media/image25.png"/><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27.png"/><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9C58B187-5A66-4DE0-91E8-DEAD10EAB1C6}"/>
              </a:ext>
            </a:extLst>
          </p:cNvPr>
          <p:cNvSpPr/>
          <p:nvPr/>
        </p:nvSpPr>
        <p:spPr>
          <a:xfrm>
            <a:off x="5577052" y="4143736"/>
            <a:ext cx="1037894" cy="1077000"/>
          </a:xfrm>
          <a:prstGeom prst="ellipse">
            <a:avLst/>
          </a:prstGeom>
          <a:solidFill>
            <a:srgbClr val="F8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ình Bầu dục 3">
            <a:extLst>
              <a:ext uri="{FF2B5EF4-FFF2-40B4-BE49-F238E27FC236}">
                <a16:creationId xmlns:a16="http://schemas.microsoft.com/office/drawing/2014/main" id="{17ED800B-0F9B-4500-ADBA-3BE1964327F0}"/>
              </a:ext>
            </a:extLst>
          </p:cNvPr>
          <p:cNvSpPr/>
          <p:nvPr/>
        </p:nvSpPr>
        <p:spPr>
          <a:xfrm>
            <a:off x="4917440" y="3099926"/>
            <a:ext cx="690880" cy="658148"/>
          </a:xfrm>
          <a:prstGeom prst="ellipse">
            <a:avLst/>
          </a:prstGeom>
          <a:solidFill>
            <a:srgbClr val="F8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ộp Văn bản 6">
            <a:extLst>
              <a:ext uri="{FF2B5EF4-FFF2-40B4-BE49-F238E27FC236}">
                <a16:creationId xmlns:a16="http://schemas.microsoft.com/office/drawing/2014/main" id="{3A2DBA81-7E73-404E-BAB7-5CCB24026CE5}"/>
              </a:ext>
            </a:extLst>
          </p:cNvPr>
          <p:cNvSpPr txBox="1"/>
          <p:nvPr/>
        </p:nvSpPr>
        <p:spPr>
          <a:xfrm>
            <a:off x="5669694" y="2921168"/>
            <a:ext cx="2265680" cy="1015663"/>
          </a:xfrm>
          <a:prstGeom prst="rect">
            <a:avLst/>
          </a:prstGeom>
          <a:noFill/>
        </p:spPr>
        <p:txBody>
          <a:bodyPr wrap="square" rtlCol="0">
            <a:spAutoFit/>
          </a:bodyPr>
          <a:lstStyle/>
          <a:p>
            <a:r>
              <a:rPr lang="en-GB" sz="6000" b="1">
                <a:solidFill>
                  <a:srgbClr val="F89400"/>
                </a:solidFill>
                <a:latin typeface="Arial" panose="020B0604020202020204" pitchFamily="34" charset="0"/>
                <a:cs typeface="Arial" panose="020B0604020202020204" pitchFamily="34" charset="0"/>
              </a:rPr>
              <a:t>REC</a:t>
            </a:r>
            <a:endParaRPr lang="vi-VN" sz="6000" b="1">
              <a:solidFill>
                <a:srgbClr val="F89400"/>
              </a:solidFill>
              <a:latin typeface="Arial" panose="020B0604020202020204" pitchFamily="34" charset="0"/>
              <a:cs typeface="Arial" panose="020B0604020202020204" pitchFamily="34" charset="0"/>
            </a:endParaRPr>
          </a:p>
        </p:txBody>
      </p:sp>
      <p:sp>
        <p:nvSpPr>
          <p:cNvPr id="5" name="!! 2">
            <a:extLst>
              <a:ext uri="{FF2B5EF4-FFF2-40B4-BE49-F238E27FC236}">
                <a16:creationId xmlns:a16="http://schemas.microsoft.com/office/drawing/2014/main" id="{8735B9E0-540E-4FF2-8AE7-D80DC6E6261E}"/>
              </a:ext>
            </a:extLst>
          </p:cNvPr>
          <p:cNvSpPr/>
          <p:nvPr/>
        </p:nvSpPr>
        <p:spPr>
          <a:xfrm>
            <a:off x="5704259" y="3936554"/>
            <a:ext cx="783482" cy="839864"/>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ình chữ nhật 2">
            <a:extLst>
              <a:ext uri="{FF2B5EF4-FFF2-40B4-BE49-F238E27FC236}">
                <a16:creationId xmlns:a16="http://schemas.microsoft.com/office/drawing/2014/main" id="{F9FB802A-C72A-4764-874F-0FEC70EF869B}"/>
              </a:ext>
            </a:extLst>
          </p:cNvPr>
          <p:cNvSpPr/>
          <p:nvPr/>
        </p:nvSpPr>
        <p:spPr>
          <a:xfrm>
            <a:off x="0" y="3936554"/>
            <a:ext cx="12192000" cy="29214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4" name="Nhóm 23">
            <a:extLst>
              <a:ext uri="{FF2B5EF4-FFF2-40B4-BE49-F238E27FC236}">
                <a16:creationId xmlns:a16="http://schemas.microsoft.com/office/drawing/2014/main" id="{55A4749B-4988-481F-94EB-4FE5C28834A8}"/>
              </a:ext>
            </a:extLst>
          </p:cNvPr>
          <p:cNvGrpSpPr/>
          <p:nvPr/>
        </p:nvGrpSpPr>
        <p:grpSpPr>
          <a:xfrm>
            <a:off x="4384224" y="2463800"/>
            <a:ext cx="3423551" cy="1930398"/>
            <a:chOff x="4396473" y="2473960"/>
            <a:chExt cx="3423551" cy="1930398"/>
          </a:xfrm>
        </p:grpSpPr>
        <p:sp>
          <p:nvSpPr>
            <p:cNvPr id="10" name="Hình tự do: Hình 9">
              <a:extLst>
                <a:ext uri="{FF2B5EF4-FFF2-40B4-BE49-F238E27FC236}">
                  <a16:creationId xmlns:a16="http://schemas.microsoft.com/office/drawing/2014/main" id="{ECC7F2A1-529E-44F8-B35E-A3C6F980C2B8}"/>
                </a:ext>
              </a:extLst>
            </p:cNvPr>
            <p:cNvSpPr/>
            <p:nvPr/>
          </p:nvSpPr>
          <p:spPr>
            <a:xfrm>
              <a:off x="4640580" y="2473960"/>
              <a:ext cx="2910840" cy="1681480"/>
            </a:xfrm>
            <a:custGeom>
              <a:avLst/>
              <a:gdLst>
                <a:gd name="connsiteX0" fmla="*/ 165100 w 2910840"/>
                <a:gd name="connsiteY0" fmla="*/ 157480 h 1681480"/>
                <a:gd name="connsiteX1" fmla="*/ 165100 w 2910840"/>
                <a:gd name="connsiteY1" fmla="*/ 1539240 h 1681480"/>
                <a:gd name="connsiteX2" fmla="*/ 2745740 w 2910840"/>
                <a:gd name="connsiteY2" fmla="*/ 1539240 h 1681480"/>
                <a:gd name="connsiteX3" fmla="*/ 2745740 w 2910840"/>
                <a:gd name="connsiteY3" fmla="*/ 157480 h 1681480"/>
                <a:gd name="connsiteX4" fmla="*/ 239611 w 2910840"/>
                <a:gd name="connsiteY4" fmla="*/ 0 h 1681480"/>
                <a:gd name="connsiteX5" fmla="*/ 2671229 w 2910840"/>
                <a:gd name="connsiteY5" fmla="*/ 0 h 1681480"/>
                <a:gd name="connsiteX6" fmla="*/ 2910840 w 2910840"/>
                <a:gd name="connsiteY6" fmla="*/ 239611 h 1681480"/>
                <a:gd name="connsiteX7" fmla="*/ 2910840 w 2910840"/>
                <a:gd name="connsiteY7" fmla="*/ 1441869 h 1681480"/>
                <a:gd name="connsiteX8" fmla="*/ 2671229 w 2910840"/>
                <a:gd name="connsiteY8" fmla="*/ 1681480 h 1681480"/>
                <a:gd name="connsiteX9" fmla="*/ 239611 w 2910840"/>
                <a:gd name="connsiteY9" fmla="*/ 1681480 h 1681480"/>
                <a:gd name="connsiteX10" fmla="*/ 0 w 2910840"/>
                <a:gd name="connsiteY10" fmla="*/ 1441869 h 1681480"/>
                <a:gd name="connsiteX11" fmla="*/ 0 w 2910840"/>
                <a:gd name="connsiteY11" fmla="*/ 239611 h 1681480"/>
                <a:gd name="connsiteX12" fmla="*/ 239611 w 2910840"/>
                <a:gd name="connsiteY12" fmla="*/ 0 h 168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0840" h="1681480">
                  <a:moveTo>
                    <a:pt x="165100" y="157480"/>
                  </a:moveTo>
                  <a:lnTo>
                    <a:pt x="165100" y="1539240"/>
                  </a:lnTo>
                  <a:lnTo>
                    <a:pt x="2745740" y="1539240"/>
                  </a:lnTo>
                  <a:lnTo>
                    <a:pt x="2745740" y="157480"/>
                  </a:lnTo>
                  <a:close/>
                  <a:moveTo>
                    <a:pt x="239611" y="0"/>
                  </a:moveTo>
                  <a:lnTo>
                    <a:pt x="2671229" y="0"/>
                  </a:lnTo>
                  <a:cubicBezTo>
                    <a:pt x="2803563" y="0"/>
                    <a:pt x="2910840" y="107277"/>
                    <a:pt x="2910840" y="239611"/>
                  </a:cubicBezTo>
                  <a:lnTo>
                    <a:pt x="2910840" y="1441869"/>
                  </a:lnTo>
                  <a:cubicBezTo>
                    <a:pt x="2910840" y="1574203"/>
                    <a:pt x="2803563" y="1681480"/>
                    <a:pt x="2671229" y="1681480"/>
                  </a:cubicBezTo>
                  <a:lnTo>
                    <a:pt x="239611" y="1681480"/>
                  </a:lnTo>
                  <a:cubicBezTo>
                    <a:pt x="107277" y="1681480"/>
                    <a:pt x="0" y="1574203"/>
                    <a:pt x="0" y="1441869"/>
                  </a:cubicBezTo>
                  <a:lnTo>
                    <a:pt x="0" y="239611"/>
                  </a:lnTo>
                  <a:cubicBezTo>
                    <a:pt x="0" y="107277"/>
                    <a:pt x="107277" y="0"/>
                    <a:pt x="239611" y="0"/>
                  </a:cubicBezTo>
                  <a:close/>
                </a:path>
              </a:pathLst>
            </a:custGeom>
            <a:solidFill>
              <a:srgbClr val="F89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22" name="Hình chữ nhật 21">
              <a:extLst>
                <a:ext uri="{FF2B5EF4-FFF2-40B4-BE49-F238E27FC236}">
                  <a16:creationId xmlns:a16="http://schemas.microsoft.com/office/drawing/2014/main" id="{5ED51935-9CB1-48EC-9AD6-17C27ED08137}"/>
                </a:ext>
              </a:extLst>
            </p:cNvPr>
            <p:cNvSpPr/>
            <p:nvPr/>
          </p:nvSpPr>
          <p:spPr>
            <a:xfrm>
              <a:off x="4396473" y="4270373"/>
              <a:ext cx="3423551" cy="133985"/>
            </a:xfrm>
            <a:custGeom>
              <a:avLst/>
              <a:gdLst>
                <a:gd name="connsiteX0" fmla="*/ 0 w 3261360"/>
                <a:gd name="connsiteY0" fmla="*/ 0 h 132080"/>
                <a:gd name="connsiteX1" fmla="*/ 3261360 w 3261360"/>
                <a:gd name="connsiteY1" fmla="*/ 0 h 132080"/>
                <a:gd name="connsiteX2" fmla="*/ 3261360 w 3261360"/>
                <a:gd name="connsiteY2" fmla="*/ 132080 h 132080"/>
                <a:gd name="connsiteX3" fmla="*/ 0 w 3261360"/>
                <a:gd name="connsiteY3" fmla="*/ 132080 h 132080"/>
                <a:gd name="connsiteX4" fmla="*/ 0 w 3261360"/>
                <a:gd name="connsiteY4" fmla="*/ 0 h 132080"/>
                <a:gd name="connsiteX0" fmla="*/ 0 w 3328035"/>
                <a:gd name="connsiteY0" fmla="*/ 0 h 133985"/>
                <a:gd name="connsiteX1" fmla="*/ 3328035 w 3328035"/>
                <a:gd name="connsiteY1" fmla="*/ 1905 h 133985"/>
                <a:gd name="connsiteX2" fmla="*/ 3328035 w 3328035"/>
                <a:gd name="connsiteY2" fmla="*/ 133985 h 133985"/>
                <a:gd name="connsiteX3" fmla="*/ 66675 w 3328035"/>
                <a:gd name="connsiteY3" fmla="*/ 133985 h 133985"/>
                <a:gd name="connsiteX4" fmla="*/ 0 w 3328035"/>
                <a:gd name="connsiteY4" fmla="*/ 0 h 133985"/>
                <a:gd name="connsiteX0" fmla="*/ 1246 w 3329281"/>
                <a:gd name="connsiteY0" fmla="*/ 0 h 133985"/>
                <a:gd name="connsiteX1" fmla="*/ 3329281 w 3329281"/>
                <a:gd name="connsiteY1" fmla="*/ 1905 h 133985"/>
                <a:gd name="connsiteX2" fmla="*/ 3329281 w 3329281"/>
                <a:gd name="connsiteY2" fmla="*/ 133985 h 133985"/>
                <a:gd name="connsiteX3" fmla="*/ 67921 w 3329281"/>
                <a:gd name="connsiteY3" fmla="*/ 133985 h 133985"/>
                <a:gd name="connsiteX4" fmla="*/ 1246 w 3329281"/>
                <a:gd name="connsiteY4" fmla="*/ 0 h 133985"/>
                <a:gd name="connsiteX0" fmla="*/ 2171 w 3330206"/>
                <a:gd name="connsiteY0" fmla="*/ 0 h 133985"/>
                <a:gd name="connsiteX1" fmla="*/ 3330206 w 3330206"/>
                <a:gd name="connsiteY1" fmla="*/ 1905 h 133985"/>
                <a:gd name="connsiteX2" fmla="*/ 3330206 w 3330206"/>
                <a:gd name="connsiteY2" fmla="*/ 133985 h 133985"/>
                <a:gd name="connsiteX3" fmla="*/ 68846 w 3330206"/>
                <a:gd name="connsiteY3" fmla="*/ 133985 h 133985"/>
                <a:gd name="connsiteX4" fmla="*/ 2171 w 3330206"/>
                <a:gd name="connsiteY4" fmla="*/ 0 h 133985"/>
                <a:gd name="connsiteX0" fmla="*/ 2171 w 3423551"/>
                <a:gd name="connsiteY0" fmla="*/ 0 h 133985"/>
                <a:gd name="connsiteX1" fmla="*/ 3423551 w 3423551"/>
                <a:gd name="connsiteY1" fmla="*/ 1905 h 133985"/>
                <a:gd name="connsiteX2" fmla="*/ 3330206 w 3423551"/>
                <a:gd name="connsiteY2" fmla="*/ 133985 h 133985"/>
                <a:gd name="connsiteX3" fmla="*/ 68846 w 3423551"/>
                <a:gd name="connsiteY3" fmla="*/ 133985 h 133985"/>
                <a:gd name="connsiteX4" fmla="*/ 2171 w 3423551"/>
                <a:gd name="connsiteY4" fmla="*/ 0 h 133985"/>
                <a:gd name="connsiteX0" fmla="*/ 2171 w 3423551"/>
                <a:gd name="connsiteY0" fmla="*/ 0 h 133985"/>
                <a:gd name="connsiteX1" fmla="*/ 3423551 w 3423551"/>
                <a:gd name="connsiteY1" fmla="*/ 1905 h 133985"/>
                <a:gd name="connsiteX2" fmla="*/ 3330206 w 3423551"/>
                <a:gd name="connsiteY2" fmla="*/ 133985 h 133985"/>
                <a:gd name="connsiteX3" fmla="*/ 68846 w 3423551"/>
                <a:gd name="connsiteY3" fmla="*/ 133985 h 133985"/>
                <a:gd name="connsiteX4" fmla="*/ 2171 w 3423551"/>
                <a:gd name="connsiteY4" fmla="*/ 0 h 133985"/>
                <a:gd name="connsiteX0" fmla="*/ 2171 w 3423551"/>
                <a:gd name="connsiteY0" fmla="*/ 0 h 133985"/>
                <a:gd name="connsiteX1" fmla="*/ 3423551 w 3423551"/>
                <a:gd name="connsiteY1" fmla="*/ 1905 h 133985"/>
                <a:gd name="connsiteX2" fmla="*/ 3330206 w 3423551"/>
                <a:gd name="connsiteY2" fmla="*/ 133985 h 133985"/>
                <a:gd name="connsiteX3" fmla="*/ 68846 w 3423551"/>
                <a:gd name="connsiteY3" fmla="*/ 133985 h 133985"/>
                <a:gd name="connsiteX4" fmla="*/ 2171 w 3423551"/>
                <a:gd name="connsiteY4" fmla="*/ 0 h 13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551" h="133985">
                  <a:moveTo>
                    <a:pt x="2171" y="0"/>
                  </a:moveTo>
                  <a:lnTo>
                    <a:pt x="3423551" y="1905"/>
                  </a:lnTo>
                  <a:cubicBezTo>
                    <a:pt x="3422916" y="53552"/>
                    <a:pt x="3391801" y="99483"/>
                    <a:pt x="3330206" y="133985"/>
                  </a:cubicBezTo>
                  <a:lnTo>
                    <a:pt x="68846" y="133985"/>
                  </a:lnTo>
                  <a:cubicBezTo>
                    <a:pt x="18046" y="106468"/>
                    <a:pt x="-7989" y="50377"/>
                    <a:pt x="2171" y="0"/>
                  </a:cubicBezTo>
                  <a:close/>
                </a:path>
              </a:pathLst>
            </a:custGeom>
            <a:solidFill>
              <a:srgbClr val="F8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2" name="Mũi tên: Lên 11">
            <a:extLst>
              <a:ext uri="{FF2B5EF4-FFF2-40B4-BE49-F238E27FC236}">
                <a16:creationId xmlns:a16="http://schemas.microsoft.com/office/drawing/2014/main" id="{AD24D639-719D-48F5-B7A5-A7C8B74C8087}"/>
              </a:ext>
            </a:extLst>
          </p:cNvPr>
          <p:cNvSpPr/>
          <p:nvPr/>
        </p:nvSpPr>
        <p:spPr>
          <a:xfrm rot="18847791">
            <a:off x="8582214" y="5053365"/>
            <a:ext cx="589199" cy="687824"/>
          </a:xfrm>
          <a:prstGeom prst="upArrow">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674117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150"/>
                                  </p:stCondLst>
                                  <p:childTnLst>
                                    <p:set>
                                      <p:cBhvr>
                                        <p:cTn id="6" dur="1" fill="hold">
                                          <p:stCondLst>
                                            <p:cond delay="0"/>
                                          </p:stCondLst>
                                        </p:cTn>
                                        <p:tgtEl>
                                          <p:spTgt spid="4"/>
                                        </p:tgtEl>
                                        <p:attrNameLst>
                                          <p:attrName>style.visibility</p:attrName>
                                        </p:attrNameLst>
                                      </p:cBhvr>
                                      <p:to>
                                        <p:strVal val="hidden"/>
                                      </p:to>
                                    </p:set>
                                  </p:childTnLst>
                                </p:cTn>
                              </p:par>
                              <p:par>
                                <p:cTn id="7" presetID="2" presetClass="exit" presetSubtype="4" fill="hold" grpId="1" nodeType="withEffect">
                                  <p:stCondLst>
                                    <p:cond delay="200"/>
                                  </p:stCondLst>
                                  <p:childTnLst>
                                    <p:anim calcmode="lin" valueType="num">
                                      <p:cBhvr additive="base">
                                        <p:cTn id="8" dur="250"/>
                                        <p:tgtEl>
                                          <p:spTgt spid="4"/>
                                        </p:tgtEl>
                                        <p:attrNameLst>
                                          <p:attrName>ppt_x</p:attrName>
                                        </p:attrNameLst>
                                      </p:cBhvr>
                                      <p:tavLst>
                                        <p:tav tm="0">
                                          <p:val>
                                            <p:strVal val="ppt_x"/>
                                          </p:val>
                                        </p:tav>
                                        <p:tav tm="100000">
                                          <p:val>
                                            <p:strVal val="ppt_x"/>
                                          </p:val>
                                        </p:tav>
                                      </p:tavLst>
                                    </p:anim>
                                    <p:anim calcmode="lin" valueType="num">
                                      <p:cBhvr additive="base">
                                        <p:cTn id="9" dur="250"/>
                                        <p:tgtEl>
                                          <p:spTgt spid="4"/>
                                        </p:tgtEl>
                                        <p:attrNameLst>
                                          <p:attrName>ppt_y</p:attrName>
                                        </p:attrNameLst>
                                      </p:cBhvr>
                                      <p:tavLst>
                                        <p:tav tm="0">
                                          <p:val>
                                            <p:strVal val="ppt_y"/>
                                          </p:val>
                                        </p:tav>
                                        <p:tav tm="100000">
                                          <p:val>
                                            <p:strVal val="1+ppt_h/2"/>
                                          </p:val>
                                        </p:tav>
                                      </p:tavLst>
                                    </p:anim>
                                    <p:set>
                                      <p:cBhvr>
                                        <p:cTn id="10" dur="1" fill="hold">
                                          <p:stCondLst>
                                            <p:cond delay="249"/>
                                          </p:stCondLst>
                                        </p:cTn>
                                        <p:tgtEl>
                                          <p:spTgt spid="4"/>
                                        </p:tgtEl>
                                        <p:attrNameLst>
                                          <p:attrName>style.visibility</p:attrName>
                                        </p:attrNameLst>
                                      </p:cBhvr>
                                      <p:to>
                                        <p:strVal val="hidden"/>
                                      </p:to>
                                    </p:set>
                                  </p:childTnLst>
                                </p:cTn>
                              </p:par>
                              <p:par>
                                <p:cTn id="11" presetID="2" presetClass="exit" presetSubtype="4" fill="hold" grpId="1" nodeType="withEffect">
                                  <p:stCondLst>
                                    <p:cond delay="200"/>
                                  </p:stCondLst>
                                  <p:childTnLst>
                                    <p:anim calcmode="lin" valueType="num">
                                      <p:cBhvr additive="base">
                                        <p:cTn id="12" dur="250"/>
                                        <p:tgtEl>
                                          <p:spTgt spid="7"/>
                                        </p:tgtEl>
                                        <p:attrNameLst>
                                          <p:attrName>ppt_x</p:attrName>
                                        </p:attrNameLst>
                                      </p:cBhvr>
                                      <p:tavLst>
                                        <p:tav tm="0">
                                          <p:val>
                                            <p:strVal val="ppt_x"/>
                                          </p:val>
                                        </p:tav>
                                        <p:tav tm="100000">
                                          <p:val>
                                            <p:strVal val="ppt_x"/>
                                          </p:val>
                                        </p:tav>
                                      </p:tavLst>
                                    </p:anim>
                                    <p:anim calcmode="lin" valueType="num">
                                      <p:cBhvr additive="base">
                                        <p:cTn id="13" dur="250"/>
                                        <p:tgtEl>
                                          <p:spTgt spid="7"/>
                                        </p:tgtEl>
                                        <p:attrNameLst>
                                          <p:attrName>ppt_y</p:attrName>
                                        </p:attrNameLst>
                                      </p:cBhvr>
                                      <p:tavLst>
                                        <p:tav tm="0">
                                          <p:val>
                                            <p:strVal val="ppt_y"/>
                                          </p:val>
                                        </p:tav>
                                        <p:tav tm="100000">
                                          <p:val>
                                            <p:strVal val="1+ppt_h/2"/>
                                          </p:val>
                                        </p:tav>
                                      </p:tavLst>
                                    </p:anim>
                                    <p:set>
                                      <p:cBhvr>
                                        <p:cTn id="14" dur="1" fill="hold">
                                          <p:stCondLst>
                                            <p:cond delay="249"/>
                                          </p:stCondLst>
                                        </p:cTn>
                                        <p:tgtEl>
                                          <p:spTgt spid="7"/>
                                        </p:tgtEl>
                                        <p:attrNameLst>
                                          <p:attrName>style.visibility</p:attrName>
                                        </p:attrNameLst>
                                      </p:cBhvr>
                                      <p:to>
                                        <p:strVal val="hidden"/>
                                      </p:to>
                                    </p:set>
                                  </p:childTnLst>
                                </p:cTn>
                              </p:par>
                              <p:par>
                                <p:cTn id="15" presetID="1" presetClass="exit" presetSubtype="0" fill="hold" grpId="0" nodeType="withEffect">
                                  <p:stCondLst>
                                    <p:cond delay="25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childTnLst>
                                </p:cTn>
                              </p:par>
                              <p:par>
                                <p:cTn id="19" presetID="42" presetClass="path" presetSubtype="0" accel="50000" decel="50000" fill="hold" grpId="0" nodeType="withEffect">
                                  <p:stCondLst>
                                    <p:cond delay="250"/>
                                  </p:stCondLst>
                                  <p:childTnLst>
                                    <p:animMotion origin="layout" path="M 0 0.25185 L 0 -0.12246 " pathEditMode="relative" rAng="0" ptsTypes="AA">
                                      <p:cBhvr>
                                        <p:cTn id="20" dur="500" fill="hold"/>
                                        <p:tgtEl>
                                          <p:spTgt spid="5"/>
                                        </p:tgtEl>
                                        <p:attrNameLst>
                                          <p:attrName>ppt_x</p:attrName>
                                          <p:attrName>ppt_y</p:attrName>
                                        </p:attrNameLst>
                                      </p:cBhvr>
                                      <p:rCtr x="0" y="-18727"/>
                                    </p:animMotion>
                                  </p:childTnLst>
                                </p:cTn>
                              </p:par>
                              <p:par>
                                <p:cTn id="21" presetID="42" presetClass="path" presetSubtype="0" accel="50000" decel="50000" fill="hold" grpId="0" nodeType="withEffect">
                                  <p:stCondLst>
                                    <p:cond delay="200"/>
                                  </p:stCondLst>
                                  <p:childTnLst>
                                    <p:animMotion origin="layout" path="M 0 0.2294 L 0 -0.19908 " pathEditMode="relative" rAng="0" ptsTypes="AA">
                                      <p:cBhvr>
                                        <p:cTn id="22" dur="500" fill="hold"/>
                                        <p:tgtEl>
                                          <p:spTgt spid="2"/>
                                        </p:tgtEl>
                                        <p:attrNameLst>
                                          <p:attrName>ppt_x</p:attrName>
                                          <p:attrName>ppt_y</p:attrName>
                                        </p:attrNameLst>
                                      </p:cBhvr>
                                      <p:rCtr x="0" y="-214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7" grpId="0"/>
      <p:bldP spid="7" grpId="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1</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28948" y="164789"/>
            <a:ext cx="1777065"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Spoofing</a:t>
            </a:r>
            <a:endParaRPr lang="vi-VN" sz="3200" dirty="0">
              <a:solidFill>
                <a:schemeClr val="tx1"/>
              </a:solidFill>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09B2C600-BA6F-2BBD-E097-544BE04649A9}"/>
              </a:ext>
            </a:extLst>
          </p:cNvPr>
          <p:cNvSpPr/>
          <p:nvPr/>
        </p:nvSpPr>
        <p:spPr>
          <a:xfrm>
            <a:off x="194783" y="1578702"/>
            <a:ext cx="948123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To prevent Man-in-the-Middle (MITM) attacks, there are several useful security measures:</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7299063-9358-E645-7434-FD6BE060F1F8}"/>
              </a:ext>
            </a:extLst>
          </p:cNvPr>
          <p:cNvSpPr/>
          <p:nvPr/>
        </p:nvSpPr>
        <p:spPr>
          <a:xfrm>
            <a:off x="842551" y="2824980"/>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Use a strong security protocol such as HTTPS or SSL </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429554A1-9058-035E-132C-9F5E21FF5BC4}"/>
              </a:ext>
            </a:extLst>
          </p:cNvPr>
          <p:cNvSpPr/>
          <p:nvPr/>
        </p:nvSpPr>
        <p:spPr>
          <a:xfrm>
            <a:off x="842551" y="3972638"/>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Use a VPN (Virtual Private Network) application </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A48DD2DE-EBC6-A43C-F4F3-2A313912EC38}"/>
              </a:ext>
            </a:extLst>
          </p:cNvPr>
          <p:cNvSpPr/>
          <p:nvPr/>
        </p:nvSpPr>
        <p:spPr>
          <a:xfrm>
            <a:off x="842551" y="5117452"/>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Use antivirus software and a firewall</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4FD25FC-A359-9EF5-0BAA-5E9D9DC627A5}"/>
              </a:ext>
            </a:extLst>
          </p:cNvPr>
          <p:cNvSpPr/>
          <p:nvPr/>
        </p:nvSpPr>
        <p:spPr>
          <a:xfrm>
            <a:off x="6999648" y="2776410"/>
            <a:ext cx="410015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Install and use good security software </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2B163DA0-F995-F346-3CBB-F9E8A89281D4}"/>
              </a:ext>
            </a:extLst>
          </p:cNvPr>
          <p:cNvSpPr/>
          <p:nvPr/>
        </p:nvSpPr>
        <p:spPr>
          <a:xfrm>
            <a:off x="6999649" y="3972638"/>
            <a:ext cx="4100150"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Only use trusted network connections and avoid connecting </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C6C02921-5658-A5CA-A68A-326E44D773CD}"/>
              </a:ext>
            </a:extLst>
          </p:cNvPr>
          <p:cNvSpPr/>
          <p:nvPr/>
        </p:nvSpPr>
        <p:spPr>
          <a:xfrm>
            <a:off x="-1" y="-18127"/>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D11CFE58-EED7-A5CB-08B7-5C3F715DC734}"/>
              </a:ext>
            </a:extLst>
          </p:cNvPr>
          <p:cNvSpPr/>
          <p:nvPr/>
        </p:nvSpPr>
        <p:spPr>
          <a:xfrm>
            <a:off x="854266" y="144314"/>
            <a:ext cx="3642919"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dirty="0"/>
          </a:p>
        </p:txBody>
      </p:sp>
      <p:sp>
        <p:nvSpPr>
          <p:cNvPr id="20" name="TextBox 19">
            <a:extLst>
              <a:ext uri="{FF2B5EF4-FFF2-40B4-BE49-F238E27FC236}">
                <a16:creationId xmlns:a16="http://schemas.microsoft.com/office/drawing/2014/main" id="{38E4502D-E71D-FAF4-C32E-87BDE98585FE}"/>
              </a:ext>
            </a:extLst>
          </p:cNvPr>
          <p:cNvSpPr txBox="1"/>
          <p:nvPr/>
        </p:nvSpPr>
        <p:spPr>
          <a:xfrm>
            <a:off x="771920" y="240890"/>
            <a:ext cx="3725265" cy="584775"/>
          </a:xfrm>
          <a:prstGeom prst="rect">
            <a:avLst/>
          </a:prstGeom>
          <a:noFill/>
          <a:ln>
            <a:noFill/>
          </a:ln>
        </p:spPr>
        <p:txBody>
          <a:bodyPr wrap="square" rtlCol="0">
            <a:spAutoFit/>
          </a:bodyPr>
          <a:lstStyle/>
          <a:p>
            <a:pPr algn="ctr"/>
            <a:r>
              <a:rPr lang="en-US" sz="3200" dirty="0">
                <a:latin typeface="Arial" panose="020B0604020202020204" pitchFamily="34" charset="0"/>
                <a:cs typeface="Arial" panose="020B0604020202020204" pitchFamily="34" charset="0"/>
              </a:rPr>
              <a:t>Man in the middle</a:t>
            </a:r>
            <a:r>
              <a:rPr lang="en-US" sz="3200" b="0" i="0" dirty="0">
                <a:solidFill>
                  <a:srgbClr val="DCDDDE"/>
                </a:solidFill>
                <a:effectLst/>
                <a:latin typeface="Arial" panose="020B0604020202020204" pitchFamily="34" charset="0"/>
                <a:cs typeface="Arial" panose="020B0604020202020204" pitchFamily="34" charset="0"/>
              </a:rPr>
              <a:t> </a:t>
            </a:r>
            <a:endParaRPr lang="vi-VN" sz="32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C0E94E5-EA97-B980-177C-DD3B6D10376C}"/>
              </a:ext>
            </a:extLst>
          </p:cNvPr>
          <p:cNvSpPr txBox="1"/>
          <p:nvPr/>
        </p:nvSpPr>
        <p:spPr>
          <a:xfrm>
            <a:off x="-294201" y="208628"/>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2 </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3122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3</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44831" y="145995"/>
            <a:ext cx="1777065"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1183118" y="202930"/>
            <a:ext cx="1738778"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Spam</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0316F1CF-9C66-89E3-10A4-6BECBD950A8D}"/>
              </a:ext>
            </a:extLst>
          </p:cNvPr>
          <p:cNvSpPr/>
          <p:nvPr/>
        </p:nvSpPr>
        <p:spPr>
          <a:xfrm>
            <a:off x="111004" y="1520937"/>
            <a:ext cx="5067825"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Spam is unsolicited commercial e-mail.</a:t>
            </a:r>
          </a:p>
          <a:p>
            <a:pPr marL="0" marR="0">
              <a:lnSpc>
                <a:spcPct val="107000"/>
              </a:lnSpc>
              <a:spcBef>
                <a:spcPts val="0"/>
              </a:spcBef>
              <a:spcAft>
                <a:spcPts val="800"/>
              </a:spcAft>
            </a:pPr>
            <a:endParaRPr lang="en-US" sz="24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F9C6FAD-F14F-097E-7F1A-8E586159ACD6}"/>
              </a:ext>
            </a:extLst>
          </p:cNvPr>
          <p:cNvSpPr/>
          <p:nvPr/>
        </p:nvSpPr>
        <p:spPr>
          <a:xfrm>
            <a:off x="136759" y="3624605"/>
            <a:ext cx="2398623" cy="1184218"/>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are some types of spam attacks:</a:t>
            </a:r>
            <a:endParaRPr lang="en-US" sz="20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0E1D5521-9CEB-B3AB-2A4E-5DA9DA755C31}"/>
              </a:ext>
            </a:extLst>
          </p:cNvPr>
          <p:cNvCxnSpPr>
            <a:cxnSpLocks/>
          </p:cNvCxnSpPr>
          <p:nvPr/>
        </p:nvCxnSpPr>
        <p:spPr>
          <a:xfrm flipV="1">
            <a:off x="2535382" y="3311550"/>
            <a:ext cx="907474" cy="905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511D47BD-C2FE-6AF5-5736-6AEFA8BAA70E}"/>
              </a:ext>
            </a:extLst>
          </p:cNvPr>
          <p:cNvCxnSpPr/>
          <p:nvPr/>
        </p:nvCxnSpPr>
        <p:spPr>
          <a:xfrm>
            <a:off x="2518757" y="4216714"/>
            <a:ext cx="924099" cy="10390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Rounded Corners 19">
            <a:extLst>
              <a:ext uri="{FF2B5EF4-FFF2-40B4-BE49-F238E27FC236}">
                <a16:creationId xmlns:a16="http://schemas.microsoft.com/office/drawing/2014/main" id="{37C071CF-3032-F480-A65C-7BA83B62A4F6}"/>
              </a:ext>
            </a:extLst>
          </p:cNvPr>
          <p:cNvSpPr/>
          <p:nvPr/>
        </p:nvSpPr>
        <p:spPr>
          <a:xfrm>
            <a:off x="3467114" y="2541148"/>
            <a:ext cx="3253369" cy="15408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Scam: Attackers send fake emails to scam users</a:t>
            </a:r>
            <a:endParaRPr lang="en-US" sz="20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F27E298-8AD7-63D6-BCB8-CB2378915281}"/>
              </a:ext>
            </a:extLst>
          </p:cNvPr>
          <p:cNvSpPr/>
          <p:nvPr/>
        </p:nvSpPr>
        <p:spPr>
          <a:xfrm>
            <a:off x="3442972" y="4415653"/>
            <a:ext cx="3222334" cy="1665000"/>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000" dirty="0">
                <a:solidFill>
                  <a:schemeClr val="tx1"/>
                </a:solidFill>
                <a:effectLst/>
                <a:latin typeface="Segoe UI" panose="020B0502040204020203" pitchFamily="34" charset="0"/>
                <a:ea typeface="Calibri" panose="020F0502020204030204" pitchFamily="34" charset="0"/>
              </a:rPr>
              <a:t>malware: The attack sends emails containing malicious software such as viruses, worms or trojans.</a:t>
            </a:r>
            <a:endParaRPr lang="en-US" sz="20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6146" name="Picture 2" descr="Mail lừa đảo kêu gọi quyên góp cứu trợ động đất tại Nhật Bản">
            <a:extLst>
              <a:ext uri="{FF2B5EF4-FFF2-40B4-BE49-F238E27FC236}">
                <a16:creationId xmlns:a16="http://schemas.microsoft.com/office/drawing/2014/main" id="{D4231295-EE93-A34D-4E83-8FDAEC40A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173" y="2012502"/>
            <a:ext cx="4761103" cy="2832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38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9644" y="65202"/>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3</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44831" y="145995"/>
            <a:ext cx="1777065"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1144831" y="231398"/>
            <a:ext cx="1738778"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Spam</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538795C4-8949-6FCD-02F2-FE4ADDB3D663}"/>
              </a:ext>
            </a:extLst>
          </p:cNvPr>
          <p:cNvSpPr/>
          <p:nvPr/>
        </p:nvSpPr>
        <p:spPr>
          <a:xfrm>
            <a:off x="85548" y="2112233"/>
            <a:ext cx="268207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32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onsequence:</a:t>
            </a:r>
          </a:p>
        </p:txBody>
      </p:sp>
      <p:cxnSp>
        <p:nvCxnSpPr>
          <p:cNvPr id="15" name="Straight Arrow Connector 14">
            <a:extLst>
              <a:ext uri="{FF2B5EF4-FFF2-40B4-BE49-F238E27FC236}">
                <a16:creationId xmlns:a16="http://schemas.microsoft.com/office/drawing/2014/main" id="{D4B44D80-2071-2F4A-28CB-F4E71E139172}"/>
              </a:ext>
            </a:extLst>
          </p:cNvPr>
          <p:cNvCxnSpPr>
            <a:cxnSpLocks/>
          </p:cNvCxnSpPr>
          <p:nvPr/>
        </p:nvCxnSpPr>
        <p:spPr>
          <a:xfrm flipV="1">
            <a:off x="2781803" y="2083358"/>
            <a:ext cx="1648675" cy="3693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63A766C0-8969-8D9A-4499-92690891C141}"/>
              </a:ext>
            </a:extLst>
          </p:cNvPr>
          <p:cNvCxnSpPr>
            <a:cxnSpLocks/>
            <a:endCxn id="20" idx="1"/>
          </p:cNvCxnSpPr>
          <p:nvPr/>
        </p:nvCxnSpPr>
        <p:spPr>
          <a:xfrm>
            <a:off x="2767620" y="2452662"/>
            <a:ext cx="1710868" cy="6864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Rounded Corners 18">
            <a:extLst>
              <a:ext uri="{FF2B5EF4-FFF2-40B4-BE49-F238E27FC236}">
                <a16:creationId xmlns:a16="http://schemas.microsoft.com/office/drawing/2014/main" id="{B88902C1-E63D-FA4E-68CD-881C7438A2AA}"/>
              </a:ext>
            </a:extLst>
          </p:cNvPr>
          <p:cNvSpPr/>
          <p:nvPr/>
        </p:nvSpPr>
        <p:spPr>
          <a:xfrm>
            <a:off x="4450122" y="1525612"/>
            <a:ext cx="7500152" cy="111549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
            </a:r>
            <a:r>
              <a:rPr lang="vi-V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pam has</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been used as means of enhancing malicious code attack. In March 2002, there were reports of malicious code embedded in MP3 files that were included as attachments to spam</a:t>
            </a:r>
          </a:p>
        </p:txBody>
      </p:sp>
      <p:sp>
        <p:nvSpPr>
          <p:cNvPr id="20" name="Rectangle: Rounded Corners 19">
            <a:extLst>
              <a:ext uri="{FF2B5EF4-FFF2-40B4-BE49-F238E27FC236}">
                <a16:creationId xmlns:a16="http://schemas.microsoft.com/office/drawing/2014/main" id="{6E6B2DAE-389E-00C0-1707-BDBE00E5E224}"/>
              </a:ext>
            </a:extLst>
          </p:cNvPr>
          <p:cNvSpPr/>
          <p:nvPr/>
        </p:nvSpPr>
        <p:spPr>
          <a:xfrm>
            <a:off x="4478488" y="2783958"/>
            <a:ext cx="7500152" cy="71024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Spam is the waste of computer and human resources.</a:t>
            </a:r>
          </a:p>
        </p:txBody>
      </p:sp>
      <p:sp>
        <p:nvSpPr>
          <p:cNvPr id="23" name="Rectangle: Rounded Corners 22">
            <a:extLst>
              <a:ext uri="{FF2B5EF4-FFF2-40B4-BE49-F238E27FC236}">
                <a16:creationId xmlns:a16="http://schemas.microsoft.com/office/drawing/2014/main" id="{8C84A173-5A4D-0B23-7374-C9620F3F0E09}"/>
              </a:ext>
            </a:extLst>
          </p:cNvPr>
          <p:cNvSpPr/>
          <p:nvPr/>
        </p:nvSpPr>
        <p:spPr>
          <a:xfrm>
            <a:off x="85548" y="4271022"/>
            <a:ext cx="1867345"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measure</a:t>
            </a:r>
            <a:r>
              <a:rPr lang="vi-V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F82E92CD-E62D-3EE3-FD19-AC44E8304519}"/>
              </a:ext>
            </a:extLst>
          </p:cNvPr>
          <p:cNvCxnSpPr>
            <a:cxnSpLocks/>
          </p:cNvCxnSpPr>
          <p:nvPr/>
        </p:nvCxnSpPr>
        <p:spPr>
          <a:xfrm flipV="1">
            <a:off x="1952893" y="4135170"/>
            <a:ext cx="1243891" cy="4678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95428ED4-9520-2BB0-A189-6E2EA895DBB2}"/>
              </a:ext>
            </a:extLst>
          </p:cNvPr>
          <p:cNvCxnSpPr/>
          <p:nvPr/>
        </p:nvCxnSpPr>
        <p:spPr>
          <a:xfrm>
            <a:off x="1943070" y="4602994"/>
            <a:ext cx="1263535" cy="6149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Rounded Corners 28">
            <a:extLst>
              <a:ext uri="{FF2B5EF4-FFF2-40B4-BE49-F238E27FC236}">
                <a16:creationId xmlns:a16="http://schemas.microsoft.com/office/drawing/2014/main" id="{75079B57-F846-95C6-28A2-DF69B654C5AE}"/>
              </a:ext>
            </a:extLst>
          </p:cNvPr>
          <p:cNvSpPr/>
          <p:nvPr/>
        </p:nvSpPr>
        <p:spPr>
          <a:xfrm>
            <a:off x="3206605" y="3816809"/>
            <a:ext cx="8799750" cy="728907"/>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cope with the flood of spam by using e-mail filtering technologies</a:t>
            </a:r>
          </a:p>
        </p:txBody>
      </p:sp>
      <p:sp>
        <p:nvSpPr>
          <p:cNvPr id="30" name="Rectangle: Rounded Corners 29">
            <a:extLst>
              <a:ext uri="{FF2B5EF4-FFF2-40B4-BE49-F238E27FC236}">
                <a16:creationId xmlns:a16="http://schemas.microsoft.com/office/drawing/2014/main" id="{5D0A5AAE-4C2F-33E6-F3C1-62531DFD70EE}"/>
              </a:ext>
            </a:extLst>
          </p:cNvPr>
          <p:cNvSpPr/>
          <p:nvPr/>
        </p:nvSpPr>
        <p:spPr>
          <a:xfrm>
            <a:off x="3230074" y="4882125"/>
            <a:ext cx="320569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delete unwanted messages</a:t>
            </a:r>
          </a:p>
        </p:txBody>
      </p:sp>
    </p:spTree>
    <p:extLst>
      <p:ext uri="{BB962C8B-B14F-4D97-AF65-F5344CB8AC3E}">
        <p14:creationId xmlns:p14="http://schemas.microsoft.com/office/powerpoint/2010/main" val="86346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19644"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4</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44831" y="145995"/>
            <a:ext cx="3269910"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1041802" y="202929"/>
            <a:ext cx="3438758"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Mail Bombing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BBCCAFE6-0BC2-AB3B-C5F7-C860561FF421}"/>
              </a:ext>
            </a:extLst>
          </p:cNvPr>
          <p:cNvSpPr/>
          <p:nvPr/>
        </p:nvSpPr>
        <p:spPr>
          <a:xfrm>
            <a:off x="326964" y="1514759"/>
            <a:ext cx="5484558" cy="429105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Another form of e-mail attack that is also a DoS is called a mail bomb, in which an attacker routes large quantities of e-mail to the target.</a:t>
            </a:r>
          </a:p>
          <a:p>
            <a:pPr marL="0" marR="0">
              <a:lnSpc>
                <a:spcPct val="107000"/>
              </a:lnSpc>
              <a:spcBef>
                <a:spcPts val="0"/>
              </a:spcBef>
              <a:spcAft>
                <a:spcPts val="800"/>
              </a:spcAft>
            </a:pPr>
            <a:r>
              <a:rPr lang="vi-V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Mail</a:t>
            </a:r>
            <a:r>
              <a:rPr lang="vi-V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bombing</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can be accomplished by means of social engineering (to be discussed shortly) or by exploiting various technical flaws in the</a:t>
            </a:r>
            <a:r>
              <a:rPr lang="vi-V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SMTP</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vi-V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target of the attack receives an unmanageably large volume of unsolicited e-mail</a:t>
            </a:r>
          </a:p>
        </p:txBody>
      </p:sp>
      <p:pic>
        <p:nvPicPr>
          <p:cNvPr id="17" name="Picture 16">
            <a:extLst>
              <a:ext uri="{FF2B5EF4-FFF2-40B4-BE49-F238E27FC236}">
                <a16:creationId xmlns:a16="http://schemas.microsoft.com/office/drawing/2014/main" id="{6275C490-A0BD-A505-42EF-35B3D779603F}"/>
              </a:ext>
            </a:extLst>
          </p:cNvPr>
          <p:cNvPicPr>
            <a:picLocks noChangeAspect="1"/>
          </p:cNvPicPr>
          <p:nvPr/>
        </p:nvPicPr>
        <p:blipFill>
          <a:blip r:embed="rId3"/>
          <a:stretch>
            <a:fillRect/>
          </a:stretch>
        </p:blipFill>
        <p:spPr>
          <a:xfrm>
            <a:off x="6020224" y="1863496"/>
            <a:ext cx="5755709" cy="3593575"/>
          </a:xfrm>
          <a:prstGeom prst="rect">
            <a:avLst/>
          </a:prstGeom>
        </p:spPr>
      </p:pic>
    </p:spTree>
    <p:extLst>
      <p:ext uri="{BB962C8B-B14F-4D97-AF65-F5344CB8AC3E}">
        <p14:creationId xmlns:p14="http://schemas.microsoft.com/office/powerpoint/2010/main" val="1752430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9822"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4</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44831" y="145995"/>
            <a:ext cx="3269909"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941564" y="215314"/>
            <a:ext cx="3668502"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Mail </a:t>
            </a:r>
            <a:r>
              <a:rPr lang="en-US" sz="3600" b="1" dirty="0" err="1">
                <a:latin typeface="Arial" panose="020B0604020202020204" pitchFamily="34" charset="0"/>
                <a:cs typeface="Arial" panose="020B0604020202020204" pitchFamily="34" charset="0"/>
              </a:rPr>
              <a:t>BomBing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6061C5D9-E861-CB9C-5D53-EC74C8D31624}"/>
              </a:ext>
            </a:extLst>
          </p:cNvPr>
          <p:cNvSpPr/>
          <p:nvPr/>
        </p:nvSpPr>
        <p:spPr>
          <a:xfrm>
            <a:off x="185966" y="4336027"/>
            <a:ext cx="172645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M</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easure:</a:t>
            </a:r>
          </a:p>
        </p:txBody>
      </p:sp>
      <p:sp>
        <p:nvSpPr>
          <p:cNvPr id="14" name="Rectangle: Rounded Corners 13">
            <a:extLst>
              <a:ext uri="{FF2B5EF4-FFF2-40B4-BE49-F238E27FC236}">
                <a16:creationId xmlns:a16="http://schemas.microsoft.com/office/drawing/2014/main" id="{09E9CE1C-006C-653E-C86F-F839808FCCC3}"/>
              </a:ext>
            </a:extLst>
          </p:cNvPr>
          <p:cNvSpPr/>
          <p:nvPr/>
        </p:nvSpPr>
        <p:spPr>
          <a:xfrm>
            <a:off x="3141327" y="3889254"/>
            <a:ext cx="3244738"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 spam filtering tools</a:t>
            </a:r>
          </a:p>
        </p:txBody>
      </p:sp>
      <p:sp>
        <p:nvSpPr>
          <p:cNvPr id="15" name="Rectangle: Rounded Corners 14">
            <a:extLst>
              <a:ext uri="{FF2B5EF4-FFF2-40B4-BE49-F238E27FC236}">
                <a16:creationId xmlns:a16="http://schemas.microsoft.com/office/drawing/2014/main" id="{B928FE79-6A23-95A9-19D5-90C78458463E}"/>
              </a:ext>
            </a:extLst>
          </p:cNvPr>
          <p:cNvSpPr/>
          <p:nvPr/>
        </p:nvSpPr>
        <p:spPr>
          <a:xfrm>
            <a:off x="3141327" y="5220187"/>
            <a:ext cx="6242857"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Segoe UI" panose="020B0502040204020203" pitchFamily="34" charset="0"/>
                <a:ea typeface="Calibri" panose="020F0502020204030204" pitchFamily="34" charset="0"/>
              </a:rPr>
              <a:t>Do not share your e-mail address too widely</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AB6CB61F-419C-A606-6383-1AA498BE82EE}"/>
              </a:ext>
            </a:extLst>
          </p:cNvPr>
          <p:cNvCxnSpPr>
            <a:cxnSpLocks/>
            <a:stCxn id="13" idx="3"/>
            <a:endCxn id="15" idx="1"/>
          </p:cNvCxnSpPr>
          <p:nvPr/>
        </p:nvCxnSpPr>
        <p:spPr>
          <a:xfrm>
            <a:off x="1912417" y="4669505"/>
            <a:ext cx="1228910" cy="8841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56E0A66B-4CBE-3763-2A90-6BA88948A21F}"/>
              </a:ext>
            </a:extLst>
          </p:cNvPr>
          <p:cNvCxnSpPr>
            <a:cxnSpLocks/>
            <a:stCxn id="13" idx="3"/>
            <a:endCxn id="14" idx="1"/>
          </p:cNvCxnSpPr>
          <p:nvPr/>
        </p:nvCxnSpPr>
        <p:spPr>
          <a:xfrm flipV="1">
            <a:off x="1912417" y="4222732"/>
            <a:ext cx="1228910" cy="4467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7DFE131B-11E8-6F09-5481-7B0F1F145AF1}"/>
              </a:ext>
            </a:extLst>
          </p:cNvPr>
          <p:cNvSpPr/>
          <p:nvPr/>
        </p:nvSpPr>
        <p:spPr>
          <a:xfrm>
            <a:off x="206958" y="1565490"/>
            <a:ext cx="268207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32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onsequence:</a:t>
            </a:r>
          </a:p>
        </p:txBody>
      </p:sp>
      <p:sp>
        <p:nvSpPr>
          <p:cNvPr id="18" name="Rectangle: Rounded Corners 17">
            <a:extLst>
              <a:ext uri="{FF2B5EF4-FFF2-40B4-BE49-F238E27FC236}">
                <a16:creationId xmlns:a16="http://schemas.microsoft.com/office/drawing/2014/main" id="{7C917745-C58A-C987-E245-B15DA4B3BFB1}"/>
              </a:ext>
            </a:extLst>
          </p:cNvPr>
          <p:cNvSpPr/>
          <p:nvPr/>
        </p:nvSpPr>
        <p:spPr>
          <a:xfrm>
            <a:off x="3394187" y="1394158"/>
            <a:ext cx="7478860" cy="1718639"/>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mail bombing is carried out by a large number of computers, it can cause a distributed attack (DDoS) and render the attacked email address inaccessible.</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3247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9644"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9644" y="202929"/>
            <a:ext cx="1554480"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5</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83118" y="183824"/>
            <a:ext cx="1886318"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1183118" y="202930"/>
            <a:ext cx="1886318"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Sniffers</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C0CC6679-1E90-C094-0764-285F110FCAD5}"/>
              </a:ext>
            </a:extLst>
          </p:cNvPr>
          <p:cNvSpPr/>
          <p:nvPr/>
        </p:nvSpPr>
        <p:spPr>
          <a:xfrm>
            <a:off x="303412" y="1636589"/>
            <a:ext cx="1158517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rPr>
              <a:t>A sniffer is a program or device that can monitor data traveling over a network</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093761CE-200A-62C2-6B57-15DE8BF23587}"/>
              </a:ext>
            </a:extLst>
          </p:cNvPr>
          <p:cNvSpPr/>
          <p:nvPr/>
        </p:nvSpPr>
        <p:spPr>
          <a:xfrm>
            <a:off x="303412" y="2565187"/>
            <a:ext cx="7232090" cy="66695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b="0" i="0" dirty="0">
                <a:solidFill>
                  <a:schemeClr val="tx1"/>
                </a:solidFill>
                <a:effectLst/>
                <a:latin typeface="Söhne"/>
              </a:rPr>
              <a:t>Alright, here are some types of sniffing attacks :</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D75A949F-58CB-1151-3FC7-9C9B5098AB6D}"/>
              </a:ext>
            </a:extLst>
          </p:cNvPr>
          <p:cNvSpPr/>
          <p:nvPr/>
        </p:nvSpPr>
        <p:spPr>
          <a:xfrm>
            <a:off x="303412" y="3493783"/>
            <a:ext cx="2636258" cy="506717"/>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b="0" i="0" dirty="0">
                <a:solidFill>
                  <a:schemeClr val="tx1"/>
                </a:solidFill>
                <a:effectLst/>
                <a:latin typeface="Söhne"/>
              </a:rPr>
              <a:t>  + Passive sniffing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Passive sniffing là gì? - Từ điển CNTT">
            <a:extLst>
              <a:ext uri="{FF2B5EF4-FFF2-40B4-BE49-F238E27FC236}">
                <a16:creationId xmlns:a16="http://schemas.microsoft.com/office/drawing/2014/main" id="{B76676FE-6D88-1C2F-952A-97390FBA8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867" y="3391923"/>
            <a:ext cx="3272635" cy="257412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7826C4B1-5B17-81E2-C860-5B6F7B985F2A}"/>
              </a:ext>
            </a:extLst>
          </p:cNvPr>
          <p:cNvCxnSpPr>
            <a:cxnSpLocks/>
          </p:cNvCxnSpPr>
          <p:nvPr/>
        </p:nvCxnSpPr>
        <p:spPr>
          <a:xfrm flipV="1">
            <a:off x="6427589" y="366993"/>
            <a:ext cx="1815010" cy="364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6814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24466"/>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19643"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67183"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5</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25188" y="145995"/>
            <a:ext cx="2071897"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1163474" y="202930"/>
            <a:ext cx="2033611"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Sniffers</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39287"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395097"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21091"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79517"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63701"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42396"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C24AE93E-A1A7-0A8F-F702-BDDCF60E2276}"/>
              </a:ext>
            </a:extLst>
          </p:cNvPr>
          <p:cNvSpPr/>
          <p:nvPr/>
        </p:nvSpPr>
        <p:spPr>
          <a:xfrm>
            <a:off x="316780" y="1688507"/>
            <a:ext cx="2766025" cy="65541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b="0" i="0" dirty="0">
                <a:solidFill>
                  <a:schemeClr val="tx1"/>
                </a:solidFill>
                <a:effectLst/>
                <a:latin typeface="Söhne"/>
              </a:rPr>
              <a:t>  + Active sniffing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4" descr="Active sniffing là gì? - Từ điển CNTT">
            <a:extLst>
              <a:ext uri="{FF2B5EF4-FFF2-40B4-BE49-F238E27FC236}">
                <a16:creationId xmlns:a16="http://schemas.microsoft.com/office/drawing/2014/main" id="{4309885E-0097-F511-5B53-02BE9E17C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0" y="3099610"/>
            <a:ext cx="3892748" cy="263489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14B0A77-9235-8189-83B6-457DD45674A3}"/>
              </a:ext>
            </a:extLst>
          </p:cNvPr>
          <p:cNvSpPr/>
          <p:nvPr/>
        </p:nvSpPr>
        <p:spPr>
          <a:xfrm>
            <a:off x="7029518" y="1688507"/>
            <a:ext cx="2346110" cy="65541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onsequence:</a:t>
            </a:r>
          </a:p>
        </p:txBody>
      </p:sp>
      <p:sp>
        <p:nvSpPr>
          <p:cNvPr id="17" name="Rectangle: Rounded Corners 16">
            <a:extLst>
              <a:ext uri="{FF2B5EF4-FFF2-40B4-BE49-F238E27FC236}">
                <a16:creationId xmlns:a16="http://schemas.microsoft.com/office/drawing/2014/main" id="{E79C1E0F-8E08-BF8E-42C5-646D70AF9B51}"/>
              </a:ext>
            </a:extLst>
          </p:cNvPr>
          <p:cNvSpPr/>
          <p:nvPr/>
        </p:nvSpPr>
        <p:spPr>
          <a:xfrm>
            <a:off x="7029518" y="2985791"/>
            <a:ext cx="3095646" cy="65541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b="0" i="0" dirty="0">
                <a:solidFill>
                  <a:schemeClr val="tx1"/>
                </a:solidFill>
                <a:effectLst/>
                <a:latin typeface="Söhne"/>
              </a:rPr>
              <a:t>Use data encryption</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4080AD74-02C3-4835-7838-8744FDD3550D}"/>
              </a:ext>
            </a:extLst>
          </p:cNvPr>
          <p:cNvSpPr/>
          <p:nvPr/>
        </p:nvSpPr>
        <p:spPr>
          <a:xfrm>
            <a:off x="7029518" y="4118921"/>
            <a:ext cx="3683475" cy="65541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b="0" i="0" dirty="0">
                <a:solidFill>
                  <a:schemeClr val="tx1"/>
                </a:solidFill>
                <a:effectLst/>
                <a:latin typeface="Söhne"/>
              </a:rPr>
              <a:t>Use strong authentication</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85FCACEB-E800-EE85-C976-4BC90517D4E4}"/>
              </a:ext>
            </a:extLst>
          </p:cNvPr>
          <p:cNvSpPr/>
          <p:nvPr/>
        </p:nvSpPr>
        <p:spPr>
          <a:xfrm>
            <a:off x="7086557" y="5252052"/>
            <a:ext cx="4155241" cy="66695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b="0" i="0" dirty="0">
                <a:solidFill>
                  <a:schemeClr val="tx1"/>
                </a:solidFill>
                <a:effectLst/>
                <a:latin typeface="Söhne"/>
              </a:rPr>
              <a:t>Use network monitoring tools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Arrow: Right 20">
            <a:extLst>
              <a:ext uri="{FF2B5EF4-FFF2-40B4-BE49-F238E27FC236}">
                <a16:creationId xmlns:a16="http://schemas.microsoft.com/office/drawing/2014/main" id="{55A4AAAA-717C-3295-DFEA-C8B6D2C92497}"/>
              </a:ext>
            </a:extLst>
          </p:cNvPr>
          <p:cNvSpPr/>
          <p:nvPr/>
        </p:nvSpPr>
        <p:spPr>
          <a:xfrm>
            <a:off x="6465667" y="3213593"/>
            <a:ext cx="481429" cy="2327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C43E128-B58E-5320-216F-F115CFB0907E}"/>
              </a:ext>
            </a:extLst>
          </p:cNvPr>
          <p:cNvSpPr/>
          <p:nvPr/>
        </p:nvSpPr>
        <p:spPr>
          <a:xfrm>
            <a:off x="6465668" y="4374956"/>
            <a:ext cx="481429" cy="2327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4C447451-3CAF-4EC7-8063-E499D8D4D3EE}"/>
              </a:ext>
            </a:extLst>
          </p:cNvPr>
          <p:cNvSpPr/>
          <p:nvPr/>
        </p:nvSpPr>
        <p:spPr>
          <a:xfrm>
            <a:off x="6480376" y="5517753"/>
            <a:ext cx="481429" cy="2327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235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19644"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6</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965161" y="125197"/>
            <a:ext cx="4033999"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851301" y="211193"/>
            <a:ext cx="4261718"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Social </a:t>
            </a:r>
            <a:r>
              <a:rPr lang="en-US" sz="3600" b="1" dirty="0" err="1">
                <a:latin typeface="Arial" panose="020B0604020202020204" pitchFamily="34" charset="0"/>
                <a:cs typeface="Arial" panose="020B0604020202020204" pitchFamily="34" charset="0"/>
              </a:rPr>
              <a:t>Enginering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BBCCAFE6-0BC2-AB3B-C5F7-C860561FF421}"/>
              </a:ext>
            </a:extLst>
          </p:cNvPr>
          <p:cNvSpPr/>
          <p:nvPr/>
        </p:nvSpPr>
        <p:spPr>
          <a:xfrm>
            <a:off x="326964" y="1514760"/>
            <a:ext cx="11538070" cy="181457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180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"Social Engineering" is a type of attack that combines the two words "Social" and "Engineering," reflecting the nature of this type of attack: the tricks, techniques, and tactics used to attack the social nature of human beings, which does not exist in machines.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 Social Engineering Attacks are also known as Non-Technical Attacks.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EA4A7852-6460-24B7-5EC4-0994CB8C75C2}"/>
              </a:ext>
            </a:extLst>
          </p:cNvPr>
          <p:cNvPicPr>
            <a:picLocks noChangeAspect="1"/>
          </p:cNvPicPr>
          <p:nvPr/>
        </p:nvPicPr>
        <p:blipFill>
          <a:blip r:embed="rId3"/>
          <a:stretch>
            <a:fillRect/>
          </a:stretch>
        </p:blipFill>
        <p:spPr>
          <a:xfrm>
            <a:off x="2881444" y="3528669"/>
            <a:ext cx="6277559" cy="2537180"/>
          </a:xfrm>
          <a:prstGeom prst="rect">
            <a:avLst/>
          </a:prstGeom>
        </p:spPr>
      </p:pic>
    </p:spTree>
    <p:extLst>
      <p:ext uri="{BB962C8B-B14F-4D97-AF65-F5344CB8AC3E}">
        <p14:creationId xmlns:p14="http://schemas.microsoft.com/office/powerpoint/2010/main" val="3497995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9822"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9822" y="-24771"/>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6</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73733" y="150336"/>
            <a:ext cx="4005275"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786833" y="224625"/>
            <a:ext cx="4179076"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Social </a:t>
            </a:r>
            <a:r>
              <a:rPr lang="en-US" sz="3600" b="1" dirty="0" err="1">
                <a:latin typeface="Arial" panose="020B0604020202020204" pitchFamily="34" charset="0"/>
                <a:cs typeface="Arial" panose="020B0604020202020204" pitchFamily="34" charset="0"/>
              </a:rPr>
              <a:t>Enginering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6061C5D9-E861-CB9C-5D53-EC74C8D31624}"/>
              </a:ext>
            </a:extLst>
          </p:cNvPr>
          <p:cNvSpPr/>
          <p:nvPr/>
        </p:nvSpPr>
        <p:spPr>
          <a:xfrm>
            <a:off x="1085614" y="3433169"/>
            <a:ext cx="3089566" cy="73473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Social engineering :</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A4C5E6CA-FF31-8278-7FE2-E2340551C719}"/>
              </a:ext>
            </a:extLst>
          </p:cNvPr>
          <p:cNvCxnSpPr>
            <a:cxnSpLocks/>
            <a:stCxn id="13" idx="3"/>
            <a:endCxn id="34" idx="1"/>
          </p:cNvCxnSpPr>
          <p:nvPr/>
        </p:nvCxnSpPr>
        <p:spPr>
          <a:xfrm flipV="1">
            <a:off x="4175180" y="2129924"/>
            <a:ext cx="2093177" cy="16706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A2C989FB-1A5D-E96C-C8C2-268F076C5452}"/>
              </a:ext>
            </a:extLst>
          </p:cNvPr>
          <p:cNvCxnSpPr>
            <a:cxnSpLocks/>
            <a:stCxn id="13" idx="3"/>
            <a:endCxn id="38" idx="1"/>
          </p:cNvCxnSpPr>
          <p:nvPr/>
        </p:nvCxnSpPr>
        <p:spPr>
          <a:xfrm flipV="1">
            <a:off x="4175180" y="2970205"/>
            <a:ext cx="2093177" cy="8303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BF3A369A-C7B0-0B0C-B255-1535B8D421E3}"/>
              </a:ext>
            </a:extLst>
          </p:cNvPr>
          <p:cNvCxnSpPr>
            <a:cxnSpLocks/>
            <a:stCxn id="13" idx="3"/>
            <a:endCxn id="37" idx="1"/>
          </p:cNvCxnSpPr>
          <p:nvPr/>
        </p:nvCxnSpPr>
        <p:spPr>
          <a:xfrm>
            <a:off x="4175180" y="3800537"/>
            <a:ext cx="2122373" cy="245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619D2422-197A-9EA1-8AA0-1127FFA44C78}"/>
              </a:ext>
            </a:extLst>
          </p:cNvPr>
          <p:cNvCxnSpPr>
            <a:cxnSpLocks/>
            <a:stCxn id="13" idx="3"/>
          </p:cNvCxnSpPr>
          <p:nvPr/>
        </p:nvCxnSpPr>
        <p:spPr>
          <a:xfrm>
            <a:off x="4175180" y="3800537"/>
            <a:ext cx="2100310" cy="8870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C42B21A8-416A-A687-7A1F-3E4E53C6759F}"/>
              </a:ext>
            </a:extLst>
          </p:cNvPr>
          <p:cNvCxnSpPr>
            <a:cxnSpLocks/>
            <a:stCxn id="13" idx="3"/>
            <a:endCxn id="35" idx="1"/>
          </p:cNvCxnSpPr>
          <p:nvPr/>
        </p:nvCxnSpPr>
        <p:spPr>
          <a:xfrm>
            <a:off x="4175180" y="3800537"/>
            <a:ext cx="2112551" cy="17147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Rectangle: Rounded Corners 33">
            <a:extLst>
              <a:ext uri="{FF2B5EF4-FFF2-40B4-BE49-F238E27FC236}">
                <a16:creationId xmlns:a16="http://schemas.microsoft.com/office/drawing/2014/main" id="{5BFFEF15-5DD9-C6D7-8D3C-38CDAA8AEBDF}"/>
              </a:ext>
            </a:extLst>
          </p:cNvPr>
          <p:cNvSpPr/>
          <p:nvPr/>
        </p:nvSpPr>
        <p:spPr>
          <a:xfrm>
            <a:off x="6268357" y="1762556"/>
            <a:ext cx="3695853" cy="73473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Segoe UI" panose="020B0502040204020203" pitchFamily="34" charset="0"/>
                <a:ea typeface="Calibri" panose="020F0502020204030204" pitchFamily="34" charset="0"/>
              </a:rPr>
              <a:t>Personal information loss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7E8004C5-30FE-0DC7-FDDC-AF124FE9A046}"/>
              </a:ext>
            </a:extLst>
          </p:cNvPr>
          <p:cNvSpPr/>
          <p:nvPr/>
        </p:nvSpPr>
        <p:spPr>
          <a:xfrm>
            <a:off x="6287731" y="5147965"/>
            <a:ext cx="3676475" cy="73473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Segoe UI" panose="020B0502040204020203" pitchFamily="34" charset="0"/>
                <a:ea typeface="Calibri" panose="020F0502020204030204" pitchFamily="34" charset="0"/>
              </a:rPr>
              <a:t>Reputation damage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C3A07FAC-28FE-380C-C2CD-09E9463C1BE2}"/>
              </a:ext>
            </a:extLst>
          </p:cNvPr>
          <p:cNvSpPr/>
          <p:nvPr/>
        </p:nvSpPr>
        <p:spPr>
          <a:xfrm>
            <a:off x="6297552" y="4324022"/>
            <a:ext cx="3666655" cy="73473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Segoe UI" panose="020B0502040204020203" pitchFamily="34" charset="0"/>
                <a:ea typeface="Calibri" panose="020F0502020204030204" pitchFamily="34" charset="0"/>
              </a:rPr>
              <a:t>Money loss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B258AC68-3C50-82A0-35AD-DD8A915EB9E7}"/>
              </a:ext>
            </a:extLst>
          </p:cNvPr>
          <p:cNvSpPr/>
          <p:nvPr/>
        </p:nvSpPr>
        <p:spPr>
          <a:xfrm>
            <a:off x="6297553" y="3457709"/>
            <a:ext cx="3666655" cy="73473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Segoe UI" panose="020B0502040204020203" pitchFamily="34" charset="0"/>
                <a:ea typeface="Calibri" panose="020F0502020204030204" pitchFamily="34" charset="0"/>
              </a:rPr>
              <a:t>Network attacks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Rectangle: Rounded Corners 37">
            <a:extLst>
              <a:ext uri="{FF2B5EF4-FFF2-40B4-BE49-F238E27FC236}">
                <a16:creationId xmlns:a16="http://schemas.microsoft.com/office/drawing/2014/main" id="{45E0ACCF-538D-7FAC-6907-6E84D2787A5D}"/>
              </a:ext>
            </a:extLst>
          </p:cNvPr>
          <p:cNvSpPr/>
          <p:nvPr/>
        </p:nvSpPr>
        <p:spPr>
          <a:xfrm>
            <a:off x="6268357" y="2602837"/>
            <a:ext cx="3695852" cy="734736"/>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effectLst/>
                <a:latin typeface="Segoe UI" panose="020B0502040204020203" pitchFamily="34" charset="0"/>
                <a:ea typeface="Calibri" panose="020F0502020204030204" pitchFamily="34" charset="0"/>
              </a:rPr>
              <a:t>Account theft</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0873369"/>
      </p:ext>
    </p:extLst>
  </p:cSld>
  <p:clrMapOvr>
    <a:masterClrMapping/>
  </p:clrMapOvr>
  <p:transition spd="slow">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39287"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6</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948999" y="145992"/>
            <a:ext cx="4044436"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847618" y="215314"/>
            <a:ext cx="4247197"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Social </a:t>
            </a:r>
            <a:r>
              <a:rPr lang="en-US" sz="3600" b="1" dirty="0" err="1">
                <a:latin typeface="Arial" panose="020B0604020202020204" pitchFamily="34" charset="0"/>
                <a:cs typeface="Arial" panose="020B0604020202020204" pitchFamily="34" charset="0"/>
              </a:rPr>
              <a:t>Enginering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rId2" action="ppaction://hlinksldjump"/>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rId3" action="ppaction://hlinksldjump"/>
            <a:extLst>
              <a:ext uri="{FF2B5EF4-FFF2-40B4-BE49-F238E27FC236}">
                <a16:creationId xmlns:a16="http://schemas.microsoft.com/office/drawing/2014/main" id="{90E33BA4-73B1-4182-8C90-676192B60F45}"/>
              </a:ext>
            </a:extLst>
          </p:cNvPr>
          <p:cNvPicPr>
            <a:picLocks noChangeAspect="1"/>
          </p:cNvPicPr>
          <p:nvPr/>
        </p:nvPicPr>
        <p:blipFill rotWithShape="1">
          <a:blip r:embed="rId4"/>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5576741"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3</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rId5" action="ppaction://hlinksldjump"/>
            <a:extLst>
              <a:ext uri="{FF2B5EF4-FFF2-40B4-BE49-F238E27FC236}">
                <a16:creationId xmlns:a16="http://schemas.microsoft.com/office/drawing/2014/main" id="{518F98C0-42E9-4D66-9A2B-4E33474C90DB}"/>
              </a:ext>
            </a:extLst>
          </p:cNvPr>
          <p:cNvSpPr/>
          <p:nvPr/>
        </p:nvSpPr>
        <p:spPr>
          <a:xfrm>
            <a:off x="4993435"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rId6" action="ppaction://hlinksldjump"/>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D0578177-3547-841F-60DA-78746A5A6382}"/>
              </a:ext>
            </a:extLst>
          </p:cNvPr>
          <p:cNvSpPr/>
          <p:nvPr/>
        </p:nvSpPr>
        <p:spPr>
          <a:xfrm>
            <a:off x="556500" y="1617742"/>
            <a:ext cx="4722082" cy="56741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Exampl</a:t>
            </a: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es of Social </a:t>
            </a:r>
            <a:r>
              <a:rPr lang="en-US" sz="28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Enginering</a:t>
            </a: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58C5E52A-6740-7BBF-A3E7-1F34C39F20F3}"/>
              </a:ext>
            </a:extLst>
          </p:cNvPr>
          <p:cNvPicPr>
            <a:picLocks noChangeAspect="1"/>
          </p:cNvPicPr>
          <p:nvPr/>
        </p:nvPicPr>
        <p:blipFill>
          <a:blip r:embed="rId7"/>
          <a:stretch>
            <a:fillRect/>
          </a:stretch>
        </p:blipFill>
        <p:spPr>
          <a:xfrm>
            <a:off x="556500" y="2427135"/>
            <a:ext cx="4561674" cy="3657600"/>
          </a:xfrm>
          <a:prstGeom prst="rect">
            <a:avLst/>
          </a:prstGeom>
        </p:spPr>
      </p:pic>
      <p:pic>
        <p:nvPicPr>
          <p:cNvPr id="17" name="Picture 16">
            <a:extLst>
              <a:ext uri="{FF2B5EF4-FFF2-40B4-BE49-F238E27FC236}">
                <a16:creationId xmlns:a16="http://schemas.microsoft.com/office/drawing/2014/main" id="{C678C94E-4DC4-6874-3BA0-17B9D47A4E99}"/>
              </a:ext>
            </a:extLst>
          </p:cNvPr>
          <p:cNvPicPr>
            <a:picLocks noChangeAspect="1"/>
          </p:cNvPicPr>
          <p:nvPr/>
        </p:nvPicPr>
        <p:blipFill>
          <a:blip r:embed="rId8"/>
          <a:stretch>
            <a:fillRect/>
          </a:stretch>
        </p:blipFill>
        <p:spPr>
          <a:xfrm>
            <a:off x="6552340" y="2401164"/>
            <a:ext cx="4561674" cy="3710060"/>
          </a:xfrm>
          <a:prstGeom prst="rect">
            <a:avLst/>
          </a:prstGeom>
        </p:spPr>
      </p:pic>
    </p:spTree>
    <p:extLst>
      <p:ext uri="{BB962C8B-B14F-4D97-AF65-F5344CB8AC3E}">
        <p14:creationId xmlns:p14="http://schemas.microsoft.com/office/powerpoint/2010/main" val="4257276170"/>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 1">
            <a:extLst>
              <a:ext uri="{FF2B5EF4-FFF2-40B4-BE49-F238E27FC236}">
                <a16:creationId xmlns:a16="http://schemas.microsoft.com/office/drawing/2014/main" id="{3A3B3E94-C564-4CA3-8107-6ADE1D6F3CE1}"/>
              </a:ext>
            </a:extLst>
          </p:cNvPr>
          <p:cNvSpPr/>
          <p:nvPr/>
        </p:nvSpPr>
        <p:spPr>
          <a:xfrm>
            <a:off x="5343766" y="2635614"/>
            <a:ext cx="1504467" cy="1518940"/>
          </a:xfrm>
          <a:prstGeom prst="ellipse">
            <a:avLst/>
          </a:prstGeom>
          <a:solidFill>
            <a:schemeClr val="tx1"/>
          </a:solidFill>
          <a:ln w="38100">
            <a:solidFill>
              <a:srgbClr val="F89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 2">
            <a:extLst>
              <a:ext uri="{FF2B5EF4-FFF2-40B4-BE49-F238E27FC236}">
                <a16:creationId xmlns:a16="http://schemas.microsoft.com/office/drawing/2014/main" id="{D25CC13F-778E-4525-9BD4-F6100A771D0C}"/>
              </a:ext>
            </a:extLst>
          </p:cNvPr>
          <p:cNvSpPr/>
          <p:nvPr/>
        </p:nvSpPr>
        <p:spPr>
          <a:xfrm rot="5400000">
            <a:off x="5751347" y="3090447"/>
            <a:ext cx="783482" cy="677107"/>
          </a:xfrm>
          <a:prstGeom prst="triangle">
            <a:avLst/>
          </a:prstGeom>
          <a:solidFill>
            <a:srgbClr val="F8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Mũi tên: Lên 7">
            <a:extLst>
              <a:ext uri="{FF2B5EF4-FFF2-40B4-BE49-F238E27FC236}">
                <a16:creationId xmlns:a16="http://schemas.microsoft.com/office/drawing/2014/main" id="{EF7CE2DB-1980-49EB-A009-667ECD31498A}"/>
              </a:ext>
            </a:extLst>
          </p:cNvPr>
          <p:cNvSpPr/>
          <p:nvPr/>
        </p:nvSpPr>
        <p:spPr>
          <a:xfrm rot="18847791">
            <a:off x="6101660" y="3386683"/>
            <a:ext cx="589199" cy="687824"/>
          </a:xfrm>
          <a:prstGeom prst="upArrow">
            <a:avLst/>
          </a:prstGeom>
          <a:solidFill>
            <a:schemeClr val="tx1"/>
          </a:solidFill>
          <a:ln>
            <a:solidFill>
              <a:srgbClr val="F89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16743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advTm="0">
        <p159:morph option="byObject"/>
      </p:transition>
    </mc:Choice>
    <mc:Fallback xmlns="">
      <p:transition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6</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1144831" y="145995"/>
            <a:ext cx="4132864"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rId2" action="ppaction://hlinksldjump"/>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rId3" action="ppaction://hlinksldjump"/>
            <a:extLst>
              <a:ext uri="{FF2B5EF4-FFF2-40B4-BE49-F238E27FC236}">
                <a16:creationId xmlns:a16="http://schemas.microsoft.com/office/drawing/2014/main" id="{90E33BA4-73B1-4182-8C90-676192B60F45}"/>
              </a:ext>
            </a:extLst>
          </p:cNvPr>
          <p:cNvPicPr>
            <a:picLocks noChangeAspect="1"/>
          </p:cNvPicPr>
          <p:nvPr/>
        </p:nvPicPr>
        <p:blipFill rotWithShape="1">
          <a:blip r:embed="rId4"/>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6150825" y="6312179"/>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4</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rId5" action="ppaction://hlinksldjump"/>
            <a:extLst>
              <a:ext uri="{FF2B5EF4-FFF2-40B4-BE49-F238E27FC236}">
                <a16:creationId xmlns:a16="http://schemas.microsoft.com/office/drawing/2014/main" id="{518F98C0-42E9-4D66-9A2B-4E33474C90DB}"/>
              </a:ext>
            </a:extLst>
          </p:cNvPr>
          <p:cNvSpPr/>
          <p:nvPr/>
        </p:nvSpPr>
        <p:spPr>
          <a:xfrm>
            <a:off x="4993435"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rId6" action="ppaction://hlinksldjump"/>
            <a:extLst>
              <a:ext uri="{FF2B5EF4-FFF2-40B4-BE49-F238E27FC236}">
                <a16:creationId xmlns:a16="http://schemas.microsoft.com/office/drawing/2014/main" id="{028CC0AF-C509-4A88-8A1D-DFBD1161C22D}"/>
              </a:ext>
            </a:extLst>
          </p:cNvPr>
          <p:cNvSpPr/>
          <p:nvPr/>
        </p:nvSpPr>
        <p:spPr>
          <a:xfrm>
            <a:off x="5572130" y="6312179"/>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07E832A-388A-8866-A406-8F79DD9066CB}"/>
              </a:ext>
            </a:extLst>
          </p:cNvPr>
          <p:cNvSpPr txBox="1"/>
          <p:nvPr/>
        </p:nvSpPr>
        <p:spPr>
          <a:xfrm>
            <a:off x="1030498" y="231398"/>
            <a:ext cx="4247197"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Social </a:t>
            </a:r>
            <a:r>
              <a:rPr lang="en-US" sz="3600" b="1" dirty="0" err="1">
                <a:latin typeface="Arial" panose="020B0604020202020204" pitchFamily="34" charset="0"/>
                <a:cs typeface="Arial" panose="020B0604020202020204" pitchFamily="34" charset="0"/>
              </a:rPr>
              <a:t>Enginering</a:t>
            </a:r>
            <a:endParaRPr lang="vi-VN" sz="3600" b="1"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9033651D-8591-6A5F-E905-E99CFA62C506}"/>
              </a:ext>
            </a:extLst>
          </p:cNvPr>
          <p:cNvSpPr/>
          <p:nvPr/>
        </p:nvSpPr>
        <p:spPr>
          <a:xfrm>
            <a:off x="361070" y="1762669"/>
            <a:ext cx="6513555" cy="415772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000" dirty="0">
                <a:solidFill>
                  <a:schemeClr val="tx1"/>
                </a:solidFill>
                <a:effectLst/>
                <a:latin typeface="Segoe UI" panose="020B0502040204020203" pitchFamily="34" charset="0"/>
                <a:ea typeface="Calibri" panose="020F0502020204030204" pitchFamily="34" charset="0"/>
              </a:rPr>
              <a:t>Phishing is a type of cyber attack where attackers send fake emails, text messages, or websites that appear to be from a legitimate source, such as a bank, social media platform, or online retailer. The aim of phishing is to trick the recipient into revealing their personal or sensitive information, such as login credentials, credit card numbers, or social security numbers, by pretending to be a trustworthy entity. Phishing attacks often use urgent or persuasive language to make the recipient act quickly without thinking, and can lead to identity theft, financial losses, and other security risks.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194" name="Picture 2">
            <a:extLst>
              <a:ext uri="{FF2B5EF4-FFF2-40B4-BE49-F238E27FC236}">
                <a16:creationId xmlns:a16="http://schemas.microsoft.com/office/drawing/2014/main" id="{17F6B60C-31D5-8198-AB88-8AC690543A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5695" y="1762670"/>
            <a:ext cx="4596373" cy="415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59013"/>
      </p:ext>
    </p:extLst>
  </p:cSld>
  <p:clrMapOvr>
    <a:masterClrMapping/>
  </p:clrMapOvr>
  <p:transition spd="slow">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19644"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7</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965162" y="125197"/>
            <a:ext cx="1969232"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851301" y="211193"/>
            <a:ext cx="2157735" cy="646331"/>
          </a:xfrm>
          <a:prstGeom prst="rect">
            <a:avLst/>
          </a:prstGeom>
          <a:noFill/>
          <a:ln>
            <a:noFill/>
          </a:ln>
        </p:spPr>
        <p:txBody>
          <a:bodyPr wrap="square" rtlCol="0">
            <a:spAutoFit/>
          </a:bodyPr>
          <a:lstStyle/>
          <a:p>
            <a:pPr algn="ctr"/>
            <a:r>
              <a:rPr lang="en-US" sz="3600" b="0" i="0" dirty="0">
                <a:effectLst/>
                <a:latin typeface="gg sans"/>
              </a:rPr>
              <a:t>Pharming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7F3B013F-3C02-42E1-E56B-0D2AFF7B7D2B}"/>
              </a:ext>
            </a:extLst>
          </p:cNvPr>
          <p:cNvSpPr/>
          <p:nvPr/>
        </p:nvSpPr>
        <p:spPr>
          <a:xfrm>
            <a:off x="2706022" y="3102216"/>
            <a:ext cx="3918517" cy="283958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indent="-342900">
              <a:lnSpc>
                <a:spcPct val="107000"/>
              </a:lnSpc>
              <a:spcBef>
                <a:spcPts val="0"/>
              </a:spcBef>
              <a:spcAft>
                <a:spcPts val="800"/>
              </a:spcAft>
              <a:buFontTx/>
              <a:buChar char="-"/>
            </a:pPr>
            <a:r>
              <a:rPr lang="en-US" sz="2400" dirty="0">
                <a:solidFill>
                  <a:schemeClr val="tx1"/>
                </a:solidFill>
                <a:latin typeface="gg sans"/>
              </a:rPr>
              <a:t>C</a:t>
            </a:r>
            <a:r>
              <a:rPr lang="en-US" sz="2400" b="0" i="0" dirty="0">
                <a:solidFill>
                  <a:schemeClr val="tx1"/>
                </a:solidFill>
                <a:effectLst/>
                <a:latin typeface="gg sans"/>
              </a:rPr>
              <a:t>hange your computer's DNS router configuration</a:t>
            </a:r>
          </a:p>
          <a:p>
            <a:pPr marL="342900" marR="0" indent="-342900">
              <a:lnSpc>
                <a:spcPct val="107000"/>
              </a:lnSpc>
              <a:spcBef>
                <a:spcPts val="0"/>
              </a:spcBef>
              <a:spcAft>
                <a:spcPts val="800"/>
              </a:spcAft>
              <a:buFontTx/>
              <a:buChar char="-"/>
            </a:pPr>
            <a:r>
              <a:rPr lang="en-US" sz="2400" dirty="0">
                <a:solidFill>
                  <a:schemeClr val="tx1"/>
                </a:solidFill>
                <a:latin typeface="gg sans"/>
              </a:rPr>
              <a:t>E</a:t>
            </a:r>
            <a:r>
              <a:rPr lang="en-US" sz="2400" b="0" i="0" dirty="0">
                <a:solidFill>
                  <a:schemeClr val="tx1"/>
                </a:solidFill>
                <a:effectLst/>
                <a:latin typeface="gg sans"/>
              </a:rPr>
              <a:t>xploit sensitive information</a:t>
            </a:r>
            <a:endParaRPr lang="en-US" sz="2400" dirty="0">
              <a:solidFill>
                <a:schemeClr val="tx1"/>
              </a:solidFill>
              <a:latin typeface="gg sans"/>
            </a:endParaRPr>
          </a:p>
          <a:p>
            <a:pPr marL="342900" marR="0" indent="-342900">
              <a:lnSpc>
                <a:spcPct val="107000"/>
              </a:lnSpc>
              <a:spcBef>
                <a:spcPts val="0"/>
              </a:spcBef>
              <a:spcAft>
                <a:spcPts val="800"/>
              </a:spcAft>
              <a:buFontTx/>
              <a:buChar char="-"/>
            </a:pPr>
            <a:r>
              <a:rPr lang="en-US" sz="2400" dirty="0">
                <a:solidFill>
                  <a:schemeClr val="tx1"/>
                </a:solidFill>
                <a:latin typeface="gg sans"/>
              </a:rPr>
              <a:t>E</a:t>
            </a:r>
            <a:r>
              <a:rPr lang="en-US" sz="2400" b="0" i="0" dirty="0">
                <a:solidFill>
                  <a:schemeClr val="tx1"/>
                </a:solidFill>
                <a:effectLst/>
                <a:latin typeface="gg sans"/>
              </a:rPr>
              <a:t>xploit user accounts and passwords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BCCAFE6-0BC2-AB3B-C5F7-C860561FF421}"/>
              </a:ext>
            </a:extLst>
          </p:cNvPr>
          <p:cNvSpPr/>
          <p:nvPr/>
        </p:nvSpPr>
        <p:spPr>
          <a:xfrm>
            <a:off x="326964" y="1514760"/>
            <a:ext cx="11718178" cy="1137000"/>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Pharming is a network attack technique where attackers use methods to infiltrate computer systems to control DNS (Domain Name System) routers to redirect users to a fake website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30406A57-B255-48B2-4948-1C65533CCA5C}"/>
              </a:ext>
            </a:extLst>
          </p:cNvPr>
          <p:cNvSpPr/>
          <p:nvPr/>
        </p:nvSpPr>
        <p:spPr>
          <a:xfrm>
            <a:off x="326964" y="4206241"/>
            <a:ext cx="2025538" cy="60045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onsequence:</a:t>
            </a:r>
          </a:p>
        </p:txBody>
      </p:sp>
      <p:cxnSp>
        <p:nvCxnSpPr>
          <p:cNvPr id="20" name="Straight Arrow Connector 19">
            <a:extLst>
              <a:ext uri="{FF2B5EF4-FFF2-40B4-BE49-F238E27FC236}">
                <a16:creationId xmlns:a16="http://schemas.microsoft.com/office/drawing/2014/main" id="{E5D34C6D-6E0C-2A2A-212C-2F851E008DA3}"/>
              </a:ext>
            </a:extLst>
          </p:cNvPr>
          <p:cNvCxnSpPr>
            <a:cxnSpLocks/>
            <a:stCxn id="15" idx="3"/>
            <a:endCxn id="13" idx="1"/>
          </p:cNvCxnSpPr>
          <p:nvPr/>
        </p:nvCxnSpPr>
        <p:spPr>
          <a:xfrm>
            <a:off x="2352502" y="4506468"/>
            <a:ext cx="353520" cy="155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1" name="Picture 20">
            <a:extLst>
              <a:ext uri="{FF2B5EF4-FFF2-40B4-BE49-F238E27FC236}">
                <a16:creationId xmlns:a16="http://schemas.microsoft.com/office/drawing/2014/main" id="{8DD272BE-237B-1FC4-A9CD-181CCE7E8331}"/>
              </a:ext>
            </a:extLst>
          </p:cNvPr>
          <p:cNvPicPr>
            <a:picLocks noChangeAspect="1"/>
          </p:cNvPicPr>
          <p:nvPr/>
        </p:nvPicPr>
        <p:blipFill>
          <a:blip r:embed="rId3"/>
          <a:stretch>
            <a:fillRect/>
          </a:stretch>
        </p:blipFill>
        <p:spPr>
          <a:xfrm>
            <a:off x="6740733" y="2895948"/>
            <a:ext cx="5293261" cy="2839581"/>
          </a:xfrm>
          <a:prstGeom prst="rect">
            <a:avLst/>
          </a:prstGeom>
        </p:spPr>
      </p:pic>
    </p:spTree>
    <p:extLst>
      <p:ext uri="{BB962C8B-B14F-4D97-AF65-F5344CB8AC3E}">
        <p14:creationId xmlns:p14="http://schemas.microsoft.com/office/powerpoint/2010/main" val="3866634231"/>
      </p:ext>
    </p:extLst>
  </p:cSld>
  <p:clrMapOvr>
    <a:masterClrMapping/>
  </p:clrMapOvr>
  <p:transition spd="slow">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9643"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7</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46102" y="139867"/>
            <a:ext cx="2246233"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748626" y="211423"/>
            <a:ext cx="2343709" cy="646331"/>
          </a:xfrm>
          <a:prstGeom prst="rect">
            <a:avLst/>
          </a:prstGeom>
          <a:noFill/>
          <a:ln>
            <a:noFill/>
          </a:ln>
        </p:spPr>
        <p:txBody>
          <a:bodyPr wrap="square" rtlCol="0">
            <a:spAutoFit/>
          </a:bodyPr>
          <a:lstStyle/>
          <a:p>
            <a:pPr algn="ctr"/>
            <a:r>
              <a:rPr lang="en-US" sz="3600" dirty="0">
                <a:latin typeface="Arial" panose="020B0604020202020204" pitchFamily="34" charset="0"/>
                <a:cs typeface="Arial" panose="020B0604020202020204" pitchFamily="34" charset="0"/>
              </a:rPr>
              <a:t>Pharming</a:t>
            </a:r>
            <a:endParaRPr lang="vi-VN" sz="3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6061C5D9-E861-CB9C-5D53-EC74C8D31624}"/>
              </a:ext>
            </a:extLst>
          </p:cNvPr>
          <p:cNvSpPr/>
          <p:nvPr/>
        </p:nvSpPr>
        <p:spPr>
          <a:xfrm>
            <a:off x="228721" y="3151531"/>
            <a:ext cx="172645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M</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easure:</a:t>
            </a:r>
          </a:p>
        </p:txBody>
      </p:sp>
      <p:sp>
        <p:nvSpPr>
          <p:cNvPr id="14" name="Rectangle: Rounded Corners 13">
            <a:extLst>
              <a:ext uri="{FF2B5EF4-FFF2-40B4-BE49-F238E27FC236}">
                <a16:creationId xmlns:a16="http://schemas.microsoft.com/office/drawing/2014/main" id="{09E9CE1C-006C-653E-C86F-F839808FCCC3}"/>
              </a:ext>
            </a:extLst>
          </p:cNvPr>
          <p:cNvSpPr/>
          <p:nvPr/>
        </p:nvSpPr>
        <p:spPr>
          <a:xfrm>
            <a:off x="3362024" y="2065182"/>
            <a:ext cx="579860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secure, encrypted connections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928FE79-6A23-95A9-19D5-90C78458463E}"/>
              </a:ext>
            </a:extLst>
          </p:cNvPr>
          <p:cNvSpPr/>
          <p:nvPr/>
        </p:nvSpPr>
        <p:spPr>
          <a:xfrm>
            <a:off x="3362233" y="3151531"/>
            <a:ext cx="579839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regularly updating security software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AB6CB61F-419C-A606-6383-1AA498BE82EE}"/>
              </a:ext>
            </a:extLst>
          </p:cNvPr>
          <p:cNvCxnSpPr>
            <a:cxnSpLocks/>
            <a:stCxn id="13" idx="3"/>
            <a:endCxn id="15" idx="1"/>
          </p:cNvCxnSpPr>
          <p:nvPr/>
        </p:nvCxnSpPr>
        <p:spPr>
          <a:xfrm>
            <a:off x="1955172" y="3485009"/>
            <a:ext cx="14070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56E0A66B-4CBE-3763-2A90-6BA88948A21F}"/>
              </a:ext>
            </a:extLst>
          </p:cNvPr>
          <p:cNvCxnSpPr>
            <a:cxnSpLocks/>
            <a:stCxn id="13" idx="3"/>
            <a:endCxn id="14" idx="1"/>
          </p:cNvCxnSpPr>
          <p:nvPr/>
        </p:nvCxnSpPr>
        <p:spPr>
          <a:xfrm flipV="1">
            <a:off x="1955172" y="2398660"/>
            <a:ext cx="1406852" cy="1086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Rounded Corners 18">
            <a:extLst>
              <a:ext uri="{FF2B5EF4-FFF2-40B4-BE49-F238E27FC236}">
                <a16:creationId xmlns:a16="http://schemas.microsoft.com/office/drawing/2014/main" id="{9C03733B-C33B-1B4D-9440-E693DE3C8BA0}"/>
              </a:ext>
            </a:extLst>
          </p:cNvPr>
          <p:cNvSpPr/>
          <p:nvPr/>
        </p:nvSpPr>
        <p:spPr>
          <a:xfrm>
            <a:off x="3362024" y="4387178"/>
            <a:ext cx="5798392" cy="113247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anti-virus software and security patches, and using software anti-malware and anti-phishing</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D158C451-FC54-D88A-BD9F-6F3A4126248F}"/>
              </a:ext>
            </a:extLst>
          </p:cNvPr>
          <p:cNvCxnSpPr>
            <a:cxnSpLocks/>
            <a:stCxn id="13" idx="3"/>
            <a:endCxn id="19" idx="1"/>
          </p:cNvCxnSpPr>
          <p:nvPr/>
        </p:nvCxnSpPr>
        <p:spPr>
          <a:xfrm>
            <a:off x="1955172" y="3485009"/>
            <a:ext cx="1406852" cy="14684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66028072"/>
      </p:ext>
    </p:extLst>
  </p:cSld>
  <p:clrMapOvr>
    <a:masterClrMapping/>
  </p:clrMapOvr>
  <p:transition spd="slow">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9644"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19644"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8</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965162" y="125197"/>
            <a:ext cx="1536969"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629700" y="215314"/>
            <a:ext cx="2157735" cy="646331"/>
          </a:xfrm>
          <a:prstGeom prst="rect">
            <a:avLst/>
          </a:prstGeom>
          <a:noFill/>
          <a:ln>
            <a:noFill/>
          </a:ln>
        </p:spPr>
        <p:txBody>
          <a:bodyPr wrap="square" rtlCol="0">
            <a:spAutoFit/>
          </a:bodyPr>
          <a:lstStyle/>
          <a:p>
            <a:pPr algn="ctr"/>
            <a:r>
              <a:rPr lang="en-US" sz="3600" b="0" i="0" dirty="0">
                <a:effectLst/>
                <a:latin typeface="gg sans"/>
              </a:rPr>
              <a:t>Timing</a:t>
            </a:r>
            <a:endParaRPr lang="vi-VN" sz="36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7F3B013F-3C02-42E1-E56B-0D2AFF7B7D2B}"/>
              </a:ext>
            </a:extLst>
          </p:cNvPr>
          <p:cNvSpPr/>
          <p:nvPr/>
        </p:nvSpPr>
        <p:spPr>
          <a:xfrm>
            <a:off x="3436595" y="3429000"/>
            <a:ext cx="3998890" cy="217238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indent="-342900">
              <a:lnSpc>
                <a:spcPct val="107000"/>
              </a:lnSpc>
              <a:spcBef>
                <a:spcPts val="0"/>
              </a:spcBef>
              <a:spcAft>
                <a:spcPts val="800"/>
              </a:spcAft>
              <a:buFontTx/>
              <a:buChar char="-"/>
            </a:pPr>
            <a:r>
              <a:rPr lang="en-US" sz="2400" b="0" i="0" dirty="0">
                <a:solidFill>
                  <a:schemeClr val="tx1"/>
                </a:solidFill>
                <a:effectLst/>
                <a:latin typeface="gg sans"/>
              </a:rPr>
              <a:t>find out sensitive information such as passwords</a:t>
            </a:r>
          </a:p>
          <a:p>
            <a:pPr marL="342900" marR="0" indent="-342900">
              <a:lnSpc>
                <a:spcPct val="107000"/>
              </a:lnSpc>
              <a:spcBef>
                <a:spcPts val="0"/>
              </a:spcBef>
              <a:spcAft>
                <a:spcPts val="800"/>
              </a:spcAft>
              <a:buFontTx/>
              <a:buChar char="-"/>
            </a:pPr>
            <a:r>
              <a:rPr lang="en-US" sz="2400" b="0" i="0" dirty="0">
                <a:solidFill>
                  <a:schemeClr val="tx1"/>
                </a:solidFill>
                <a:effectLst/>
                <a:latin typeface="gg sans"/>
              </a:rPr>
              <a:t>passcodes or other information</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BBCCAFE6-0BC2-AB3B-C5F7-C860561FF421}"/>
              </a:ext>
            </a:extLst>
          </p:cNvPr>
          <p:cNvSpPr/>
          <p:nvPr/>
        </p:nvSpPr>
        <p:spPr>
          <a:xfrm>
            <a:off x="326964" y="1514760"/>
            <a:ext cx="11718178" cy="1096500"/>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Timing Attack is a cyber attack technique used to analyze and measure the response time of a system or web application. This technique is used to find sensitive information such as passwords, keys or other information using differential analysis in system response time.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30406A57-B255-48B2-4948-1C65533CCA5C}"/>
              </a:ext>
            </a:extLst>
          </p:cNvPr>
          <p:cNvSpPr/>
          <p:nvPr/>
        </p:nvSpPr>
        <p:spPr>
          <a:xfrm>
            <a:off x="326964" y="4206241"/>
            <a:ext cx="2025538" cy="60045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C</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onsequence:</a:t>
            </a:r>
          </a:p>
        </p:txBody>
      </p:sp>
      <p:cxnSp>
        <p:nvCxnSpPr>
          <p:cNvPr id="20" name="Straight Arrow Connector 19">
            <a:extLst>
              <a:ext uri="{FF2B5EF4-FFF2-40B4-BE49-F238E27FC236}">
                <a16:creationId xmlns:a16="http://schemas.microsoft.com/office/drawing/2014/main" id="{E5D34C6D-6E0C-2A2A-212C-2F851E008DA3}"/>
              </a:ext>
            </a:extLst>
          </p:cNvPr>
          <p:cNvCxnSpPr>
            <a:cxnSpLocks/>
            <a:stCxn id="15" idx="3"/>
            <a:endCxn id="13" idx="1"/>
          </p:cNvCxnSpPr>
          <p:nvPr/>
        </p:nvCxnSpPr>
        <p:spPr>
          <a:xfrm>
            <a:off x="2352502" y="4506468"/>
            <a:ext cx="1084093" cy="87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11201147"/>
      </p:ext>
    </p:extLst>
  </p:cSld>
  <p:clrMapOvr>
    <a:masterClrMapping/>
  </p:clrMapOvr>
  <p:transition spd="slow">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9643"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8</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46102" y="139867"/>
            <a:ext cx="1598369"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6" name="TextBox 5">
            <a:extLst>
              <a:ext uri="{FF2B5EF4-FFF2-40B4-BE49-F238E27FC236}">
                <a16:creationId xmlns:a16="http://schemas.microsoft.com/office/drawing/2014/main" id="{518B736E-2BD7-40AA-A324-29A990607120}"/>
              </a:ext>
            </a:extLst>
          </p:cNvPr>
          <p:cNvSpPr txBox="1"/>
          <p:nvPr/>
        </p:nvSpPr>
        <p:spPr>
          <a:xfrm>
            <a:off x="748626" y="211423"/>
            <a:ext cx="1793323" cy="646331"/>
          </a:xfrm>
          <a:prstGeom prst="rect">
            <a:avLst/>
          </a:prstGeom>
          <a:noFill/>
          <a:ln>
            <a:noFill/>
          </a:ln>
        </p:spPr>
        <p:txBody>
          <a:bodyPr wrap="square" rtlCol="0">
            <a:spAutoFit/>
          </a:bodyPr>
          <a:lstStyle/>
          <a:p>
            <a:pPr algn="ctr"/>
            <a:r>
              <a:rPr lang="en-US" sz="3600" dirty="0">
                <a:latin typeface="Arial" panose="020B0604020202020204" pitchFamily="34" charset="0"/>
                <a:cs typeface="Arial" panose="020B0604020202020204" pitchFamily="34" charset="0"/>
              </a:rPr>
              <a:t>Timing</a:t>
            </a:r>
            <a:endParaRPr lang="vi-VN" sz="3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6061C5D9-E861-CB9C-5D53-EC74C8D31624}"/>
              </a:ext>
            </a:extLst>
          </p:cNvPr>
          <p:cNvSpPr/>
          <p:nvPr/>
        </p:nvSpPr>
        <p:spPr>
          <a:xfrm>
            <a:off x="228721" y="3151531"/>
            <a:ext cx="172645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M</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easure:</a:t>
            </a:r>
          </a:p>
        </p:txBody>
      </p:sp>
      <p:sp>
        <p:nvSpPr>
          <p:cNvPr id="14" name="Rectangle: Rounded Corners 13">
            <a:extLst>
              <a:ext uri="{FF2B5EF4-FFF2-40B4-BE49-F238E27FC236}">
                <a16:creationId xmlns:a16="http://schemas.microsoft.com/office/drawing/2014/main" id="{09E9CE1C-006C-653E-C86F-F839808FCCC3}"/>
              </a:ext>
            </a:extLst>
          </p:cNvPr>
          <p:cNvSpPr/>
          <p:nvPr/>
        </p:nvSpPr>
        <p:spPr>
          <a:xfrm>
            <a:off x="3362024" y="2065182"/>
            <a:ext cx="579860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a:t>
            </a: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sing random response times or limiting the number of consecutive false login requests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928FE79-6A23-95A9-19D5-90C78458463E}"/>
              </a:ext>
            </a:extLst>
          </p:cNvPr>
          <p:cNvSpPr/>
          <p:nvPr/>
        </p:nvSpPr>
        <p:spPr>
          <a:xfrm>
            <a:off x="3362233" y="3151531"/>
            <a:ext cx="579839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U</a:t>
            </a: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sing stronger encryption algorithms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AB6CB61F-419C-A606-6383-1AA498BE82EE}"/>
              </a:ext>
            </a:extLst>
          </p:cNvPr>
          <p:cNvCxnSpPr>
            <a:cxnSpLocks/>
            <a:stCxn id="13" idx="3"/>
            <a:endCxn id="15" idx="1"/>
          </p:cNvCxnSpPr>
          <p:nvPr/>
        </p:nvCxnSpPr>
        <p:spPr>
          <a:xfrm>
            <a:off x="1955172" y="3485009"/>
            <a:ext cx="14070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56E0A66B-4CBE-3763-2A90-6BA88948A21F}"/>
              </a:ext>
            </a:extLst>
          </p:cNvPr>
          <p:cNvCxnSpPr>
            <a:cxnSpLocks/>
            <a:stCxn id="13" idx="3"/>
            <a:endCxn id="14" idx="1"/>
          </p:cNvCxnSpPr>
          <p:nvPr/>
        </p:nvCxnSpPr>
        <p:spPr>
          <a:xfrm flipV="1">
            <a:off x="1955172" y="2398660"/>
            <a:ext cx="1406852" cy="1086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Rounded Corners 18">
            <a:extLst>
              <a:ext uri="{FF2B5EF4-FFF2-40B4-BE49-F238E27FC236}">
                <a16:creationId xmlns:a16="http://schemas.microsoft.com/office/drawing/2014/main" id="{9C03733B-C33B-1B4D-9440-E693DE3C8BA0}"/>
              </a:ext>
            </a:extLst>
          </p:cNvPr>
          <p:cNvSpPr/>
          <p:nvPr/>
        </p:nvSpPr>
        <p:spPr>
          <a:xfrm>
            <a:off x="3362024" y="4387178"/>
            <a:ext cx="579839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U</a:t>
            </a:r>
            <a:r>
              <a:rPr lang="vi-V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sing two-factor authentication systems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D158C451-FC54-D88A-BD9F-6F3A4126248F}"/>
              </a:ext>
            </a:extLst>
          </p:cNvPr>
          <p:cNvCxnSpPr>
            <a:cxnSpLocks/>
            <a:stCxn id="13" idx="3"/>
            <a:endCxn id="19" idx="1"/>
          </p:cNvCxnSpPr>
          <p:nvPr/>
        </p:nvCxnSpPr>
        <p:spPr>
          <a:xfrm>
            <a:off x="1955172" y="3485009"/>
            <a:ext cx="1406852" cy="12356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77868247"/>
      </p:ext>
    </p:extLst>
  </p:cSld>
  <p:clrMapOvr>
    <a:masterClrMapping/>
  </p:clrMapOvr>
  <p:transition spd="slow">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50E47A-908D-27A0-B394-0C27C0C83C92}"/>
              </a:ext>
            </a:extLst>
          </p:cNvPr>
          <p:cNvSpPr/>
          <p:nvPr/>
        </p:nvSpPr>
        <p:spPr>
          <a:xfrm>
            <a:off x="19643"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Rectangle 2">
            <a:extLst>
              <a:ext uri="{FF2B5EF4-FFF2-40B4-BE49-F238E27FC236}">
                <a16:creationId xmlns:a16="http://schemas.microsoft.com/office/drawing/2014/main" id="{3330EC01-AB9F-E693-43C9-107D6ABA0567}"/>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6">
            <a:extLst>
              <a:ext uri="{FF2B5EF4-FFF2-40B4-BE49-F238E27FC236}">
                <a16:creationId xmlns:a16="http://schemas.microsoft.com/office/drawing/2014/main" id="{4FAA27CD-763B-21F8-95CD-754A24BE9754}"/>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6">
            <a:extLst>
              <a:ext uri="{FF2B5EF4-FFF2-40B4-BE49-F238E27FC236}">
                <a16:creationId xmlns:a16="http://schemas.microsoft.com/office/drawing/2014/main" id="{180B1ADA-97B5-1C77-BB70-61D8691B2CAF}"/>
              </a:ext>
            </a:extLst>
          </p:cNvPr>
          <p:cNvSpPr/>
          <p:nvPr/>
        </p:nvSpPr>
        <p:spPr>
          <a:xfrm>
            <a:off x="2326327" y="2427135"/>
            <a:ext cx="7290778" cy="1107996"/>
          </a:xfrm>
          <a:prstGeom prst="rect">
            <a:avLst/>
          </a:prstGeom>
          <a:noFill/>
        </p:spPr>
        <p:txBody>
          <a:bodyPr wrap="none" lIns="91440" tIns="45720" rIns="91440" bIns="45720">
            <a:spAutoFit/>
          </a:bodyPr>
          <a:lstStyle/>
          <a:p>
            <a:pPr algn="ctr"/>
            <a:r>
              <a:rPr lang="en-US"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Thanks for watching</a:t>
            </a:r>
            <a:endParaRPr lang="vi-VN" sz="6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48820845"/>
      </p:ext>
    </p:extLst>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Hình chữ nhật: Góc Tròn 2">
            <a:extLst>
              <a:ext uri="{FF2B5EF4-FFF2-40B4-BE49-F238E27FC236}">
                <a16:creationId xmlns:a16="http://schemas.microsoft.com/office/drawing/2014/main" id="{26E051C7-452F-4E34-B32C-F70DADDA3BE0}"/>
              </a:ext>
            </a:extLst>
          </p:cNvPr>
          <p:cNvSpPr/>
          <p:nvPr/>
        </p:nvSpPr>
        <p:spPr>
          <a:xfrm>
            <a:off x="6152322" y="2713596"/>
            <a:ext cx="1911023" cy="1205011"/>
          </a:xfrm>
          <a:prstGeom prst="roundRect">
            <a:avLst/>
          </a:prstGeom>
          <a:solidFill>
            <a:srgbClr val="F8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ộp Văn bản 1">
            <a:extLst>
              <a:ext uri="{FF2B5EF4-FFF2-40B4-BE49-F238E27FC236}">
                <a16:creationId xmlns:a16="http://schemas.microsoft.com/office/drawing/2014/main" id="{46271629-E39C-4DBA-A7A6-8798359E02F7}"/>
              </a:ext>
            </a:extLst>
          </p:cNvPr>
          <p:cNvSpPr txBox="1"/>
          <p:nvPr/>
        </p:nvSpPr>
        <p:spPr>
          <a:xfrm>
            <a:off x="2200463" y="2762103"/>
            <a:ext cx="6182139" cy="1107996"/>
          </a:xfrm>
          <a:prstGeom prst="rect">
            <a:avLst/>
          </a:prstGeom>
          <a:noFill/>
        </p:spPr>
        <p:txBody>
          <a:bodyPr wrap="square" rtlCol="0">
            <a:spAutoFit/>
          </a:bodyPr>
          <a:lstStyle/>
          <a:p>
            <a:pPr algn="ctr"/>
            <a:r>
              <a:rPr lang="en-GB" sz="6600" b="1" dirty="0">
                <a:solidFill>
                  <a:schemeClr val="bg1"/>
                </a:solidFill>
                <a:latin typeface="Arial" panose="020B0604020202020204" pitchFamily="34" charset="0"/>
                <a:cs typeface="Arial" panose="020B0604020202020204" pitchFamily="34" charset="0"/>
              </a:rPr>
              <a:t>Group     </a:t>
            </a:r>
            <a:r>
              <a:rPr lang="en-GB" sz="6600" b="1" dirty="0">
                <a:latin typeface="Arial" panose="020B0604020202020204" pitchFamily="34" charset="0"/>
                <a:cs typeface="Arial" panose="020B0604020202020204" pitchFamily="34" charset="0"/>
              </a:rPr>
              <a:t>8</a:t>
            </a:r>
            <a:endParaRPr lang="vi-VN"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265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40"/>
                                  </p:iterate>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15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D018F0-54DF-475D-B511-21C5CD968720}"/>
              </a:ext>
            </a:extLst>
          </p:cNvPr>
          <p:cNvSpPr/>
          <p:nvPr/>
        </p:nvSpPr>
        <p:spPr>
          <a:xfrm>
            <a:off x="-1" y="-394277"/>
            <a:ext cx="12192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5" name="TextBox 4">
            <a:extLst>
              <a:ext uri="{FF2B5EF4-FFF2-40B4-BE49-F238E27FC236}">
                <a16:creationId xmlns:a16="http://schemas.microsoft.com/office/drawing/2014/main" id="{04F1B2F6-DB9E-43F9-8423-AB464F5F160B}"/>
              </a:ext>
            </a:extLst>
          </p:cNvPr>
          <p:cNvSpPr txBox="1"/>
          <p:nvPr/>
        </p:nvSpPr>
        <p:spPr>
          <a:xfrm>
            <a:off x="2280138" y="278299"/>
            <a:ext cx="7631723" cy="830997"/>
          </a:xfrm>
          <a:prstGeom prst="rect">
            <a:avLst/>
          </a:prstGeom>
          <a:noFill/>
        </p:spPr>
        <p:txBody>
          <a:bodyPr wrap="square" rtlCol="0">
            <a:spAutoFit/>
          </a:bodyPr>
          <a:lstStyle/>
          <a:p>
            <a:pPr algn="ctr"/>
            <a:r>
              <a:rPr lang="en-US" sz="4800" b="1" dirty="0" err="1">
                <a:solidFill>
                  <a:schemeClr val="bg1"/>
                </a:solidFill>
                <a:latin typeface="Arial" panose="020B0604020202020204" pitchFamily="34" charset="0"/>
                <a:cs typeface="Arial" panose="020B0604020202020204" pitchFamily="34" charset="0"/>
              </a:rPr>
              <a:t>Thành</a:t>
            </a:r>
            <a:r>
              <a:rPr lang="en-US" sz="4800" b="1" dirty="0">
                <a:solidFill>
                  <a:schemeClr val="bg1"/>
                </a:solidFill>
                <a:latin typeface="Arial" panose="020B0604020202020204" pitchFamily="34" charset="0"/>
                <a:cs typeface="Arial" panose="020B0604020202020204" pitchFamily="34" charset="0"/>
              </a:rPr>
              <a:t> </a:t>
            </a:r>
            <a:r>
              <a:rPr lang="en-US" sz="4800" b="1" dirty="0" err="1">
                <a:solidFill>
                  <a:schemeClr val="bg1"/>
                </a:solidFill>
                <a:latin typeface="Arial" panose="020B0604020202020204" pitchFamily="34" charset="0"/>
                <a:cs typeface="Arial" panose="020B0604020202020204" pitchFamily="34" charset="0"/>
              </a:rPr>
              <a:t>viên</a:t>
            </a:r>
            <a:r>
              <a:rPr lang="en-US" sz="4800" b="1" dirty="0">
                <a:solidFill>
                  <a:schemeClr val="bg1"/>
                </a:solidFill>
                <a:latin typeface="Arial" panose="020B0604020202020204" pitchFamily="34" charset="0"/>
                <a:cs typeface="Arial" panose="020B0604020202020204" pitchFamily="34" charset="0"/>
              </a:rPr>
              <a:t> </a:t>
            </a:r>
            <a:r>
              <a:rPr lang="en-US" sz="4800" b="1" dirty="0" err="1">
                <a:solidFill>
                  <a:schemeClr val="bg1"/>
                </a:solidFill>
                <a:latin typeface="Arial" panose="020B0604020202020204" pitchFamily="34" charset="0"/>
                <a:cs typeface="Arial" panose="020B0604020202020204" pitchFamily="34" charset="0"/>
              </a:rPr>
              <a:t>trong</a:t>
            </a:r>
            <a:r>
              <a:rPr lang="en-US" sz="4800" b="1" dirty="0">
                <a:solidFill>
                  <a:schemeClr val="bg1"/>
                </a:solidFill>
                <a:latin typeface="Arial" panose="020B0604020202020204" pitchFamily="34" charset="0"/>
                <a:cs typeface="Arial" panose="020B0604020202020204" pitchFamily="34" charset="0"/>
              </a:rPr>
              <a:t> </a:t>
            </a:r>
            <a:r>
              <a:rPr lang="en-US" sz="4800" b="1" dirty="0" err="1">
                <a:solidFill>
                  <a:schemeClr val="bg1"/>
                </a:solidFill>
                <a:latin typeface="Arial" panose="020B0604020202020204" pitchFamily="34" charset="0"/>
                <a:cs typeface="Arial" panose="020B0604020202020204" pitchFamily="34" charset="0"/>
              </a:rPr>
              <a:t>nhóm</a:t>
            </a:r>
            <a:endParaRPr lang="vi-VN" sz="4800"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304739D7-4500-46F6-B802-DFDCCA481059}"/>
              </a:ext>
            </a:extLst>
          </p:cNvPr>
          <p:cNvSpPr/>
          <p:nvPr/>
        </p:nvSpPr>
        <p:spPr>
          <a:xfrm>
            <a:off x="0" y="633046"/>
            <a:ext cx="2696308" cy="239652"/>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A5A0094E-69A6-4D2B-A318-4C53A0784A0C}"/>
              </a:ext>
            </a:extLst>
          </p:cNvPr>
          <p:cNvSpPr/>
          <p:nvPr/>
        </p:nvSpPr>
        <p:spPr>
          <a:xfrm>
            <a:off x="9601200" y="633046"/>
            <a:ext cx="2590800" cy="239652"/>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9E127C66-783C-4C4F-B20A-8DBD8E956333}"/>
              </a:ext>
            </a:extLst>
          </p:cNvPr>
          <p:cNvSpPr/>
          <p:nvPr/>
        </p:nvSpPr>
        <p:spPr>
          <a:xfrm>
            <a:off x="0" y="5791200"/>
            <a:ext cx="12192000" cy="623460"/>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A9C3B401-DC06-40ED-A786-1A5582B449AB}"/>
              </a:ext>
            </a:extLst>
          </p:cNvPr>
          <p:cNvGrpSpPr/>
          <p:nvPr/>
        </p:nvGrpSpPr>
        <p:grpSpPr>
          <a:xfrm>
            <a:off x="296262" y="1759256"/>
            <a:ext cx="2001397" cy="3411228"/>
            <a:chOff x="609597" y="1740082"/>
            <a:chExt cx="2432542" cy="3427658"/>
          </a:xfrm>
        </p:grpSpPr>
        <p:sp>
          <p:nvSpPr>
            <p:cNvPr id="9" name="Rectangle 8">
              <a:extLst>
                <a:ext uri="{FF2B5EF4-FFF2-40B4-BE49-F238E27FC236}">
                  <a16:creationId xmlns:a16="http://schemas.microsoft.com/office/drawing/2014/main" id="{66DEEDBD-638C-484C-8626-35EA1FC94F3B}"/>
                </a:ext>
              </a:extLst>
            </p:cNvPr>
            <p:cNvSpPr/>
            <p:nvPr/>
          </p:nvSpPr>
          <p:spPr>
            <a:xfrm>
              <a:off x="609599" y="1740082"/>
              <a:ext cx="2432540" cy="3427658"/>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TextBox 18">
              <a:extLst>
                <a:ext uri="{FF2B5EF4-FFF2-40B4-BE49-F238E27FC236}">
                  <a16:creationId xmlns:a16="http://schemas.microsoft.com/office/drawing/2014/main" id="{C930C030-95D4-4896-B9BE-1AF0155434D1}"/>
                </a:ext>
              </a:extLst>
            </p:cNvPr>
            <p:cNvSpPr txBox="1"/>
            <p:nvPr/>
          </p:nvSpPr>
          <p:spPr>
            <a:xfrm>
              <a:off x="609597" y="4008296"/>
              <a:ext cx="2376755" cy="711295"/>
            </a:xfrm>
            <a:prstGeom prst="rect">
              <a:avLst/>
            </a:prstGeom>
            <a:noFill/>
          </p:spPr>
          <p:txBody>
            <a:bodyPr wrap="square" rtlCol="0">
              <a:spAutoFit/>
            </a:bodyPr>
            <a:lstStyle/>
            <a:p>
              <a:pPr algn="ctr"/>
              <a:endParaRPr lang="en-US" sz="2000" b="1" dirty="0">
                <a:cs typeface="Arial" panose="020B0604020202020204" pitchFamily="34" charset="0"/>
              </a:endParaRPr>
            </a:p>
            <a:p>
              <a:pPr algn="ctr"/>
              <a:r>
                <a:rPr lang="en-US" sz="2000" b="1" dirty="0">
                  <a:cs typeface="Arial" panose="020B0604020202020204" pitchFamily="34" charset="0"/>
                </a:rPr>
                <a:t>Lê Trung </a:t>
              </a:r>
              <a:r>
                <a:rPr lang="en-US" sz="2000" b="1" dirty="0" err="1">
                  <a:cs typeface="Arial" panose="020B0604020202020204" pitchFamily="34" charset="0"/>
                </a:rPr>
                <a:t>Hiếu</a:t>
              </a:r>
              <a:endParaRPr lang="vi-VN" sz="2000" b="1" dirty="0">
                <a:cs typeface="Arial" panose="020B0604020202020204" pitchFamily="34" charset="0"/>
              </a:endParaRPr>
            </a:p>
          </p:txBody>
        </p:sp>
      </p:grpSp>
      <p:grpSp>
        <p:nvGrpSpPr>
          <p:cNvPr id="25" name="Group 24">
            <a:extLst>
              <a:ext uri="{FF2B5EF4-FFF2-40B4-BE49-F238E27FC236}">
                <a16:creationId xmlns:a16="http://schemas.microsoft.com/office/drawing/2014/main" id="{8427DF9E-15F8-42D3-BF07-26BC1B72C2F8}"/>
              </a:ext>
            </a:extLst>
          </p:cNvPr>
          <p:cNvGrpSpPr/>
          <p:nvPr/>
        </p:nvGrpSpPr>
        <p:grpSpPr>
          <a:xfrm>
            <a:off x="2527245" y="1759256"/>
            <a:ext cx="2352326" cy="3427658"/>
            <a:chOff x="3181731" y="1759256"/>
            <a:chExt cx="2886150" cy="3427658"/>
          </a:xfrm>
        </p:grpSpPr>
        <p:sp>
          <p:nvSpPr>
            <p:cNvPr id="10" name="Rectangle 9">
              <a:extLst>
                <a:ext uri="{FF2B5EF4-FFF2-40B4-BE49-F238E27FC236}">
                  <a16:creationId xmlns:a16="http://schemas.microsoft.com/office/drawing/2014/main" id="{98709CF1-EA62-414A-8155-DDD0E6F811E5}"/>
                </a:ext>
              </a:extLst>
            </p:cNvPr>
            <p:cNvSpPr/>
            <p:nvPr/>
          </p:nvSpPr>
          <p:spPr>
            <a:xfrm>
              <a:off x="3428999" y="1759256"/>
              <a:ext cx="2432540" cy="3427658"/>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TextBox 19">
              <a:extLst>
                <a:ext uri="{FF2B5EF4-FFF2-40B4-BE49-F238E27FC236}">
                  <a16:creationId xmlns:a16="http://schemas.microsoft.com/office/drawing/2014/main" id="{14AC0DA4-04E5-446A-AFBC-42DBD1137020}"/>
                </a:ext>
              </a:extLst>
            </p:cNvPr>
            <p:cNvSpPr txBox="1"/>
            <p:nvPr/>
          </p:nvSpPr>
          <p:spPr>
            <a:xfrm>
              <a:off x="3181731" y="4008296"/>
              <a:ext cx="2886150" cy="707886"/>
            </a:xfrm>
            <a:prstGeom prst="rect">
              <a:avLst/>
            </a:prstGeom>
            <a:noFill/>
          </p:spPr>
          <p:txBody>
            <a:bodyPr wrap="square" rtlCol="0">
              <a:spAutoFit/>
            </a:bodyPr>
            <a:lstStyle/>
            <a:p>
              <a:pPr algn="ctr"/>
              <a:endParaRPr lang="en-US" sz="2000" b="1" dirty="0">
                <a:cs typeface="Arial" panose="020B0604020202020204" pitchFamily="34" charset="0"/>
              </a:endParaRPr>
            </a:p>
            <a:p>
              <a:pPr algn="ctr"/>
              <a:r>
                <a:rPr lang="en-US" sz="2000" b="1" dirty="0">
                  <a:cs typeface="Arial" panose="020B0604020202020204" pitchFamily="34" charset="0"/>
                </a:rPr>
                <a:t>Nguyễn </a:t>
              </a:r>
              <a:r>
                <a:rPr lang="en-US" sz="2000" b="1" dirty="0" err="1">
                  <a:cs typeface="Arial" panose="020B0604020202020204" pitchFamily="34" charset="0"/>
                </a:rPr>
                <a:t>Bá</a:t>
              </a:r>
              <a:r>
                <a:rPr lang="en-US" sz="2000" b="1" dirty="0">
                  <a:cs typeface="Arial" panose="020B0604020202020204" pitchFamily="34" charset="0"/>
                </a:rPr>
                <a:t> </a:t>
              </a:r>
              <a:r>
                <a:rPr lang="en-US" sz="2000" b="1" dirty="0" err="1">
                  <a:cs typeface="Arial" panose="020B0604020202020204" pitchFamily="34" charset="0"/>
                </a:rPr>
                <a:t>Trung</a:t>
              </a:r>
              <a:r>
                <a:rPr lang="en-US" sz="2000" b="1" dirty="0">
                  <a:cs typeface="Arial" panose="020B0604020202020204" pitchFamily="34" charset="0"/>
                </a:rPr>
                <a:t> </a:t>
              </a:r>
              <a:endParaRPr lang="vi-VN" sz="2000" b="1" dirty="0">
                <a:cs typeface="Arial" panose="020B0604020202020204" pitchFamily="34" charset="0"/>
              </a:endParaRPr>
            </a:p>
          </p:txBody>
        </p:sp>
      </p:grpSp>
      <p:grpSp>
        <p:nvGrpSpPr>
          <p:cNvPr id="26" name="Group 25">
            <a:extLst>
              <a:ext uri="{FF2B5EF4-FFF2-40B4-BE49-F238E27FC236}">
                <a16:creationId xmlns:a16="http://schemas.microsoft.com/office/drawing/2014/main" id="{46B6AFC1-EED0-429E-B2E7-B50D6D64F9F2}"/>
              </a:ext>
            </a:extLst>
          </p:cNvPr>
          <p:cNvGrpSpPr/>
          <p:nvPr/>
        </p:nvGrpSpPr>
        <p:grpSpPr>
          <a:xfrm>
            <a:off x="4912926" y="1760236"/>
            <a:ext cx="2637821" cy="3427658"/>
            <a:chOff x="5937459" y="1759256"/>
            <a:chExt cx="3112405" cy="3427658"/>
          </a:xfrm>
        </p:grpSpPr>
        <p:sp>
          <p:nvSpPr>
            <p:cNvPr id="11" name="Rectangle 10">
              <a:extLst>
                <a:ext uri="{FF2B5EF4-FFF2-40B4-BE49-F238E27FC236}">
                  <a16:creationId xmlns:a16="http://schemas.microsoft.com/office/drawing/2014/main" id="{F73F56CA-442F-4829-9174-A2390846A1A4}"/>
                </a:ext>
              </a:extLst>
            </p:cNvPr>
            <p:cNvSpPr/>
            <p:nvPr/>
          </p:nvSpPr>
          <p:spPr>
            <a:xfrm>
              <a:off x="6248399" y="1759256"/>
              <a:ext cx="2432540" cy="3427658"/>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338CAFAE-071C-41EE-BB66-54745CC2E0E9}"/>
                </a:ext>
              </a:extLst>
            </p:cNvPr>
            <p:cNvSpPr txBox="1"/>
            <p:nvPr/>
          </p:nvSpPr>
          <p:spPr>
            <a:xfrm>
              <a:off x="5937459" y="4074987"/>
              <a:ext cx="3112405" cy="677108"/>
            </a:xfrm>
            <a:prstGeom prst="rect">
              <a:avLst/>
            </a:prstGeom>
            <a:noFill/>
          </p:spPr>
          <p:txBody>
            <a:bodyPr wrap="square" rtlCol="0">
              <a:spAutoFit/>
            </a:bodyPr>
            <a:lstStyle/>
            <a:p>
              <a:pPr algn="ctr"/>
              <a:endParaRPr lang="en-US" sz="1900" b="1" dirty="0">
                <a:cs typeface="Arial" panose="020B0604020202020204" pitchFamily="34" charset="0"/>
              </a:endParaRPr>
            </a:p>
            <a:p>
              <a:pPr algn="ctr"/>
              <a:r>
                <a:rPr lang="en-US" sz="1900" b="1" dirty="0" err="1">
                  <a:cs typeface="Arial" panose="020B0604020202020204" pitchFamily="34" charset="0"/>
                </a:rPr>
                <a:t>Nguyễn</a:t>
              </a:r>
              <a:r>
                <a:rPr lang="en-US" sz="1900" b="1" dirty="0">
                  <a:cs typeface="Arial" panose="020B0604020202020204" pitchFamily="34" charset="0"/>
                </a:rPr>
                <a:t> </a:t>
              </a:r>
              <a:r>
                <a:rPr lang="en-US" sz="1900" b="1" dirty="0" err="1">
                  <a:cs typeface="Arial" panose="020B0604020202020204" pitchFamily="34" charset="0"/>
                </a:rPr>
                <a:t>Duy</a:t>
              </a:r>
              <a:r>
                <a:rPr lang="en-US" sz="1900" b="1" dirty="0">
                  <a:cs typeface="Arial" panose="020B0604020202020204" pitchFamily="34" charset="0"/>
                </a:rPr>
                <a:t> </a:t>
              </a:r>
              <a:r>
                <a:rPr lang="en-US" sz="1900" b="1" dirty="0" err="1">
                  <a:cs typeface="Arial" panose="020B0604020202020204" pitchFamily="34" charset="0"/>
                </a:rPr>
                <a:t>Cương</a:t>
              </a:r>
              <a:endParaRPr lang="vi-VN" sz="1900" b="1" dirty="0">
                <a:cs typeface="Arial" panose="020B0604020202020204" pitchFamily="34" charset="0"/>
              </a:endParaRPr>
            </a:p>
          </p:txBody>
        </p:sp>
      </p:grpSp>
      <p:grpSp>
        <p:nvGrpSpPr>
          <p:cNvPr id="27" name="Group 26">
            <a:extLst>
              <a:ext uri="{FF2B5EF4-FFF2-40B4-BE49-F238E27FC236}">
                <a16:creationId xmlns:a16="http://schemas.microsoft.com/office/drawing/2014/main" id="{E472E6ED-0448-43F3-90D9-13C4190802DE}"/>
              </a:ext>
            </a:extLst>
          </p:cNvPr>
          <p:cNvGrpSpPr/>
          <p:nvPr/>
        </p:nvGrpSpPr>
        <p:grpSpPr>
          <a:xfrm>
            <a:off x="7440173" y="1759256"/>
            <a:ext cx="2357142" cy="3427658"/>
            <a:chOff x="8802587" y="1759256"/>
            <a:chExt cx="2963237" cy="3427658"/>
          </a:xfrm>
        </p:grpSpPr>
        <p:sp>
          <p:nvSpPr>
            <p:cNvPr id="12" name="Rectangle 11">
              <a:extLst>
                <a:ext uri="{FF2B5EF4-FFF2-40B4-BE49-F238E27FC236}">
                  <a16:creationId xmlns:a16="http://schemas.microsoft.com/office/drawing/2014/main" id="{FA8E5179-E735-4C92-A29A-DB522966DEBF}"/>
                </a:ext>
              </a:extLst>
            </p:cNvPr>
            <p:cNvSpPr/>
            <p:nvPr/>
          </p:nvSpPr>
          <p:spPr>
            <a:xfrm>
              <a:off x="9067799" y="1759256"/>
              <a:ext cx="2432540" cy="3427658"/>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TextBox 21">
              <a:extLst>
                <a:ext uri="{FF2B5EF4-FFF2-40B4-BE49-F238E27FC236}">
                  <a16:creationId xmlns:a16="http://schemas.microsoft.com/office/drawing/2014/main" id="{823D33DB-CB11-43A4-8F58-D3AB52668606}"/>
                </a:ext>
              </a:extLst>
            </p:cNvPr>
            <p:cNvSpPr txBox="1"/>
            <p:nvPr/>
          </p:nvSpPr>
          <p:spPr>
            <a:xfrm>
              <a:off x="8802587" y="4085722"/>
              <a:ext cx="2963237" cy="677108"/>
            </a:xfrm>
            <a:prstGeom prst="rect">
              <a:avLst/>
            </a:prstGeom>
            <a:noFill/>
          </p:spPr>
          <p:txBody>
            <a:bodyPr wrap="square" rtlCol="0">
              <a:spAutoFit/>
            </a:bodyPr>
            <a:lstStyle/>
            <a:p>
              <a:pPr algn="ctr"/>
              <a:endParaRPr lang="en-US" sz="1900" b="1" dirty="0">
                <a:cs typeface="Arial" panose="020B0604020202020204" pitchFamily="34" charset="0"/>
              </a:endParaRPr>
            </a:p>
            <a:p>
              <a:pPr algn="ctr"/>
              <a:r>
                <a:rPr lang="en-US" sz="1900" b="1" dirty="0" err="1">
                  <a:cs typeface="Arial" panose="020B0604020202020204" pitchFamily="34" charset="0"/>
                </a:rPr>
                <a:t>Nguyễn</a:t>
              </a:r>
              <a:r>
                <a:rPr lang="en-US" sz="1900" b="1" dirty="0">
                  <a:cs typeface="Arial" panose="020B0604020202020204" pitchFamily="34" charset="0"/>
                </a:rPr>
                <a:t> </a:t>
              </a:r>
              <a:r>
                <a:rPr lang="en-US" sz="1900" b="1" dirty="0" err="1">
                  <a:cs typeface="Arial" panose="020B0604020202020204" pitchFamily="34" charset="0"/>
                </a:rPr>
                <a:t>Đức</a:t>
              </a:r>
              <a:r>
                <a:rPr lang="en-US" sz="1900" b="1" dirty="0">
                  <a:cs typeface="Arial" panose="020B0604020202020204" pitchFamily="34" charset="0"/>
                </a:rPr>
                <a:t> </a:t>
              </a:r>
              <a:r>
                <a:rPr lang="en-US" sz="1900" b="1" dirty="0" err="1">
                  <a:cs typeface="Arial" panose="020B0604020202020204" pitchFamily="34" charset="0"/>
                </a:rPr>
                <a:t>Mạnh</a:t>
              </a:r>
              <a:endParaRPr lang="vi-VN" sz="1900" b="1" dirty="0">
                <a:cs typeface="Arial" panose="020B0604020202020204" pitchFamily="34" charset="0"/>
              </a:endParaRPr>
            </a:p>
          </p:txBody>
        </p:sp>
      </p:grpSp>
      <p:sp>
        <p:nvSpPr>
          <p:cNvPr id="23" name="Rectangle 22">
            <a:extLst>
              <a:ext uri="{FF2B5EF4-FFF2-40B4-BE49-F238E27FC236}">
                <a16:creationId xmlns:a16="http://schemas.microsoft.com/office/drawing/2014/main" id="{134BC6E3-DE0E-4C47-9ACC-23295A960D76}"/>
              </a:ext>
            </a:extLst>
          </p:cNvPr>
          <p:cNvSpPr/>
          <p:nvPr/>
        </p:nvSpPr>
        <p:spPr>
          <a:xfrm>
            <a:off x="0" y="6224954"/>
            <a:ext cx="12192000" cy="623460"/>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 name="Group 1">
            <a:extLst>
              <a:ext uri="{FF2B5EF4-FFF2-40B4-BE49-F238E27FC236}">
                <a16:creationId xmlns:a16="http://schemas.microsoft.com/office/drawing/2014/main" id="{4D8AA2FF-FE91-E5A3-7683-AA5F5D3EDF11}"/>
              </a:ext>
            </a:extLst>
          </p:cNvPr>
          <p:cNvGrpSpPr/>
          <p:nvPr/>
        </p:nvGrpSpPr>
        <p:grpSpPr>
          <a:xfrm>
            <a:off x="9882714" y="1759256"/>
            <a:ext cx="2215483" cy="3427658"/>
            <a:chOff x="8868494" y="1759256"/>
            <a:chExt cx="2848401" cy="3427658"/>
          </a:xfrm>
        </p:grpSpPr>
        <p:sp>
          <p:nvSpPr>
            <p:cNvPr id="3" name="Rectangle 2">
              <a:extLst>
                <a:ext uri="{FF2B5EF4-FFF2-40B4-BE49-F238E27FC236}">
                  <a16:creationId xmlns:a16="http://schemas.microsoft.com/office/drawing/2014/main" id="{8B775F95-0D1A-07E4-D3CF-2071253F362A}"/>
                </a:ext>
              </a:extLst>
            </p:cNvPr>
            <p:cNvSpPr/>
            <p:nvPr/>
          </p:nvSpPr>
          <p:spPr>
            <a:xfrm>
              <a:off x="9067799" y="1759256"/>
              <a:ext cx="2432540" cy="3427658"/>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13">
              <a:extLst>
                <a:ext uri="{FF2B5EF4-FFF2-40B4-BE49-F238E27FC236}">
                  <a16:creationId xmlns:a16="http://schemas.microsoft.com/office/drawing/2014/main" id="{02A7A1FC-1E1D-0D99-E096-970635A9DF6E}"/>
                </a:ext>
              </a:extLst>
            </p:cNvPr>
            <p:cNvSpPr txBox="1"/>
            <p:nvPr/>
          </p:nvSpPr>
          <p:spPr>
            <a:xfrm>
              <a:off x="8868494" y="4324375"/>
              <a:ext cx="2848401" cy="369332"/>
            </a:xfrm>
            <a:prstGeom prst="rect">
              <a:avLst/>
            </a:prstGeom>
            <a:noFill/>
          </p:spPr>
          <p:txBody>
            <a:bodyPr wrap="square" rtlCol="0">
              <a:spAutoFit/>
            </a:bodyPr>
            <a:lstStyle/>
            <a:p>
              <a:pPr algn="ctr"/>
              <a:r>
                <a:rPr lang="en-US" b="1" dirty="0" err="1">
                  <a:cs typeface="Arial" panose="020B0604020202020204" pitchFamily="34" charset="0"/>
                </a:rPr>
                <a:t>Nguyễn</a:t>
              </a:r>
              <a:r>
                <a:rPr lang="en-US" b="1" dirty="0">
                  <a:cs typeface="Arial" panose="020B0604020202020204" pitchFamily="34" charset="0"/>
                </a:rPr>
                <a:t> </a:t>
              </a:r>
              <a:r>
                <a:rPr lang="en-US" b="1" dirty="0" err="1">
                  <a:cs typeface="Arial" panose="020B0604020202020204" pitchFamily="34" charset="0"/>
                </a:rPr>
                <a:t>Đức</a:t>
              </a:r>
              <a:r>
                <a:rPr lang="en-US" b="1" dirty="0">
                  <a:cs typeface="Arial" panose="020B0604020202020204" pitchFamily="34" charset="0"/>
                </a:rPr>
                <a:t> </a:t>
              </a:r>
              <a:r>
                <a:rPr lang="en-US" b="1" dirty="0" err="1">
                  <a:cs typeface="Arial" panose="020B0604020202020204" pitchFamily="34" charset="0"/>
                </a:rPr>
                <a:t>Thắng</a:t>
              </a:r>
              <a:endParaRPr lang="vi-VN" b="1" dirty="0">
                <a:cs typeface="Arial" panose="020B0604020202020204" pitchFamily="34" charset="0"/>
              </a:endParaRPr>
            </a:p>
          </p:txBody>
        </p:sp>
      </p:grpSp>
      <p:pic>
        <p:nvPicPr>
          <p:cNvPr id="1030" name="Picture 6" descr="Mở ảnh">
            <a:extLst>
              <a:ext uri="{FF2B5EF4-FFF2-40B4-BE49-F238E27FC236}">
                <a16:creationId xmlns:a16="http://schemas.microsoft.com/office/drawing/2014/main" id="{124BFF33-FC67-89B4-E75B-E62F27D8F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292" y="1966222"/>
            <a:ext cx="1857944" cy="19929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4" name="Picture 10" descr="Mở ảnh">
            <a:extLst>
              <a:ext uri="{FF2B5EF4-FFF2-40B4-BE49-F238E27FC236}">
                <a16:creationId xmlns:a16="http://schemas.microsoft.com/office/drawing/2014/main" id="{8EEB2421-CE9A-91E5-FF77-3293022A1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4485" y="1970191"/>
            <a:ext cx="1718521" cy="1973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6" name="Picture 12" descr="Có thể là hình ảnh về 1 người, cây và đường">
            <a:extLst>
              <a:ext uri="{FF2B5EF4-FFF2-40B4-BE49-F238E27FC236}">
                <a16:creationId xmlns:a16="http://schemas.microsoft.com/office/drawing/2014/main" id="{46181B9F-912D-4EDF-FBAB-802FF0693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2745" y="1971466"/>
            <a:ext cx="1765715" cy="1992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8" name="Picture 14" descr="Không có mô tả.">
            <a:extLst>
              <a:ext uri="{FF2B5EF4-FFF2-40B4-BE49-F238E27FC236}">
                <a16:creationId xmlns:a16="http://schemas.microsoft.com/office/drawing/2014/main" id="{0EBBE17F-1971-15B2-504B-8080101BC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39" y="1962698"/>
            <a:ext cx="1803443" cy="1993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40" name="Picture 16" descr="Không có mô tả ảnh.">
            <a:extLst>
              <a:ext uri="{FF2B5EF4-FFF2-40B4-BE49-F238E27FC236}">
                <a16:creationId xmlns:a16="http://schemas.microsoft.com/office/drawing/2014/main" id="{B8274BB9-8725-1B10-90A9-B7F2E25AE0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361" y="1962698"/>
            <a:ext cx="1775450" cy="2000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15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2" decel="10000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750" fill="hold"/>
                                        <p:tgtEl>
                                          <p:spTgt spid="7"/>
                                        </p:tgtEl>
                                        <p:attrNameLst>
                                          <p:attrName>ppt_x</p:attrName>
                                        </p:attrNameLst>
                                      </p:cBhvr>
                                      <p:tavLst>
                                        <p:tav tm="0">
                                          <p:val>
                                            <p:strVal val="1+#ppt_w/2"/>
                                          </p:val>
                                        </p:tav>
                                        <p:tav tm="100000">
                                          <p:val>
                                            <p:strVal val="#ppt_x"/>
                                          </p:val>
                                        </p:tav>
                                      </p:tavLst>
                                    </p:anim>
                                    <p:anim calcmode="lin" valueType="num">
                                      <p:cBhvr additive="base">
                                        <p:cTn id="11" dur="75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750" fill="hold"/>
                                        <p:tgtEl>
                                          <p:spTgt spid="6"/>
                                        </p:tgtEl>
                                        <p:attrNameLst>
                                          <p:attrName>ppt_x</p:attrName>
                                        </p:attrNameLst>
                                      </p:cBhvr>
                                      <p:tavLst>
                                        <p:tav tm="0">
                                          <p:val>
                                            <p:strVal val="0-#ppt_w/2"/>
                                          </p:val>
                                        </p:tav>
                                        <p:tav tm="100000">
                                          <p:val>
                                            <p:strVal val="#ppt_x"/>
                                          </p:val>
                                        </p:tav>
                                      </p:tavLst>
                                    </p:anim>
                                    <p:anim calcmode="lin" valueType="num">
                                      <p:cBhvr additive="base">
                                        <p:cTn id="15" dur="750" fill="hold"/>
                                        <p:tgtEl>
                                          <p:spTgt spid="6"/>
                                        </p:tgtEl>
                                        <p:attrNameLst>
                                          <p:attrName>ppt_y</p:attrName>
                                        </p:attrNameLst>
                                      </p:cBhvr>
                                      <p:tavLst>
                                        <p:tav tm="0">
                                          <p:val>
                                            <p:strVal val="#ppt_y"/>
                                          </p:val>
                                        </p:tav>
                                        <p:tav tm="100000">
                                          <p:val>
                                            <p:strVal val="#ppt_y"/>
                                          </p:val>
                                        </p:tav>
                                      </p:tavLst>
                                    </p:anim>
                                  </p:childTnLst>
                                </p:cTn>
                              </p:par>
                              <p:par>
                                <p:cTn id="16" presetID="2" presetClass="entr" presetSubtype="4" decel="10000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750" fill="hold"/>
                                        <p:tgtEl>
                                          <p:spTgt spid="24"/>
                                        </p:tgtEl>
                                        <p:attrNameLst>
                                          <p:attrName>ppt_x</p:attrName>
                                        </p:attrNameLst>
                                      </p:cBhvr>
                                      <p:tavLst>
                                        <p:tav tm="0">
                                          <p:val>
                                            <p:strVal val="#ppt_x"/>
                                          </p:val>
                                        </p:tav>
                                        <p:tav tm="100000">
                                          <p:val>
                                            <p:strVal val="#ppt_x"/>
                                          </p:val>
                                        </p:tav>
                                      </p:tavLst>
                                    </p:anim>
                                    <p:anim calcmode="lin" valueType="num">
                                      <p:cBhvr additive="base">
                                        <p:cTn id="19" dur="750" fill="hold"/>
                                        <p:tgtEl>
                                          <p:spTgt spid="24"/>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38"/>
                                        </p:tgtEl>
                                        <p:attrNameLst>
                                          <p:attrName>style.visibility</p:attrName>
                                        </p:attrNameLst>
                                      </p:cBhvr>
                                      <p:to>
                                        <p:strVal val="visible"/>
                                      </p:to>
                                    </p:set>
                                    <p:anim calcmode="lin" valueType="num">
                                      <p:cBhvr additive="base">
                                        <p:cTn id="22" dur="750" fill="hold"/>
                                        <p:tgtEl>
                                          <p:spTgt spid="1038"/>
                                        </p:tgtEl>
                                        <p:attrNameLst>
                                          <p:attrName>ppt_x</p:attrName>
                                        </p:attrNameLst>
                                      </p:cBhvr>
                                      <p:tavLst>
                                        <p:tav tm="0">
                                          <p:val>
                                            <p:strVal val="#ppt_x"/>
                                          </p:val>
                                        </p:tav>
                                        <p:tav tm="100000">
                                          <p:val>
                                            <p:strVal val="#ppt_x"/>
                                          </p:val>
                                        </p:tav>
                                      </p:tavLst>
                                    </p:anim>
                                    <p:anim calcmode="lin" valueType="num">
                                      <p:cBhvr additive="base">
                                        <p:cTn id="23" dur="750" fill="hold"/>
                                        <p:tgtEl>
                                          <p:spTgt spid="1038"/>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2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750" fill="hold"/>
                                        <p:tgtEl>
                                          <p:spTgt spid="25"/>
                                        </p:tgtEl>
                                        <p:attrNameLst>
                                          <p:attrName>ppt_x</p:attrName>
                                        </p:attrNameLst>
                                      </p:cBhvr>
                                      <p:tavLst>
                                        <p:tav tm="0">
                                          <p:val>
                                            <p:strVal val="#ppt_x"/>
                                          </p:val>
                                        </p:tav>
                                        <p:tav tm="100000">
                                          <p:val>
                                            <p:strVal val="#ppt_x"/>
                                          </p:val>
                                        </p:tav>
                                      </p:tavLst>
                                    </p:anim>
                                    <p:anim calcmode="lin" valueType="num">
                                      <p:cBhvr additive="base">
                                        <p:cTn id="27" dur="750" fill="hold"/>
                                        <p:tgtEl>
                                          <p:spTgt spid="25"/>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200"/>
                                  </p:stCondLst>
                                  <p:childTnLst>
                                    <p:set>
                                      <p:cBhvr>
                                        <p:cTn id="29" dur="1" fill="hold">
                                          <p:stCondLst>
                                            <p:cond delay="0"/>
                                          </p:stCondLst>
                                        </p:cTn>
                                        <p:tgtEl>
                                          <p:spTgt spid="1040"/>
                                        </p:tgtEl>
                                        <p:attrNameLst>
                                          <p:attrName>style.visibility</p:attrName>
                                        </p:attrNameLst>
                                      </p:cBhvr>
                                      <p:to>
                                        <p:strVal val="visible"/>
                                      </p:to>
                                    </p:set>
                                    <p:anim calcmode="lin" valueType="num">
                                      <p:cBhvr additive="base">
                                        <p:cTn id="30" dur="750" fill="hold"/>
                                        <p:tgtEl>
                                          <p:spTgt spid="1040"/>
                                        </p:tgtEl>
                                        <p:attrNameLst>
                                          <p:attrName>ppt_x</p:attrName>
                                        </p:attrNameLst>
                                      </p:cBhvr>
                                      <p:tavLst>
                                        <p:tav tm="0">
                                          <p:val>
                                            <p:strVal val="#ppt_x"/>
                                          </p:val>
                                        </p:tav>
                                        <p:tav tm="100000">
                                          <p:val>
                                            <p:strVal val="#ppt_x"/>
                                          </p:val>
                                        </p:tav>
                                      </p:tavLst>
                                    </p:anim>
                                    <p:anim calcmode="lin" valueType="num">
                                      <p:cBhvr additive="base">
                                        <p:cTn id="31" dur="750" fill="hold"/>
                                        <p:tgtEl>
                                          <p:spTgt spid="1040"/>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4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400"/>
                                  </p:stCondLst>
                                  <p:childTnLst>
                                    <p:set>
                                      <p:cBhvr>
                                        <p:cTn id="37" dur="1" fill="hold">
                                          <p:stCondLst>
                                            <p:cond delay="0"/>
                                          </p:stCondLst>
                                        </p:cTn>
                                        <p:tgtEl>
                                          <p:spTgt spid="1030"/>
                                        </p:tgtEl>
                                        <p:attrNameLst>
                                          <p:attrName>style.visibility</p:attrName>
                                        </p:attrNameLst>
                                      </p:cBhvr>
                                      <p:to>
                                        <p:strVal val="visible"/>
                                      </p:to>
                                    </p:set>
                                    <p:anim calcmode="lin" valueType="num">
                                      <p:cBhvr additive="base">
                                        <p:cTn id="38" dur="750" fill="hold"/>
                                        <p:tgtEl>
                                          <p:spTgt spid="1030"/>
                                        </p:tgtEl>
                                        <p:attrNameLst>
                                          <p:attrName>ppt_x</p:attrName>
                                        </p:attrNameLst>
                                      </p:cBhvr>
                                      <p:tavLst>
                                        <p:tav tm="0">
                                          <p:val>
                                            <p:strVal val="#ppt_x"/>
                                          </p:val>
                                        </p:tav>
                                        <p:tav tm="100000">
                                          <p:val>
                                            <p:strVal val="#ppt_x"/>
                                          </p:val>
                                        </p:tav>
                                      </p:tavLst>
                                    </p:anim>
                                    <p:anim calcmode="lin" valueType="num">
                                      <p:cBhvr additive="base">
                                        <p:cTn id="39" dur="750" fill="hold"/>
                                        <p:tgtEl>
                                          <p:spTgt spid="1030"/>
                                        </p:tgtEl>
                                        <p:attrNameLst>
                                          <p:attrName>ppt_y</p:attrName>
                                        </p:attrNameLst>
                                      </p:cBhvr>
                                      <p:tavLst>
                                        <p:tav tm="0">
                                          <p:val>
                                            <p:strVal val="1+#ppt_h/2"/>
                                          </p:val>
                                        </p:tav>
                                        <p:tav tm="100000">
                                          <p:val>
                                            <p:strVal val="#ppt_y"/>
                                          </p:val>
                                        </p:tav>
                                      </p:tavLst>
                                    </p:anim>
                                  </p:childTnLst>
                                </p:cTn>
                              </p:par>
                              <p:par>
                                <p:cTn id="40" presetID="2" presetClass="entr" presetSubtype="4" decel="100000" fill="hold" nodeType="withEffect">
                                  <p:stCondLst>
                                    <p:cond delay="60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750" fill="hold"/>
                                        <p:tgtEl>
                                          <p:spTgt spid="27"/>
                                        </p:tgtEl>
                                        <p:attrNameLst>
                                          <p:attrName>ppt_x</p:attrName>
                                        </p:attrNameLst>
                                      </p:cBhvr>
                                      <p:tavLst>
                                        <p:tav tm="0">
                                          <p:val>
                                            <p:strVal val="#ppt_x"/>
                                          </p:val>
                                        </p:tav>
                                        <p:tav tm="100000">
                                          <p:val>
                                            <p:strVal val="#ppt_x"/>
                                          </p:val>
                                        </p:tav>
                                      </p:tavLst>
                                    </p:anim>
                                    <p:anim calcmode="lin" valueType="num">
                                      <p:cBhvr additive="base">
                                        <p:cTn id="43" dur="75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600"/>
                                  </p:stCondLst>
                                  <p:childTnLst>
                                    <p:set>
                                      <p:cBhvr>
                                        <p:cTn id="45" dur="1" fill="hold">
                                          <p:stCondLst>
                                            <p:cond delay="0"/>
                                          </p:stCondLst>
                                        </p:cTn>
                                        <p:tgtEl>
                                          <p:spTgt spid="1036"/>
                                        </p:tgtEl>
                                        <p:attrNameLst>
                                          <p:attrName>style.visibility</p:attrName>
                                        </p:attrNameLst>
                                      </p:cBhvr>
                                      <p:to>
                                        <p:strVal val="visible"/>
                                      </p:to>
                                    </p:set>
                                    <p:anim calcmode="lin" valueType="num">
                                      <p:cBhvr additive="base">
                                        <p:cTn id="46" dur="750" fill="hold"/>
                                        <p:tgtEl>
                                          <p:spTgt spid="1036"/>
                                        </p:tgtEl>
                                        <p:attrNameLst>
                                          <p:attrName>ppt_x</p:attrName>
                                        </p:attrNameLst>
                                      </p:cBhvr>
                                      <p:tavLst>
                                        <p:tav tm="0">
                                          <p:val>
                                            <p:strVal val="#ppt_x"/>
                                          </p:val>
                                        </p:tav>
                                        <p:tav tm="100000">
                                          <p:val>
                                            <p:strVal val="#ppt_x"/>
                                          </p:val>
                                        </p:tav>
                                      </p:tavLst>
                                    </p:anim>
                                    <p:anim calcmode="lin" valueType="num">
                                      <p:cBhvr additive="base">
                                        <p:cTn id="47" dur="750" fill="hold"/>
                                        <p:tgtEl>
                                          <p:spTgt spid="1036"/>
                                        </p:tgtEl>
                                        <p:attrNameLst>
                                          <p:attrName>ppt_y</p:attrName>
                                        </p:attrNameLst>
                                      </p:cBhvr>
                                      <p:tavLst>
                                        <p:tav tm="0">
                                          <p:val>
                                            <p:strVal val="1+#ppt_h/2"/>
                                          </p:val>
                                        </p:tav>
                                        <p:tav tm="100000">
                                          <p:val>
                                            <p:strVal val="#ppt_y"/>
                                          </p:val>
                                        </p:tav>
                                      </p:tavLst>
                                    </p:anim>
                                  </p:childTnLst>
                                </p:cTn>
                              </p:par>
                              <p:par>
                                <p:cTn id="48" presetID="2" presetClass="entr" presetSubtype="8" decel="100000" fill="hold" grpId="0" nodeType="withEffect">
                                  <p:stCondLst>
                                    <p:cond delay="60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1000" fill="hold"/>
                                        <p:tgtEl>
                                          <p:spTgt spid="8"/>
                                        </p:tgtEl>
                                        <p:attrNameLst>
                                          <p:attrName>ppt_x</p:attrName>
                                        </p:attrNameLst>
                                      </p:cBhvr>
                                      <p:tavLst>
                                        <p:tav tm="0">
                                          <p:val>
                                            <p:strVal val="0-#ppt_w/2"/>
                                          </p:val>
                                        </p:tav>
                                        <p:tav tm="100000">
                                          <p:val>
                                            <p:strVal val="#ppt_x"/>
                                          </p:val>
                                        </p:tav>
                                      </p:tavLst>
                                    </p:anim>
                                    <p:anim calcmode="lin" valueType="num">
                                      <p:cBhvr additive="base">
                                        <p:cTn id="51" dur="1000" fill="hold"/>
                                        <p:tgtEl>
                                          <p:spTgt spid="8"/>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6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1000" fill="hold"/>
                                        <p:tgtEl>
                                          <p:spTgt spid="23"/>
                                        </p:tgtEl>
                                        <p:attrNameLst>
                                          <p:attrName>ppt_x</p:attrName>
                                        </p:attrNameLst>
                                      </p:cBhvr>
                                      <p:tavLst>
                                        <p:tav tm="0">
                                          <p:val>
                                            <p:strVal val="1+#ppt_w/2"/>
                                          </p:val>
                                        </p:tav>
                                        <p:tav tm="100000">
                                          <p:val>
                                            <p:strVal val="#ppt_x"/>
                                          </p:val>
                                        </p:tav>
                                      </p:tavLst>
                                    </p:anim>
                                    <p:anim calcmode="lin" valueType="num">
                                      <p:cBhvr additive="base">
                                        <p:cTn id="55" dur="1000" fill="hold"/>
                                        <p:tgtEl>
                                          <p:spTgt spid="23"/>
                                        </p:tgtEl>
                                        <p:attrNameLst>
                                          <p:attrName>ppt_y</p:attrName>
                                        </p:attrNameLst>
                                      </p:cBhvr>
                                      <p:tavLst>
                                        <p:tav tm="0">
                                          <p:val>
                                            <p:strVal val="#ppt_y"/>
                                          </p:val>
                                        </p:tav>
                                        <p:tav tm="100000">
                                          <p:val>
                                            <p:strVal val="#ppt_y"/>
                                          </p:val>
                                        </p:tav>
                                      </p:tavLst>
                                    </p:anim>
                                  </p:childTnLst>
                                </p:cTn>
                              </p:par>
                              <p:par>
                                <p:cTn id="56" presetID="2" presetClass="entr" presetSubtype="4" decel="100000" fill="hold" nodeType="withEffect">
                                  <p:stCondLst>
                                    <p:cond delay="60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750" fill="hold"/>
                                        <p:tgtEl>
                                          <p:spTgt spid="2"/>
                                        </p:tgtEl>
                                        <p:attrNameLst>
                                          <p:attrName>ppt_x</p:attrName>
                                        </p:attrNameLst>
                                      </p:cBhvr>
                                      <p:tavLst>
                                        <p:tav tm="0">
                                          <p:val>
                                            <p:strVal val="#ppt_x"/>
                                          </p:val>
                                        </p:tav>
                                        <p:tav tm="100000">
                                          <p:val>
                                            <p:strVal val="#ppt_x"/>
                                          </p:val>
                                        </p:tav>
                                      </p:tavLst>
                                    </p:anim>
                                    <p:anim calcmode="lin" valueType="num">
                                      <p:cBhvr additive="base">
                                        <p:cTn id="59" dur="750" fill="hold"/>
                                        <p:tgtEl>
                                          <p:spTgt spid="2"/>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600"/>
                                  </p:stCondLst>
                                  <p:childTnLst>
                                    <p:set>
                                      <p:cBhvr>
                                        <p:cTn id="61" dur="1" fill="hold">
                                          <p:stCondLst>
                                            <p:cond delay="0"/>
                                          </p:stCondLst>
                                        </p:cTn>
                                        <p:tgtEl>
                                          <p:spTgt spid="1034"/>
                                        </p:tgtEl>
                                        <p:attrNameLst>
                                          <p:attrName>style.visibility</p:attrName>
                                        </p:attrNameLst>
                                      </p:cBhvr>
                                      <p:to>
                                        <p:strVal val="visible"/>
                                      </p:to>
                                    </p:set>
                                    <p:anim calcmode="lin" valueType="num">
                                      <p:cBhvr additive="base">
                                        <p:cTn id="62" dur="750" fill="hold"/>
                                        <p:tgtEl>
                                          <p:spTgt spid="1034"/>
                                        </p:tgtEl>
                                        <p:attrNameLst>
                                          <p:attrName>ppt_x</p:attrName>
                                        </p:attrNameLst>
                                      </p:cBhvr>
                                      <p:tavLst>
                                        <p:tav tm="0">
                                          <p:val>
                                            <p:strVal val="#ppt_x"/>
                                          </p:val>
                                        </p:tav>
                                        <p:tav tm="100000">
                                          <p:val>
                                            <p:strVal val="#ppt_x"/>
                                          </p:val>
                                        </p:tav>
                                      </p:tavLst>
                                    </p:anim>
                                    <p:anim calcmode="lin" valueType="num">
                                      <p:cBhvr additive="base">
                                        <p:cTn id="63" dur="75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E72672-8E3E-479B-8499-3FF793295346}"/>
              </a:ext>
            </a:extLst>
          </p:cNvPr>
          <p:cNvSpPr/>
          <p:nvPr/>
        </p:nvSpPr>
        <p:spPr>
          <a:xfrm>
            <a:off x="18445"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2" name="Rectangle 1">
            <a:extLst>
              <a:ext uri="{FF2B5EF4-FFF2-40B4-BE49-F238E27FC236}">
                <a16:creationId xmlns:a16="http://schemas.microsoft.com/office/drawing/2014/main" id="{6AA64FF3-0C71-4B81-A9E1-826A597A281B}"/>
              </a:ext>
            </a:extLst>
          </p:cNvPr>
          <p:cNvSpPr/>
          <p:nvPr/>
        </p:nvSpPr>
        <p:spPr>
          <a:xfrm>
            <a:off x="0" y="0"/>
            <a:ext cx="12192000" cy="123778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3" name="Group 12">
            <a:extLst>
              <a:ext uri="{FF2B5EF4-FFF2-40B4-BE49-F238E27FC236}">
                <a16:creationId xmlns:a16="http://schemas.microsoft.com/office/drawing/2014/main" id="{0B8F2C59-05AA-40E4-9C1C-0535B180DCA4}"/>
              </a:ext>
            </a:extLst>
          </p:cNvPr>
          <p:cNvGrpSpPr/>
          <p:nvPr/>
        </p:nvGrpSpPr>
        <p:grpSpPr>
          <a:xfrm>
            <a:off x="59246" y="221262"/>
            <a:ext cx="3108960" cy="760203"/>
            <a:chOff x="81620" y="362598"/>
            <a:chExt cx="3108960" cy="760203"/>
          </a:xfrm>
        </p:grpSpPr>
        <p:sp>
          <p:nvSpPr>
            <p:cNvPr id="5" name="TextBox 4">
              <a:extLst>
                <a:ext uri="{FF2B5EF4-FFF2-40B4-BE49-F238E27FC236}">
                  <a16:creationId xmlns:a16="http://schemas.microsoft.com/office/drawing/2014/main" id="{81390A64-E787-4D51-953D-47D8987F24C1}"/>
                </a:ext>
              </a:extLst>
            </p:cNvPr>
            <p:cNvSpPr txBox="1"/>
            <p:nvPr/>
          </p:nvSpPr>
          <p:spPr>
            <a:xfrm>
              <a:off x="81620" y="419535"/>
              <a:ext cx="155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Group</a:t>
              </a:r>
              <a:endParaRPr lang="vi-VN" sz="3600" b="1">
                <a:ln>
                  <a:solidFill>
                    <a:sysClr val="windowText" lastClr="000000"/>
                  </a:solidFill>
                </a:ln>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4F34D62-0104-4A8B-8EBF-52CAFD6E0906}"/>
                </a:ext>
              </a:extLst>
            </p:cNvPr>
            <p:cNvGrpSpPr/>
            <p:nvPr/>
          </p:nvGrpSpPr>
          <p:grpSpPr>
            <a:xfrm>
              <a:off x="1636100" y="362598"/>
              <a:ext cx="1554480" cy="760203"/>
              <a:chOff x="6105722" y="2761129"/>
              <a:chExt cx="2741898" cy="1335741"/>
            </a:xfrm>
          </p:grpSpPr>
          <p:sp>
            <p:nvSpPr>
              <p:cNvPr id="7" name="Rectangle: Rounded Corners 6">
                <a:extLst>
                  <a:ext uri="{FF2B5EF4-FFF2-40B4-BE49-F238E27FC236}">
                    <a16:creationId xmlns:a16="http://schemas.microsoft.com/office/drawing/2014/main" id="{4AA44ED6-9C94-4C93-A43A-1C69054C5711}"/>
                  </a:ext>
                </a:extLst>
              </p:cNvPr>
              <p:cNvSpPr/>
              <p:nvPr/>
            </p:nvSpPr>
            <p:spPr>
              <a:xfrm>
                <a:off x="6105722" y="2761129"/>
                <a:ext cx="2741898" cy="133574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8" name="TextBox 7">
                <a:extLst>
                  <a:ext uri="{FF2B5EF4-FFF2-40B4-BE49-F238E27FC236}">
                    <a16:creationId xmlns:a16="http://schemas.microsoft.com/office/drawing/2014/main" id="{25939F77-F773-481A-8509-F8F415C1D3E8}"/>
                  </a:ext>
                </a:extLst>
              </p:cNvPr>
              <p:cNvSpPr txBox="1"/>
              <p:nvPr/>
            </p:nvSpPr>
            <p:spPr>
              <a:xfrm>
                <a:off x="6212648" y="2875000"/>
                <a:ext cx="2528047" cy="1135658"/>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8</a:t>
                </a:r>
                <a:endParaRPr lang="vi-VN" sz="3600" b="1" dirty="0">
                  <a:latin typeface="Arial" panose="020B0604020202020204" pitchFamily="34" charset="0"/>
                  <a:cs typeface="Arial" panose="020B0604020202020204" pitchFamily="34" charset="0"/>
                </a:endParaRPr>
              </a:p>
            </p:txBody>
          </p:sp>
        </p:grpSp>
      </p:grpSp>
      <p:sp>
        <p:nvSpPr>
          <p:cNvPr id="3" name="Rectangle: Rounded Corners 2">
            <a:extLst>
              <a:ext uri="{FF2B5EF4-FFF2-40B4-BE49-F238E27FC236}">
                <a16:creationId xmlns:a16="http://schemas.microsoft.com/office/drawing/2014/main" id="{4A2859AE-86EC-40AC-B1C9-3F34064C27E6}"/>
              </a:ext>
            </a:extLst>
          </p:cNvPr>
          <p:cNvSpPr/>
          <p:nvPr/>
        </p:nvSpPr>
        <p:spPr>
          <a:xfrm>
            <a:off x="3808917" y="237988"/>
            <a:ext cx="5104892" cy="527386"/>
          </a:xfrm>
          <a:prstGeom prst="roundRect">
            <a:avLst>
              <a:gd name="adj"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Attack (2)</a:t>
            </a:r>
            <a:endParaRPr lang="vi-VN" sz="2400" b="1" dirty="0"/>
          </a:p>
        </p:txBody>
      </p:sp>
      <p:grpSp>
        <p:nvGrpSpPr>
          <p:cNvPr id="12" name="Group 11">
            <a:extLst>
              <a:ext uri="{FF2B5EF4-FFF2-40B4-BE49-F238E27FC236}">
                <a16:creationId xmlns:a16="http://schemas.microsoft.com/office/drawing/2014/main" id="{B39CDDA6-341B-465F-94A5-6A00D075CDD5}"/>
              </a:ext>
            </a:extLst>
          </p:cNvPr>
          <p:cNvGrpSpPr/>
          <p:nvPr/>
        </p:nvGrpSpPr>
        <p:grpSpPr>
          <a:xfrm>
            <a:off x="7653018" y="237988"/>
            <a:ext cx="1260791" cy="527385"/>
            <a:chOff x="7740631" y="508467"/>
            <a:chExt cx="1260791" cy="527385"/>
          </a:xfrm>
        </p:grpSpPr>
        <p:sp>
          <p:nvSpPr>
            <p:cNvPr id="9" name="Rectangle: Rounded Corners 8">
              <a:extLst>
                <a:ext uri="{FF2B5EF4-FFF2-40B4-BE49-F238E27FC236}">
                  <a16:creationId xmlns:a16="http://schemas.microsoft.com/office/drawing/2014/main" id="{C197A426-7363-4405-9C0E-084AF9E8BC85}"/>
                </a:ext>
              </a:extLst>
            </p:cNvPr>
            <p:cNvSpPr/>
            <p:nvPr/>
          </p:nvSpPr>
          <p:spPr>
            <a:xfrm>
              <a:off x="7740631" y="508467"/>
              <a:ext cx="1260791" cy="527385"/>
            </a:xfrm>
            <a:prstGeom prst="roundRect">
              <a:avLst>
                <a:gd name="adj" fmla="val 0"/>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10" name="Oval 9">
              <a:extLst>
                <a:ext uri="{FF2B5EF4-FFF2-40B4-BE49-F238E27FC236}">
                  <a16:creationId xmlns:a16="http://schemas.microsoft.com/office/drawing/2014/main" id="{355671BA-2D00-4626-9FF7-6BA2C1CA6095}"/>
                </a:ext>
              </a:extLst>
            </p:cNvPr>
            <p:cNvSpPr/>
            <p:nvPr/>
          </p:nvSpPr>
          <p:spPr>
            <a:xfrm>
              <a:off x="8293362" y="600418"/>
              <a:ext cx="269054" cy="256150"/>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7781E77C-5BA2-4D58-BB8E-9F9E814FF811}"/>
                </a:ext>
              </a:extLst>
            </p:cNvPr>
            <p:cNvSpPr/>
            <p:nvPr/>
          </p:nvSpPr>
          <p:spPr>
            <a:xfrm rot="2990215">
              <a:off x="8226783" y="764632"/>
              <a:ext cx="67654" cy="204873"/>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5" name="Picture 14">
            <a:extLst>
              <a:ext uri="{FF2B5EF4-FFF2-40B4-BE49-F238E27FC236}">
                <a16:creationId xmlns:a16="http://schemas.microsoft.com/office/drawing/2014/main" id="{851A82BD-25FE-4BC8-8B48-22F80172A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289" y="123109"/>
            <a:ext cx="444639" cy="296426"/>
          </a:xfrm>
          <a:prstGeom prst="rect">
            <a:avLst/>
          </a:prstGeom>
        </p:spPr>
      </p:pic>
      <p:sp>
        <p:nvSpPr>
          <p:cNvPr id="16" name="TextBox 15">
            <a:extLst>
              <a:ext uri="{FF2B5EF4-FFF2-40B4-BE49-F238E27FC236}">
                <a16:creationId xmlns:a16="http://schemas.microsoft.com/office/drawing/2014/main" id="{450326FC-6E98-412C-9565-8766FBD24B41}"/>
              </a:ext>
            </a:extLst>
          </p:cNvPr>
          <p:cNvSpPr txBox="1"/>
          <p:nvPr/>
        </p:nvSpPr>
        <p:spPr>
          <a:xfrm>
            <a:off x="10912928" y="102045"/>
            <a:ext cx="1260627" cy="338554"/>
          </a:xfrm>
          <a:prstGeom prst="rect">
            <a:avLst/>
          </a:prstGeom>
          <a:noFill/>
        </p:spPr>
        <p:txBody>
          <a:bodyPr wrap="square" rtlCol="0">
            <a:spAutoFit/>
          </a:bodyPr>
          <a:lstStyle/>
          <a:p>
            <a:r>
              <a:rPr lang="en-US" sz="1600" b="1">
                <a:solidFill>
                  <a:schemeClr val="bg1"/>
                </a:solidFill>
                <a:latin typeface="Arial" panose="020B0604020202020204" pitchFamily="34" charset="0"/>
                <a:cs typeface="Arial" panose="020B0604020202020204" pitchFamily="34" charset="0"/>
              </a:rPr>
              <a:t>Việt Nam</a:t>
            </a:r>
            <a:endParaRPr lang="vi-VN" sz="1600" b="1">
              <a:solidFill>
                <a:schemeClr val="bg1"/>
              </a:solidFill>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9B3A120C-725A-4EC3-BA3F-836CD88F2696}"/>
              </a:ext>
            </a:extLst>
          </p:cNvPr>
          <p:cNvSpPr/>
          <p:nvPr/>
        </p:nvSpPr>
        <p:spPr>
          <a:xfrm rot="10800000">
            <a:off x="11923927" y="221262"/>
            <a:ext cx="172567" cy="1413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2DA8025A-F25E-4AAC-9C70-0A76840501C0}"/>
              </a:ext>
            </a:extLst>
          </p:cNvPr>
          <p:cNvSpPr/>
          <p:nvPr/>
        </p:nvSpPr>
        <p:spPr>
          <a:xfrm>
            <a:off x="0" y="1258850"/>
            <a:ext cx="12173555" cy="514194"/>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D31EF4BA-A6B5-4BE0-9C35-CE3B2FABD364}"/>
              </a:ext>
            </a:extLst>
          </p:cNvPr>
          <p:cNvSpPr txBox="1"/>
          <p:nvPr/>
        </p:nvSpPr>
        <p:spPr>
          <a:xfrm>
            <a:off x="872746" y="1325590"/>
            <a:ext cx="1360449" cy="369332"/>
          </a:xfrm>
          <a:prstGeom prst="rect">
            <a:avLst/>
          </a:prstGeom>
          <a:noFill/>
        </p:spPr>
        <p:txBody>
          <a:bodyPr wrap="square" rtlCol="0">
            <a:spAutoFit/>
          </a:bodyPr>
          <a:lstStyle/>
          <a:p>
            <a:r>
              <a:rPr lang="en-US" b="1">
                <a:solidFill>
                  <a:srgbClr val="F7971D"/>
                </a:solidFill>
                <a:latin typeface="Arial" panose="020B0604020202020204" pitchFamily="34" charset="0"/>
                <a:cs typeface="Arial" panose="020B0604020202020204" pitchFamily="34" charset="0"/>
              </a:rPr>
              <a:t>NỘI DUNG</a:t>
            </a:r>
            <a:endParaRPr lang="vi-VN" b="1">
              <a:solidFill>
                <a:srgbClr val="F7971D"/>
              </a:solidFill>
              <a:latin typeface="Arial" panose="020B0604020202020204" pitchFamily="34" charset="0"/>
              <a:cs typeface="Arial" panose="020B0604020202020204" pitchFamily="34" charset="0"/>
            </a:endParaRPr>
          </a:p>
        </p:txBody>
      </p:sp>
      <p:sp>
        <p:nvSpPr>
          <p:cNvPr id="22" name="TextBox 21">
            <a:hlinkClick r:id="" action="ppaction://noaction"/>
            <a:extLst>
              <a:ext uri="{FF2B5EF4-FFF2-40B4-BE49-F238E27FC236}">
                <a16:creationId xmlns:a16="http://schemas.microsoft.com/office/drawing/2014/main" id="{6CA2EAF8-F783-46AF-838E-B6BA7D258F17}"/>
              </a:ext>
            </a:extLst>
          </p:cNvPr>
          <p:cNvSpPr txBox="1"/>
          <p:nvPr/>
        </p:nvSpPr>
        <p:spPr>
          <a:xfrm>
            <a:off x="5313861" y="1331281"/>
            <a:ext cx="1360449"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KẾT LUẬN</a:t>
            </a:r>
            <a:endParaRPr lang="vi-VN" b="1">
              <a:solidFill>
                <a:schemeClr val="bg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BBDAC81F-4BB2-402C-BB38-789EB093A1C8}"/>
              </a:ext>
            </a:extLst>
          </p:cNvPr>
          <p:cNvSpPr txBox="1"/>
          <p:nvPr/>
        </p:nvSpPr>
        <p:spPr>
          <a:xfrm>
            <a:off x="9552479" y="1323942"/>
            <a:ext cx="1766775"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TỔNG KẾT</a:t>
            </a:r>
            <a:endParaRPr lang="vi-VN" b="1">
              <a:solidFill>
                <a:schemeClr val="bg1"/>
              </a:solidFill>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6C35C423-8EDF-42F2-9801-7A68CF8A4339}"/>
              </a:ext>
            </a:extLst>
          </p:cNvPr>
          <p:cNvSpPr/>
          <p:nvPr/>
        </p:nvSpPr>
        <p:spPr>
          <a:xfrm>
            <a:off x="761233" y="1689257"/>
            <a:ext cx="1583473" cy="89453"/>
          </a:xfrm>
          <a:prstGeom prst="roundRect">
            <a:avLst>
              <a:gd name="adj" fmla="val 50000"/>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074" name="Picture 2" descr="Avoiding man-in-the-middle (MITM) attacks | Invicti">
            <a:extLst>
              <a:ext uri="{FF2B5EF4-FFF2-40B4-BE49-F238E27FC236}">
                <a16:creationId xmlns:a16="http://schemas.microsoft.com/office/drawing/2014/main" id="{FDC26C16-1228-675E-8CF7-0359172CE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633" y="2321778"/>
            <a:ext cx="2722253" cy="1527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Email Bombing Uses Spam to Hide an Attack">
            <a:extLst>
              <a:ext uri="{FF2B5EF4-FFF2-40B4-BE49-F238E27FC236}">
                <a16:creationId xmlns:a16="http://schemas.microsoft.com/office/drawing/2014/main" id="{90D6322D-8294-3A8C-2F55-17815614E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457" y="4549729"/>
            <a:ext cx="2658604" cy="15313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pam Attack, 3D Rendering, Red Sticker With White Text Stock Photo, Picture  And Royalty Free Image. Image 57000835.">
            <a:extLst>
              <a:ext uri="{FF2B5EF4-FFF2-40B4-BE49-F238E27FC236}">
                <a16:creationId xmlns:a16="http://schemas.microsoft.com/office/drawing/2014/main" id="{CA6E52F4-CD71-7644-0FE5-220D8C3A0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809" y="4546245"/>
            <a:ext cx="2706659" cy="15273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poofing Attacks: Everything You Need to Know">
            <a:extLst>
              <a:ext uri="{FF2B5EF4-FFF2-40B4-BE49-F238E27FC236}">
                <a16:creationId xmlns:a16="http://schemas.microsoft.com/office/drawing/2014/main" id="{5F212A7D-3EEC-92ED-0809-15ADB1C5DC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809" y="2323393"/>
            <a:ext cx="2735848" cy="152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0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 calcmode="lin" valueType="num">
                                      <p:cBhvr additive="base">
                                        <p:cTn id="7" dur="500" fill="hold"/>
                                        <p:tgtEl>
                                          <p:spTgt spid="3082"/>
                                        </p:tgtEl>
                                        <p:attrNameLst>
                                          <p:attrName>ppt_x</p:attrName>
                                        </p:attrNameLst>
                                      </p:cBhvr>
                                      <p:tavLst>
                                        <p:tav tm="0">
                                          <p:val>
                                            <p:strVal val="#ppt_x"/>
                                          </p:val>
                                        </p:tav>
                                        <p:tav tm="100000">
                                          <p:val>
                                            <p:strVal val="#ppt_x"/>
                                          </p:val>
                                        </p:tav>
                                      </p:tavLst>
                                    </p:anim>
                                    <p:anim calcmode="lin" valueType="num">
                                      <p:cBhvr additive="base">
                                        <p:cTn id="8" dur="500" fill="hold"/>
                                        <p:tgtEl>
                                          <p:spTgt spid="30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ppt_x"/>
                                          </p:val>
                                        </p:tav>
                                        <p:tav tm="100000">
                                          <p:val>
                                            <p:strVal val="#ppt_x"/>
                                          </p:val>
                                        </p:tav>
                                      </p:tavLst>
                                    </p:anim>
                                    <p:anim calcmode="lin" valueType="num">
                                      <p:cBhvr additive="base">
                                        <p:cTn id="12" dur="500" fill="hold"/>
                                        <p:tgtEl>
                                          <p:spTgt spid="307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anim calcmode="lin" valueType="num">
                                      <p:cBhvr additive="base">
                                        <p:cTn id="15" dur="500" fill="hold"/>
                                        <p:tgtEl>
                                          <p:spTgt spid="3076"/>
                                        </p:tgtEl>
                                        <p:attrNameLst>
                                          <p:attrName>ppt_x</p:attrName>
                                        </p:attrNameLst>
                                      </p:cBhvr>
                                      <p:tavLst>
                                        <p:tav tm="0">
                                          <p:val>
                                            <p:strVal val="#ppt_x"/>
                                          </p:val>
                                        </p:tav>
                                        <p:tav tm="100000">
                                          <p:val>
                                            <p:strVal val="#ppt_x"/>
                                          </p:val>
                                        </p:tav>
                                      </p:tavLst>
                                    </p:anim>
                                    <p:anim calcmode="lin" valueType="num">
                                      <p:cBhvr additive="base">
                                        <p:cTn id="16" dur="500" fill="hold"/>
                                        <p:tgtEl>
                                          <p:spTgt spid="307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500" fill="hold"/>
                                        <p:tgtEl>
                                          <p:spTgt spid="3078"/>
                                        </p:tgtEl>
                                        <p:attrNameLst>
                                          <p:attrName>ppt_x</p:attrName>
                                        </p:attrNameLst>
                                      </p:cBhvr>
                                      <p:tavLst>
                                        <p:tav tm="0">
                                          <p:val>
                                            <p:strVal val="#ppt_x"/>
                                          </p:val>
                                        </p:tav>
                                        <p:tav tm="100000">
                                          <p:val>
                                            <p:strVal val="#ppt_x"/>
                                          </p:val>
                                        </p:tav>
                                      </p:tavLst>
                                    </p:anim>
                                    <p:anim calcmode="lin" valueType="num">
                                      <p:cBhvr additive="base">
                                        <p:cTn id="20"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E72672-8E3E-479B-8499-3FF793295346}"/>
              </a:ext>
            </a:extLst>
          </p:cNvPr>
          <p:cNvSpPr/>
          <p:nvPr/>
        </p:nvSpPr>
        <p:spPr>
          <a:xfrm>
            <a:off x="56187" y="123109"/>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dirty="0"/>
          </a:p>
        </p:txBody>
      </p:sp>
      <p:sp>
        <p:nvSpPr>
          <p:cNvPr id="2" name="Rectangle 1">
            <a:extLst>
              <a:ext uri="{FF2B5EF4-FFF2-40B4-BE49-F238E27FC236}">
                <a16:creationId xmlns:a16="http://schemas.microsoft.com/office/drawing/2014/main" id="{6AA64FF3-0C71-4B81-A9E1-826A597A281B}"/>
              </a:ext>
            </a:extLst>
          </p:cNvPr>
          <p:cNvSpPr/>
          <p:nvPr/>
        </p:nvSpPr>
        <p:spPr>
          <a:xfrm>
            <a:off x="0" y="0"/>
            <a:ext cx="12192000" cy="123778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13" name="Group 12">
            <a:extLst>
              <a:ext uri="{FF2B5EF4-FFF2-40B4-BE49-F238E27FC236}">
                <a16:creationId xmlns:a16="http://schemas.microsoft.com/office/drawing/2014/main" id="{0B8F2C59-05AA-40E4-9C1C-0535B180DCA4}"/>
              </a:ext>
            </a:extLst>
          </p:cNvPr>
          <p:cNvGrpSpPr/>
          <p:nvPr/>
        </p:nvGrpSpPr>
        <p:grpSpPr>
          <a:xfrm>
            <a:off x="59246" y="221262"/>
            <a:ext cx="3108960" cy="760203"/>
            <a:chOff x="81620" y="362598"/>
            <a:chExt cx="3108960" cy="760203"/>
          </a:xfrm>
        </p:grpSpPr>
        <p:sp>
          <p:nvSpPr>
            <p:cNvPr id="5" name="TextBox 4">
              <a:extLst>
                <a:ext uri="{FF2B5EF4-FFF2-40B4-BE49-F238E27FC236}">
                  <a16:creationId xmlns:a16="http://schemas.microsoft.com/office/drawing/2014/main" id="{81390A64-E787-4D51-953D-47D8987F24C1}"/>
                </a:ext>
              </a:extLst>
            </p:cNvPr>
            <p:cNvSpPr txBox="1"/>
            <p:nvPr/>
          </p:nvSpPr>
          <p:spPr>
            <a:xfrm>
              <a:off x="81620" y="419535"/>
              <a:ext cx="155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Group</a:t>
              </a:r>
              <a:endParaRPr lang="vi-VN" sz="3600" b="1">
                <a:ln>
                  <a:solidFill>
                    <a:sysClr val="windowText" lastClr="000000"/>
                  </a:solidFill>
                </a:ln>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4F34D62-0104-4A8B-8EBF-52CAFD6E0906}"/>
                </a:ext>
              </a:extLst>
            </p:cNvPr>
            <p:cNvGrpSpPr/>
            <p:nvPr/>
          </p:nvGrpSpPr>
          <p:grpSpPr>
            <a:xfrm>
              <a:off x="1636100" y="362598"/>
              <a:ext cx="1554480" cy="760203"/>
              <a:chOff x="6105722" y="2761129"/>
              <a:chExt cx="2741898" cy="1335741"/>
            </a:xfrm>
          </p:grpSpPr>
          <p:sp>
            <p:nvSpPr>
              <p:cNvPr id="7" name="Rectangle: Rounded Corners 6">
                <a:extLst>
                  <a:ext uri="{FF2B5EF4-FFF2-40B4-BE49-F238E27FC236}">
                    <a16:creationId xmlns:a16="http://schemas.microsoft.com/office/drawing/2014/main" id="{4AA44ED6-9C94-4C93-A43A-1C69054C5711}"/>
                  </a:ext>
                </a:extLst>
              </p:cNvPr>
              <p:cNvSpPr/>
              <p:nvPr/>
            </p:nvSpPr>
            <p:spPr>
              <a:xfrm>
                <a:off x="6105722" y="2761129"/>
                <a:ext cx="2741898" cy="1335741"/>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8" name="TextBox 7">
                <a:extLst>
                  <a:ext uri="{FF2B5EF4-FFF2-40B4-BE49-F238E27FC236}">
                    <a16:creationId xmlns:a16="http://schemas.microsoft.com/office/drawing/2014/main" id="{25939F77-F773-481A-8509-F8F415C1D3E8}"/>
                  </a:ext>
                </a:extLst>
              </p:cNvPr>
              <p:cNvSpPr txBox="1"/>
              <p:nvPr/>
            </p:nvSpPr>
            <p:spPr>
              <a:xfrm>
                <a:off x="6212648" y="2875000"/>
                <a:ext cx="2528047" cy="1135658"/>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8</a:t>
                </a:r>
                <a:endParaRPr lang="vi-VN" sz="3600" b="1" dirty="0">
                  <a:latin typeface="Arial" panose="020B0604020202020204" pitchFamily="34" charset="0"/>
                  <a:cs typeface="Arial" panose="020B0604020202020204" pitchFamily="34" charset="0"/>
                </a:endParaRPr>
              </a:p>
            </p:txBody>
          </p:sp>
        </p:grpSp>
      </p:grpSp>
      <p:sp>
        <p:nvSpPr>
          <p:cNvPr id="3" name="Rectangle: Rounded Corners 2">
            <a:extLst>
              <a:ext uri="{FF2B5EF4-FFF2-40B4-BE49-F238E27FC236}">
                <a16:creationId xmlns:a16="http://schemas.microsoft.com/office/drawing/2014/main" id="{4A2859AE-86EC-40AC-B1C9-3F34064C27E6}"/>
              </a:ext>
            </a:extLst>
          </p:cNvPr>
          <p:cNvSpPr/>
          <p:nvPr/>
        </p:nvSpPr>
        <p:spPr>
          <a:xfrm>
            <a:off x="3808917" y="237988"/>
            <a:ext cx="5104892" cy="527386"/>
          </a:xfrm>
          <a:prstGeom prst="roundRect">
            <a:avLst>
              <a:gd name="adj" fmla="val 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Attack (2)</a:t>
            </a:r>
            <a:endParaRPr lang="vi-VN" sz="2400" b="1" dirty="0"/>
          </a:p>
        </p:txBody>
      </p:sp>
      <p:grpSp>
        <p:nvGrpSpPr>
          <p:cNvPr id="12" name="Group 11">
            <a:extLst>
              <a:ext uri="{FF2B5EF4-FFF2-40B4-BE49-F238E27FC236}">
                <a16:creationId xmlns:a16="http://schemas.microsoft.com/office/drawing/2014/main" id="{B39CDDA6-341B-465F-94A5-6A00D075CDD5}"/>
              </a:ext>
            </a:extLst>
          </p:cNvPr>
          <p:cNvGrpSpPr/>
          <p:nvPr/>
        </p:nvGrpSpPr>
        <p:grpSpPr>
          <a:xfrm>
            <a:off x="7653018" y="237988"/>
            <a:ext cx="1260791" cy="527385"/>
            <a:chOff x="7740631" y="508467"/>
            <a:chExt cx="1260791" cy="527385"/>
          </a:xfrm>
        </p:grpSpPr>
        <p:sp>
          <p:nvSpPr>
            <p:cNvPr id="9" name="Rectangle: Rounded Corners 8">
              <a:extLst>
                <a:ext uri="{FF2B5EF4-FFF2-40B4-BE49-F238E27FC236}">
                  <a16:creationId xmlns:a16="http://schemas.microsoft.com/office/drawing/2014/main" id="{C197A426-7363-4405-9C0E-084AF9E8BC85}"/>
                </a:ext>
              </a:extLst>
            </p:cNvPr>
            <p:cNvSpPr/>
            <p:nvPr/>
          </p:nvSpPr>
          <p:spPr>
            <a:xfrm>
              <a:off x="7740631" y="508467"/>
              <a:ext cx="1260791" cy="527385"/>
            </a:xfrm>
            <a:prstGeom prst="roundRect">
              <a:avLst>
                <a:gd name="adj" fmla="val 0"/>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a:p>
          </p:txBody>
        </p:sp>
        <p:sp>
          <p:nvSpPr>
            <p:cNvPr id="10" name="Oval 9">
              <a:extLst>
                <a:ext uri="{FF2B5EF4-FFF2-40B4-BE49-F238E27FC236}">
                  <a16:creationId xmlns:a16="http://schemas.microsoft.com/office/drawing/2014/main" id="{355671BA-2D00-4626-9FF7-6BA2C1CA6095}"/>
                </a:ext>
              </a:extLst>
            </p:cNvPr>
            <p:cNvSpPr/>
            <p:nvPr/>
          </p:nvSpPr>
          <p:spPr>
            <a:xfrm>
              <a:off x="8293362" y="600418"/>
              <a:ext cx="269054" cy="256150"/>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Rounded Corners 10">
              <a:extLst>
                <a:ext uri="{FF2B5EF4-FFF2-40B4-BE49-F238E27FC236}">
                  <a16:creationId xmlns:a16="http://schemas.microsoft.com/office/drawing/2014/main" id="{7781E77C-5BA2-4D58-BB8E-9F9E814FF811}"/>
                </a:ext>
              </a:extLst>
            </p:cNvPr>
            <p:cNvSpPr/>
            <p:nvPr/>
          </p:nvSpPr>
          <p:spPr>
            <a:xfrm rot="2990215">
              <a:off x="8226783" y="764632"/>
              <a:ext cx="67654" cy="204873"/>
            </a:xfrm>
            <a:prstGeom prst="roundRect">
              <a:avLst>
                <a:gd name="adj" fmla="val 50000"/>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15" name="Picture 14">
            <a:extLst>
              <a:ext uri="{FF2B5EF4-FFF2-40B4-BE49-F238E27FC236}">
                <a16:creationId xmlns:a16="http://schemas.microsoft.com/office/drawing/2014/main" id="{851A82BD-25FE-4BC8-8B48-22F80172A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289" y="123109"/>
            <a:ext cx="444639" cy="296426"/>
          </a:xfrm>
          <a:prstGeom prst="rect">
            <a:avLst/>
          </a:prstGeom>
        </p:spPr>
      </p:pic>
      <p:sp>
        <p:nvSpPr>
          <p:cNvPr id="16" name="TextBox 15">
            <a:extLst>
              <a:ext uri="{FF2B5EF4-FFF2-40B4-BE49-F238E27FC236}">
                <a16:creationId xmlns:a16="http://schemas.microsoft.com/office/drawing/2014/main" id="{450326FC-6E98-412C-9565-8766FBD24B41}"/>
              </a:ext>
            </a:extLst>
          </p:cNvPr>
          <p:cNvSpPr txBox="1"/>
          <p:nvPr/>
        </p:nvSpPr>
        <p:spPr>
          <a:xfrm>
            <a:off x="10912928" y="102045"/>
            <a:ext cx="1260627" cy="338554"/>
          </a:xfrm>
          <a:prstGeom prst="rect">
            <a:avLst/>
          </a:prstGeom>
          <a:noFill/>
        </p:spPr>
        <p:txBody>
          <a:bodyPr wrap="square" rtlCol="0">
            <a:spAutoFit/>
          </a:bodyPr>
          <a:lstStyle/>
          <a:p>
            <a:r>
              <a:rPr lang="en-US" sz="1600" b="1">
                <a:solidFill>
                  <a:schemeClr val="bg1"/>
                </a:solidFill>
                <a:latin typeface="Arial" panose="020B0604020202020204" pitchFamily="34" charset="0"/>
                <a:cs typeface="Arial" panose="020B0604020202020204" pitchFamily="34" charset="0"/>
              </a:rPr>
              <a:t>Việt Nam</a:t>
            </a:r>
            <a:endParaRPr lang="vi-VN" sz="1600" b="1">
              <a:solidFill>
                <a:schemeClr val="bg1"/>
              </a:solidFill>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9B3A120C-725A-4EC3-BA3F-836CD88F2696}"/>
              </a:ext>
            </a:extLst>
          </p:cNvPr>
          <p:cNvSpPr/>
          <p:nvPr/>
        </p:nvSpPr>
        <p:spPr>
          <a:xfrm rot="10800000">
            <a:off x="11923927" y="221262"/>
            <a:ext cx="172567" cy="14133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Rectangle 19">
            <a:extLst>
              <a:ext uri="{FF2B5EF4-FFF2-40B4-BE49-F238E27FC236}">
                <a16:creationId xmlns:a16="http://schemas.microsoft.com/office/drawing/2014/main" id="{2DA8025A-F25E-4AAC-9C70-0A76840501C0}"/>
              </a:ext>
            </a:extLst>
          </p:cNvPr>
          <p:cNvSpPr/>
          <p:nvPr/>
        </p:nvSpPr>
        <p:spPr>
          <a:xfrm>
            <a:off x="0" y="1258850"/>
            <a:ext cx="12173555" cy="514194"/>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D31EF4BA-A6B5-4BE0-9C35-CE3B2FABD364}"/>
              </a:ext>
            </a:extLst>
          </p:cNvPr>
          <p:cNvSpPr txBox="1"/>
          <p:nvPr/>
        </p:nvSpPr>
        <p:spPr>
          <a:xfrm>
            <a:off x="872746" y="1325590"/>
            <a:ext cx="1360449" cy="369332"/>
          </a:xfrm>
          <a:prstGeom prst="rect">
            <a:avLst/>
          </a:prstGeom>
          <a:noFill/>
        </p:spPr>
        <p:txBody>
          <a:bodyPr wrap="square" rtlCol="0">
            <a:spAutoFit/>
          </a:bodyPr>
          <a:lstStyle/>
          <a:p>
            <a:r>
              <a:rPr lang="en-US" b="1">
                <a:solidFill>
                  <a:srgbClr val="F7971D"/>
                </a:solidFill>
                <a:latin typeface="Arial" panose="020B0604020202020204" pitchFamily="34" charset="0"/>
                <a:cs typeface="Arial" panose="020B0604020202020204" pitchFamily="34" charset="0"/>
              </a:rPr>
              <a:t>NỘI DUNG</a:t>
            </a:r>
            <a:endParaRPr lang="vi-VN" b="1">
              <a:solidFill>
                <a:srgbClr val="F7971D"/>
              </a:solidFill>
              <a:latin typeface="Arial" panose="020B0604020202020204" pitchFamily="34" charset="0"/>
              <a:cs typeface="Arial" panose="020B0604020202020204" pitchFamily="34" charset="0"/>
            </a:endParaRPr>
          </a:p>
        </p:txBody>
      </p:sp>
      <p:sp>
        <p:nvSpPr>
          <p:cNvPr id="22" name="TextBox 21">
            <a:hlinkClick r:id="" action="ppaction://noaction"/>
            <a:extLst>
              <a:ext uri="{FF2B5EF4-FFF2-40B4-BE49-F238E27FC236}">
                <a16:creationId xmlns:a16="http://schemas.microsoft.com/office/drawing/2014/main" id="{6CA2EAF8-F783-46AF-838E-B6BA7D258F17}"/>
              </a:ext>
            </a:extLst>
          </p:cNvPr>
          <p:cNvSpPr txBox="1"/>
          <p:nvPr/>
        </p:nvSpPr>
        <p:spPr>
          <a:xfrm>
            <a:off x="5313861" y="1331281"/>
            <a:ext cx="1360449"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KẾT LUẬN</a:t>
            </a:r>
            <a:endParaRPr lang="vi-VN" b="1">
              <a:solidFill>
                <a:schemeClr val="bg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BBDAC81F-4BB2-402C-BB38-789EB093A1C8}"/>
              </a:ext>
            </a:extLst>
          </p:cNvPr>
          <p:cNvSpPr txBox="1"/>
          <p:nvPr/>
        </p:nvSpPr>
        <p:spPr>
          <a:xfrm>
            <a:off x="9552479" y="1323942"/>
            <a:ext cx="1766775" cy="369332"/>
          </a:xfrm>
          <a:prstGeom prst="rect">
            <a:avLst/>
          </a:prstGeom>
          <a:no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TỔNG KẾT</a:t>
            </a:r>
            <a:endParaRPr lang="vi-VN" b="1">
              <a:solidFill>
                <a:schemeClr val="bg1"/>
              </a:solidFill>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6C35C423-8EDF-42F2-9801-7A68CF8A4339}"/>
              </a:ext>
            </a:extLst>
          </p:cNvPr>
          <p:cNvSpPr/>
          <p:nvPr/>
        </p:nvSpPr>
        <p:spPr>
          <a:xfrm>
            <a:off x="761233" y="1689257"/>
            <a:ext cx="1583473" cy="89453"/>
          </a:xfrm>
          <a:prstGeom prst="roundRect">
            <a:avLst>
              <a:gd name="adj" fmla="val 50000"/>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098" name="Picture 2">
            <a:extLst>
              <a:ext uri="{FF2B5EF4-FFF2-40B4-BE49-F238E27FC236}">
                <a16:creationId xmlns:a16="http://schemas.microsoft.com/office/drawing/2014/main" id="{B052BFE3-1399-6FD4-BD17-1D1F7C97D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183" y="2272376"/>
            <a:ext cx="2695109" cy="14857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Are Your Clients Handling Social Engineering? Chances Are, Not Well">
            <a:extLst>
              <a:ext uri="{FF2B5EF4-FFF2-40B4-BE49-F238E27FC236}">
                <a16:creationId xmlns:a16="http://schemas.microsoft.com/office/drawing/2014/main" id="{9E41CAAF-4E08-5AC3-A9B6-77CD9A361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0598" y="2233291"/>
            <a:ext cx="2700003" cy="15407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is Pharming &amp; How to Protect Yourself">
            <a:extLst>
              <a:ext uri="{FF2B5EF4-FFF2-40B4-BE49-F238E27FC236}">
                <a16:creationId xmlns:a16="http://schemas.microsoft.com/office/drawing/2014/main" id="{518877EA-0AF8-613D-D2AE-CC93C0783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183" y="4519700"/>
            <a:ext cx="2695109" cy="157875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iming Attacks Against File Systems">
            <a:extLst>
              <a:ext uri="{FF2B5EF4-FFF2-40B4-BE49-F238E27FC236}">
                <a16:creationId xmlns:a16="http://schemas.microsoft.com/office/drawing/2014/main" id="{DE07F324-1FB7-88A5-D1B8-834E95A0EA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3960" y="4519700"/>
            <a:ext cx="2646641" cy="151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391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0"/>
                                        </p:tgtEl>
                                        <p:attrNameLst>
                                          <p:attrName>style.visibility</p:attrName>
                                        </p:attrNameLst>
                                      </p:cBhvr>
                                      <p:to>
                                        <p:strVal val="visible"/>
                                      </p:to>
                                    </p:set>
                                    <p:anim calcmode="lin" valueType="num">
                                      <p:cBhvr additive="base">
                                        <p:cTn id="11" dur="500" fill="hold"/>
                                        <p:tgtEl>
                                          <p:spTgt spid="4100"/>
                                        </p:tgtEl>
                                        <p:attrNameLst>
                                          <p:attrName>ppt_x</p:attrName>
                                        </p:attrNameLst>
                                      </p:cBhvr>
                                      <p:tavLst>
                                        <p:tav tm="0">
                                          <p:val>
                                            <p:strVal val="#ppt_x"/>
                                          </p:val>
                                        </p:tav>
                                        <p:tav tm="100000">
                                          <p:val>
                                            <p:strVal val="#ppt_x"/>
                                          </p:val>
                                        </p:tav>
                                      </p:tavLst>
                                    </p:anim>
                                    <p:anim calcmode="lin" valueType="num">
                                      <p:cBhvr additive="base">
                                        <p:cTn id="12" dur="500" fill="hold"/>
                                        <p:tgtEl>
                                          <p:spTgt spid="410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4"/>
                                        </p:tgtEl>
                                        <p:attrNameLst>
                                          <p:attrName>style.visibility</p:attrName>
                                        </p:attrNameLst>
                                      </p:cBhvr>
                                      <p:to>
                                        <p:strVal val="visible"/>
                                      </p:to>
                                    </p:set>
                                    <p:anim calcmode="lin" valueType="num">
                                      <p:cBhvr additive="base">
                                        <p:cTn id="15" dur="500" fill="hold"/>
                                        <p:tgtEl>
                                          <p:spTgt spid="4104"/>
                                        </p:tgtEl>
                                        <p:attrNameLst>
                                          <p:attrName>ppt_x</p:attrName>
                                        </p:attrNameLst>
                                      </p:cBhvr>
                                      <p:tavLst>
                                        <p:tav tm="0">
                                          <p:val>
                                            <p:strVal val="#ppt_x"/>
                                          </p:val>
                                        </p:tav>
                                        <p:tav tm="100000">
                                          <p:val>
                                            <p:strVal val="#ppt_x"/>
                                          </p:val>
                                        </p:tav>
                                      </p:tavLst>
                                    </p:anim>
                                    <p:anim calcmode="lin" valueType="num">
                                      <p:cBhvr additive="base">
                                        <p:cTn id="16" dur="500" fill="hold"/>
                                        <p:tgtEl>
                                          <p:spTgt spid="410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500" fill="hold"/>
                                        <p:tgtEl>
                                          <p:spTgt spid="4102"/>
                                        </p:tgtEl>
                                        <p:attrNameLst>
                                          <p:attrName>ppt_x</p:attrName>
                                        </p:attrNameLst>
                                      </p:cBhvr>
                                      <p:tavLst>
                                        <p:tav tm="0">
                                          <p:val>
                                            <p:strVal val="#ppt_x"/>
                                          </p:val>
                                        </p:tav>
                                        <p:tav tm="100000">
                                          <p:val>
                                            <p:strVal val="#ppt_x"/>
                                          </p:val>
                                        </p:tav>
                                      </p:tavLst>
                                    </p:anim>
                                    <p:anim calcmode="lin" valueType="num">
                                      <p:cBhvr additive="base">
                                        <p:cTn id="20"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5738" y="145992"/>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sz="3200" dirty="0"/>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20635" y="145992"/>
            <a:ext cx="1777065"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dirty="0"/>
          </a:p>
        </p:txBody>
      </p:sp>
      <p:sp>
        <p:nvSpPr>
          <p:cNvPr id="6" name="TextBox 5">
            <a:extLst>
              <a:ext uri="{FF2B5EF4-FFF2-40B4-BE49-F238E27FC236}">
                <a16:creationId xmlns:a16="http://schemas.microsoft.com/office/drawing/2014/main" id="{518B736E-2BD7-40AA-A324-29A990607120}"/>
              </a:ext>
            </a:extLst>
          </p:cNvPr>
          <p:cNvSpPr txBox="1"/>
          <p:nvPr/>
        </p:nvSpPr>
        <p:spPr>
          <a:xfrm>
            <a:off x="771921" y="240890"/>
            <a:ext cx="1874492" cy="584775"/>
          </a:xfrm>
          <a:prstGeom prst="rect">
            <a:avLst/>
          </a:prstGeom>
          <a:noFill/>
          <a:ln>
            <a:noFill/>
          </a:ln>
        </p:spPr>
        <p:txBody>
          <a:bodyPr wrap="square" rtlCol="0">
            <a:spAutoFit/>
          </a:bodyPr>
          <a:lstStyle/>
          <a:p>
            <a:pPr algn="ctr"/>
            <a:r>
              <a:rPr lang="en-US" sz="3200" dirty="0">
                <a:latin typeface="Arial" panose="020B0604020202020204" pitchFamily="34" charset="0"/>
                <a:cs typeface="Arial" panose="020B0604020202020204" pitchFamily="34" charset="0"/>
              </a:rPr>
              <a:t>S</a:t>
            </a:r>
            <a:r>
              <a:rPr lang="en-US" sz="3200" b="0" i="0" dirty="0">
                <a:effectLst/>
                <a:latin typeface="Arial" panose="020B0604020202020204" pitchFamily="34" charset="0"/>
                <a:cs typeface="Arial" panose="020B0604020202020204" pitchFamily="34" charset="0"/>
              </a:rPr>
              <a:t>poofing</a:t>
            </a:r>
            <a:r>
              <a:rPr lang="en-US" sz="3200" b="0" i="0" dirty="0">
                <a:solidFill>
                  <a:srgbClr val="DCDDDE"/>
                </a:solidFill>
                <a:effectLst/>
                <a:latin typeface="Arial" panose="020B0604020202020204" pitchFamily="34" charset="0"/>
                <a:cs typeface="Arial" panose="020B0604020202020204" pitchFamily="34" charset="0"/>
              </a:rPr>
              <a:t> </a:t>
            </a:r>
            <a:endParaRPr lang="vi-VN" sz="32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F23C68D-EF80-BF47-56A7-FA2A34B9B879}"/>
              </a:ext>
            </a:extLst>
          </p:cNvPr>
          <p:cNvSpPr txBox="1"/>
          <p:nvPr/>
        </p:nvSpPr>
        <p:spPr>
          <a:xfrm>
            <a:off x="-147540" y="202929"/>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1</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D3D4C8A5-CC46-03D8-B4CD-310A1A969AF1}"/>
              </a:ext>
            </a:extLst>
          </p:cNvPr>
          <p:cNvSpPr/>
          <p:nvPr/>
        </p:nvSpPr>
        <p:spPr>
          <a:xfrm>
            <a:off x="107527" y="1608653"/>
            <a:ext cx="10657025"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Spoofing is a technique of falsifying or manipulating information to deceive users or computer systems.</a:t>
            </a:r>
            <a:endParaRPr lang="vi-VN" dirty="0">
              <a:solidFill>
                <a:schemeClr val="tx1"/>
              </a:solidFill>
            </a:endParaRPr>
          </a:p>
        </p:txBody>
      </p:sp>
      <p:sp>
        <p:nvSpPr>
          <p:cNvPr id="18" name="Rectangle: Rounded Corners 17">
            <a:extLst>
              <a:ext uri="{FF2B5EF4-FFF2-40B4-BE49-F238E27FC236}">
                <a16:creationId xmlns:a16="http://schemas.microsoft.com/office/drawing/2014/main" id="{A42538C5-62A6-3F0B-4469-27F7B2C7BD41}"/>
              </a:ext>
            </a:extLst>
          </p:cNvPr>
          <p:cNvSpPr/>
          <p:nvPr/>
        </p:nvSpPr>
        <p:spPr>
          <a:xfrm>
            <a:off x="161532" y="3782995"/>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Some types of spoofing attacks :</a:t>
            </a:r>
            <a:endParaRPr lang="vi-VN" dirty="0">
              <a:solidFill>
                <a:schemeClr val="tx1"/>
              </a:solidFill>
            </a:endParaRPr>
          </a:p>
        </p:txBody>
      </p:sp>
      <p:cxnSp>
        <p:nvCxnSpPr>
          <p:cNvPr id="24" name="Straight Arrow Connector 23">
            <a:extLst>
              <a:ext uri="{FF2B5EF4-FFF2-40B4-BE49-F238E27FC236}">
                <a16:creationId xmlns:a16="http://schemas.microsoft.com/office/drawing/2014/main" id="{626A9829-3824-6D27-BC60-B86DED36E790}"/>
              </a:ext>
            </a:extLst>
          </p:cNvPr>
          <p:cNvCxnSpPr>
            <a:cxnSpLocks/>
          </p:cNvCxnSpPr>
          <p:nvPr/>
        </p:nvCxnSpPr>
        <p:spPr>
          <a:xfrm flipV="1">
            <a:off x="3755841" y="2799956"/>
            <a:ext cx="688364" cy="1285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A742126-CDF8-E0CD-D20A-E984324AFEE7}"/>
              </a:ext>
            </a:extLst>
          </p:cNvPr>
          <p:cNvCxnSpPr>
            <a:cxnSpLocks/>
          </p:cNvCxnSpPr>
          <p:nvPr/>
        </p:nvCxnSpPr>
        <p:spPr>
          <a:xfrm>
            <a:off x="3768771" y="4099289"/>
            <a:ext cx="7414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EC8AC88F-1323-FECE-9C8D-0B4F4620AA95}"/>
              </a:ext>
            </a:extLst>
          </p:cNvPr>
          <p:cNvCxnSpPr>
            <a:cxnSpLocks/>
          </p:cNvCxnSpPr>
          <p:nvPr/>
        </p:nvCxnSpPr>
        <p:spPr>
          <a:xfrm>
            <a:off x="3769256" y="4123686"/>
            <a:ext cx="674949" cy="14814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Rectangle: Rounded Corners 39">
            <a:extLst>
              <a:ext uri="{FF2B5EF4-FFF2-40B4-BE49-F238E27FC236}">
                <a16:creationId xmlns:a16="http://schemas.microsoft.com/office/drawing/2014/main" id="{EB7375C0-5ACF-11D4-497B-822DDA437C63}"/>
              </a:ext>
            </a:extLst>
          </p:cNvPr>
          <p:cNvSpPr/>
          <p:nvPr/>
        </p:nvSpPr>
        <p:spPr>
          <a:xfrm>
            <a:off x="4483491" y="2512682"/>
            <a:ext cx="2590640" cy="781230"/>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ARP</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Spoofing</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1A1834E9-54E2-734E-A15A-FA678789473F}"/>
              </a:ext>
            </a:extLst>
          </p:cNvPr>
          <p:cNvSpPr/>
          <p:nvPr/>
        </p:nvSpPr>
        <p:spPr>
          <a:xfrm>
            <a:off x="4546519" y="3782995"/>
            <a:ext cx="252761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I</a:t>
            </a: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P</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Spoofing</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95D4E689-5AF2-07BB-51A2-61D1C4C87B0D}"/>
              </a:ext>
            </a:extLst>
          </p:cNvPr>
          <p:cNvSpPr/>
          <p:nvPr/>
        </p:nvSpPr>
        <p:spPr>
          <a:xfrm>
            <a:off x="4487587" y="5271640"/>
            <a:ext cx="2586543"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DNS Spoofing</a:t>
            </a:r>
          </a:p>
        </p:txBody>
      </p:sp>
      <p:pic>
        <p:nvPicPr>
          <p:cNvPr id="5124" name="Picture 4" descr="How to detect ARP Spoofing Attack on a system? - The Security Buddy">
            <a:extLst>
              <a:ext uri="{FF2B5EF4-FFF2-40B4-BE49-F238E27FC236}">
                <a16:creationId xmlns:a16="http://schemas.microsoft.com/office/drawing/2014/main" id="{8FADF996-FBD5-61C6-1D83-40A138F27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395" y="2356726"/>
            <a:ext cx="2080991" cy="116535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What is IP Spoofing? How to protect yourself? | NordVPN">
            <a:extLst>
              <a:ext uri="{FF2B5EF4-FFF2-40B4-BE49-F238E27FC236}">
                <a16:creationId xmlns:a16="http://schemas.microsoft.com/office/drawing/2014/main" id="{D8198BAD-E5DD-02F0-5C60-79618B8A0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454" y="3603200"/>
            <a:ext cx="2061932" cy="116535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NS Spoofing (DNS poisoning) - ClouDNS Blog">
            <a:extLst>
              <a:ext uri="{FF2B5EF4-FFF2-40B4-BE49-F238E27FC236}">
                <a16:creationId xmlns:a16="http://schemas.microsoft.com/office/drawing/2014/main" id="{77F77EDB-D192-4981-07EA-251B3A309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972" y="4860104"/>
            <a:ext cx="2054414" cy="121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2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0" y="0"/>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6069019F-9D0C-4A7D-9530-97D74DC0F188}"/>
              </a:ext>
            </a:extLst>
          </p:cNvPr>
          <p:cNvSpPr/>
          <p:nvPr/>
        </p:nvSpPr>
        <p:spPr>
          <a:xfrm>
            <a:off x="0" y="0"/>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3EB73EF7-57BE-4524-8914-2A32C459ABE7}"/>
              </a:ext>
            </a:extLst>
          </p:cNvPr>
          <p:cNvSpPr txBox="1"/>
          <p:nvPr/>
        </p:nvSpPr>
        <p:spPr>
          <a:xfrm>
            <a:off x="-147540" y="202929"/>
            <a:ext cx="1554480"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1</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28948" y="164789"/>
            <a:ext cx="1777065"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Spoofing</a:t>
            </a:r>
            <a:endParaRPr lang="vi-VN" sz="3200" dirty="0">
              <a:solidFill>
                <a:schemeClr val="tx1"/>
              </a:solidFill>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hlinkClick r:id="" action="ppaction://noaction"/>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1</a:t>
            </a:r>
            <a:endParaRPr lang="vi-VN" b="1">
              <a:solidFill>
                <a:srgbClr val="B1B1B1"/>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141414"/>
                </a:solidFill>
                <a:latin typeface="Arial" panose="020B0604020202020204" pitchFamily="34" charset="0"/>
                <a:cs typeface="Arial" panose="020B0604020202020204" pitchFamily="34" charset="0"/>
              </a:rPr>
              <a:t>2</a:t>
            </a:r>
            <a:endParaRPr lang="vi-VN" b="1">
              <a:solidFill>
                <a:srgbClr val="141414"/>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09B2C600-BA6F-2BBD-E097-544BE04649A9}"/>
              </a:ext>
            </a:extLst>
          </p:cNvPr>
          <p:cNvSpPr/>
          <p:nvPr/>
        </p:nvSpPr>
        <p:spPr>
          <a:xfrm>
            <a:off x="161532" y="1587015"/>
            <a:ext cx="11492912"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To defend against Spoofing attacks, there are several measures that users and organizations can implement:</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7299063-9358-E645-7434-FD6BE060F1F8}"/>
              </a:ext>
            </a:extLst>
          </p:cNvPr>
          <p:cNvSpPr/>
          <p:nvPr/>
        </p:nvSpPr>
        <p:spPr>
          <a:xfrm>
            <a:off x="842551" y="2824980"/>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Use security software</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429554A1-9058-035E-132C-9F5E21FF5BC4}"/>
              </a:ext>
            </a:extLst>
          </p:cNvPr>
          <p:cNvSpPr/>
          <p:nvPr/>
        </p:nvSpPr>
        <p:spPr>
          <a:xfrm>
            <a:off x="842551" y="3972638"/>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Regularly update software</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A48DD2DE-EBC6-A43C-F4F3-2A313912EC38}"/>
              </a:ext>
            </a:extLst>
          </p:cNvPr>
          <p:cNvSpPr/>
          <p:nvPr/>
        </p:nvSpPr>
        <p:spPr>
          <a:xfrm>
            <a:off x="842551" y="5117452"/>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Verify the source</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4FD25FC-A359-9EF5-0BAA-5E9D9DC627A5}"/>
              </a:ext>
            </a:extLst>
          </p:cNvPr>
          <p:cNvSpPr/>
          <p:nvPr/>
        </p:nvSpPr>
        <p:spPr>
          <a:xfrm>
            <a:off x="6999648" y="2776410"/>
            <a:ext cx="4100151"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Use a V</a:t>
            </a:r>
            <a:r>
              <a:rPr lang="en-US" sz="1800" kern="100" dirty="0" err="1">
                <a:solidFill>
                  <a:schemeClr val="tx1"/>
                </a:solidFill>
                <a:effectLst/>
                <a:latin typeface="Arial" panose="020B0604020202020204" pitchFamily="34" charset="0"/>
                <a:ea typeface="Arial" panose="020B0604020202020204" pitchFamily="34" charset="0"/>
                <a:cs typeface="Times New Roman" panose="02020603050405020304" pitchFamily="18" charset="0"/>
              </a:rPr>
              <a:t>ir</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tual Private</a:t>
            </a: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Network (VPN)</a:t>
            </a:r>
          </a:p>
        </p:txBody>
      </p:sp>
      <p:sp>
        <p:nvSpPr>
          <p:cNvPr id="19" name="Rectangle: Rounded Corners 18">
            <a:extLst>
              <a:ext uri="{FF2B5EF4-FFF2-40B4-BE49-F238E27FC236}">
                <a16:creationId xmlns:a16="http://schemas.microsoft.com/office/drawing/2014/main" id="{2B163DA0-F995-F346-3CBB-F9E8A89281D4}"/>
              </a:ext>
            </a:extLst>
          </p:cNvPr>
          <p:cNvSpPr/>
          <p:nvPr/>
        </p:nvSpPr>
        <p:spPr>
          <a:xfrm>
            <a:off x="6999649" y="3972638"/>
            <a:ext cx="4100150"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Use encryption</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1484A82D-3C54-1CB2-1EDA-E6FB06CD8859}"/>
              </a:ext>
            </a:extLst>
          </p:cNvPr>
          <p:cNvSpPr/>
          <p:nvPr/>
        </p:nvSpPr>
        <p:spPr>
          <a:xfrm>
            <a:off x="6999649" y="5138856"/>
            <a:ext cx="4100150"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Limit personal information disclosure</a:t>
            </a:r>
          </a:p>
          <a:p>
            <a:pPr marR="0" lvl="0">
              <a:lnSpc>
                <a:spcPct val="107000"/>
              </a:lnSpc>
              <a:spcBef>
                <a:spcPts val="0"/>
              </a:spcBef>
              <a:spcAft>
                <a:spcPts val="800"/>
              </a:spcAft>
            </a:pP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42988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764636-4E59-4ABE-BC3E-D99345A01D67}"/>
              </a:ext>
            </a:extLst>
          </p:cNvPr>
          <p:cNvSpPr/>
          <p:nvPr/>
        </p:nvSpPr>
        <p:spPr>
          <a:xfrm>
            <a:off x="-14587" y="12101"/>
            <a:ext cx="12192000" cy="6858000"/>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sz="3200" dirty="0"/>
          </a:p>
        </p:txBody>
      </p:sp>
      <p:sp>
        <p:nvSpPr>
          <p:cNvPr id="3" name="Rectangle 2">
            <a:extLst>
              <a:ext uri="{FF2B5EF4-FFF2-40B4-BE49-F238E27FC236}">
                <a16:creationId xmlns:a16="http://schemas.microsoft.com/office/drawing/2014/main" id="{6069019F-9D0C-4A7D-9530-97D74DC0F188}"/>
              </a:ext>
            </a:extLst>
          </p:cNvPr>
          <p:cNvSpPr/>
          <p:nvPr/>
        </p:nvSpPr>
        <p:spPr>
          <a:xfrm>
            <a:off x="-14587" y="-17333"/>
            <a:ext cx="12192000" cy="107696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Rounded Corners 4">
            <a:extLst>
              <a:ext uri="{FF2B5EF4-FFF2-40B4-BE49-F238E27FC236}">
                <a16:creationId xmlns:a16="http://schemas.microsoft.com/office/drawing/2014/main" id="{FD0DBCF6-4E8F-4110-B5DA-E490AD59335C}"/>
              </a:ext>
            </a:extLst>
          </p:cNvPr>
          <p:cNvSpPr/>
          <p:nvPr/>
        </p:nvSpPr>
        <p:spPr>
          <a:xfrm>
            <a:off x="854266" y="144314"/>
            <a:ext cx="3642919" cy="760203"/>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400" dirty="0"/>
          </a:p>
        </p:txBody>
      </p:sp>
      <p:sp>
        <p:nvSpPr>
          <p:cNvPr id="6" name="TextBox 5">
            <a:extLst>
              <a:ext uri="{FF2B5EF4-FFF2-40B4-BE49-F238E27FC236}">
                <a16:creationId xmlns:a16="http://schemas.microsoft.com/office/drawing/2014/main" id="{518B736E-2BD7-40AA-A324-29A990607120}"/>
              </a:ext>
            </a:extLst>
          </p:cNvPr>
          <p:cNvSpPr txBox="1"/>
          <p:nvPr/>
        </p:nvSpPr>
        <p:spPr>
          <a:xfrm>
            <a:off x="771920" y="240890"/>
            <a:ext cx="3725265" cy="584775"/>
          </a:xfrm>
          <a:prstGeom prst="rect">
            <a:avLst/>
          </a:prstGeom>
          <a:noFill/>
          <a:ln>
            <a:noFill/>
          </a:ln>
        </p:spPr>
        <p:txBody>
          <a:bodyPr wrap="square" rtlCol="0">
            <a:spAutoFit/>
          </a:bodyPr>
          <a:lstStyle/>
          <a:p>
            <a:pPr algn="ctr"/>
            <a:r>
              <a:rPr lang="en-US" sz="3200" dirty="0">
                <a:latin typeface="Arial" panose="020B0604020202020204" pitchFamily="34" charset="0"/>
                <a:cs typeface="Arial" panose="020B0604020202020204" pitchFamily="34" charset="0"/>
              </a:rPr>
              <a:t>Man in the middle</a:t>
            </a:r>
            <a:r>
              <a:rPr lang="en-US" sz="3200" b="0" i="0" dirty="0">
                <a:solidFill>
                  <a:srgbClr val="DCDDDE"/>
                </a:solidFill>
                <a:effectLst/>
                <a:latin typeface="Arial" panose="020B0604020202020204" pitchFamily="34" charset="0"/>
                <a:cs typeface="Arial" panose="020B0604020202020204" pitchFamily="34" charset="0"/>
              </a:rPr>
              <a:t> </a:t>
            </a:r>
            <a:endParaRPr lang="vi-VN" sz="3200"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96434E-8DFB-427A-B377-000B1C7CFA1A}"/>
              </a:ext>
            </a:extLst>
          </p:cNvPr>
          <p:cNvSpPr/>
          <p:nvPr/>
        </p:nvSpPr>
        <p:spPr>
          <a:xfrm>
            <a:off x="-19644" y="1052189"/>
            <a:ext cx="12231287" cy="322757"/>
          </a:xfrm>
          <a:prstGeom prst="rect">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21C28C92-F7E2-4561-A40E-DAA420B95358}"/>
              </a:ext>
            </a:extLst>
          </p:cNvPr>
          <p:cNvSpPr/>
          <p:nvPr/>
        </p:nvSpPr>
        <p:spPr>
          <a:xfrm>
            <a:off x="4414740" y="6316243"/>
            <a:ext cx="436880" cy="416560"/>
          </a:xfrm>
          <a:prstGeom prst="roundRect">
            <a:avLst/>
          </a:prstGeom>
          <a:solidFill>
            <a:srgbClr val="F7971D"/>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00"/>
                </a:solidFill>
                <a:latin typeface="Arial" panose="020B0604020202020204" pitchFamily="34" charset="0"/>
                <a:cs typeface="Arial" panose="020B0604020202020204" pitchFamily="34" charset="0"/>
              </a:rPr>
              <a:t>1</a:t>
            </a:r>
            <a:endParaRPr lang="vi-VN" b="1">
              <a:solidFill>
                <a:srgbClr val="000000"/>
              </a:solidFill>
              <a:latin typeface="Arial" panose="020B0604020202020204" pitchFamily="34" charset="0"/>
              <a:cs typeface="Arial" panose="020B0604020202020204" pitchFamily="34" charset="0"/>
            </a:endParaRPr>
          </a:p>
        </p:txBody>
      </p:sp>
      <p:pic>
        <p:nvPicPr>
          <p:cNvPr id="9" name="Picture 8">
            <a:hlinkClick r:id="" action="ppaction://noaction"/>
            <a:extLst>
              <a:ext uri="{FF2B5EF4-FFF2-40B4-BE49-F238E27FC236}">
                <a16:creationId xmlns:a16="http://schemas.microsoft.com/office/drawing/2014/main" id="{90E33BA4-73B1-4182-8C90-676192B60F45}"/>
              </a:ext>
            </a:extLst>
          </p:cNvPr>
          <p:cNvPicPr>
            <a:picLocks noChangeAspect="1"/>
          </p:cNvPicPr>
          <p:nvPr/>
        </p:nvPicPr>
        <p:blipFill rotWithShape="1">
          <a:blip r:embed="rId2"/>
          <a:srcRect l="59276" t="7175" r="18223" b="15584"/>
          <a:stretch/>
        </p:blipFill>
        <p:spPr>
          <a:xfrm>
            <a:off x="6740734" y="6191046"/>
            <a:ext cx="1188720" cy="666954"/>
          </a:xfrm>
          <a:prstGeom prst="rect">
            <a:avLst/>
          </a:prstGeom>
        </p:spPr>
      </p:pic>
      <p:sp>
        <p:nvSpPr>
          <p:cNvPr id="10" name="Rectangle: Rounded Corners 9">
            <a:hlinkClick r:id="" action="ppaction://noaction"/>
            <a:extLst>
              <a:ext uri="{FF2B5EF4-FFF2-40B4-BE49-F238E27FC236}">
                <a16:creationId xmlns:a16="http://schemas.microsoft.com/office/drawing/2014/main" id="{8904944E-ECF0-4EB8-8B6D-0C84CFAC9E5A}"/>
              </a:ext>
            </a:extLst>
          </p:cNvPr>
          <p:cNvSpPr/>
          <p:nvPr/>
        </p:nvSpPr>
        <p:spPr>
          <a:xfrm>
            <a:off x="4999160"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2</a:t>
            </a:r>
            <a:endParaRPr lang="vi-VN" b="1">
              <a:solidFill>
                <a:srgbClr val="B1B1B1"/>
              </a:solidFill>
              <a:latin typeface="Arial" panose="020B0604020202020204" pitchFamily="34" charset="0"/>
              <a:cs typeface="Arial" panose="020B0604020202020204" pitchFamily="34" charset="0"/>
            </a:endParaRPr>
          </a:p>
        </p:txBody>
      </p:sp>
      <p:sp>
        <p:nvSpPr>
          <p:cNvPr id="11" name="Rectangle: Rounded Corners 10">
            <a:hlinkClick r:id="" action="ppaction://noaction"/>
            <a:extLst>
              <a:ext uri="{FF2B5EF4-FFF2-40B4-BE49-F238E27FC236}">
                <a16:creationId xmlns:a16="http://schemas.microsoft.com/office/drawing/2014/main" id="{518F98C0-42E9-4D66-9A2B-4E33474C90DB}"/>
              </a:ext>
            </a:extLst>
          </p:cNvPr>
          <p:cNvSpPr/>
          <p:nvPr/>
        </p:nvSpPr>
        <p:spPr>
          <a:xfrm>
            <a:off x="5583344"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3</a:t>
            </a:r>
            <a:endParaRPr lang="vi-VN" b="1">
              <a:solidFill>
                <a:srgbClr val="B1B1B1"/>
              </a:solidFill>
              <a:latin typeface="Arial" panose="020B0604020202020204" pitchFamily="34" charset="0"/>
              <a:cs typeface="Arial" panose="020B0604020202020204" pitchFamily="34" charset="0"/>
            </a:endParaRPr>
          </a:p>
        </p:txBody>
      </p:sp>
      <p:sp>
        <p:nvSpPr>
          <p:cNvPr id="12" name="Rectangle: Rounded Corners 11">
            <a:hlinkClick r:id="" action="ppaction://noaction"/>
            <a:extLst>
              <a:ext uri="{FF2B5EF4-FFF2-40B4-BE49-F238E27FC236}">
                <a16:creationId xmlns:a16="http://schemas.microsoft.com/office/drawing/2014/main" id="{028CC0AF-C509-4A88-8A1D-DFBD1161C22D}"/>
              </a:ext>
            </a:extLst>
          </p:cNvPr>
          <p:cNvSpPr/>
          <p:nvPr/>
        </p:nvSpPr>
        <p:spPr>
          <a:xfrm>
            <a:off x="6162039" y="6316243"/>
            <a:ext cx="436880" cy="416560"/>
          </a:xfrm>
          <a:prstGeom prst="roundRect">
            <a:avLst/>
          </a:prstGeom>
          <a:solidFill>
            <a:srgbClr val="141414"/>
          </a:solidFill>
          <a:ln w="19050">
            <a:solidFill>
              <a:srgbClr val="3A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B1B1B1"/>
                </a:solidFill>
                <a:latin typeface="Arial" panose="020B0604020202020204" pitchFamily="34" charset="0"/>
                <a:cs typeface="Arial" panose="020B0604020202020204" pitchFamily="34" charset="0"/>
              </a:rPr>
              <a:t>4</a:t>
            </a:r>
            <a:endParaRPr lang="vi-VN" b="1">
              <a:solidFill>
                <a:srgbClr val="B1B1B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F23C68D-EF80-BF47-56A7-FA2A34B9B879}"/>
              </a:ext>
            </a:extLst>
          </p:cNvPr>
          <p:cNvSpPr txBox="1"/>
          <p:nvPr/>
        </p:nvSpPr>
        <p:spPr>
          <a:xfrm>
            <a:off x="-294201" y="208628"/>
            <a:ext cx="1554480" cy="646331"/>
          </a:xfrm>
          <a:prstGeom prst="rect">
            <a:avLst/>
          </a:prstGeom>
          <a:noFill/>
        </p:spPr>
        <p:txBody>
          <a:bodyPr wrap="square" rtlCol="0">
            <a:spAutoFit/>
          </a:bodyPr>
          <a:lstStyle/>
          <a:p>
            <a:pPr algn="ctr"/>
            <a:r>
              <a:rPr lang="en-US" sz="3600" b="1" dirty="0">
                <a:ln>
                  <a:solidFill>
                    <a:sysClr val="windowText" lastClr="000000"/>
                  </a:solidFill>
                </a:ln>
                <a:solidFill>
                  <a:schemeClr val="bg1"/>
                </a:solidFill>
                <a:latin typeface="Arial" panose="020B0604020202020204" pitchFamily="34" charset="0"/>
                <a:cs typeface="Arial" panose="020B0604020202020204" pitchFamily="34" charset="0"/>
              </a:rPr>
              <a:t>2 </a:t>
            </a:r>
            <a:endParaRPr lang="vi-VN" sz="3600" b="1" dirty="0">
              <a:ln>
                <a:solidFill>
                  <a:sysClr val="windowText" lastClr="000000"/>
                </a:solidFill>
              </a:ln>
              <a:solidFill>
                <a:schemeClr val="bg1"/>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D3D4C8A5-CC46-03D8-B4CD-310A1A969AF1}"/>
              </a:ext>
            </a:extLst>
          </p:cNvPr>
          <p:cNvSpPr/>
          <p:nvPr/>
        </p:nvSpPr>
        <p:spPr>
          <a:xfrm>
            <a:off x="107527" y="1608653"/>
            <a:ext cx="10657025"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Man-in-the-middle (MITM) attack is a type of attack where the attacker intercepts a connection between two parties in order to eavesdrop, alter, or steal information.</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42538C5-62A6-3F0B-4469-27F7B2C7BD41}"/>
              </a:ext>
            </a:extLst>
          </p:cNvPr>
          <p:cNvSpPr/>
          <p:nvPr/>
        </p:nvSpPr>
        <p:spPr>
          <a:xfrm>
            <a:off x="107527" y="3733720"/>
            <a:ext cx="3607724" cy="66695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Some types of spoofing attacks :</a:t>
            </a:r>
            <a:endParaRPr lang="vi-VN" dirty="0">
              <a:solidFill>
                <a:schemeClr val="tx1"/>
              </a:solidFill>
            </a:endParaRPr>
          </a:p>
        </p:txBody>
      </p:sp>
      <p:cxnSp>
        <p:nvCxnSpPr>
          <p:cNvPr id="24" name="Straight Arrow Connector 23">
            <a:extLst>
              <a:ext uri="{FF2B5EF4-FFF2-40B4-BE49-F238E27FC236}">
                <a16:creationId xmlns:a16="http://schemas.microsoft.com/office/drawing/2014/main" id="{626A9829-3824-6D27-BC60-B86DED36E790}"/>
              </a:ext>
            </a:extLst>
          </p:cNvPr>
          <p:cNvCxnSpPr>
            <a:cxnSpLocks/>
            <a:stCxn id="18" idx="3"/>
            <a:endCxn id="40" idx="1"/>
          </p:cNvCxnSpPr>
          <p:nvPr/>
        </p:nvCxnSpPr>
        <p:spPr>
          <a:xfrm flipV="1">
            <a:off x="3715251" y="2762244"/>
            <a:ext cx="1053111" cy="13049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A742126-CDF8-E0CD-D20A-E984324AFEE7}"/>
              </a:ext>
            </a:extLst>
          </p:cNvPr>
          <p:cNvCxnSpPr>
            <a:cxnSpLocks/>
            <a:stCxn id="18" idx="3"/>
            <a:endCxn id="41" idx="1"/>
          </p:cNvCxnSpPr>
          <p:nvPr/>
        </p:nvCxnSpPr>
        <p:spPr>
          <a:xfrm flipV="1">
            <a:off x="3715251" y="3397251"/>
            <a:ext cx="1060401" cy="6699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EC8AC88F-1323-FECE-9C8D-0B4F4620AA95}"/>
              </a:ext>
            </a:extLst>
          </p:cNvPr>
          <p:cNvCxnSpPr>
            <a:cxnSpLocks/>
            <a:stCxn id="18" idx="3"/>
          </p:cNvCxnSpPr>
          <p:nvPr/>
        </p:nvCxnSpPr>
        <p:spPr>
          <a:xfrm flipV="1">
            <a:off x="3715251" y="4067197"/>
            <a:ext cx="1033026"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CAAC3503-EBCF-4607-3BC4-EC13E2479A80}"/>
              </a:ext>
            </a:extLst>
          </p:cNvPr>
          <p:cNvCxnSpPr>
            <a:cxnSpLocks/>
            <a:stCxn id="18" idx="3"/>
            <a:endCxn id="43" idx="1"/>
          </p:cNvCxnSpPr>
          <p:nvPr/>
        </p:nvCxnSpPr>
        <p:spPr>
          <a:xfrm>
            <a:off x="3715251" y="4067198"/>
            <a:ext cx="1084829" cy="656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Rectangle: Rounded Corners 39">
            <a:extLst>
              <a:ext uri="{FF2B5EF4-FFF2-40B4-BE49-F238E27FC236}">
                <a16:creationId xmlns:a16="http://schemas.microsoft.com/office/drawing/2014/main" id="{EB7375C0-5ACF-11D4-497B-822DDA437C63}"/>
              </a:ext>
            </a:extLst>
          </p:cNvPr>
          <p:cNvSpPr/>
          <p:nvPr/>
        </p:nvSpPr>
        <p:spPr>
          <a:xfrm>
            <a:off x="4768362" y="2512557"/>
            <a:ext cx="1898445" cy="49937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Packet sniffing</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1A1834E9-54E2-734E-A15A-FA678789473F}"/>
              </a:ext>
            </a:extLst>
          </p:cNvPr>
          <p:cNvSpPr/>
          <p:nvPr/>
        </p:nvSpPr>
        <p:spPr>
          <a:xfrm>
            <a:off x="4775652" y="3135816"/>
            <a:ext cx="1891155" cy="522869"/>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I</a:t>
            </a: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P</a:t>
            </a: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 Spoofing</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2030D721-5591-E3EB-E15A-BEE7C5B1DB8B}"/>
              </a:ext>
            </a:extLst>
          </p:cNvPr>
          <p:cNvSpPr/>
          <p:nvPr/>
        </p:nvSpPr>
        <p:spPr>
          <a:xfrm>
            <a:off x="4795057" y="5127557"/>
            <a:ext cx="1866727" cy="520337"/>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SSL stripping</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C7EC1D2C-852E-8E05-B02B-E695667224B3}"/>
              </a:ext>
            </a:extLst>
          </p:cNvPr>
          <p:cNvSpPr/>
          <p:nvPr/>
        </p:nvSpPr>
        <p:spPr>
          <a:xfrm>
            <a:off x="4800080" y="4461049"/>
            <a:ext cx="1866727" cy="525495"/>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vi-VN"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ARP spoofing</a:t>
            </a:r>
            <a:endPar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95D4E689-5AF2-07BB-51A2-61D1C4C87B0D}"/>
              </a:ext>
            </a:extLst>
          </p:cNvPr>
          <p:cNvSpPr/>
          <p:nvPr/>
        </p:nvSpPr>
        <p:spPr>
          <a:xfrm>
            <a:off x="4782507" y="3794542"/>
            <a:ext cx="1884300" cy="525494"/>
          </a:xfrm>
          <a:prstGeom prst="roundRect">
            <a:avLst>
              <a:gd name="adj" fmla="val 8613"/>
            </a:avLst>
          </a:prstGeom>
          <a:solidFill>
            <a:srgbClr val="F797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800" kern="100" dirty="0">
                <a:solidFill>
                  <a:schemeClr val="tx1"/>
                </a:solidFill>
                <a:effectLst/>
                <a:latin typeface="Arial" panose="020B0604020202020204" pitchFamily="34" charset="0"/>
                <a:ea typeface="Arial" panose="020B0604020202020204" pitchFamily="34" charset="0"/>
                <a:cs typeface="Times New Roman" panose="02020603050405020304" pitchFamily="18" charset="0"/>
              </a:rPr>
              <a:t>DNS Spoofing</a:t>
            </a:r>
          </a:p>
        </p:txBody>
      </p:sp>
      <p:cxnSp>
        <p:nvCxnSpPr>
          <p:cNvPr id="52" name="Straight Arrow Connector 51">
            <a:extLst>
              <a:ext uri="{FF2B5EF4-FFF2-40B4-BE49-F238E27FC236}">
                <a16:creationId xmlns:a16="http://schemas.microsoft.com/office/drawing/2014/main" id="{F3973181-4387-B224-DCBA-FBE824D043A3}"/>
              </a:ext>
            </a:extLst>
          </p:cNvPr>
          <p:cNvCxnSpPr>
            <a:cxnSpLocks/>
            <a:stCxn id="18" idx="3"/>
            <a:endCxn id="42" idx="1"/>
          </p:cNvCxnSpPr>
          <p:nvPr/>
        </p:nvCxnSpPr>
        <p:spPr>
          <a:xfrm>
            <a:off x="3715251" y="4067198"/>
            <a:ext cx="1079806" cy="13205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B6B04EBC-9C7D-FDCA-7F11-68789FB275B1}"/>
              </a:ext>
            </a:extLst>
          </p:cNvPr>
          <p:cNvPicPr>
            <a:picLocks noChangeAspect="1"/>
          </p:cNvPicPr>
          <p:nvPr/>
        </p:nvPicPr>
        <p:blipFill>
          <a:blip r:embed="rId3"/>
          <a:stretch>
            <a:fillRect/>
          </a:stretch>
        </p:blipFill>
        <p:spPr>
          <a:xfrm>
            <a:off x="7391922" y="2415034"/>
            <a:ext cx="4224019" cy="2258107"/>
          </a:xfrm>
          <a:prstGeom prst="rect">
            <a:avLst/>
          </a:prstGeom>
        </p:spPr>
      </p:pic>
    </p:spTree>
    <p:extLst>
      <p:ext uri="{BB962C8B-B14F-4D97-AF65-F5344CB8AC3E}">
        <p14:creationId xmlns:p14="http://schemas.microsoft.com/office/powerpoint/2010/main" val="2096872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970</Words>
  <Application>Microsoft Office PowerPoint</Application>
  <PresentationFormat>Widescreen</PresentationFormat>
  <Paragraphs>217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gg sans</vt:lpstr>
      <vt:lpstr>Segoe UI</vt:lpstr>
      <vt:lpstr>Söhne</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dc:creator>
  <cp:lastModifiedBy>Lê Trung Hiếu</cp:lastModifiedBy>
  <cp:revision>20</cp:revision>
  <dcterms:created xsi:type="dcterms:W3CDTF">2022-01-26T01:51:29Z</dcterms:created>
  <dcterms:modified xsi:type="dcterms:W3CDTF">2023-02-20T06:20:24Z</dcterms:modified>
</cp:coreProperties>
</file>