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</p:sldIdLst>
  <p:sldSz cy="6858000" cx="9144000"/>
  <p:notesSz cx="6735750" cy="9866300"/>
  <p:embeddedFontLst>
    <p:embeddedFont>
      <p:font typeface="Arial Black"/>
      <p:regular r:id="rId10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9" roundtripDataSignature="AMtx7mgUlMGxkNAVklRcS5qAZss//QOl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customschemas.google.com/relationships/presentationmetadata" Target="metadata"/><Relationship Id="rId108" Type="http://schemas.openxmlformats.org/officeDocument/2006/relationships/font" Target="fonts/ArialBlack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00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9" name="Google Shape;989;p100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00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0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7" name="Google Shape;997;p10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0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0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5" name="Google Shape;1005;p10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0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7" name="Google Shape;357;p29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30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3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3" name="Google Shape;383;p3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p3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8" name="Google Shape;408;p3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3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4" name="Google Shape;424;p37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38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39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0" name="Google Shape;450;p40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9" name="Google Shape;459;p4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8" name="Google Shape;468;p4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p4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4" name="Google Shape;484;p4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3" name="Google Shape;493;p4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5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1" name="Google Shape;501;p4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0" name="Google Shape;510;p47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7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9" name="Google Shape;519;p48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8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8" name="Google Shape;528;p49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9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0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8" name="Google Shape;538;p50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0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8" name="Google Shape;548;p5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8" name="Google Shape;558;p5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7" name="Google Shape;567;p5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6" name="Google Shape;576;p5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5" name="Google Shape;585;p5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5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4" name="Google Shape;594;p5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7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3" name="Google Shape;603;p57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7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8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2" name="Google Shape;612;p58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8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9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1" name="Google Shape;621;p59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9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0" name="Google Shape;630;p60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0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9" name="Google Shape;639;p6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8" name="Google Shape;648;p6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7" name="Google Shape;657;p6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6" name="Google Shape;666;p6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5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5" name="Google Shape;675;p6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5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6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4" name="Google Shape;684;p6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7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3" name="Google Shape;693;p67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7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8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1" name="Google Shape;701;p68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8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9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1" name="Google Shape;711;p69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9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0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0" name="Google Shape;720;p70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0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9" name="Google Shape;729;p7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8" name="Google Shape;738;p7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7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7" name="Google Shape;747;p7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6" name="Google Shape;756;p7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7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5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5" name="Google Shape;765;p7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6" name="Google Shape;766;p75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6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4" name="Google Shape;774;p7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7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7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2" name="Google Shape;782;p77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77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8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1" name="Google Shape;791;p78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8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9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1" name="Google Shape;801;p79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9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0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0" name="Google Shape;810;p80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80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9" name="Google Shape;819;p8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8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8" name="Google Shape;828;p8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H26</a:t>
            </a:r>
            <a:endParaRPr/>
          </a:p>
        </p:txBody>
      </p:sp>
      <p:sp>
        <p:nvSpPr>
          <p:cNvPr id="829" name="Google Shape;829;p8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7" name="Google Shape;837;p8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8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6" name="Google Shape;846;p8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85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5" name="Google Shape;855;p8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85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6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4" name="Google Shape;864;p8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8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7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3" name="Google Shape;873;p87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7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8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2" name="Google Shape;882;p88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88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9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0" name="Google Shape;890;p89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89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0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8" name="Google Shape;898;p90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90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1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7" name="Google Shape;907;p9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9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92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6" name="Google Shape;916;p9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92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93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5" name="Google Shape;925;p9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9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4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4" name="Google Shape;934;p9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9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95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3" name="Google Shape;943;p9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95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96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2" name="Google Shape;952;p9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97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2" name="Google Shape;962;p97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97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8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1" name="Google Shape;971;p98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98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99:notes"/>
          <p:cNvSpPr/>
          <p:nvPr>
            <p:ph idx="2" type="sldImg"/>
          </p:nvPr>
        </p:nvSpPr>
        <p:spPr>
          <a:xfrm>
            <a:off x="901700" y="739775"/>
            <a:ext cx="4932363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0" name="Google Shape;980;p99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99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10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0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3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9" name="Google Shape;99;p1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4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4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5" name="Google Shape;105;p1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0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" name="Google Shape;33;p105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0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5" name="Google Shape;35;p10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" name="Google Shape;36;p105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105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105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105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105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105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" name="Google Shape;42;p105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105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" name="Google Shape;44;p105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" name="Google Shape;45;p105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6" name="Google Shape;46;p10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5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10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0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7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07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1" name="Google Shape;61;p10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0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8" name="Google Shape;68;p10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0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0" name="Google Shape;70;p10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0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5" name="Google Shape;85;p1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1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103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103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0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03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3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3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03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3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03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3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0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0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0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5.png"/><Relationship Id="rId4" Type="http://schemas.openxmlformats.org/officeDocument/2006/relationships/image" Target="../media/image7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9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8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3.png"/><Relationship Id="rId4" Type="http://schemas.openxmlformats.org/officeDocument/2006/relationships/image" Target="../media/image8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85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8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2: Biểu diễn thông tin trong máy tính</a:t>
            </a:r>
            <a:endParaRPr/>
          </a:p>
        </p:txBody>
      </p:sp>
      <p:sp>
        <p:nvSpPr>
          <p:cNvPr id="114" name="Google Shape;114;p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2.1. Các hệ đếm cơ bản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2.2. Mã hóa và lưu trữ dữ liệu trong máy tính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2.3. Biểu diễn số nguyên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2.4. Thực hiện các phép toán số học với số nguyên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2.5. Số dấu phẩy động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2.6. Biểu diễn ký tự</a:t>
            </a:r>
            <a:endParaRPr sz="24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Dạng tổng quát của số nhị phân</a:t>
            </a:r>
            <a:endParaRPr/>
          </a:p>
        </p:txBody>
      </p:sp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Có một số nhị phân A như sau: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Giá trị của A được tính như sau: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5" name="Google Shape;195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590800"/>
            <a:ext cx="44291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10000"/>
            <a:ext cx="834043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4495800"/>
            <a:ext cx="20002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ký tự mở rộng</a:t>
            </a:r>
            <a:endParaRPr/>
          </a:p>
        </p:txBody>
      </p:sp>
      <p:sp>
        <p:nvSpPr>
          <p:cNvPr id="993" name="Google Shape;993;p10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ký tự mở rộng được định nghĩa bởi:</a:t>
            </a:r>
            <a:endParaRPr sz="1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nhà chế tạo máy tính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người phát triển phần mềm.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Bộ mã ký tự mở rộng của IBM→IBM-PC.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Bộ mã ký tự mở rộng của Apple →Macintosh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Bộ mã tiếng Việt TCVN3.</a:t>
            </a:r>
            <a:endParaRPr/>
          </a:p>
        </p:txBody>
      </p:sp>
      <p:sp>
        <p:nvSpPr>
          <p:cNvPr id="994" name="Google Shape;994;p10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0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Bộ mã hợp nhất: Unicode</a:t>
            </a:r>
            <a:endParaRPr/>
          </a:p>
        </p:txBody>
      </p:sp>
      <p:sp>
        <p:nvSpPr>
          <p:cNvPr id="1001" name="Google Shape;1001;p10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Do các hãng máy tính hàng đầu thiết kế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Bộ mã 16, 32-bit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Bộ mã đa ngôn ngữ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Có hỗ trợ các ký tự tiếng Việt</a:t>
            </a:r>
            <a:endParaRPr/>
          </a:p>
        </p:txBody>
      </p:sp>
      <p:sp>
        <p:nvSpPr>
          <p:cNvPr id="1002" name="Google Shape;1002;p10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0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HẾT CHƯƠNG 2</a:t>
            </a:r>
            <a:endParaRPr/>
          </a:p>
        </p:txBody>
      </p:sp>
      <p:sp>
        <p:nvSpPr>
          <p:cNvPr id="1010" name="Google Shape;1010;p10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số nhị phân</a:t>
            </a: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9539" lvl="2" marL="114300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1200"/>
            <a:ext cx="7969478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Hệ nhị phân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Chuyển đổi số nguyên thập phân sang nhị phân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Phương pháp 1: chia dần cho 2 rồi lấy phần dư</a:t>
            </a:r>
            <a:endParaRPr sz="14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Phương pháp 2: Phân tích thành tổng của các số 2</a:t>
            </a:r>
            <a:r>
              <a:rPr baseline="30000" lang="en-US"/>
              <a:t>i</a:t>
            </a:r>
            <a:r>
              <a:rPr lang="en-US"/>
              <a:t> =&gt;nhanh hơn</a:t>
            </a:r>
            <a:endParaRPr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Hệ nhị phân</a:t>
            </a:r>
            <a:endParaRPr/>
          </a:p>
        </p:txBody>
      </p:sp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Phương pháp chia dần cho 2</a:t>
            </a:r>
            <a:endParaRPr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599" y="2590800"/>
            <a:ext cx="4997733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Phương pháp phân tích thành tổng của các 2</a:t>
            </a:r>
            <a:r>
              <a:rPr baseline="30000" lang="en-US"/>
              <a:t>i</a:t>
            </a:r>
            <a:endParaRPr/>
          </a:p>
        </p:txBody>
      </p:sp>
      <p:sp>
        <p:nvSpPr>
          <p:cNvPr id="231" name="Google Shape;231;p1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 1: chuyển đổi 105</a:t>
            </a:r>
            <a:r>
              <a:rPr baseline="-25000" lang="en-US"/>
              <a:t>(10)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105 = 64 + 32 + 8 +1 = 2</a:t>
            </a:r>
            <a:r>
              <a:rPr baseline="30000" lang="en-US"/>
              <a:t>6</a:t>
            </a:r>
            <a:r>
              <a:rPr lang="en-US"/>
              <a:t> + 2</a:t>
            </a:r>
            <a:r>
              <a:rPr baseline="30000" lang="en-US"/>
              <a:t>5</a:t>
            </a:r>
            <a:r>
              <a:rPr lang="en-US"/>
              <a:t> + 2</a:t>
            </a:r>
            <a:r>
              <a:rPr baseline="30000" lang="en-US"/>
              <a:t>3</a:t>
            </a:r>
            <a:r>
              <a:rPr lang="en-US"/>
              <a:t> + 2</a:t>
            </a:r>
            <a:r>
              <a:rPr baseline="30000" lang="en-US"/>
              <a:t>0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30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30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30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Kết quả: 105</a:t>
            </a:r>
            <a:r>
              <a:rPr baseline="-25000" lang="en-US"/>
              <a:t>(10)</a:t>
            </a:r>
            <a:r>
              <a:rPr lang="en-US"/>
              <a:t> = 0110 1001</a:t>
            </a:r>
            <a:r>
              <a:rPr baseline="-25000" lang="en-US"/>
              <a:t>(2)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 2: </a:t>
            </a:r>
            <a:r>
              <a:rPr lang="en-US" sz="2800"/>
              <a:t>17000</a:t>
            </a:r>
            <a:r>
              <a:rPr baseline="-25000" lang="en-US" sz="2800"/>
              <a:t>(10)</a:t>
            </a:r>
            <a:r>
              <a:rPr lang="en-US" sz="2800"/>
              <a:t> = 16384 + 512 + 64 + 32 + 8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					</a:t>
            </a:r>
            <a:r>
              <a:rPr lang="en-US" sz="2800"/>
              <a:t>= 2</a:t>
            </a:r>
            <a:r>
              <a:rPr baseline="30000" lang="en-US" sz="2800"/>
              <a:t>14</a:t>
            </a:r>
            <a:r>
              <a:rPr lang="en-US" sz="2800"/>
              <a:t>   +  2</a:t>
            </a:r>
            <a:r>
              <a:rPr baseline="30000" lang="en-US" sz="2800"/>
              <a:t>9</a:t>
            </a:r>
            <a:r>
              <a:rPr lang="en-US" sz="2800"/>
              <a:t>   + 2</a:t>
            </a:r>
            <a:r>
              <a:rPr baseline="30000" lang="en-US" sz="2800"/>
              <a:t>6</a:t>
            </a:r>
            <a:r>
              <a:rPr lang="en-US" sz="2800"/>
              <a:t>  + 2</a:t>
            </a:r>
            <a:r>
              <a:rPr baseline="30000" lang="en-US" sz="2800"/>
              <a:t>5</a:t>
            </a:r>
            <a:r>
              <a:rPr lang="en-US" sz="2800"/>
              <a:t>  + 2</a:t>
            </a:r>
            <a:r>
              <a:rPr baseline="30000" lang="en-US" sz="2800"/>
              <a:t>3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/>
              <a:t>17000</a:t>
            </a:r>
            <a:r>
              <a:rPr baseline="-25000" lang="en-US"/>
              <a:t>(10)</a:t>
            </a:r>
            <a:r>
              <a:rPr lang="en-US"/>
              <a:t> = 0100 0010 0110 1000</a:t>
            </a:r>
            <a:r>
              <a:rPr baseline="-25000" lang="en-US"/>
              <a:t>(2)</a:t>
            </a:r>
            <a:endParaRPr baseline="-25000"/>
          </a:p>
        </p:txBody>
      </p:sp>
      <p:sp>
        <p:nvSpPr>
          <p:cNvPr id="232" name="Google Shape;232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124200"/>
            <a:ext cx="54768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Chuyển đổi số lẻ thập phân sang nhị phân</a:t>
            </a:r>
            <a:endParaRPr/>
          </a:p>
        </p:txBody>
      </p:sp>
      <p:sp>
        <p:nvSpPr>
          <p:cNvPr id="240" name="Google Shape;240;p1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 1: chuyển đổi 0.6875</a:t>
            </a:r>
            <a:r>
              <a:rPr baseline="-25000" lang="en-US"/>
              <a:t>(10)</a:t>
            </a:r>
            <a:endParaRPr baseline="-25000"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aseline="-25000"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aseline="-25000"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aseline="-25000"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aseline="-25000"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aseline="-25000"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aseline="-25000"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aseline="-25000"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aseline="-25000"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aseline="-25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Kết quả : 0.6875</a:t>
            </a:r>
            <a:r>
              <a:rPr baseline="-25000" lang="en-US"/>
              <a:t>(10)</a:t>
            </a:r>
            <a:r>
              <a:rPr lang="en-US"/>
              <a:t>= 0.1011</a:t>
            </a:r>
            <a:r>
              <a:rPr baseline="-25000" lang="en-US"/>
              <a:t>(2)</a:t>
            </a:r>
            <a:endParaRPr baseline="-25000"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200"/>
            <a:ext cx="7620000" cy="2259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Chuyển đổi số lẻ thập phân sang nhị phân (tiếp)</a:t>
            </a:r>
            <a:endParaRPr/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 2: chuyển đổi 0.81</a:t>
            </a:r>
            <a:r>
              <a:rPr baseline="-25000" lang="en-US"/>
              <a:t>(10)</a:t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0.81</a:t>
            </a:r>
            <a:r>
              <a:rPr baseline="-25000" lang="en-US"/>
              <a:t>(10)</a:t>
            </a:r>
            <a:r>
              <a:rPr lang="en-US"/>
              <a:t> ≈ 0.1100111</a:t>
            </a:r>
            <a:r>
              <a:rPr baseline="-25000" lang="en-US"/>
              <a:t>(2)</a:t>
            </a:r>
            <a:endParaRPr baseline="-25000"/>
          </a:p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90800"/>
            <a:ext cx="6705599" cy="3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Chuyển đổi số lẻ thập phân sang nhị phân (tiếp)</a:t>
            </a:r>
            <a:endParaRPr/>
          </a:p>
        </p:txBody>
      </p:sp>
      <p:sp>
        <p:nvSpPr>
          <p:cNvPr id="258" name="Google Shape;258;p1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 3: chuyển đổi 0.2</a:t>
            </a:r>
            <a:r>
              <a:rPr baseline="-25000" lang="en-US"/>
              <a:t>(10)</a:t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0.2</a:t>
            </a:r>
            <a:r>
              <a:rPr baseline="-25000" lang="en-US"/>
              <a:t>(10)</a:t>
            </a:r>
            <a:r>
              <a:rPr lang="en-US"/>
              <a:t> ≈ 0.00110011</a:t>
            </a:r>
            <a:r>
              <a:rPr baseline="-25000" lang="en-US"/>
              <a:t>(2)</a:t>
            </a:r>
            <a:endParaRPr baseline="-25000"/>
          </a:p>
        </p:txBody>
      </p:sp>
      <p:sp>
        <p:nvSpPr>
          <p:cNvPr id="259" name="Google Shape;259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590800"/>
            <a:ext cx="6553200" cy="314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bát phân</a:t>
            </a:r>
            <a:endParaRPr/>
          </a:p>
        </p:txBody>
      </p:sp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18"/>
          <p:cNvPicPr preferRelativeResize="0"/>
          <p:nvPr/>
        </p:nvPicPr>
        <p:blipFill rotWithShape="1">
          <a:blip r:embed="rId3">
            <a:alphaModFix/>
          </a:blip>
          <a:srcRect b="6001" l="10219" r="7407" t="19127"/>
          <a:stretch/>
        </p:blipFill>
        <p:spPr>
          <a:xfrm>
            <a:off x="1066800" y="1561306"/>
            <a:ext cx="6778625" cy="472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Hệ mười sáu (Hexa)</a:t>
            </a:r>
            <a:endParaRPr/>
          </a:p>
        </p:txBody>
      </p:sp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 b="12876" l="6470" r="5531" t="12876"/>
          <a:stretch/>
        </p:blipFill>
        <p:spPr>
          <a:xfrm>
            <a:off x="685800" y="1676400"/>
            <a:ext cx="72421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2.1. Các hệ đếm cơ bản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Hệ thập phân (Decimal System)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con người sử dụng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Hệ nhị phân (Binary System)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máy tính sử dụng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Hệ mười sáu (Hexadecimal System)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dùng để viết gọn cho số nhị phân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Hệ bát phân (Octal System)</a:t>
            </a:r>
            <a:endParaRPr/>
          </a:p>
          <a:p>
            <a:pPr indent="-129539" lvl="2" marL="11430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23" name="Google Shape;123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Hệ mười sáu (Hexa)</a:t>
            </a:r>
            <a:endParaRPr/>
          </a:p>
        </p:txBody>
      </p:sp>
      <p:sp>
        <p:nvSpPr>
          <p:cNvPr id="285" name="Google Shape;285;p2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Cơ số 16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16 chữ số: 0,1,2,3,4,5,6,7,8,9, A,B,C,D,E,F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Dùng để viết gọn cho số nhị phân: cứ một nhóm 4-bit sẽ được thay bằng một chữ số Hexa</a:t>
            </a:r>
            <a:endParaRPr/>
          </a:p>
        </p:txBody>
      </p:sp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Hệ mười sáu (Hexa)</a:t>
            </a:r>
            <a:endParaRPr/>
          </a:p>
        </p:txBody>
      </p:sp>
      <p:sp>
        <p:nvSpPr>
          <p:cNvPr id="293" name="Google Shape;293;p21"/>
          <p:cNvSpPr txBox="1"/>
          <p:nvPr>
            <p:ph idx="1" type="body"/>
          </p:nvPr>
        </p:nvSpPr>
        <p:spPr>
          <a:xfrm>
            <a:off x="457200" y="1981200"/>
            <a:ext cx="5791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Ví dụ chuyển đổi số nhị phân → số Hexa: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1011 0011</a:t>
            </a:r>
            <a:r>
              <a:rPr baseline="-25000" lang="en-US" sz="2800"/>
              <a:t>2</a:t>
            </a:r>
            <a:r>
              <a:rPr lang="en-US" sz="2800"/>
              <a:t> = B3</a:t>
            </a:r>
            <a:r>
              <a:rPr baseline="-25000" lang="en-US" sz="2800"/>
              <a:t>16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0000 0000</a:t>
            </a:r>
            <a:r>
              <a:rPr baseline="-25000" lang="en-US" sz="2800"/>
              <a:t>2</a:t>
            </a:r>
            <a:r>
              <a:rPr lang="en-US" sz="2800"/>
              <a:t> = 00</a:t>
            </a:r>
            <a:r>
              <a:rPr baseline="-25000" lang="en-US" sz="2800"/>
              <a:t>16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0010 1101 1001 1010</a:t>
            </a:r>
            <a:r>
              <a:rPr baseline="-25000" lang="en-US" sz="2800"/>
              <a:t>2</a:t>
            </a:r>
            <a:r>
              <a:rPr lang="en-US" sz="2800"/>
              <a:t> = 2D9A</a:t>
            </a:r>
            <a:r>
              <a:rPr baseline="-25000" lang="en-US" sz="2800"/>
              <a:t>16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1111 1111 1111 1111</a:t>
            </a:r>
            <a:r>
              <a:rPr baseline="-25000" lang="en-US" sz="2800"/>
              <a:t>2</a:t>
            </a:r>
            <a:r>
              <a:rPr lang="en-US" sz="2800"/>
              <a:t> = FFFF</a:t>
            </a:r>
            <a:r>
              <a:rPr baseline="-25000" lang="en-US" sz="2800"/>
              <a:t>16</a:t>
            </a:r>
            <a:endParaRPr/>
          </a:p>
        </p:txBody>
      </p:sp>
      <p:sp>
        <p:nvSpPr>
          <p:cNvPr id="294" name="Google Shape;294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21"/>
          <p:cNvPicPr preferRelativeResize="0"/>
          <p:nvPr/>
        </p:nvPicPr>
        <p:blipFill rotWithShape="1">
          <a:blip r:embed="rId3">
            <a:alphaModFix/>
          </a:blip>
          <a:srcRect b="1183" l="0" r="0" t="0"/>
          <a:stretch/>
        </p:blipFill>
        <p:spPr>
          <a:xfrm>
            <a:off x="6324600" y="457200"/>
            <a:ext cx="2209800" cy="595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Chuyển đổi giữa các hệ đếm</a:t>
            </a:r>
            <a:endParaRPr/>
          </a:p>
        </p:txBody>
      </p:sp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Chuyển đổi hệ 10 ↔ 16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Chuyển đổi hệ 2 ↔ 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Chuyển đổi hệ 2 ↔ 16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Chuyển đổi hệ 8 ↔ 16</a:t>
            </a:r>
            <a:endParaRPr/>
          </a:p>
        </p:txBody>
      </p:sp>
      <p:sp>
        <p:nvSpPr>
          <p:cNvPr id="303" name="Google Shape;303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Chuyển đổi giữa các hệ đếm</a:t>
            </a:r>
            <a:endParaRPr/>
          </a:p>
        </p:txBody>
      </p:sp>
      <p:sp>
        <p:nvSpPr>
          <p:cNvPr id="310" name="Google Shape;310;p2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23"/>
          <p:cNvPicPr preferRelativeResize="0"/>
          <p:nvPr/>
        </p:nvPicPr>
        <p:blipFill rotWithShape="1">
          <a:blip r:embed="rId3">
            <a:alphaModFix/>
          </a:blip>
          <a:srcRect b="12876" l="35161" r="10220" t="16252"/>
          <a:stretch/>
        </p:blipFill>
        <p:spPr>
          <a:xfrm>
            <a:off x="1181893" y="1828800"/>
            <a:ext cx="6856413" cy="4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Chuyển đổi giữa các hệ đếm</a:t>
            </a:r>
            <a:endParaRPr/>
          </a:p>
        </p:txBody>
      </p:sp>
      <p:sp>
        <p:nvSpPr>
          <p:cNvPr id="319" name="Google Shape;319;p2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Google Shape;321;p24"/>
          <p:cNvPicPr preferRelativeResize="0"/>
          <p:nvPr/>
        </p:nvPicPr>
        <p:blipFill rotWithShape="1">
          <a:blip r:embed="rId3">
            <a:alphaModFix/>
          </a:blip>
          <a:srcRect b="11126" l="11157" r="9282" t="16252"/>
          <a:stretch/>
        </p:blipFill>
        <p:spPr>
          <a:xfrm>
            <a:off x="533400" y="1747837"/>
            <a:ext cx="7689850" cy="419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Phương pháp chuyển đổi</a:t>
            </a:r>
            <a:endParaRPr/>
          </a:p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25"/>
          <p:cNvPicPr preferRelativeResize="0"/>
          <p:nvPr/>
        </p:nvPicPr>
        <p:blipFill rotWithShape="1">
          <a:blip r:embed="rId3">
            <a:alphaModFix/>
          </a:blip>
          <a:srcRect b="4251" l="8345" r="7407" t="23253"/>
          <a:stretch/>
        </p:blipFill>
        <p:spPr>
          <a:xfrm>
            <a:off x="457200" y="1796716"/>
            <a:ext cx="8228012" cy="45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Chuyển đổi giữa các hệ đếm</a:t>
            </a:r>
            <a:endParaRPr/>
          </a:p>
        </p:txBody>
      </p:sp>
      <p:sp>
        <p:nvSpPr>
          <p:cNvPr id="337" name="Google Shape;337;p2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 b="9377" l="8345" r="6470" t="23252"/>
          <a:stretch/>
        </p:blipFill>
        <p:spPr>
          <a:xfrm>
            <a:off x="381000" y="1828800"/>
            <a:ext cx="80772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427139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dụ: 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1029 -&gt; X</a:t>
            </a:r>
            <a:r>
              <a:rPr baseline="-25000" lang="en-US"/>
              <a:t>2</a:t>
            </a:r>
            <a:r>
              <a:rPr lang="en-US"/>
              <a:t>, Y</a:t>
            </a:r>
            <a:r>
              <a:rPr baseline="-25000" lang="en-US"/>
              <a:t>8</a:t>
            </a:r>
            <a:r>
              <a:rPr lang="en-US"/>
              <a:t>, Z</a:t>
            </a:r>
            <a:r>
              <a:rPr baseline="-25000" lang="en-US"/>
              <a:t>16</a:t>
            </a:r>
            <a:r>
              <a:rPr lang="en-US"/>
              <a:t>; 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14AC</a:t>
            </a:r>
            <a:r>
              <a:rPr baseline="-25000" lang="en-US"/>
              <a:t>16 </a:t>
            </a:r>
            <a:r>
              <a:rPr lang="en-US"/>
              <a:t>-&gt; X</a:t>
            </a:r>
            <a:r>
              <a:rPr baseline="-25000" lang="en-US"/>
              <a:t>2</a:t>
            </a:r>
            <a:r>
              <a:rPr lang="en-US"/>
              <a:t>, Y</a:t>
            </a:r>
            <a:r>
              <a:rPr baseline="-25000" lang="en-US"/>
              <a:t>8</a:t>
            </a:r>
            <a:r>
              <a:rPr lang="en-US"/>
              <a:t>, Z</a:t>
            </a:r>
            <a:r>
              <a:rPr baseline="-25000" lang="en-US"/>
              <a:t>10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Giải</a:t>
            </a:r>
            <a:endParaRPr/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Chuyển từ 10 -&gt; X</a:t>
            </a:r>
            <a:r>
              <a:rPr baseline="-25000" lang="en-US" sz="2400"/>
              <a:t>2</a:t>
            </a:r>
            <a:r>
              <a:rPr lang="en-US" sz="2400"/>
              <a:t>;</a:t>
            </a:r>
            <a:endParaRPr/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1029 = 1024 + 4 + 1 = 2^10 + 2^2 + 2^0 </a:t>
            </a:r>
            <a:endParaRPr/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= 010</a:t>
            </a:r>
            <a:r>
              <a:rPr lang="en-US" sz="2400">
                <a:solidFill>
                  <a:srgbClr val="C00000"/>
                </a:solidFill>
              </a:rPr>
              <a:t>000</a:t>
            </a:r>
            <a:r>
              <a:rPr lang="en-US" sz="2400">
                <a:solidFill>
                  <a:srgbClr val="92D050"/>
                </a:solidFill>
              </a:rPr>
              <a:t>000</a:t>
            </a:r>
            <a:r>
              <a:rPr lang="en-US" sz="2400">
                <a:solidFill>
                  <a:srgbClr val="FF0000"/>
                </a:solidFill>
              </a:rPr>
              <a:t>101</a:t>
            </a:r>
            <a:r>
              <a:rPr baseline="-25000" lang="en-US" sz="2400"/>
              <a:t>2</a:t>
            </a:r>
            <a:r>
              <a:rPr lang="en-US" sz="2400"/>
              <a:t>; -&gt; Y</a:t>
            </a:r>
            <a:r>
              <a:rPr baseline="-25000" lang="en-US" sz="2400"/>
              <a:t>8</a:t>
            </a:r>
            <a:r>
              <a:rPr lang="en-US" sz="2400"/>
              <a:t>=2005</a:t>
            </a:r>
            <a:r>
              <a:rPr baseline="-25000" lang="en-US" sz="2400"/>
              <a:t>8</a:t>
            </a:r>
            <a:r>
              <a:rPr lang="en-US" sz="2400"/>
              <a:t> </a:t>
            </a:r>
            <a:endParaRPr/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= 0100</a:t>
            </a:r>
            <a:r>
              <a:rPr lang="en-US" sz="2400">
                <a:solidFill>
                  <a:srgbClr val="3333FF"/>
                </a:solidFill>
              </a:rPr>
              <a:t>0000</a:t>
            </a:r>
            <a:r>
              <a:rPr lang="en-US" sz="2400">
                <a:solidFill>
                  <a:srgbClr val="C00000"/>
                </a:solidFill>
              </a:rPr>
              <a:t>0101</a:t>
            </a:r>
            <a:r>
              <a:rPr lang="en-US" sz="2400"/>
              <a:t> = Z</a:t>
            </a:r>
            <a:r>
              <a:rPr baseline="-25000" lang="en-US" sz="2400"/>
              <a:t>16</a:t>
            </a:r>
            <a:r>
              <a:rPr lang="en-US" sz="2400"/>
              <a:t> =405</a:t>
            </a:r>
            <a:r>
              <a:rPr baseline="-25000" lang="en-US" sz="2400"/>
              <a:t>16</a:t>
            </a:r>
            <a:r>
              <a:rPr lang="en-US" sz="2400"/>
              <a:t> ;</a:t>
            </a:r>
            <a:endParaRPr/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14AC</a:t>
            </a:r>
            <a:r>
              <a:rPr baseline="-25000" lang="en-US" sz="2400"/>
              <a:t>16</a:t>
            </a:r>
            <a:r>
              <a:rPr lang="en-US" sz="2400"/>
              <a:t> -&gt;X</a:t>
            </a:r>
            <a:r>
              <a:rPr baseline="-25000" lang="en-US" sz="2400"/>
              <a:t>2</a:t>
            </a:r>
            <a:r>
              <a:rPr lang="en-US" sz="2400"/>
              <a:t>  = 0001</a:t>
            </a:r>
            <a:r>
              <a:rPr lang="en-US" sz="2400">
                <a:solidFill>
                  <a:srgbClr val="00B0F0"/>
                </a:solidFill>
              </a:rPr>
              <a:t>0100</a:t>
            </a:r>
            <a:r>
              <a:rPr lang="en-US" sz="2400">
                <a:solidFill>
                  <a:srgbClr val="FF0000"/>
                </a:solidFill>
              </a:rPr>
              <a:t>1010</a:t>
            </a:r>
            <a:r>
              <a:rPr lang="en-US" sz="2400">
                <a:solidFill>
                  <a:srgbClr val="3333FF"/>
                </a:solidFill>
              </a:rPr>
              <a:t>1100</a:t>
            </a:r>
            <a:r>
              <a:rPr baseline="-25000" lang="en-US" sz="2400"/>
              <a:t>2</a:t>
            </a:r>
            <a:r>
              <a:rPr lang="en-US" sz="2400"/>
              <a:t> </a:t>
            </a:r>
            <a:endParaRPr/>
          </a:p>
          <a:p>
            <a:pPr indent="0" lvl="1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2^12 + 2^10 + 2^7+ 2^5 + 2^3+ 2^2 = 4096+1024+128+32+8+4 = 5120+172=5292</a:t>
            </a:r>
            <a:endParaRPr sz="2400"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6" name="Google Shape;346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thông tin trong hệ nhị phân</a:t>
            </a:r>
            <a:endParaRPr/>
          </a:p>
        </p:txBody>
      </p:sp>
      <p:sp>
        <p:nvSpPr>
          <p:cNvPr id="353" name="Google Shape;353;p2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BIT (BInary digiT) 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		0 1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BYTE = tổ hợp 8 bit 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		01001101 11111111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WORD = tổ hợp nhiều bit 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		10110 1011100101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 KiloByte (KB) = 1024 byte = 2</a:t>
            </a:r>
            <a:r>
              <a:rPr baseline="30000" lang="en-US" sz="2400"/>
              <a:t>10</a:t>
            </a:r>
            <a:r>
              <a:rPr lang="en-US" sz="2400"/>
              <a:t> byte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 MegaByte (MB) = 1024 KB = 2</a:t>
            </a:r>
            <a:r>
              <a:rPr baseline="30000" lang="en-US" sz="2400"/>
              <a:t>20</a:t>
            </a:r>
            <a:r>
              <a:rPr lang="en-US" sz="2400"/>
              <a:t> byte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 GigaByte (GB) = 1024 MB = 2</a:t>
            </a:r>
            <a:r>
              <a:rPr baseline="30000" lang="en-US" sz="2400"/>
              <a:t>30</a:t>
            </a:r>
            <a:r>
              <a:rPr lang="en-US" sz="2400"/>
              <a:t> byte </a:t>
            </a:r>
            <a:endParaRPr/>
          </a:p>
        </p:txBody>
      </p:sp>
      <p:sp>
        <p:nvSpPr>
          <p:cNvPr id="354" name="Google Shape;354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2.2. Mã hóa và lưu trữ dữ liệu trong máy tính</a:t>
            </a:r>
            <a:endParaRPr/>
          </a:p>
        </p:txBody>
      </p:sp>
      <p:sp>
        <p:nvSpPr>
          <p:cNvPr id="361" name="Google Shape;361;p2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1. Nguyên tắc chung về mã hóa dữ liệu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Mọi dữ liệu đưa vào máy tính đều phải được mã hóa thành số nhị phân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Các loại dữ liệu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Dữ liệu nhân tạo: do con người qui ước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Dữ liệu tự nhiên: tồn tại khách quan với con người</a:t>
            </a:r>
            <a:endParaRPr/>
          </a:p>
          <a:p>
            <a:pPr indent="-170814" lvl="2" marL="1143000" rtl="0" algn="l">
              <a:spcBef>
                <a:spcPts val="28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sz="14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Hệ thập phân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9376" l="9282" r="6469" t="14626"/>
          <a:stretch/>
        </p:blipFill>
        <p:spPr>
          <a:xfrm>
            <a:off x="762000" y="1706880"/>
            <a:ext cx="746168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2.2. Mã hóa và lưu trữ dữ liệu trong máy tính (tiếp)</a:t>
            </a:r>
            <a:endParaRPr/>
          </a:p>
        </p:txBody>
      </p:sp>
      <p:sp>
        <p:nvSpPr>
          <p:cNvPr id="369" name="Google Shape;369;p3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Mã hoá dữ liệu nhân tạo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Mã hóa theo các chuẩn qui ước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Dữ liệu số: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Số nguyên: mã hóa theo một số chuẩn</a:t>
            </a:r>
            <a:endParaRPr sz="20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Số thực: mã hóa bằng số dấu phẩy động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Dữ liệu ký tự: mã hóa theo bộ mã ký tự</a:t>
            </a:r>
            <a:endParaRPr sz="14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0" name="Google Shape;370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2.2. Mã hóa và lưu trữ dữ liệu trong máy tính (tiếp)</a:t>
            </a:r>
            <a:endParaRPr/>
          </a:p>
        </p:txBody>
      </p:sp>
      <p:sp>
        <p:nvSpPr>
          <p:cNvPr id="377" name="Google Shape;377;p3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Mã hóa và tái tạo tín hiệu vật lý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9" name="Google Shape;3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90800"/>
            <a:ext cx="7696200" cy="297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638800"/>
            <a:ext cx="32766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2.2. Mã hóa và lưu trữ dữ liệu trong máy tính (tiếp)</a:t>
            </a:r>
            <a:endParaRPr/>
          </a:p>
        </p:txBody>
      </p:sp>
      <p:sp>
        <p:nvSpPr>
          <p:cNvPr id="387" name="Google Shape;387;p3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Độ dài từ dữ liệu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Độ dài từ dữ liệu là số bit được sử dụng để mã hóa loại dữ liệu tương ứng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Thường là bội của 8-bit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VD: 8, 16, 32, 64 bit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2.2. Mã hóa và lưu trữ dữ liệu trong máy tính (tiếp)</a:t>
            </a:r>
            <a:endParaRPr/>
          </a:p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2. Thứ tự lưu trữ các byte trong bộ nhớ chính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Bộ nhớ chính thường tổ chức theo byte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Hai cách lưu trữ dữ liệu nhiều byte: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SzPts val="1400"/>
              <a:buChar char="◻"/>
            </a:pPr>
            <a:r>
              <a:rPr lang="en-US"/>
              <a:t>Đầu nhỏ (</a:t>
            </a:r>
            <a:r>
              <a:rPr i="1" lang="en-US"/>
              <a:t>Little-endian): Byte có ý nghĩa </a:t>
            </a:r>
            <a:r>
              <a:rPr lang="en-US"/>
              <a:t>thấp được lưu trữ ở ngăn nhớ có địa chỉ nhỏ, byte có ý nghĩa cao được lưu trữ ở ngăn nhớ có địa chỉ lớn.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SzPts val="1400"/>
              <a:buChar char="◻"/>
            </a:pPr>
            <a:r>
              <a:rPr lang="en-US"/>
              <a:t>Đầu to (Big-endian): Byte có ý nghĩa cao được lưu trữ ở ngăn nhớ có địa chỉ nhỏ, byte có ý nghĩa thấp được lưu trữ ở ngăn nhớ có địa chỉ lớn.</a:t>
            </a:r>
            <a:endParaRPr/>
          </a:p>
        </p:txBody>
      </p:sp>
      <p:sp>
        <p:nvSpPr>
          <p:cNvPr id="396" name="Google Shape;396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2.2. Mã hóa và lưu trữ dữ liệu trong máy tính (tiếp)</a:t>
            </a:r>
            <a:endParaRPr/>
          </a:p>
        </p:txBody>
      </p:sp>
      <p:sp>
        <p:nvSpPr>
          <p:cNvPr id="403" name="Google Shape;403;p3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 lưu trữ dữ liệu 32-bit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5" name="Google Shape;4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667000"/>
            <a:ext cx="5334000" cy="382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2.2. Mã hóa và lưu trữ dữ liệu trong máy tính (tiếp)</a:t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Lưu trữ của các bộ xử lý điển hình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Intel 80x86 và các Pentium: little-endian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Motorola 680x0, SunSPARC: big-endian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Power PC, Itanium: big-endian</a:t>
            </a:r>
            <a:endParaRPr/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2.3. Biểu diễn số nguyên</a:t>
            </a:r>
            <a:endParaRPr/>
          </a:p>
        </p:txBody>
      </p:sp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Số nguyên không dấu (Unsigned Integer)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Số nguyên có dấu (Signed Integer)</a:t>
            </a:r>
            <a:endParaRPr/>
          </a:p>
        </p:txBody>
      </p:sp>
      <p:sp>
        <p:nvSpPr>
          <p:cNvPr id="421" name="Google Shape;421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Biểu diễn số nguyên không dấu</a:t>
            </a:r>
            <a:endParaRPr/>
          </a:p>
        </p:txBody>
      </p:sp>
      <p:sp>
        <p:nvSpPr>
          <p:cNvPr id="428" name="Google Shape;428;p3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Nguyên tắc tổng quát: Dùng n bit biểu diễn số nguyên không dấu A: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Giá trị của A được tính như sau: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Dải biểu diễn của A: từ 0 đến 2</a:t>
            </a:r>
            <a:r>
              <a:rPr baseline="30000" lang="en-US" sz="2400"/>
              <a:t>n</a:t>
            </a:r>
            <a:r>
              <a:rPr lang="en-US" sz="2400"/>
              <a:t> – 1</a:t>
            </a:r>
            <a:endParaRPr/>
          </a:p>
        </p:txBody>
      </p:sp>
      <p:sp>
        <p:nvSpPr>
          <p:cNvPr id="429" name="Google Shape;429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0" name="Google Shape;4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3048000"/>
            <a:ext cx="3581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4572000"/>
            <a:ext cx="19907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ví dụ</a:t>
            </a:r>
            <a:endParaRPr/>
          </a:p>
        </p:txBody>
      </p:sp>
      <p:sp>
        <p:nvSpPr>
          <p:cNvPr id="438" name="Google Shape;438;p3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 1. Biểu diễn các số nguyên không dấu sau đây bằng 8-bit: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A = 41 ; B = 150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Giải: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A = 41 = 32 + 8 + 1 = 2</a:t>
            </a:r>
            <a:r>
              <a:rPr baseline="30000" lang="en-US" sz="2800"/>
              <a:t>5</a:t>
            </a:r>
            <a:r>
              <a:rPr lang="en-US" sz="2800"/>
              <a:t> + 2</a:t>
            </a:r>
            <a:r>
              <a:rPr baseline="30000" lang="en-US" sz="2800"/>
              <a:t>3</a:t>
            </a:r>
            <a:r>
              <a:rPr lang="en-US" sz="2800"/>
              <a:t> + 2</a:t>
            </a:r>
            <a:r>
              <a:rPr baseline="30000" lang="en-US" sz="2800"/>
              <a:t>0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41 = 0010 1001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B = 150 = 128 + 16 + 4 + 2 = 2</a:t>
            </a:r>
            <a:r>
              <a:rPr baseline="30000" lang="en-US" sz="2800"/>
              <a:t>7</a:t>
            </a:r>
            <a:r>
              <a:rPr lang="en-US" sz="2800"/>
              <a:t> + 2</a:t>
            </a:r>
            <a:r>
              <a:rPr baseline="30000" lang="en-US" sz="2800"/>
              <a:t>4</a:t>
            </a:r>
            <a:r>
              <a:rPr lang="en-US" sz="2800"/>
              <a:t> + 2</a:t>
            </a:r>
            <a:r>
              <a:rPr baseline="30000" lang="en-US" sz="2800"/>
              <a:t>2</a:t>
            </a:r>
            <a:r>
              <a:rPr lang="en-US" sz="2800"/>
              <a:t> + 2</a:t>
            </a:r>
            <a:r>
              <a:rPr baseline="30000" lang="en-US" sz="2800"/>
              <a:t>1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		 150 = 1001 0110</a:t>
            </a:r>
            <a:endParaRPr/>
          </a:p>
        </p:txBody>
      </p:sp>
      <p:sp>
        <p:nvSpPr>
          <p:cNvPr id="439" name="Google Shape;439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ví dụ (tiếp)</a:t>
            </a:r>
            <a:endParaRPr/>
          </a:p>
        </p:txBody>
      </p:sp>
      <p:sp>
        <p:nvSpPr>
          <p:cNvPr id="446" name="Google Shape;446;p3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Ví dụ 2. Cho các số nguyên không dấu M, N được biểu diễn bằng 8-bit như sau: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M = 0001 0010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N = 1011 1001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Xác định giá trị của chúng 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Giải: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M = 0001 0010 = 2</a:t>
            </a:r>
            <a:r>
              <a:rPr baseline="30000" lang="en-US" sz="2800"/>
              <a:t>4</a:t>
            </a:r>
            <a:r>
              <a:rPr lang="en-US" sz="2800"/>
              <a:t> + 2</a:t>
            </a:r>
            <a:r>
              <a:rPr baseline="30000" lang="en-US" sz="2800"/>
              <a:t>1</a:t>
            </a:r>
            <a:r>
              <a:rPr lang="en-US" sz="2800"/>
              <a:t> = 16 +2 = 18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N = 1011 1001 = 2</a:t>
            </a:r>
            <a:r>
              <a:rPr baseline="30000" lang="en-US" sz="2800"/>
              <a:t>7</a:t>
            </a:r>
            <a:r>
              <a:rPr lang="en-US" sz="2800"/>
              <a:t> + 2</a:t>
            </a:r>
            <a:r>
              <a:rPr baseline="30000" lang="en-US" sz="2800"/>
              <a:t>5</a:t>
            </a:r>
            <a:r>
              <a:rPr lang="en-US" sz="2800"/>
              <a:t> + 2</a:t>
            </a:r>
            <a:r>
              <a:rPr baseline="30000" lang="en-US" sz="2800"/>
              <a:t>4</a:t>
            </a:r>
            <a:r>
              <a:rPr lang="en-US" sz="2800"/>
              <a:t> + 2</a:t>
            </a:r>
            <a:r>
              <a:rPr baseline="30000" lang="en-US" sz="2800"/>
              <a:t>3</a:t>
            </a:r>
            <a:r>
              <a:rPr lang="en-US" sz="2800"/>
              <a:t> + 2</a:t>
            </a:r>
            <a:r>
              <a:rPr baseline="30000" lang="en-US" sz="2800"/>
              <a:t>0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				= 128 + 32 + 16 + 8 + 1 = 185</a:t>
            </a:r>
            <a:endParaRPr sz="2800"/>
          </a:p>
        </p:txBody>
      </p:sp>
      <p:sp>
        <p:nvSpPr>
          <p:cNvPr id="447" name="Google Shape;447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Hệ thập phân</a:t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Cơ số 10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10 chữ số: 0,1,2,3,4,5,6,7,8,9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Dùng n chữ số thập phân có thể biểu diễn được 10</a:t>
            </a:r>
            <a:r>
              <a:rPr baseline="30000" lang="en-US"/>
              <a:t>n</a:t>
            </a:r>
            <a:r>
              <a:rPr lang="en-US"/>
              <a:t> giá trị khác nhau: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00...000 =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99...999 = 10</a:t>
            </a:r>
            <a:r>
              <a:rPr baseline="30000" lang="en-US"/>
              <a:t>n</a:t>
            </a:r>
            <a:r>
              <a:rPr lang="en-US"/>
              <a:t> - 1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Với n = 8 bit</a:t>
            </a:r>
            <a:endParaRPr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Biểu diễn được các giá trị từ 0 đến 255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5" name="Google Shape;455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6" name="Google Shape;4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743200"/>
            <a:ext cx="748053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Trục số học với n = 8 bit</a:t>
            </a:r>
            <a:endParaRPr sz="2800"/>
          </a:p>
        </p:txBody>
      </p:sp>
      <p:sp>
        <p:nvSpPr>
          <p:cNvPr id="463" name="Google Shape;463;p4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4" name="Google Shape;464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5" name="Google Shape;4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4999"/>
            <a:ext cx="7696200" cy="448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Với n = 16 bit, 32 bit, 64 bit</a:t>
            </a:r>
            <a:endParaRPr/>
          </a:p>
        </p:txBody>
      </p:sp>
      <p:sp>
        <p:nvSpPr>
          <p:cNvPr id="472" name="Google Shape;472;p4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n= 16 bit: dải biểu diễn từ 0 đến 65535 (2</a:t>
            </a:r>
            <a:r>
              <a:rPr baseline="30000" lang="en-US" sz="2800"/>
              <a:t>16</a:t>
            </a:r>
            <a:r>
              <a:rPr lang="en-US" sz="2800"/>
              <a:t> – 1)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0000 0000 0000 0000 = 0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...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0000 0000 1111 1111 = 255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0000 0001 0000 0000 = 256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...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1111 1111 1111 1111 = 65535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n= 32 bit: dải biểu diễn từ 0 đến 2</a:t>
            </a:r>
            <a:r>
              <a:rPr baseline="30000" lang="en-US" sz="2800"/>
              <a:t>32</a:t>
            </a:r>
            <a:r>
              <a:rPr lang="en-US" sz="2800"/>
              <a:t> – 1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n= 64 bit: dải biểu diễn từ 0 đến 2</a:t>
            </a:r>
            <a:r>
              <a:rPr baseline="30000" lang="en-US" sz="2800"/>
              <a:t>64</a:t>
            </a:r>
            <a:r>
              <a:rPr lang="en-US" sz="2800"/>
              <a:t> - 1</a:t>
            </a:r>
            <a:endParaRPr/>
          </a:p>
        </p:txBody>
      </p:sp>
      <p:sp>
        <p:nvSpPr>
          <p:cNvPr id="473" name="Google Shape;473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Biểu diễn số nguyên có dấu</a:t>
            </a:r>
            <a:endParaRPr/>
          </a:p>
        </p:txBody>
      </p:sp>
      <p:sp>
        <p:nvSpPr>
          <p:cNvPr id="480" name="Google Shape;480;p4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a. Số bù chín và Số bù mười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Cho một số thập phân A được biểu diễn bằng n chữ số thập phân, ta có: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Số bù chín của A = (10</a:t>
            </a:r>
            <a:r>
              <a:rPr baseline="30000" lang="en-US"/>
              <a:t>n</a:t>
            </a:r>
            <a:r>
              <a:rPr lang="en-US"/>
              <a:t>-1) – 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Số bù mười của A = 10</a:t>
            </a:r>
            <a:r>
              <a:rPr baseline="30000" lang="en-US"/>
              <a:t>n</a:t>
            </a:r>
            <a:r>
              <a:rPr lang="en-US"/>
              <a:t> – 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Số bù mười của A = (Số bù chín của A) +1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1" name="Google Shape;481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bù chín và Số bù mười (tiếp)</a:t>
            </a:r>
            <a:endParaRPr/>
          </a:p>
        </p:txBody>
      </p:sp>
      <p:sp>
        <p:nvSpPr>
          <p:cNvPr id="488" name="Google Shape;488;p4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dụ: với n=4, cho A = 3265</a:t>
            </a:r>
            <a:endParaRPr/>
          </a:p>
        </p:txBody>
      </p:sp>
      <p:sp>
        <p:nvSpPr>
          <p:cNvPr id="489" name="Google Shape;489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0" name="Google Shape;490;p44"/>
          <p:cNvPicPr preferRelativeResize="0"/>
          <p:nvPr/>
        </p:nvPicPr>
        <p:blipFill rotWithShape="1">
          <a:blip r:embed="rId3">
            <a:alphaModFix/>
          </a:blip>
          <a:srcRect b="0" l="0" r="0" t="10763"/>
          <a:stretch/>
        </p:blipFill>
        <p:spPr>
          <a:xfrm>
            <a:off x="1447800" y="2590800"/>
            <a:ext cx="52578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b. Số bù một và Số bù hai</a:t>
            </a:r>
            <a:endParaRPr/>
          </a:p>
        </p:txBody>
      </p:sp>
      <p:sp>
        <p:nvSpPr>
          <p:cNvPr id="497" name="Google Shape;497;p4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Định nghĩa: Cho một số nhị phân A được biểu diễn bằng n bit, ta có: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Số bù một của A = (2</a:t>
            </a:r>
            <a:r>
              <a:rPr baseline="30000" lang="en-US"/>
              <a:t>n</a:t>
            </a:r>
            <a:r>
              <a:rPr lang="en-US"/>
              <a:t>-1) – 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Số bù hai của A = 2</a:t>
            </a:r>
            <a:r>
              <a:rPr baseline="30000" lang="en-US"/>
              <a:t>n</a:t>
            </a:r>
            <a:r>
              <a:rPr lang="en-US"/>
              <a:t> – 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Số bù hai của A = (Số bù một của A) +1</a:t>
            </a:r>
            <a:endParaRPr/>
          </a:p>
        </p:txBody>
      </p:sp>
      <p:sp>
        <p:nvSpPr>
          <p:cNvPr id="498" name="Google Shape;498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b. Số bù một và Số bù hai (tiếp)</a:t>
            </a:r>
            <a:endParaRPr/>
          </a:p>
        </p:txBody>
      </p:sp>
      <p:sp>
        <p:nvSpPr>
          <p:cNvPr id="505" name="Google Shape;505;p4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dụ: với n = 8 bit, cho A = 0010 0101</a:t>
            </a:r>
            <a:endParaRPr/>
          </a:p>
        </p:txBody>
      </p:sp>
      <p:sp>
        <p:nvSpPr>
          <p:cNvPr id="506" name="Google Shape;506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7" name="Google Shape;507;p46"/>
          <p:cNvPicPr preferRelativeResize="0"/>
          <p:nvPr/>
        </p:nvPicPr>
        <p:blipFill rotWithShape="1">
          <a:blip r:embed="rId3">
            <a:alphaModFix/>
          </a:blip>
          <a:srcRect b="0" l="0" r="0" t="7812"/>
          <a:stretch/>
        </p:blipFill>
        <p:spPr>
          <a:xfrm>
            <a:off x="1600200" y="2514600"/>
            <a:ext cx="5257800" cy="40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Quy tắc tìm Số bù một và Số bù hai</a:t>
            </a:r>
            <a:endParaRPr/>
          </a:p>
        </p:txBody>
      </p:sp>
      <p:sp>
        <p:nvSpPr>
          <p:cNvPr id="514" name="Google Shape;514;p4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5" name="Google Shape;515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6" name="Google Shape;51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828800"/>
            <a:ext cx="6705600" cy="460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Biểu diễn số nguyên có dấu bằng mã bù hai</a:t>
            </a:r>
            <a:endParaRPr/>
          </a:p>
        </p:txBody>
      </p:sp>
      <p:sp>
        <p:nvSpPr>
          <p:cNvPr id="523" name="Google Shape;523;p4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Nguyên tắc tổng quát: Dùng n bit biểu diễn số nguyên có dấu A: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Với A là số dương: bit a</a:t>
            </a:r>
            <a:r>
              <a:rPr baseline="-25000" lang="en-US"/>
              <a:t>n-1</a:t>
            </a:r>
            <a:r>
              <a:rPr lang="en-US"/>
              <a:t> = 0, các bit còn lại biểu diễn độ lớn như số không dấu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Với A là số âm: được biểu diễn bằng số bù hai của số dương tương ứng, vì vậy bit a</a:t>
            </a:r>
            <a:r>
              <a:rPr baseline="-25000" lang="en-US"/>
              <a:t>n-1</a:t>
            </a:r>
            <a:r>
              <a:rPr lang="en-US"/>
              <a:t> = 1</a:t>
            </a:r>
            <a:endParaRPr/>
          </a:p>
        </p:txBody>
      </p:sp>
      <p:sp>
        <p:nvSpPr>
          <p:cNvPr id="524" name="Google Shape;524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5" name="Google Shape;525;p48"/>
          <p:cNvPicPr preferRelativeResize="0"/>
          <p:nvPr/>
        </p:nvPicPr>
        <p:blipFill rotWithShape="1">
          <a:blip r:embed="rId3">
            <a:alphaModFix/>
          </a:blip>
          <a:srcRect b="0" l="0" r="0" t="17094"/>
          <a:stretch/>
        </p:blipFill>
        <p:spPr>
          <a:xfrm>
            <a:off x="2895600" y="3124200"/>
            <a:ext cx="3296265" cy="568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số dương</a:t>
            </a:r>
            <a:endParaRPr/>
          </a:p>
        </p:txBody>
      </p:sp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Dạng tổng quát của số dương A: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Giá trị của số dương A: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Dải biểu diễn cho số dương: 0 đến 2</a:t>
            </a:r>
            <a:r>
              <a:rPr baseline="30000" lang="en-US"/>
              <a:t>n-1</a:t>
            </a:r>
            <a:r>
              <a:rPr lang="en-US"/>
              <a:t>-1</a:t>
            </a:r>
            <a:endParaRPr/>
          </a:p>
        </p:txBody>
      </p:sp>
      <p:sp>
        <p:nvSpPr>
          <p:cNvPr id="533" name="Google Shape;533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4" name="Google Shape;5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590800"/>
            <a:ext cx="28098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962400"/>
            <a:ext cx="24193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Dạng tổng quát của số thập phân</a:t>
            </a:r>
            <a:endParaRPr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Giá trị của A được hiểu như sau: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dụ:</a:t>
            </a:r>
            <a:endParaRPr/>
          </a:p>
        </p:txBody>
      </p:sp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514600"/>
            <a:ext cx="41719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048000"/>
            <a:ext cx="6619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400" y="3581400"/>
            <a:ext cx="21907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số âm</a:t>
            </a:r>
            <a:endParaRPr/>
          </a:p>
        </p:txBody>
      </p:sp>
      <p:sp>
        <p:nvSpPr>
          <p:cNvPr id="542" name="Google Shape;542;p5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Dạng tổng quát của số âm A: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Giá trị của số âm A: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Dải biểu diễn cho số âm: -1 đến -2</a:t>
            </a:r>
            <a:r>
              <a:rPr baseline="30000" lang="en-US"/>
              <a:t>n-1</a:t>
            </a:r>
            <a:endParaRPr/>
          </a:p>
        </p:txBody>
      </p:sp>
      <p:sp>
        <p:nvSpPr>
          <p:cNvPr id="543" name="Google Shape;543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4" name="Google Shape;54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975" y="2590800"/>
            <a:ext cx="29432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886200"/>
            <a:ext cx="40671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"/>
          <p:cNvSpPr txBox="1"/>
          <p:nvPr/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Dạng tổng quát của số nguyên A: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Giá trị của A được xác định như sau: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Dải biểu diễn: từ -(2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đến +(2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</a:t>
            </a:r>
            <a:endParaRPr/>
          </a:p>
        </p:txBody>
      </p:sp>
      <p:sp>
        <p:nvSpPr>
          <p:cNvPr id="552" name="Google Shape;552;p5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tổng quát cho số nguyên có dấu</a:t>
            </a:r>
            <a:endParaRPr/>
          </a:p>
        </p:txBody>
      </p:sp>
      <p:sp>
        <p:nvSpPr>
          <p:cNvPr id="553" name="Google Shape;553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4" name="Google Shape;5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590800"/>
            <a:ext cx="31718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038600"/>
            <a:ext cx="45529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ví dụ</a:t>
            </a:r>
            <a:endParaRPr/>
          </a:p>
        </p:txBody>
      </p:sp>
      <p:sp>
        <p:nvSpPr>
          <p:cNvPr id="562" name="Google Shape;562;p5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Ví dụ 1. Biểu diễn các số nguyên có dấu sau đây bằng 8-bit: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A = +58 ; B = -80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/>
              <a:t>Giải: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63" name="Google Shape;563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4" name="Google Shape;564;p52"/>
          <p:cNvPicPr preferRelativeResize="0"/>
          <p:nvPr/>
        </p:nvPicPr>
        <p:blipFill rotWithShape="1">
          <a:blip r:embed="rId3">
            <a:alphaModFix/>
          </a:blip>
          <a:srcRect b="0" l="8333" r="12500" t="31217"/>
          <a:stretch/>
        </p:blipFill>
        <p:spPr>
          <a:xfrm>
            <a:off x="1981200" y="3810000"/>
            <a:ext cx="4191000" cy="275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ví dụ (tiếp)</a:t>
            </a:r>
            <a:endParaRPr/>
          </a:p>
        </p:txBody>
      </p:sp>
      <p:sp>
        <p:nvSpPr>
          <p:cNvPr id="571" name="Google Shape;571;p5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2" name="Google Shape;572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3" name="Google Shape;57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791286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Với n = 8 bit</a:t>
            </a:r>
            <a:endParaRPr/>
          </a:p>
        </p:txBody>
      </p:sp>
      <p:sp>
        <p:nvSpPr>
          <p:cNvPr id="580" name="Google Shape;580;p5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Biểu diễn được các giá trị từ -128 đến +127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1" name="Google Shape;581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2" name="Google Shape;58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666999"/>
            <a:ext cx="6096000" cy="382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Trục số học số nguyên có dấu với n = 8 bit</a:t>
            </a:r>
            <a:endParaRPr/>
          </a:p>
        </p:txBody>
      </p:sp>
      <p:sp>
        <p:nvSpPr>
          <p:cNvPr id="589" name="Google Shape;589;p5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0" name="Google Shape;590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1" name="Google Shape;59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5000"/>
            <a:ext cx="74676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Với n = 16 bit, 32 bit, 64 bit</a:t>
            </a:r>
            <a:endParaRPr/>
          </a:p>
        </p:txBody>
      </p:sp>
      <p:sp>
        <p:nvSpPr>
          <p:cNvPr id="598" name="Google Shape;598;p5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9" name="Google Shape;599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0" name="Google Shape;6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4999"/>
            <a:ext cx="7391400" cy="44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Chuyển đổi từ byte thành word</a:t>
            </a:r>
            <a:endParaRPr/>
          </a:p>
        </p:txBody>
      </p:sp>
      <p:sp>
        <p:nvSpPr>
          <p:cNvPr id="607" name="Google Shape;607;p5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8" name="Google Shape;608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9" name="Google Shape;6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52600"/>
            <a:ext cx="7543800" cy="47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2.4. Thực hiện các phép toán số học với số nguyên</a:t>
            </a:r>
            <a:endParaRPr/>
          </a:p>
        </p:txBody>
      </p:sp>
      <p:sp>
        <p:nvSpPr>
          <p:cNvPr id="616" name="Google Shape;616;p5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1. Phép cộng số nguyên không dấu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Bộ cộng n-bit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7" name="Google Shape;617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8" name="Google Shape;61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124200"/>
            <a:ext cx="3810000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Nguyên tắc cộng số nguyên không dấu</a:t>
            </a:r>
            <a:endParaRPr/>
          </a:p>
        </p:txBody>
      </p:sp>
      <p:sp>
        <p:nvSpPr>
          <p:cNvPr id="625" name="Google Shape;625;p5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Khi cộng hai số nguyên không dấu n-bit, kết quả nhận được là n-bit:</a:t>
            </a:r>
            <a:endParaRPr sz="18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6" name="Google Shape;626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7" name="Google Shape;62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124200"/>
            <a:ext cx="69437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số thập phân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chữ số của phần nguyên: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chữ số của phần thập phân: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81043" l="0" r="0" t="0"/>
          <a:stretch/>
        </p:blipFill>
        <p:spPr>
          <a:xfrm>
            <a:off x="1219200" y="2057400"/>
            <a:ext cx="65627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3200400"/>
            <a:ext cx="32099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3200" y="5029200"/>
            <a:ext cx="48101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cộng số nguyên không dấu</a:t>
            </a:r>
            <a:endParaRPr/>
          </a:p>
        </p:txBody>
      </p:sp>
      <p:sp>
        <p:nvSpPr>
          <p:cNvPr id="634" name="Google Shape;634;p6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5" name="Google Shape;635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6" name="Google Shape;63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02" y="1905001"/>
            <a:ext cx="7486298" cy="44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Phép đảo dấu</a:t>
            </a:r>
            <a:endParaRPr/>
          </a:p>
        </p:txBody>
      </p:sp>
      <p:sp>
        <p:nvSpPr>
          <p:cNvPr id="643" name="Google Shape;643;p6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5" name="Google Shape;64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083" y="1676400"/>
            <a:ext cx="764731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Cộng số nguyên có dấu</a:t>
            </a:r>
            <a:endParaRPr/>
          </a:p>
        </p:txBody>
      </p:sp>
      <p:sp>
        <p:nvSpPr>
          <p:cNvPr id="652" name="Google Shape;652;p6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3" name="Google Shape;653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4" name="Google Shape;65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76401"/>
            <a:ext cx="8153400" cy="468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cộng số nguyên có dấu không tràn</a:t>
            </a:r>
            <a:endParaRPr/>
          </a:p>
        </p:txBody>
      </p:sp>
      <p:sp>
        <p:nvSpPr>
          <p:cNvPr id="661" name="Google Shape;661;p6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2" name="Google Shape;662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3" name="Google Shape;66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057400"/>
            <a:ext cx="6781800" cy="441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cộng số nguyên có dấu bị tràn</a:t>
            </a:r>
            <a:endParaRPr/>
          </a:p>
        </p:txBody>
      </p:sp>
      <p:sp>
        <p:nvSpPr>
          <p:cNvPr id="670" name="Google Shape;670;p6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1" name="Google Shape;671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2" name="Google Shape;67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81200"/>
            <a:ext cx="6705600" cy="442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Nguyên tắc thực hiện phép trừ</a:t>
            </a:r>
            <a:endParaRPr/>
          </a:p>
        </p:txBody>
      </p:sp>
      <p:sp>
        <p:nvSpPr>
          <p:cNvPr id="679" name="Google Shape;679;p6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Phép trừ hai số nguyên: X-Y = X+(-Y)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Nguyên tắc: Lấy bù hai của Y để được –Y, rồi cộng với X</a:t>
            </a:r>
            <a:endParaRPr sz="24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0" name="Google Shape;680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1" name="Google Shape;68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9" y="3200400"/>
            <a:ext cx="4329263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Nhân số nguyên không dấu</a:t>
            </a:r>
            <a:endParaRPr/>
          </a:p>
        </p:txBody>
      </p:sp>
      <p:sp>
        <p:nvSpPr>
          <p:cNvPr id="688" name="Google Shape;688;p6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9" name="Google Shape;689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0" name="Google Shape;690;p66"/>
          <p:cNvPicPr preferRelativeResize="0"/>
          <p:nvPr/>
        </p:nvPicPr>
        <p:blipFill rotWithShape="1">
          <a:blip r:embed="rId3">
            <a:alphaModFix/>
          </a:blip>
          <a:srcRect b="0" l="5768" r="0" t="0"/>
          <a:stretch/>
        </p:blipFill>
        <p:spPr>
          <a:xfrm>
            <a:off x="1066800" y="1905000"/>
            <a:ext cx="6223917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Nhân số nguyên không dấu (tiếp)</a:t>
            </a:r>
            <a:endParaRPr/>
          </a:p>
        </p:txBody>
      </p:sp>
      <p:sp>
        <p:nvSpPr>
          <p:cNvPr id="697" name="Google Shape;697;p6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Các tích riêng phần được xác định như sau: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Nếu bit của số nhân bằng 0 → tích riêng phần bằng 0.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Nếu bit của số nhân bằng 1 → tích riêng phần bằng số bị nhân.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Tích riêng phần tiếp theo được dịch trái một bit so với tích riêng phần trước đó.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Tích bằng tổng các tích riêng phần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Nhân hai số nguyên n-bit, tích có độ dài 2n bit (không bao giờ tràn).</a:t>
            </a:r>
            <a:endParaRPr sz="2400"/>
          </a:p>
        </p:txBody>
      </p:sp>
      <p:sp>
        <p:nvSpPr>
          <p:cNvPr id="698" name="Google Shape;698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Bộ nhân số nguyên không dấu</a:t>
            </a:r>
            <a:endParaRPr/>
          </a:p>
        </p:txBody>
      </p:sp>
      <p:sp>
        <p:nvSpPr>
          <p:cNvPr id="705" name="Google Shape;705;p6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6" name="Google Shape;706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7" name="Google Shape;70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551" y="2590800"/>
            <a:ext cx="7172049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2133599"/>
            <a:ext cx="1371600" cy="38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Lưu đồ nhân số nguyên không dấu</a:t>
            </a:r>
            <a:endParaRPr/>
          </a:p>
        </p:txBody>
      </p:sp>
      <p:sp>
        <p:nvSpPr>
          <p:cNvPr id="715" name="Google Shape;715;p6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6" name="Google Shape;716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7" name="Google Shape;71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143000"/>
            <a:ext cx="3200400" cy="5379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Hệ nhị phân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9377" l="9282" r="5531" t="19753"/>
          <a:stretch/>
        </p:blipFill>
        <p:spPr>
          <a:xfrm>
            <a:off x="838200" y="1673225"/>
            <a:ext cx="7389813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nhân số nguyên không dấu</a:t>
            </a:r>
            <a:endParaRPr/>
          </a:p>
        </p:txBody>
      </p:sp>
      <p:sp>
        <p:nvSpPr>
          <p:cNvPr id="724" name="Google Shape;724;p7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5" name="Google Shape;725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6" name="Google Shape;72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76399"/>
            <a:ext cx="6172200" cy="490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Chia số nguyên không dấu</a:t>
            </a:r>
            <a:endParaRPr/>
          </a:p>
        </p:txBody>
      </p:sp>
      <p:sp>
        <p:nvSpPr>
          <p:cNvPr id="733" name="Google Shape;733;p7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4" name="Google Shape;734;p7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5" name="Google Shape;735;p71"/>
          <p:cNvPicPr preferRelativeResize="0"/>
          <p:nvPr/>
        </p:nvPicPr>
        <p:blipFill rotWithShape="1">
          <a:blip r:embed="rId3">
            <a:alphaModFix/>
          </a:blip>
          <a:srcRect b="0" l="0" r="0" t="11363"/>
          <a:stretch/>
        </p:blipFill>
        <p:spPr>
          <a:xfrm>
            <a:off x="685800" y="2057400"/>
            <a:ext cx="722749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Bộ chia số nguyên không dấu</a:t>
            </a:r>
            <a:endParaRPr/>
          </a:p>
        </p:txBody>
      </p:sp>
      <p:sp>
        <p:nvSpPr>
          <p:cNvPr id="742" name="Google Shape;742;p7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3" name="Google Shape;743;p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4" name="Google Shape;74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57400"/>
            <a:ext cx="6934200" cy="4320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Lưu đồ chia số nguyên không dấu</a:t>
            </a:r>
            <a:endParaRPr/>
          </a:p>
        </p:txBody>
      </p:sp>
      <p:sp>
        <p:nvSpPr>
          <p:cNvPr id="751" name="Google Shape;751;p7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2" name="Google Shape;752;p7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3" name="Google Shape;75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447800"/>
            <a:ext cx="3200400" cy="523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 Chia số nguyên có dấu</a:t>
            </a:r>
            <a:endParaRPr/>
          </a:p>
        </p:txBody>
      </p:sp>
      <p:sp>
        <p:nvSpPr>
          <p:cNvPr id="760" name="Google Shape;760;p7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Bước 1. Chuyển đổi số bị chia và số chia về thành số dương tương ứng.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Bước 2. Sử dụng thuật giải chia số nguyên không dấu để chia hai số dương, kết quả nhận được là thương Q và phần dư R đều là dương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■"/>
            </a:pPr>
            <a:r>
              <a:rPr lang="en-US" sz="2200"/>
              <a:t>Bước 3. Hiệu chỉnh dấu của kết quả như sau: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rPr i="1" lang="en-US" sz="2200"/>
              <a:t>(Lưu ý: phép đảo dấu thực chất là thực hiện phép lấy bù hai)</a:t>
            </a:r>
            <a:endParaRPr/>
          </a:p>
          <a:p>
            <a:pPr indent="-238125" lvl="0" marL="342900" rtl="0" algn="l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sz="2200"/>
          </a:p>
          <a:p>
            <a:pPr indent="-238125" lvl="0" marL="342900" rtl="0" algn="l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sz="2200"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761" name="Google Shape;761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2" name="Google Shape;76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648200"/>
            <a:ext cx="6747993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2.5. Số thực dấu phẩy động</a:t>
            </a:r>
            <a:endParaRPr/>
          </a:p>
        </p:txBody>
      </p:sp>
      <p:sp>
        <p:nvSpPr>
          <p:cNvPr id="769" name="Google Shape;769;p7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1. Nguyên tắc chung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0" name="Google Shape;770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1" name="Google Shape;77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67000"/>
            <a:ext cx="6671187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Chuẩn IEEE754/85</a:t>
            </a:r>
            <a:endParaRPr/>
          </a:p>
        </p:txBody>
      </p:sp>
      <p:sp>
        <p:nvSpPr>
          <p:cNvPr id="778" name="Google Shape;778;p7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Cơ số R = 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Các dạng: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Dạng 32-bit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Dạng 64-bit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Dạng 80-bit</a:t>
            </a:r>
            <a:endParaRPr/>
          </a:p>
        </p:txBody>
      </p:sp>
      <p:sp>
        <p:nvSpPr>
          <p:cNvPr id="779" name="Google Shape;779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dạng biểu diễn chính</a:t>
            </a:r>
            <a:endParaRPr/>
          </a:p>
        </p:txBody>
      </p:sp>
      <p:sp>
        <p:nvSpPr>
          <p:cNvPr id="786" name="Google Shape;786;p7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7" name="Google Shape;787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8" name="Google Shape;78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438400"/>
            <a:ext cx="8016291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Dạng 32 bit</a:t>
            </a:r>
            <a:endParaRPr/>
          </a:p>
        </p:txBody>
      </p:sp>
      <p:sp>
        <p:nvSpPr>
          <p:cNvPr id="795" name="Google Shape;795;p7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6" name="Google Shape;796;p7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7" name="Google Shape;797;p78"/>
          <p:cNvPicPr preferRelativeResize="0"/>
          <p:nvPr/>
        </p:nvPicPr>
        <p:blipFill rotWithShape="1">
          <a:blip r:embed="rId3">
            <a:alphaModFix/>
          </a:blip>
          <a:srcRect b="0" l="0" r="0" t="3788"/>
          <a:stretch/>
        </p:blipFill>
        <p:spPr>
          <a:xfrm>
            <a:off x="1981200" y="1787236"/>
            <a:ext cx="4370522" cy="87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667000"/>
            <a:ext cx="6629400" cy="378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1</a:t>
            </a:r>
            <a:endParaRPr/>
          </a:p>
        </p:txBody>
      </p:sp>
      <p:sp>
        <p:nvSpPr>
          <p:cNvPr id="805" name="Google Shape;805;p7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6" name="Google Shape;806;p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229600" cy="458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Hệ nhị phân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Cơ số 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2 chữ số nhị phân: 0 và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chữ số nhị phân gọi là </a:t>
            </a:r>
            <a:r>
              <a:rPr b="1" i="1" lang="en-US"/>
              <a:t>bit (binary digit)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Bit là đơn vị thông tin nhỏ nhất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Dùng n bit có thể biểu diễn được 2</a:t>
            </a:r>
            <a:r>
              <a:rPr baseline="30000" lang="en-US"/>
              <a:t>n</a:t>
            </a:r>
            <a:r>
              <a:rPr lang="en-US"/>
              <a:t> giá trị khác nhau: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00...000 = 0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11...111 = 2</a:t>
            </a:r>
            <a:r>
              <a:rPr baseline="30000" lang="en-US"/>
              <a:t>n</a:t>
            </a:r>
            <a:r>
              <a:rPr lang="en-US"/>
              <a:t> - 1</a:t>
            </a:r>
            <a:endParaRPr/>
          </a:p>
        </p:txBody>
      </p:sp>
      <p:sp>
        <p:nvSpPr>
          <p:cNvPr id="179" name="Google Shape;179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8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2</a:t>
            </a:r>
            <a:endParaRPr/>
          </a:p>
        </p:txBody>
      </p:sp>
      <p:sp>
        <p:nvSpPr>
          <p:cNvPr id="814" name="Google Shape;814;p8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5" name="Google Shape;815;p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6" name="Google Shape;81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81200"/>
            <a:ext cx="8077200" cy="447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3</a:t>
            </a:r>
            <a:endParaRPr/>
          </a:p>
        </p:txBody>
      </p:sp>
      <p:sp>
        <p:nvSpPr>
          <p:cNvPr id="823" name="Google Shape;823;p8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4" name="Google Shape;824;p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5" name="Google Shape;82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5000"/>
            <a:ext cx="8077200" cy="453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qui ước đặc biệt</a:t>
            </a:r>
            <a:endParaRPr/>
          </a:p>
        </p:txBody>
      </p:sp>
      <p:sp>
        <p:nvSpPr>
          <p:cNvPr id="832" name="Google Shape;832;p8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3" name="Google Shape;833;p8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4" name="Google Shape;834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1200"/>
            <a:ext cx="8492144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Dải giá trị biểu diễn</a:t>
            </a:r>
            <a:endParaRPr/>
          </a:p>
        </p:txBody>
      </p:sp>
      <p:sp>
        <p:nvSpPr>
          <p:cNvPr id="841" name="Google Shape;841;p8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2" name="Google Shape;842;p8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3" name="Google Shape;843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8425774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Dạng 64-bit</a:t>
            </a:r>
            <a:endParaRPr/>
          </a:p>
        </p:txBody>
      </p:sp>
      <p:sp>
        <p:nvSpPr>
          <p:cNvPr id="850" name="Google Shape;850;p8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1" name="Google Shape;851;p8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2" name="Google Shape;85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400"/>
            <a:ext cx="774372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Dạng 80-bit</a:t>
            </a:r>
            <a:endParaRPr/>
          </a:p>
        </p:txBody>
      </p:sp>
      <p:sp>
        <p:nvSpPr>
          <p:cNvPr id="859" name="Google Shape;859;p8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0" name="Google Shape;860;p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1" name="Google Shape;86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57400"/>
            <a:ext cx="8103631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3.Thực hiện phép toán số dấu phẩy động</a:t>
            </a:r>
            <a:endParaRPr/>
          </a:p>
        </p:txBody>
      </p:sp>
      <p:sp>
        <p:nvSpPr>
          <p:cNvPr id="868" name="Google Shape;868;p8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9" name="Google Shape;869;p8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0" name="Google Shape;87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8223534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khả năng tràn số</a:t>
            </a:r>
            <a:endParaRPr/>
          </a:p>
        </p:txBody>
      </p:sp>
      <p:sp>
        <p:nvSpPr>
          <p:cNvPr id="877" name="Google Shape;877;p8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8" name="Google Shape;878;p8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9" name="Google Shape;87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5000"/>
            <a:ext cx="7315200" cy="458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Phép cộng và phép trừ</a:t>
            </a:r>
            <a:endParaRPr/>
          </a:p>
        </p:txBody>
      </p:sp>
      <p:sp>
        <p:nvSpPr>
          <p:cNvPr id="886" name="Google Shape;886;p8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Kiểm tra các số hạng có bằng 0 hay không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Hiệu chỉnh phần định trị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Cộng hoặc trừ phần định trị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Chuẩn hoá kết quả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8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7" name="Google Shape;887;p8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8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2.6. Biểu diễn ký tự</a:t>
            </a:r>
            <a:endParaRPr/>
          </a:p>
        </p:txBody>
      </p:sp>
      <p:sp>
        <p:nvSpPr>
          <p:cNvPr id="894" name="Google Shape;894;p8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Bộ mã ASCII (American Standard Code for Information Interchange)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Bộ mã Unicode</a:t>
            </a:r>
            <a:endParaRPr/>
          </a:p>
        </p:txBody>
      </p:sp>
      <p:sp>
        <p:nvSpPr>
          <p:cNvPr id="895" name="Google Shape;895;p8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Hệ nhị phân</a:t>
            </a:r>
            <a:endParaRPr/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457200" y="1981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Có một số nhị phân A như sau: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2200"/>
              <a:t>A = a</a:t>
            </a:r>
            <a:r>
              <a:rPr baseline="-25000" lang="en-US" sz="2200"/>
              <a:t>n</a:t>
            </a:r>
            <a:r>
              <a:rPr lang="en-US" sz="2200"/>
              <a:t>a</a:t>
            </a:r>
            <a:r>
              <a:rPr baseline="-25000" lang="en-US" sz="2200"/>
              <a:t>n-1</a:t>
            </a:r>
            <a:r>
              <a:rPr lang="en-US" sz="2200"/>
              <a:t>...a</a:t>
            </a:r>
            <a:r>
              <a:rPr baseline="-25000" lang="en-US" sz="2200"/>
              <a:t>1</a:t>
            </a:r>
            <a:r>
              <a:rPr lang="en-US" sz="2200"/>
              <a:t>a</a:t>
            </a:r>
            <a:r>
              <a:rPr baseline="-25000" lang="en-US" sz="2200"/>
              <a:t>0</a:t>
            </a:r>
            <a:r>
              <a:rPr lang="en-US" sz="2200"/>
              <a:t>.a</a:t>
            </a:r>
            <a:r>
              <a:rPr baseline="-25000" lang="en-US" sz="2200"/>
              <a:t>-1</a:t>
            </a:r>
            <a:r>
              <a:rPr lang="en-US" sz="2200"/>
              <a:t>...a</a:t>
            </a:r>
            <a:r>
              <a:rPr baseline="-25000" lang="en-US" sz="2200"/>
              <a:t>-m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Giá trị của A được tính như sau: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i="1" lang="en-US" sz="2200"/>
              <a:t>A = a</a:t>
            </a:r>
            <a:r>
              <a:rPr baseline="-25000" i="1" lang="en-US" sz="2200"/>
              <a:t>n</a:t>
            </a:r>
            <a:r>
              <a:rPr i="1" lang="en-US" sz="2200"/>
              <a:t>2</a:t>
            </a:r>
            <a:r>
              <a:rPr baseline="30000" i="1" lang="en-US" sz="2200"/>
              <a:t>n</a:t>
            </a:r>
            <a:r>
              <a:rPr i="1" lang="en-US" sz="2200"/>
              <a:t> + a</a:t>
            </a:r>
            <a:r>
              <a:rPr baseline="-25000" i="1" lang="en-US" sz="2200"/>
              <a:t>n-1</a:t>
            </a:r>
            <a:r>
              <a:rPr i="1" lang="en-US" sz="2200"/>
              <a:t>2</a:t>
            </a:r>
            <a:r>
              <a:rPr baseline="30000" i="1" lang="en-US" sz="2200"/>
              <a:t>n-1</a:t>
            </a:r>
            <a:r>
              <a:rPr i="1" lang="en-US" sz="2200"/>
              <a:t> +...+ a</a:t>
            </a:r>
            <a:r>
              <a:rPr baseline="-25000" i="1" lang="en-US" sz="2200"/>
              <a:t>0</a:t>
            </a:r>
            <a:r>
              <a:rPr i="1" lang="en-US" sz="2200"/>
              <a:t>2</a:t>
            </a:r>
            <a:r>
              <a:rPr baseline="30000" i="1" lang="en-US" sz="2200"/>
              <a:t>0</a:t>
            </a:r>
            <a:r>
              <a:rPr i="1" lang="en-US" sz="2200"/>
              <a:t> + a</a:t>
            </a:r>
            <a:r>
              <a:rPr baseline="-25000" i="1" lang="en-US" sz="2200"/>
              <a:t>-1</a:t>
            </a:r>
            <a:r>
              <a:rPr i="1" lang="en-US" sz="2200"/>
              <a:t>2</a:t>
            </a:r>
            <a:r>
              <a:rPr baseline="30000" i="1" lang="en-US" sz="2200"/>
              <a:t>-1</a:t>
            </a:r>
            <a:r>
              <a:rPr i="1" lang="en-US" sz="2200"/>
              <a:t> +...+ a</a:t>
            </a:r>
            <a:r>
              <a:rPr baseline="-25000" i="1" lang="en-US" sz="2200"/>
              <a:t>-m</a:t>
            </a:r>
            <a:r>
              <a:rPr i="1" lang="en-US" sz="2200"/>
              <a:t>2</a:t>
            </a:r>
            <a:r>
              <a:rPr baseline="30000" i="1" lang="en-US" sz="2200"/>
              <a:t>-m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■"/>
            </a:pPr>
            <a:r>
              <a:rPr lang="en-US" sz="2600"/>
              <a:t>Ví dụ: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1101001.1 0 1 1</a:t>
            </a:r>
            <a:r>
              <a:rPr b="1" baseline="-25000" lang="en-US" sz="2200">
                <a:latin typeface="Courier New"/>
                <a:ea typeface="Courier New"/>
                <a:cs typeface="Courier New"/>
                <a:sym typeface="Courier New"/>
              </a:rPr>
              <a:t>(2)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 sz="2200">
                <a:solidFill>
                  <a:srgbClr val="FE0000"/>
                </a:solidFill>
                <a:latin typeface="Courier New"/>
                <a:ea typeface="Courier New"/>
                <a:cs typeface="Courier New"/>
                <a:sym typeface="Courier New"/>
              </a:rPr>
              <a:t>6543210-1-2-3-4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2200"/>
              <a:t>= 2</a:t>
            </a:r>
            <a:r>
              <a:rPr baseline="30000" lang="en-US" sz="2200"/>
              <a:t>6</a:t>
            </a:r>
            <a:r>
              <a:rPr lang="en-US" sz="2200"/>
              <a:t> + 2</a:t>
            </a:r>
            <a:r>
              <a:rPr baseline="30000" lang="en-US" sz="2200"/>
              <a:t>5</a:t>
            </a:r>
            <a:r>
              <a:rPr lang="en-US" sz="2200"/>
              <a:t> + 2</a:t>
            </a:r>
            <a:r>
              <a:rPr baseline="30000" lang="en-US" sz="2200"/>
              <a:t>3</a:t>
            </a:r>
            <a:r>
              <a:rPr lang="en-US" sz="2200"/>
              <a:t> + 2</a:t>
            </a:r>
            <a:r>
              <a:rPr baseline="30000" lang="en-US" sz="2200"/>
              <a:t>0</a:t>
            </a:r>
            <a:r>
              <a:rPr lang="en-US" sz="2200"/>
              <a:t> + 2</a:t>
            </a:r>
            <a:r>
              <a:rPr baseline="30000" lang="en-US" sz="2200"/>
              <a:t>-1</a:t>
            </a:r>
            <a:r>
              <a:rPr lang="en-US" sz="2200"/>
              <a:t> + 2</a:t>
            </a:r>
            <a:r>
              <a:rPr baseline="30000" lang="en-US" sz="2200"/>
              <a:t>-3</a:t>
            </a:r>
            <a:r>
              <a:rPr lang="en-US" sz="2200"/>
              <a:t> + 2</a:t>
            </a:r>
            <a:r>
              <a:rPr baseline="30000" lang="en-US" sz="2200"/>
              <a:t>-4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2200"/>
              <a:t>= 64 + 32 + 8 + 1 + 0.5 + 0.125 + 0.0625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2200"/>
              <a:t>= 105.6875</a:t>
            </a:r>
            <a:r>
              <a:rPr baseline="-25000" lang="en-US" sz="2200"/>
              <a:t>(10)</a:t>
            </a:r>
            <a:endParaRPr/>
          </a:p>
        </p:txBody>
      </p:sp>
      <p:sp>
        <p:nvSpPr>
          <p:cNvPr id="187" name="Google Shape;187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0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Bộ mã ASCII</a:t>
            </a:r>
            <a:endParaRPr/>
          </a:p>
        </p:txBody>
      </p:sp>
      <p:sp>
        <p:nvSpPr>
          <p:cNvPr id="902" name="Google Shape;902;p90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3" name="Google Shape;903;p9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4" name="Google Shape;90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81280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91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ký tự chuẩn</a:t>
            </a:r>
            <a:endParaRPr/>
          </a:p>
        </p:txBody>
      </p:sp>
      <p:sp>
        <p:nvSpPr>
          <p:cNvPr id="911" name="Google Shape;911;p91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2" name="Google Shape;912;p9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3" name="Google Shape;91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5257800" cy="4403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2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92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1" name="Google Shape;921;p9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2" name="Google Shape;922;p92"/>
          <p:cNvPicPr preferRelativeResize="0"/>
          <p:nvPr/>
        </p:nvPicPr>
        <p:blipFill rotWithShape="1">
          <a:blip r:embed="rId3">
            <a:alphaModFix/>
          </a:blip>
          <a:srcRect b="0" l="383" r="0" t="0"/>
          <a:stretch/>
        </p:blipFill>
        <p:spPr>
          <a:xfrm>
            <a:off x="942109" y="304800"/>
            <a:ext cx="7211291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3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ký tự hiển thị chuẩn</a:t>
            </a:r>
            <a:endParaRPr/>
          </a:p>
        </p:txBody>
      </p:sp>
      <p:sp>
        <p:nvSpPr>
          <p:cNvPr id="929" name="Google Shape;929;p93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0" name="Google Shape;930;p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1" name="Google Shape;93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81200"/>
            <a:ext cx="6934200" cy="450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4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ký tự hiển thị chuẩn (tiếp)</a:t>
            </a:r>
            <a:endParaRPr/>
          </a:p>
        </p:txBody>
      </p:sp>
      <p:sp>
        <p:nvSpPr>
          <p:cNvPr id="938" name="Google Shape;938;p94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9" name="Google Shape;939;p9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0" name="Google Shape;940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81200"/>
            <a:ext cx="779012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5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ký tự hiển thị chuẩn (tiếp)</a:t>
            </a:r>
            <a:endParaRPr/>
          </a:p>
        </p:txBody>
      </p:sp>
      <p:sp>
        <p:nvSpPr>
          <p:cNvPr id="947" name="Google Shape;947;p95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8" name="Google Shape;948;p9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9" name="Google Shape;949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81200"/>
            <a:ext cx="7855284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6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mã điều khiển: có mã</a:t>
            </a:r>
            <a:endParaRPr/>
          </a:p>
        </p:txBody>
      </p:sp>
      <p:sp>
        <p:nvSpPr>
          <p:cNvPr id="956" name="Google Shape;956;p96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7" name="Google Shape;957;p9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8" name="Google Shape;958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371600"/>
            <a:ext cx="3276600" cy="604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981200"/>
            <a:ext cx="6781800" cy="445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97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mã điều khiển (tiếp)</a:t>
            </a:r>
            <a:endParaRPr/>
          </a:p>
        </p:txBody>
      </p:sp>
      <p:sp>
        <p:nvSpPr>
          <p:cNvPr id="966" name="Google Shape;966;p97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7" name="Google Shape;967;p9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8" name="Google Shape;96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7467600" cy="485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98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mã điều khiển (tiếp)</a:t>
            </a:r>
            <a:endParaRPr/>
          </a:p>
        </p:txBody>
      </p:sp>
      <p:sp>
        <p:nvSpPr>
          <p:cNvPr id="975" name="Google Shape;975;p98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6" name="Google Shape;976;p9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7" name="Google Shape;97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81200"/>
            <a:ext cx="8032376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99"/>
          <p:cNvSpPr txBox="1"/>
          <p:nvPr>
            <p:ph type="title"/>
          </p:nvPr>
        </p:nvSpPr>
        <p:spPr>
          <a:xfrm>
            <a:off x="228600" y="4572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mã điều khiển (tiếp)</a:t>
            </a:r>
            <a:endParaRPr/>
          </a:p>
        </p:txBody>
      </p:sp>
      <p:sp>
        <p:nvSpPr>
          <p:cNvPr id="984" name="Google Shape;984;p99"/>
          <p:cNvSpPr txBox="1"/>
          <p:nvPr>
            <p:ph idx="1" type="body"/>
          </p:nvPr>
        </p:nvSpPr>
        <p:spPr>
          <a:xfrm>
            <a:off x="457200" y="1981200"/>
            <a:ext cx="8458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5" name="Google Shape;985;p9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6" name="Google Shape;986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7543800" cy="4796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2004-08-26T02:35:59Z</dcterms:created>
  <dc:creator>Ninh Xuan Huong</dc:creator>
</cp:coreProperties>
</file>