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</p:sldIdLst>
  <p:sldSz cy="6858000" cx="9144000"/>
  <p:notesSz cx="6858000" cy="9144000"/>
  <p:embeddedFontLst>
    <p:embeddedFont>
      <p:font typeface="Arial Black"/>
      <p:regular r:id="rId1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18" roundtripDataSignature="AMtx7mjIwVJORt2fSFwo7tJ1Wi8KRhrc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customschemas.google.com/relationships/presentationmetadata" Target="metadata"/><Relationship Id="rId117" Type="http://schemas.openxmlformats.org/officeDocument/2006/relationships/font" Target="fonts/ArialBlack-regular.fntdata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8" name="Google Shape;938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1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7" name="Google Shape;947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1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5" name="Google Shape;955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1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63" name="Google Shape;963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1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71" name="Google Shape;971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0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79" name="Google Shape;979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10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87" name="Google Shape;987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10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97" name="Google Shape;997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10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05" name="Google Shape;1005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1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13" name="Google Shape;1013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10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2" name="Google Shape;1022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1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4" name="Google Shape;1034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1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4" name="Google Shape;2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2" name="Google Shape;2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9" name="Google Shape;26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8" name="Google Shape;2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6" name="Google Shape;2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4" name="Google Shape;29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3" name="Google Shape;3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1" name="Google Shape;31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0" name="Google Shape;32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8" name="Google Shape;32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6" name="Google Shape;3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4" name="Google Shape;3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2" name="Google Shape;35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1" name="Google Shape;36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9" name="Google Shape;36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7" name="Google Shape;37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6" name="Google Shape;38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4" name="Google Shape;39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2" name="Google Shape;40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0" name="Google Shape;41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8" name="Google Shape;41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6" name="Google Shape;42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4" name="Google Shape;43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2" name="Google Shape;44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0" name="Google Shape;45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8" name="Google Shape;45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6" name="Google Shape;46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4" name="Google Shape;47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2" name="Google Shape;48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0" name="Google Shape;49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9" name="Google Shape;49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7" name="Google Shape;50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5" name="Google Shape;51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4" name="Google Shape;52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2" name="Google Shape;53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1" name="Google Shape;54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9" name="Google Shape;54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8" name="Google Shape;558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7" name="Google Shape;567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6" name="Google Shape;576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4" name="Google Shape;58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2" name="Google Shape;592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0" name="Google Shape;600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9" name="Google Shape;60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7" name="Google Shape;61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6" name="Google Shape;626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4" name="Google Shape;634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3" name="Google Shape;643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1" name="Google Shape;651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0" name="Google Shape;660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8" name="Google Shape;668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7" name="Google Shape;677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5" name="Google Shape;685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4" name="Google Shape;694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2" name="Google Shape;702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0" name="Google Shape;710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8" name="Google Shape;718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9" name="Google Shape;729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37" name="Google Shape;737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6" name="Google Shape;746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4" name="Google Shape;754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2" name="Google Shape;762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0" name="Google Shape;770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9" name="Google Shape;779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7" name="Google Shape;787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5" name="Google Shape;795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4" name="Google Shape;804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8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2" name="Google Shape;812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8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1" name="Google Shape;821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2" name="Google Shape;822;p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9" name="Google Shape;829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8" name="Google Shape;838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6" name="Google Shape;846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4" name="Google Shape;854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2" name="Google Shape;862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9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1" name="Google Shape;871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9" name="Google Shape;879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7" name="Google Shape;887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5" name="Google Shape;895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9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03" name="Google Shape;903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2" name="Google Shape;912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1" name="Google Shape;921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0" name="Google Shape;930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8" name="Google Shape;28;p1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2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9" name="Google Shape;99;p1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3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3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5" name="Google Shape;105;p1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114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3" name="Google Shape;33;p114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" name="Google Shape;34;p114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5" name="Google Shape;35;p114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6" name="Google Shape;36;p114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" name="Google Shape;37;p114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" name="Google Shape;38;p114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" name="Google Shape;39;p114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" name="Google Shape;40;p114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" name="Google Shape;41;p114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" name="Google Shape;42;p114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" name="Google Shape;43;p114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" name="Google Shape;44;p114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" name="Google Shape;45;p114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46" name="Google Shape;46;p11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4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4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4" name="Google Shape;54;p1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1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6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0" name="Google Shape;60;p116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1" name="Google Shape;61;p1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68" name="Google Shape;68;p1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1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70" name="Google Shape;70;p1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85" name="Google Shape;85;p1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6" name="Google Shape;86;p1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3" name="Google Shape;93;p1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" name="Google Shape;12;p112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" name="Google Shape;13;p112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112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112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12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12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12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12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" name="Google Shape;20;p112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12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1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1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9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37.jpg"/><Relationship Id="rId4" Type="http://schemas.openxmlformats.org/officeDocument/2006/relationships/image" Target="../media/image32.jpg"/><Relationship Id="rId5" Type="http://schemas.openxmlformats.org/officeDocument/2006/relationships/image" Target="../media/image34.jpg"/><Relationship Id="rId6" Type="http://schemas.openxmlformats.org/officeDocument/2006/relationships/image" Target="../media/image38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0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9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3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7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1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1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9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8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5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0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Chương 3: Bộ xử lý CPU</a:t>
            </a:r>
            <a:endParaRPr/>
          </a:p>
        </p:txBody>
      </p:sp>
      <p:sp>
        <p:nvSpPr>
          <p:cNvPr id="114" name="Google Shape;114;p1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3.1 Cấu trúc cơ bản của CPU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3.2 Tập lệnh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3.3 Hoạt động của CPU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3.4 Kiến trúc của các bộ xử lý tiên tiến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3.5 Kiến trúc tập lệnh Intel x86</a:t>
            </a:r>
            <a:endParaRPr/>
          </a:p>
        </p:txBody>
      </p:sp>
      <p:sp>
        <p:nvSpPr>
          <p:cNvPr id="115" name="Google Shape;115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tín hiệu đưa đến đơn vị điều khiển</a:t>
            </a:r>
            <a:endParaRPr/>
          </a:p>
        </p:txBody>
      </p:sp>
      <p:sp>
        <p:nvSpPr>
          <p:cNvPr id="190" name="Google Shape;190;p10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Clock: tín hiệu nhịp từ mạch tạo dao động bên ngoài.</a:t>
            </a:r>
            <a:endParaRPr sz="18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Mã lệnh từ thanh ghi lệnh đưa đến để giải mã.</a:t>
            </a:r>
            <a:endParaRPr sz="18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Các cờ từ thanh ghi cờ cho biết trạng thái của CPU.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Các tín hiệu yêu cầu từ bus điều khiển</a:t>
            </a:r>
            <a:endParaRPr/>
          </a:p>
        </p:txBody>
      </p:sp>
      <p:sp>
        <p:nvSpPr>
          <p:cNvPr id="191" name="Google Shape;191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00"/>
          <p:cNvSpPr txBox="1"/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Biểu đồ thời gian của đường ống lệnh</a:t>
            </a:r>
            <a:endParaRPr/>
          </a:p>
        </p:txBody>
      </p:sp>
      <p:sp>
        <p:nvSpPr>
          <p:cNvPr id="942" name="Google Shape;942;p100"/>
          <p:cNvSpPr txBox="1"/>
          <p:nvPr>
            <p:ph idx="1" type="body"/>
          </p:nvPr>
        </p:nvSpPr>
        <p:spPr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43" name="Google Shape;943;p10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44" name="Google Shape;944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" y="1447800"/>
            <a:ext cx="8426165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01"/>
          <p:cNvSpPr txBox="1"/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Các Hazard (trở ngại) của đường ống lệnh</a:t>
            </a:r>
            <a:endParaRPr/>
          </a:p>
        </p:txBody>
      </p:sp>
      <p:sp>
        <p:nvSpPr>
          <p:cNvPr id="951" name="Google Shape;951;p101"/>
          <p:cNvSpPr txBox="1"/>
          <p:nvPr>
            <p:ph idx="1" type="body"/>
          </p:nvPr>
        </p:nvSpPr>
        <p:spPr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700"/>
              <a:buChar char="■"/>
            </a:pPr>
            <a:r>
              <a:rPr lang="en-US" sz="3600"/>
              <a:t>Hazard: Tình huống ngăn cản bắt đầu của lệnh tiếp theo ở chu kỳ tiếp theo.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Hazard cấu trúc: do tài nguyên được yêu cầu đang bận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Hazard dữ liệu: cần phải đợi để lệnh trước hoàn thành việc đọc/ghi dữ liệu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Hazard điều khiển: do rẽ nhánh gây ra</a:t>
            </a:r>
            <a:endParaRPr/>
          </a:p>
          <a:p>
            <a:pPr indent="-171450" lvl="0" marL="342900" rtl="0" algn="l">
              <a:spcBef>
                <a:spcPts val="72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3600"/>
          </a:p>
        </p:txBody>
      </p:sp>
      <p:sp>
        <p:nvSpPr>
          <p:cNvPr id="952" name="Google Shape;952;p10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02"/>
          <p:cNvSpPr txBox="1"/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Hazard về cấu trúc</a:t>
            </a:r>
            <a:endParaRPr sz="4000"/>
          </a:p>
        </p:txBody>
      </p:sp>
      <p:sp>
        <p:nvSpPr>
          <p:cNvPr id="959" name="Google Shape;959;p102"/>
          <p:cNvSpPr txBox="1"/>
          <p:nvPr>
            <p:ph idx="1" type="body"/>
          </p:nvPr>
        </p:nvSpPr>
        <p:spPr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700"/>
              <a:buChar char="■"/>
            </a:pPr>
            <a:r>
              <a:rPr lang="en-US" sz="3600"/>
              <a:t>Khắc phục: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nhân tài nguyên để tránh xung đột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Làm trễ</a:t>
            </a:r>
            <a:endParaRPr sz="3200"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SzPts val="2700"/>
              <a:buChar char="■"/>
            </a:pPr>
            <a:r>
              <a:rPr lang="en-US" sz="3600"/>
              <a:t>Ví dụ: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Bus dữ liệu: truyền lệnh và dữ liệu</a:t>
            </a:r>
            <a:endParaRPr sz="3200"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Bus lệnh riêng, bus dữ liệu riêng (cache lệnh và cache dữ liệu)</a:t>
            </a:r>
            <a:endParaRPr sz="3200"/>
          </a:p>
        </p:txBody>
      </p:sp>
      <p:sp>
        <p:nvSpPr>
          <p:cNvPr id="960" name="Google Shape;960;p10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03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Chương 3: Bộ xử lý CPU</a:t>
            </a:r>
            <a:endParaRPr/>
          </a:p>
        </p:txBody>
      </p:sp>
      <p:sp>
        <p:nvSpPr>
          <p:cNvPr id="967" name="Google Shape;967;p103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3.1 Cấu trúc cơ bản của CPU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3.2 Tập lệnh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3.3 Hoạt động của CPU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3.4 Kiến trúc của các bộ xử lý tiên tiến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>
                <a:solidFill>
                  <a:srgbClr val="0000FF"/>
                </a:solidFill>
              </a:rPr>
              <a:t>3.5 Kiến trúc tập lệnh Intel x86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8" name="Google Shape;968;p10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04"/>
          <p:cNvSpPr txBox="1"/>
          <p:nvPr>
            <p:ph type="title"/>
          </p:nvPr>
        </p:nvSpPr>
        <p:spPr>
          <a:xfrm>
            <a:off x="228600" y="457200"/>
            <a:ext cx="876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3.5. Kiến trúc Intel</a:t>
            </a:r>
            <a:endParaRPr/>
          </a:p>
        </p:txBody>
      </p:sp>
      <p:sp>
        <p:nvSpPr>
          <p:cNvPr id="975" name="Google Shape;975;p104"/>
          <p:cNvSpPr txBox="1"/>
          <p:nvPr>
            <p:ph idx="1" type="body"/>
          </p:nvPr>
        </p:nvSpPr>
        <p:spPr>
          <a:xfrm>
            <a:off x="457200" y="1447800"/>
            <a:ext cx="8458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Sự tiến hóa của các bộ xử lý Intel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8080 (1974): 8-bit microprocessor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Accumulator, plus 3 index-register pairs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8086 (1978): 16-bit extension to 8080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Complex instruction set (CISC)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8087 (1980): floating-point coprocessor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Adds FP instructions and register stack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80286 (1982): 24-bit addresses, MMU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Segmented memory mapping and protection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80386 (1985): 32-bit extension (now IA-32)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Additional addressing modes and operations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Paged memory mapping as well as segments</a:t>
            </a:r>
            <a:endParaRPr/>
          </a:p>
        </p:txBody>
      </p:sp>
      <p:sp>
        <p:nvSpPr>
          <p:cNvPr id="976" name="Google Shape;976;p10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05"/>
          <p:cNvSpPr txBox="1"/>
          <p:nvPr>
            <p:ph type="title"/>
          </p:nvPr>
        </p:nvSpPr>
        <p:spPr>
          <a:xfrm>
            <a:off x="228600" y="457200"/>
            <a:ext cx="876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3.5. Kiến trúc Intel</a:t>
            </a:r>
            <a:endParaRPr/>
          </a:p>
        </p:txBody>
      </p:sp>
      <p:sp>
        <p:nvSpPr>
          <p:cNvPr id="983" name="Google Shape;983;p105"/>
          <p:cNvSpPr txBox="1"/>
          <p:nvPr>
            <p:ph idx="1" type="body"/>
          </p:nvPr>
        </p:nvSpPr>
        <p:spPr>
          <a:xfrm>
            <a:off x="457200" y="1447800"/>
            <a:ext cx="8458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i486 (1989): pipelined, on-chip caches and FPU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en-US" sz="1800"/>
              <a:t>Compatible competitors: AMD, Cyrix, …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Pentium (1993): superscalar, 64-bit datapath</a:t>
            </a:r>
            <a:endParaRPr sz="2000"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</a:pPr>
            <a:r>
              <a:rPr lang="en-US" sz="1800"/>
              <a:t>Later versions added MMX (Multi-Media eXtension) </a:t>
            </a:r>
            <a:r>
              <a:rPr lang="en-US" sz="2000"/>
              <a:t>instructions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en-US" sz="1800"/>
              <a:t>The infamous FDIV bug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Pentium Pro (1995), Pentium II (1997)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en-US" sz="1800"/>
              <a:t>New microarchitecture</a:t>
            </a:r>
            <a:endParaRPr sz="18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Pentium III (1999)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</a:pPr>
            <a:r>
              <a:rPr lang="en-US" sz="1800"/>
              <a:t>Added SSE (Streaming SIMD Extensions) and </a:t>
            </a:r>
            <a:r>
              <a:rPr lang="en-US" sz="2000"/>
              <a:t>associated registers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Pentium 4 (2001)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en-US" sz="1800"/>
              <a:t>New microarchitecture</a:t>
            </a:r>
            <a:endParaRPr sz="1800"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en-US" sz="1800"/>
              <a:t>Added SSE2 instructions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Intel Core (2006)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en-US" sz="1800"/>
              <a:t>Added SSE4 instructions, virtual machine support</a:t>
            </a:r>
            <a:endParaRPr/>
          </a:p>
        </p:txBody>
      </p:sp>
      <p:sp>
        <p:nvSpPr>
          <p:cNvPr id="984" name="Google Shape;984;p10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10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Các phương pháp định địa chỉ cơ bản</a:t>
            </a:r>
            <a:endParaRPr/>
          </a:p>
        </p:txBody>
      </p:sp>
      <p:sp>
        <p:nvSpPr>
          <p:cNvPr id="991" name="Google Shape;991;p106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Hai toán hạng của lệnh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Các phương pháp định địa chỉ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92" name="Google Shape;992;p10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93" name="Google Shape;993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981200"/>
            <a:ext cx="6857999" cy="2311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Google Shape;994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4876800"/>
            <a:ext cx="7696200" cy="1818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07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Kiến trúc 16-bit (IA-16)</a:t>
            </a:r>
            <a:endParaRPr/>
          </a:p>
        </p:txBody>
      </p:sp>
      <p:sp>
        <p:nvSpPr>
          <p:cNvPr id="1001" name="Google Shape;1001;p107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Các thanh ghi bên trong: 16-bit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Xử lý các phép toán số nguyên với 16-bit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Quản lý bộ nhớ theo đoạn 64KBytes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Mở đầu cho dòng máy tính IBM-PC</a:t>
            </a:r>
            <a:endParaRPr/>
          </a:p>
          <a:p>
            <a:pPr indent="-82550" lvl="1" marL="742950" rtl="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1002" name="Google Shape;1002;p10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08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Kiến trúc 32-bit (IA-32)</a:t>
            </a:r>
            <a:endParaRPr/>
          </a:p>
        </p:txBody>
      </p:sp>
      <p:sp>
        <p:nvSpPr>
          <p:cNvPr id="1009" name="Google Shape;1009;p108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Các thanh ghi bên trong: 32-bit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Xử lý các phép toán số nguyên với 32-bit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Có ba chế độ làm việc: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Chế độ 8086 thực (Real 8086 mode): làm việc như một bộ xử lý 8086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Chế độ 8086 ảo (Virtual 8086 mode): làm việc như nhiều bộ xử lý 8086 (đa nhiệm 16-bit)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Chế độ bảo vệ (Protected mode)</a:t>
            </a:r>
            <a:endParaRPr/>
          </a:p>
          <a:p>
            <a:pPr indent="-228600" lvl="2" marL="1143000" rtl="0" algn="l">
              <a:spcBef>
                <a:spcPts val="320"/>
              </a:spcBef>
              <a:spcAft>
                <a:spcPts val="0"/>
              </a:spcAft>
              <a:buSzPts val="1040"/>
              <a:buChar char="■"/>
            </a:pPr>
            <a:r>
              <a:rPr lang="en-US" sz="1600"/>
              <a:t>đa nhiệm 32-bit</a:t>
            </a:r>
            <a:endParaRPr/>
          </a:p>
          <a:p>
            <a:pPr indent="-228600" lvl="2" marL="1143000" rtl="0" algn="l">
              <a:spcBef>
                <a:spcPts val="320"/>
              </a:spcBef>
              <a:spcAft>
                <a:spcPts val="0"/>
              </a:spcAft>
              <a:buSzPts val="1040"/>
              <a:buChar char="■"/>
            </a:pPr>
            <a:r>
              <a:rPr lang="en-US" sz="1600"/>
              <a:t>quản lý bộ nhớ ảo</a:t>
            </a:r>
            <a:endParaRPr sz="16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Xử lý các phép toán số dấu phẩy động (từ 80486)</a:t>
            </a:r>
            <a:endParaRPr sz="2400"/>
          </a:p>
        </p:txBody>
      </p:sp>
      <p:sp>
        <p:nvSpPr>
          <p:cNvPr id="1010" name="Google Shape;1010;p10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09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Kiến trúc 64-bit (IA-64)</a:t>
            </a:r>
            <a:endParaRPr/>
          </a:p>
        </p:txBody>
      </p:sp>
      <p:sp>
        <p:nvSpPr>
          <p:cNvPr id="1017" name="Google Shape;1017;p109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Các thanh ghi bên trong: 64-bit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Xử lý các phép toán số nguyên với 64-bit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Xử lý các phép toán số dấu phẩy động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Không tương thích phần cứng với các bộ xử lý trước đó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Tương thích phần mềm bằng cách giả lập môi trường</a:t>
            </a:r>
            <a:endParaRPr/>
          </a:p>
        </p:txBody>
      </p:sp>
      <p:sp>
        <p:nvSpPr>
          <p:cNvPr id="1018" name="Google Shape;1018;p10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HÃ¬nh áº£nh cÃ³ liÃªn quan" id="1019" name="Google Shape;1019;p109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tín hiệu phát ra từ đơn vị điều khiển</a:t>
            </a:r>
            <a:endParaRPr/>
          </a:p>
        </p:txBody>
      </p:sp>
      <p:sp>
        <p:nvSpPr>
          <p:cNvPr id="198" name="Google Shape;198;p11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Các tín hiệu điều khiển bên trong CPU: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Điều khiển các thanh ghi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Điều khiển ALU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Các tín hiệu điều khiển bên ngoài CPU: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Điều khiển bộ nhớ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Điều khiển các mô-đun vào-ra</a:t>
            </a:r>
            <a:endParaRPr/>
          </a:p>
        </p:txBody>
      </p:sp>
      <p:sp>
        <p:nvSpPr>
          <p:cNvPr id="199" name="Google Shape;199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11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 qua các thời kỳ</a:t>
            </a:r>
            <a:endParaRPr/>
          </a:p>
        </p:txBody>
      </p:sp>
      <p:sp>
        <p:nvSpPr>
          <p:cNvPr id="1026" name="Google Shape;1026;p11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27" name="Google Shape;1027;p1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Ã¬nh áº£nh cÃ³ liÃªn quan" id="1028" name="Google Shape;1028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45227"/>
            <a:ext cx="2867742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áº¿t quáº£ hÃ¬nh áº£nh cho cpu intel" id="1029" name="Google Shape;1029;p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1782286"/>
            <a:ext cx="2714625" cy="16859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áº¿t quáº£ hÃ¬nh áº£nh cho cpu intel" id="1030" name="Google Shape;1030;p1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381000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áº¿t quáº£ hÃ¬nh áº£nh cho cpu intel" id="1031" name="Google Shape;1031;p1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0000" y="4343400"/>
            <a:ext cx="2457450" cy="185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11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111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lang="en-US"/>
              <a:t>HẾT Chương 3</a:t>
            </a:r>
            <a:endParaRPr/>
          </a:p>
        </p:txBody>
      </p:sp>
      <p:sp>
        <p:nvSpPr>
          <p:cNvPr id="1039" name="Google Shape;1039;p1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phương pháp thiết kế đơn vị điều khiển</a:t>
            </a:r>
            <a:endParaRPr/>
          </a:p>
        </p:txBody>
      </p:sp>
      <p:sp>
        <p:nvSpPr>
          <p:cNvPr id="206" name="Google Shape;206;p12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Đơn vị điều khiển vi chương trình (Microprogrammed Control Unit)</a:t>
            </a:r>
            <a:endParaRPr sz="18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Đơn vị điều khiển nối kết cứng (Hardwired Control Unit)</a:t>
            </a:r>
            <a:endParaRPr sz="1800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7" name="Google Shape;207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/>
          <p:nvPr>
            <p:ph type="title"/>
          </p:nvPr>
        </p:nvSpPr>
        <p:spPr>
          <a:xfrm>
            <a:off x="228600" y="4572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Đơn vị điều khiển vi chương trình</a:t>
            </a:r>
            <a:endParaRPr/>
          </a:p>
        </p:txBody>
      </p:sp>
      <p:sp>
        <p:nvSpPr>
          <p:cNvPr id="214" name="Google Shape;214;p13"/>
          <p:cNvSpPr txBox="1"/>
          <p:nvPr>
            <p:ph idx="1" type="body"/>
          </p:nvPr>
        </p:nvSpPr>
        <p:spPr>
          <a:xfrm>
            <a:off x="457200" y="1371600"/>
            <a:ext cx="3657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50"/>
              <a:buChar char="■"/>
            </a:pPr>
            <a:r>
              <a:rPr lang="en-US" sz="2200"/>
              <a:t>Bộ nhớ vi chương trình (ROM) lưu trữ các vi chương trình (microprogram)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■"/>
            </a:pPr>
            <a:r>
              <a:rPr lang="en-US" sz="2200"/>
              <a:t>Một vi chương trình bao gồm các vi lệnh (microinstruction)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■"/>
            </a:pPr>
            <a:r>
              <a:rPr lang="en-US" sz="2200"/>
              <a:t>Mỗi vi lệnh mã hoá cho một vi thao tác (microoperation)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■"/>
            </a:pPr>
            <a:r>
              <a:rPr lang="en-US" sz="2200"/>
              <a:t>Để hoàn thành một lệnh cần thực hiện một hoặc một vài vi chương trình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■"/>
            </a:pPr>
            <a:r>
              <a:rPr lang="en-US" sz="2200"/>
              <a:t>Tốc độ chậm</a:t>
            </a:r>
            <a:endParaRPr sz="2200"/>
          </a:p>
        </p:txBody>
      </p:sp>
      <p:sp>
        <p:nvSpPr>
          <p:cNvPr id="215" name="Google Shape;215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6" name="Google Shape;216;p13"/>
          <p:cNvPicPr preferRelativeResize="0"/>
          <p:nvPr/>
        </p:nvPicPr>
        <p:blipFill rotWithShape="1">
          <a:blip r:embed="rId3">
            <a:alphaModFix/>
          </a:blip>
          <a:srcRect b="0" l="0" r="1753" t="0"/>
          <a:stretch/>
        </p:blipFill>
        <p:spPr>
          <a:xfrm>
            <a:off x="3962400" y="1219200"/>
            <a:ext cx="50292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/>
          <p:nvPr>
            <p:ph type="title"/>
          </p:nvPr>
        </p:nvSpPr>
        <p:spPr>
          <a:xfrm>
            <a:off x="228600" y="4572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Đơn vị điều khiển nối kết cứng</a:t>
            </a:r>
            <a:endParaRPr/>
          </a:p>
        </p:txBody>
      </p:sp>
      <p:sp>
        <p:nvSpPr>
          <p:cNvPr id="223" name="Google Shape;223;p14"/>
          <p:cNvSpPr txBox="1"/>
          <p:nvPr>
            <p:ph idx="1" type="body"/>
          </p:nvPr>
        </p:nvSpPr>
        <p:spPr>
          <a:xfrm>
            <a:off x="457200" y="1676400"/>
            <a:ext cx="434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Sử dụng mạch cứng để giải mã và tạo các tín hiệu điều khiển thực hiện lệnh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Tốc độ nhanh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Đơn vị điều khiển phức tạp</a:t>
            </a:r>
            <a:endParaRPr/>
          </a:p>
        </p:txBody>
      </p:sp>
      <p:sp>
        <p:nvSpPr>
          <p:cNvPr id="224" name="Google Shape;224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5" name="Google Shape;22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752601"/>
            <a:ext cx="42672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4.Tập thanh ghi</a:t>
            </a:r>
            <a:endParaRPr/>
          </a:p>
        </p:txBody>
      </p:sp>
      <p:sp>
        <p:nvSpPr>
          <p:cNvPr id="232" name="Google Shape;232;p15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Chức năng và đặc điểm: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Chứa các thông tin tạm thời phục vụ cho hoạt động ở thời điểm hiện tại của CPU</a:t>
            </a:r>
            <a:endParaRPr sz="2000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Được coi là mức đầu tiên của hệ thống nhớ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Số lượng thanh ghi nhiều → tăng hiệu năng của CPU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Có hai loại thanh ghi: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/>
              <a:t>Các thanh ghi lập trình được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/>
              <a:t>Các thanh ghi không lập trình được</a:t>
            </a:r>
            <a:endParaRPr/>
          </a:p>
        </p:txBody>
      </p:sp>
      <p:sp>
        <p:nvSpPr>
          <p:cNvPr id="233" name="Google Shape;233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Phân loại thanh ghi theo chức năng</a:t>
            </a:r>
            <a:endParaRPr/>
          </a:p>
        </p:txBody>
      </p:sp>
      <p:sp>
        <p:nvSpPr>
          <p:cNvPr id="240" name="Google Shape;240;p16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Thanh ghi địa chỉ: quản lý địa chỉ của ngăn nhớ hay cổng vào-ra.</a:t>
            </a:r>
            <a:endParaRPr sz="16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Thanh ghi dữ liệu: chứa tạm thời các dữ liệu.</a:t>
            </a:r>
            <a:endParaRPr sz="16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Thanh ghi đa năng: có thể chứa địa chỉ hoặc dữ liệu.</a:t>
            </a:r>
            <a:endParaRPr sz="16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Thanh ghi điều khiển/trạng thái: chứa các thông tin điều khiển và trạng thái của CPU.</a:t>
            </a:r>
            <a:endParaRPr sz="16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Thanh ghi lệnh: chứa lệnh đang được thực hiện</a:t>
            </a:r>
            <a:endParaRPr sz="2800"/>
          </a:p>
        </p:txBody>
      </p:sp>
      <p:sp>
        <p:nvSpPr>
          <p:cNvPr id="241" name="Google Shape;241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Một số thanh ghi điển hình</a:t>
            </a:r>
            <a:endParaRPr/>
          </a:p>
        </p:txBody>
      </p:sp>
      <p:sp>
        <p:nvSpPr>
          <p:cNvPr id="248" name="Google Shape;248;p17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Các thanh ghi địa chỉ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Bộ đếm chương trình PC (Program Counter)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Con trỏ dữ liệu DP (Data Pointer)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Con trỏ ngăn xếp SP (Stack Pointer)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Thanh ghi cơ sở và thanh ghi chỉ số (Base Register &amp; Index Register)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Các thanh ghi dữ liệu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Thanh ghi trạng thái</a:t>
            </a:r>
            <a:endParaRPr/>
          </a:p>
        </p:txBody>
      </p:sp>
      <p:sp>
        <p:nvSpPr>
          <p:cNvPr id="249" name="Google Shape;249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Bộ đếm chương trình PC</a:t>
            </a:r>
            <a:endParaRPr/>
          </a:p>
        </p:txBody>
      </p:sp>
      <p:sp>
        <p:nvSpPr>
          <p:cNvPr id="256" name="Google Shape;256;p18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Còn được gọi là con trỏ lệnh IP (Instruction Pointer)</a:t>
            </a:r>
            <a:endParaRPr sz="18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Giữ địa chỉ của lệnh tiếp theo sẽ được nhận vào.</a:t>
            </a:r>
            <a:endParaRPr sz="18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Sau khi một lệnh được nhận vào, nội dung PC tự động tăng để trỏ sang lệnh kế tiếp.</a:t>
            </a:r>
            <a:endParaRPr/>
          </a:p>
        </p:txBody>
      </p:sp>
      <p:sp>
        <p:nvSpPr>
          <p:cNvPr id="257" name="Google Shape;257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Minh họa bộ đếm chương trình</a:t>
            </a:r>
            <a:endParaRPr/>
          </a:p>
        </p:txBody>
      </p:sp>
      <p:sp>
        <p:nvSpPr>
          <p:cNvPr id="264" name="Google Shape;264;p19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6" name="Google Shape;26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981200"/>
            <a:ext cx="5638800" cy="4238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Chương 3: Bộ xử lý CPU</a:t>
            </a:r>
            <a:endParaRPr/>
          </a:p>
        </p:txBody>
      </p:sp>
      <p:sp>
        <p:nvSpPr>
          <p:cNvPr id="122" name="Google Shape;122;p2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>
                <a:solidFill>
                  <a:srgbClr val="0000FF"/>
                </a:solidFill>
              </a:rPr>
              <a:t>3.1 Cấu trúc cơ bản của CPU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3.2 Tập lệnh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3.3 Hoạt động của CPU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3.4 Kiến trúc của các bộ xử lý tiên tiến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3.5 Kiến trúc tập lệnh Intel x86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3" name="Google Shape;123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Thanh ghi con trỏ dữ liệu</a:t>
            </a:r>
            <a:endParaRPr/>
          </a:p>
        </p:txBody>
      </p:sp>
      <p:sp>
        <p:nvSpPr>
          <p:cNvPr id="273" name="Google Shape;273;p20"/>
          <p:cNvSpPr txBox="1"/>
          <p:nvPr>
            <p:ph idx="1" type="body"/>
          </p:nvPr>
        </p:nvSpPr>
        <p:spPr>
          <a:xfrm>
            <a:off x="457200" y="1981200"/>
            <a:ext cx="3733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Chứa địa chỉ của ngăn nhớ dữ liệu mà CPU muốn truy nhập</a:t>
            </a:r>
            <a:endParaRPr sz="18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Thường có một số thanh ghi con trỏ dữ liệu</a:t>
            </a:r>
            <a:endParaRPr sz="1800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4" name="Google Shape;274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5" name="Google Shape;27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800" y="2057400"/>
            <a:ext cx="408622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Ngăn xếp (Stack)</a:t>
            </a:r>
            <a:endParaRPr/>
          </a:p>
        </p:txBody>
      </p:sp>
      <p:sp>
        <p:nvSpPr>
          <p:cNvPr id="282" name="Google Shape;282;p21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Ngăn xếp là vùng nhớ có cấu trúc LIFO (Last In - First Out)</a:t>
            </a:r>
            <a:endParaRPr sz="18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Ngăn xếp thường dùng để phục vụ cho chương trình con</a:t>
            </a:r>
            <a:endParaRPr sz="18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Đáy ngăn xếp là một ngăn nhớ xác định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Đỉnh ngăn xếp là thông tin nằm ở vị trí trên cùng trong ngăn xếp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Đỉnh ngăn xếp có thể bị thay đổi</a:t>
            </a:r>
            <a:endParaRPr/>
          </a:p>
        </p:txBody>
      </p:sp>
      <p:sp>
        <p:nvSpPr>
          <p:cNvPr id="283" name="Google Shape;283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 trỏ ngăn xếp SP (Stack Pointer)</a:t>
            </a:r>
            <a:endParaRPr/>
          </a:p>
        </p:txBody>
      </p:sp>
      <p:sp>
        <p:nvSpPr>
          <p:cNvPr id="290" name="Google Shape;290;p22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Chứa địa chỉ của ngăn nhớ đỉnh ngăn xếp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Khi cất một thông tin vào ngăn xếp: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Nội dung của SP tự động giảm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Thông tin được cất vào ngăn nhớ được trỏ bởi SP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Khi lấy một thông tin ra khỏi ngăn xếp: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Thông tin được đọc từ ngăn nhớ được trỏ bởi SP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Nội dung của SP tự động tăng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Khi ngăn xếp rỗng, SP trỏ vào đáy</a:t>
            </a:r>
            <a:endParaRPr sz="2800"/>
          </a:p>
        </p:txBody>
      </p:sp>
      <p:sp>
        <p:nvSpPr>
          <p:cNvPr id="291" name="Google Shape;291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Minh họa con trỏ ngăn xếp SP</a:t>
            </a:r>
            <a:endParaRPr/>
          </a:p>
        </p:txBody>
      </p:sp>
      <p:sp>
        <p:nvSpPr>
          <p:cNvPr id="298" name="Google Shape;298;p23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9" name="Google Shape;299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0" name="Google Shape;30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981200"/>
            <a:ext cx="4114800" cy="4394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Thanh ghi cơ sở và thanh ghi chỉ số</a:t>
            </a:r>
            <a:endParaRPr/>
          </a:p>
        </p:txBody>
      </p:sp>
      <p:sp>
        <p:nvSpPr>
          <p:cNvPr id="307" name="Google Shape;307;p24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Thanh ghi cơ sở: chứa địa chỉ của ngăn nhớ cơ sở (địa chỉ cơ sở)</a:t>
            </a:r>
            <a:endParaRPr sz="18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Thanh ghi chỉ số: chứa độ lệch địa chỉ giữa ngăn nhớ mà CPU cần truy nhập so với ngăn nhớ cơ sở (chỉ số)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Địa chỉ của ngăn nhớ cần truy nhập = địa chỉ cơ sở + chỉ số</a:t>
            </a:r>
            <a:endParaRPr/>
          </a:p>
        </p:txBody>
      </p:sp>
      <p:sp>
        <p:nvSpPr>
          <p:cNvPr id="308" name="Google Shape;308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Minh họa thanh ghi cơ sở và thanh ghi chỉ số</a:t>
            </a:r>
            <a:endParaRPr/>
          </a:p>
        </p:txBody>
      </p:sp>
      <p:sp>
        <p:nvSpPr>
          <p:cNvPr id="315" name="Google Shape;315;p25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6" name="Google Shape;316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7" name="Google Shape;31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981200"/>
            <a:ext cx="4419600" cy="4536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thanh ghi dữ liệu</a:t>
            </a:r>
            <a:endParaRPr/>
          </a:p>
        </p:txBody>
      </p:sp>
      <p:sp>
        <p:nvSpPr>
          <p:cNvPr id="324" name="Google Shape;324;p26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Chứa các dữ liệu tạm thời hoặc các kết quả trung gian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Cần có nhiều thanh ghi dữ liệu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Các thanh ghi số nguyên: 8, 16, 32, 64 bit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Các thanh ghi số dấu phẩy động</a:t>
            </a:r>
            <a:endParaRPr/>
          </a:p>
        </p:txBody>
      </p:sp>
      <p:sp>
        <p:nvSpPr>
          <p:cNvPr id="325" name="Google Shape;325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Thanh ghi trạng thái (Status Register)</a:t>
            </a:r>
            <a:endParaRPr/>
          </a:p>
        </p:txBody>
      </p:sp>
      <p:sp>
        <p:nvSpPr>
          <p:cNvPr id="332" name="Google Shape;332;p27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Còn gọi là thanh ghi cờ (Flag Register)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Chứa các thông tin trạng thái của CPU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/>
              <a:t>Các cờ phép toán: báo hiệu trạng thái của kết quả phép toán</a:t>
            </a:r>
            <a:endParaRPr sz="1600"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/>
              <a:t>Các cờ điều khiển: biểu thị trạng thái điều khiển của CPU</a:t>
            </a:r>
            <a:endParaRPr sz="1600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3" name="Google Shape;333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 cờ phép toán</a:t>
            </a:r>
            <a:endParaRPr/>
          </a:p>
        </p:txBody>
      </p:sp>
      <p:sp>
        <p:nvSpPr>
          <p:cNvPr id="340" name="Google Shape;340;p28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Cờ Zero (cờ rỗng): được thiết lập lên 1 khi kết quả của phép toán bằng 0.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Cờ Sign (cờ dấu): được thiết lập lên 1 khi kết quả phép toán nhỏ hơn 0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Cờ Carry (cờ nhớ): được thiết lập lên 1 nếu phép toán có nhớ ra ngoài bit cao nhất → cờ báo tràn với số không dấu.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Cờ Overflow (cờ tràn): được thiết lập lên 1 nếu cộng hai số nguyên cùng dấu mà kết quả có dấu ngược lại → cờ báo tràn với số có dấu.</a:t>
            </a:r>
            <a:endParaRPr/>
          </a:p>
        </p:txBody>
      </p:sp>
      <p:sp>
        <p:nvSpPr>
          <p:cNvPr id="341" name="Google Shape;341;p2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 cờ điều khiển</a:t>
            </a:r>
            <a:endParaRPr/>
          </a:p>
        </p:txBody>
      </p:sp>
      <p:sp>
        <p:nvSpPr>
          <p:cNvPr id="348" name="Google Shape;348;p29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Cờ Interrupt (Cờ cho phép ngắt):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Nếu IF = 1 → CPU ở trạng thái cho phép ngắt với tín hiệu yêu cầu ngắt từ bên ngoài gửi tới</a:t>
            </a:r>
            <a:endParaRPr sz="24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Nếu IF = 0 → CPU ở trạng thái cấm ngắt với tín hiệu yêu cầu ngắt từ bên ngoài gửi tới</a:t>
            </a:r>
            <a:endParaRPr/>
          </a:p>
        </p:txBody>
      </p:sp>
      <p:sp>
        <p:nvSpPr>
          <p:cNvPr id="349" name="Google Shape;349;p2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3.1. Cấu trúc cơ bản của CPU</a:t>
            </a:r>
            <a:endParaRPr/>
          </a:p>
        </p:txBody>
      </p:sp>
      <p:sp>
        <p:nvSpPr>
          <p:cNvPr id="130" name="Google Shape;130;p3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800"/>
              <a:t>1. Nhiệm vụ và cấu trúc của CPU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Nhiệm vụ của CPU: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Nhận lệnh (Fetch Instruction): CPU đọc lệnh từ bộ nhớ.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Giải mã lệnh (Decode Instruction): xác định thao tác mà lệnh yêu cầu.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Nhận dữ liệu (Fetch Data): nhận dữ liệu từ bộ nhớ hoặc các cổng vào-ra.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Xử lý dữ liệu (Process Data): thực hiện phép toán số học hay phép toán logic với các dữ liệu.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Ghi dữ liệu (Write Data): ghi dữ liệu ra bộ nhớ hay cổng vào-ra</a:t>
            </a:r>
            <a:endParaRPr sz="2000"/>
          </a:p>
        </p:txBody>
      </p:sp>
      <p:sp>
        <p:nvSpPr>
          <p:cNvPr id="131" name="Google Shape;131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Tập thanh ghi của một số bộ xử lý</a:t>
            </a:r>
            <a:endParaRPr/>
          </a:p>
        </p:txBody>
      </p:sp>
      <p:sp>
        <p:nvSpPr>
          <p:cNvPr id="356" name="Google Shape;356;p30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7" name="Google Shape;357;p3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8" name="Google Shape;35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905000"/>
            <a:ext cx="6172200" cy="4375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Chương 3: Bộ xử lý CPU</a:t>
            </a:r>
            <a:endParaRPr/>
          </a:p>
        </p:txBody>
      </p:sp>
      <p:sp>
        <p:nvSpPr>
          <p:cNvPr id="365" name="Google Shape;365;p31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3.1 Cấu trúc cơ bản của CPU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>
                <a:solidFill>
                  <a:srgbClr val="0000FF"/>
                </a:solidFill>
              </a:rPr>
              <a:t>3.2 Tập lệnh</a:t>
            </a:r>
            <a:endParaRPr>
              <a:solidFill>
                <a:srgbClr val="0000FF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3.3 Hoạt động của CPU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3.4 Kiến trúc của các bộ xử lý tiên tiến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3.5 Kiến trúc tập lệnh Intel x86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66" name="Google Shape;366;p3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3.2. Tập lệnh</a:t>
            </a:r>
            <a:endParaRPr/>
          </a:p>
        </p:txBody>
      </p:sp>
      <p:sp>
        <p:nvSpPr>
          <p:cNvPr id="373" name="Google Shape;373;p32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1. Giới thiệu chung về tập lệnh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Mỗi bộ xử lý có một tập lệnh xác định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Tập lệnh thường có hàng chục đến hàng trăm lệnh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Mỗi lệnh là một chuỗi số nhị phân mà bộ xử lý hiểu được để thực hiện một thao tác xác định.</a:t>
            </a:r>
            <a:endParaRPr sz="2000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Các lệnh được mô tả bằng các ký hiệu gợi nhớ → chính là các lệnh của hợp ngữ</a:t>
            </a:r>
            <a:endParaRPr/>
          </a:p>
        </p:txBody>
      </p:sp>
      <p:sp>
        <p:nvSpPr>
          <p:cNvPr id="374" name="Google Shape;374;p3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thành phần của lệnh máy</a:t>
            </a:r>
            <a:endParaRPr/>
          </a:p>
        </p:txBody>
      </p:sp>
      <p:sp>
        <p:nvSpPr>
          <p:cNvPr id="381" name="Google Shape;381;p33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Mã thao tác (operation code → opcode): mã hóa cho thao tác mà bộ xử lý phải thực hiện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Địa chỉ toán hạng: chỉ ra nơi chứa các toán hạng mà thao tác sẽ tác động</a:t>
            </a:r>
            <a:endParaRPr sz="24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Toán hạng nguồn: dữ liệu vào của thao tác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Toán hạng đích: dữ liệu ra của thao tác</a:t>
            </a:r>
            <a:endParaRPr/>
          </a:p>
        </p:txBody>
      </p:sp>
      <p:sp>
        <p:nvSpPr>
          <p:cNvPr id="382" name="Google Shape;382;p3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3" name="Google Shape;38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4999" y="1905000"/>
            <a:ext cx="613778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Số lượng địa chỉ toán hạng trong lệnh (1)</a:t>
            </a:r>
            <a:endParaRPr/>
          </a:p>
        </p:txBody>
      </p:sp>
      <p:sp>
        <p:nvSpPr>
          <p:cNvPr id="390" name="Google Shape;390;p34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Ba địa chỉ toán hạng: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2 toán hạng nguồn, 1 toán hạng đích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c = a + 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Từ lệnh dài vì phải mã hoá địa chỉ cho cả ba toán hạng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Được sử dụng trên các bộ xử lý tiên tiến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1" name="Google Shape;391;p3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5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Số lượng địa chỉ toán hạng trong lệnh (2)</a:t>
            </a:r>
            <a:endParaRPr/>
          </a:p>
        </p:txBody>
      </p:sp>
      <p:sp>
        <p:nvSpPr>
          <p:cNvPr id="398" name="Google Shape;398;p35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Hai địa chỉ toán hạng: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Một toán hạng vừa là toán hạng nguồn vừa là toán hạng đích; toán hạng còn lại là toán hạng nguồn</a:t>
            </a:r>
            <a:endParaRPr sz="2400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a = a + 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Giá trị cũ của 1 toán hạng nguồn bị mất vì phải chứa kết quả</a:t>
            </a:r>
            <a:endParaRPr sz="2000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Rút gọn độ dài từ lệnh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Phổ biến</a:t>
            </a:r>
            <a:endParaRPr/>
          </a:p>
        </p:txBody>
      </p:sp>
      <p:sp>
        <p:nvSpPr>
          <p:cNvPr id="399" name="Google Shape;399;p3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6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Số lượng địa chỉ toán hạng trong lệnh (3)</a:t>
            </a:r>
            <a:endParaRPr/>
          </a:p>
        </p:txBody>
      </p:sp>
      <p:sp>
        <p:nvSpPr>
          <p:cNvPr id="406" name="Google Shape;406;p36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Một địa chỉ toán hạng: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Một toán hạng được chỉ ra trong lệnh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Một toán hạng là ngầm định → thường là thanh ghi (thanh chứa –accumulator)</a:t>
            </a:r>
            <a:endParaRPr sz="2000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Được sử dụng trên các máy ở các thế hệ trước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7" name="Google Shape;407;p3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7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Số lượng địa chỉ toán hạng trong lệnh (4)</a:t>
            </a:r>
            <a:endParaRPr/>
          </a:p>
        </p:txBody>
      </p:sp>
      <p:sp>
        <p:nvSpPr>
          <p:cNvPr id="414" name="Google Shape;414;p37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0 địa chỉ toán hạng: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Các toán hạng đều được ngầm định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Sử dụng Stack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Ví dụ: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lang="en-US" sz="2000"/>
              <a:t>push a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lang="en-US" sz="2000"/>
              <a:t>push b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lang="en-US" sz="2000"/>
              <a:t>add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lang="en-US" sz="2000"/>
              <a:t>pop c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lang="en-US" sz="2000"/>
              <a:t>có nghĩa là : c = a+b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không thông dụng</a:t>
            </a:r>
            <a:endParaRPr sz="2400"/>
          </a:p>
        </p:txBody>
      </p:sp>
      <p:sp>
        <p:nvSpPr>
          <p:cNvPr id="415" name="Google Shape;415;p3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8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Đánh giá về số địa chỉ toán hạng</a:t>
            </a:r>
            <a:endParaRPr/>
          </a:p>
        </p:txBody>
      </p:sp>
      <p:sp>
        <p:nvSpPr>
          <p:cNvPr id="422" name="Google Shape;422;p38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Nhiều địa chỉ toán hạng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Các lệnh phức tạp hơn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Cần nhiều thanh ghi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Chương trình có ít lệnh hơn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Nhận lệnh và thực hiện lệnh chậm hơn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Ít địa chỉ toán hạng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Các lệnh đơn giản hơn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Cần ít thanh ghi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Chương trình có nhiều lệnh hơn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Nhận lệnh và thực hiện lệnh nhanh hơn</a:t>
            </a:r>
            <a:endParaRPr sz="2000"/>
          </a:p>
        </p:txBody>
      </p:sp>
      <p:sp>
        <p:nvSpPr>
          <p:cNvPr id="423" name="Google Shape;423;p3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vấn đề của thiết kế tập lệnh (1)</a:t>
            </a:r>
            <a:endParaRPr/>
          </a:p>
        </p:txBody>
      </p:sp>
      <p:sp>
        <p:nvSpPr>
          <p:cNvPr id="430" name="Google Shape;430;p39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Về thao tác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Bao nhiêu thao tác 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Các thao tác nào 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Mức độ phức tạp của các thao tác 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Các kiểu dữ liệu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Các khuôn dạng lệnh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Độ dài của trường mã thao tác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Số lượng địa chỉ toán hạng</a:t>
            </a:r>
            <a:endParaRPr/>
          </a:p>
        </p:txBody>
      </p:sp>
      <p:sp>
        <p:nvSpPr>
          <p:cNvPr id="431" name="Google Shape;431;p3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Sơ đồ cấu trúc cơ bản của CPU</a:t>
            </a:r>
            <a:endParaRPr/>
          </a:p>
        </p:txBody>
      </p:sp>
      <p:sp>
        <p:nvSpPr>
          <p:cNvPr id="138" name="Google Shape;138;p4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9" name="Google Shape;139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0" name="Google Shape;14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981200"/>
            <a:ext cx="6629400" cy="428014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4"/>
          <p:cNvSpPr/>
          <p:nvPr/>
        </p:nvSpPr>
        <p:spPr>
          <a:xfrm>
            <a:off x="6324600" y="3166404"/>
            <a:ext cx="533400" cy="304800"/>
          </a:xfrm>
          <a:prstGeom prst="rect">
            <a:avLst/>
          </a:prstGeom>
          <a:solidFill>
            <a:srgbClr val="3BAE0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(RS)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vấn đề của thiết kế tập lệnh (2)</a:t>
            </a:r>
            <a:endParaRPr/>
          </a:p>
        </p:txBody>
      </p:sp>
      <p:sp>
        <p:nvSpPr>
          <p:cNvPr id="438" name="Google Shape;438;p40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Các thanh ghi</a:t>
            </a:r>
            <a:endParaRPr sz="28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Số thanh ghi của CPU được sử dụng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Các thao tác nào được thực hiện trên các thanh ghi</a:t>
            </a:r>
            <a:endParaRPr sz="24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Các phương pháp định địa chỉ (xét sau) (addressing modes)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RISC hay CISC (xét sau)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Reduced Instruction Set Computing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Complex Instruction Set Computing</a:t>
            </a:r>
            <a:endParaRPr sz="2400"/>
          </a:p>
        </p:txBody>
      </p:sp>
      <p:sp>
        <p:nvSpPr>
          <p:cNvPr id="439" name="Google Shape;439;p4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1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Các kiểu thao tác cơ bản</a:t>
            </a:r>
            <a:endParaRPr/>
          </a:p>
        </p:txBody>
      </p:sp>
      <p:sp>
        <p:nvSpPr>
          <p:cNvPr id="446" name="Google Shape;446;p41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Chuyển dữ liệu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Xử lý số học với số nguyên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Xử lý logic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Điều khiển vào-ra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Chuyển điều khiển (rẽ nhánh)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Điều khiển hệ thống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7" name="Google Shape;447;p4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2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lệnh chuyển dữ liệu</a:t>
            </a:r>
            <a:endParaRPr/>
          </a:p>
        </p:txBody>
      </p:sp>
      <p:sp>
        <p:nvSpPr>
          <p:cNvPr id="454" name="Google Shape;454;p42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50"/>
              <a:buChar char="■"/>
            </a:pPr>
            <a:r>
              <a:rPr lang="en-US" sz="2200"/>
              <a:t>MOVE 		Copy dữ liệu từ nguồn đến đích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■"/>
            </a:pPr>
            <a:r>
              <a:rPr lang="en-US" sz="2200"/>
              <a:t>LOAD 		Nạp dữ liệu từ bộ nhớ đến bộ xử lý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■"/>
            </a:pPr>
            <a:r>
              <a:rPr lang="en-US" sz="2200"/>
              <a:t>STORE 		Cất dữ liệu từ bộ xử lý đến bộ nhớ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■"/>
            </a:pPr>
            <a:r>
              <a:rPr lang="en-US" sz="2200"/>
              <a:t>EXCHANGE 	Trao đổi nội dung của nguồn và đích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■"/>
            </a:pPr>
            <a:r>
              <a:rPr lang="en-US" sz="2200"/>
              <a:t>CLEAR 		Chuyển các bit 0 vào toán hạng đích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■"/>
            </a:pPr>
            <a:r>
              <a:rPr lang="en-US" sz="2200"/>
              <a:t>SET 		Chuyển các bit 1 vào toán hạng đích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■"/>
            </a:pPr>
            <a:r>
              <a:rPr lang="en-US" sz="2200"/>
              <a:t>PUSH 		Cất nội dung toán hạng nguồn vào ngăn xếp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■"/>
            </a:pPr>
            <a:r>
              <a:rPr lang="en-US" sz="2200"/>
              <a:t>POP 		</a:t>
            </a:r>
            <a:r>
              <a:rPr lang="en-US" sz="1800"/>
              <a:t>Lấy nội dung đỉnh ngăn xếp đưa đến toán hạng đích</a:t>
            </a:r>
            <a:endParaRPr/>
          </a:p>
          <a:p>
            <a:pPr indent="-1460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455" name="Google Shape;455;p4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3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lệnh số học</a:t>
            </a:r>
            <a:endParaRPr/>
          </a:p>
        </p:txBody>
      </p:sp>
      <p:sp>
        <p:nvSpPr>
          <p:cNvPr id="462" name="Google Shape;462;p43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 sz="2600"/>
              <a:t>ADD 		Cộng hai toán hạng</a:t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en-US" sz="2600"/>
              <a:t>SUBTRACT 	Trừ hai toán hạng</a:t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en-US" sz="2600"/>
              <a:t>MULTIPLY 	Nhân hai toán hạng</a:t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en-US" sz="2600"/>
              <a:t>DIVIDE 		Chia hai toán hạng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en-US" sz="2600"/>
              <a:t>ABSOLUTE 	Lấy trị tuyệt đối toán hạng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en-US" sz="2600"/>
              <a:t>NEGATE 		Đổi dấu toán hạng (lấy bù 2)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en-US" sz="2600"/>
              <a:t>INCREMENT 	Tăng toán hạng thêm 1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en-US" sz="2600"/>
              <a:t>DECREMENT 	Giảm toán hạng đi 1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en-US" sz="2600"/>
              <a:t>COMPARE 	Trừ hai toán hạng để lập cờ</a:t>
            </a:r>
            <a:endParaRPr sz="2600"/>
          </a:p>
        </p:txBody>
      </p:sp>
      <p:sp>
        <p:nvSpPr>
          <p:cNvPr id="463" name="Google Shape;463;p4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4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lệnh logic</a:t>
            </a:r>
            <a:endParaRPr/>
          </a:p>
        </p:txBody>
      </p:sp>
      <p:sp>
        <p:nvSpPr>
          <p:cNvPr id="470" name="Google Shape;470;p44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AND 	Thực hiện phép AND hai toán hạng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OR 	Thực hiện phép OR hai toán hạng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XOR 	Thực hiện phép XOR hai toán hạng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NOT 	Đảo bit của toán hạng (lấy bù 1)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TEST 	Thực hiện phép AND hai toán hạng 		để lập cờ</a:t>
            </a:r>
            <a:endParaRPr/>
          </a:p>
        </p:txBody>
      </p:sp>
      <p:sp>
        <p:nvSpPr>
          <p:cNvPr id="471" name="Google Shape;471;p4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Minh hoạ các lệnh AND, OR, XOR</a:t>
            </a:r>
            <a:endParaRPr/>
          </a:p>
        </p:txBody>
      </p:sp>
      <p:sp>
        <p:nvSpPr>
          <p:cNvPr id="478" name="Google Shape;478;p45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2000"/>
              <a:t>Giả sử có hai thanh ghi chứa dữ liệu như sau:</a:t>
            </a:r>
            <a:endParaRPr/>
          </a:p>
          <a:p>
            <a:pPr indent="-285750" lvl="1" marL="742950" rtl="0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/>
              <a:t>(R1) = 1010 1010</a:t>
            </a:r>
            <a:endParaRPr/>
          </a:p>
          <a:p>
            <a:pPr indent="-285750" lvl="1" marL="742950" rtl="0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/>
              <a:t>(R2) = 0000 1111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500"/>
              <a:buChar char="■"/>
            </a:pPr>
            <a:r>
              <a:rPr lang="en-US" sz="2000"/>
              <a:t>R1 → (R1) AND (R2) = 0000 1010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/>
              <a:t>	Phép toán AND dùng để xoá một số bit và giữ nguyên một số bit còn lại của toán hạng.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500"/>
              <a:buChar char="■"/>
            </a:pPr>
            <a:r>
              <a:rPr lang="en-US" sz="2000"/>
              <a:t>R1 → (R1) OR (R2) = 1010 1111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/>
              <a:t>	Phép toán OR dùng để thiết lập một số bit và giữ nguyên một số bit còn lại của toán hạng.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500"/>
              <a:buChar char="■"/>
            </a:pPr>
            <a:r>
              <a:rPr lang="en-US" sz="2000"/>
              <a:t>R1 → (R1) XOR (R2) = 1010 0101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/>
              <a:t>	Phép toán XOR dùng để đảo một số bit và giữ nguyên một số bit còn lại của toán hạng.</a:t>
            </a:r>
            <a:endParaRPr b="1" sz="1800"/>
          </a:p>
        </p:txBody>
      </p:sp>
      <p:sp>
        <p:nvSpPr>
          <p:cNvPr id="479" name="Google Shape;479;p4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6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lệnh logic (tiếp)</a:t>
            </a:r>
            <a:endParaRPr/>
          </a:p>
        </p:txBody>
      </p:sp>
      <p:sp>
        <p:nvSpPr>
          <p:cNvPr id="486" name="Google Shape;486;p46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SHIFT 		Dịch trái (phải) toán hạng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ROTATE 	Quay trái (phải) toán hạng</a:t>
            </a:r>
            <a:endParaRPr sz="2400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7" name="Google Shape;487;p4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7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thao tác SHIFT và ROTATE</a:t>
            </a:r>
            <a:endParaRPr/>
          </a:p>
        </p:txBody>
      </p:sp>
      <p:sp>
        <p:nvSpPr>
          <p:cNvPr id="494" name="Google Shape;494;p47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95" name="Google Shape;495;p4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6" name="Google Shape;49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523999"/>
            <a:ext cx="6324600" cy="5219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8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lệnh vào ra chuyên dụng</a:t>
            </a:r>
            <a:endParaRPr/>
          </a:p>
        </p:txBody>
      </p:sp>
      <p:sp>
        <p:nvSpPr>
          <p:cNvPr id="503" name="Google Shape;503;p48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INPUT 		Copy dữ liệu từ một cổng xác định đưa đến đích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OUTPUT 	Copy dữ liệu từ nguồn đến một cổng xác định</a:t>
            </a:r>
            <a:endParaRPr sz="1800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04" name="Google Shape;504;p4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9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lệnh chuyển điều khiển</a:t>
            </a:r>
            <a:endParaRPr/>
          </a:p>
        </p:txBody>
      </p:sp>
      <p:sp>
        <p:nvSpPr>
          <p:cNvPr id="511" name="Google Shape;511;p49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JUMP (BRANCH) 	Lệnh nhảy không điều kiện: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nạp vào PC một địa chỉ xác định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JUMP CONDITIONAL 	Lệnh nhảy có điều kiện: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điều kiện đúng → nạp vào PC một địa chỉ xác định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điều kiện sai → không làm gì cả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CALL 	Lệnh gọi chương trình con: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Cất nội dung của PC (địa chỉ trở về) ra một vị trí xác định (thường ở Stack)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Nạp vào PC địa chỉ của lệnh đầu tiên của chương trình con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RETURN 		Lệnh trở về từ chương trình con: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Khôi phục địa chỉ trở về trả lại cho PC để trở về chương trình chính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512" name="Google Shape;512;p4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thành phần cơ bản của CPU</a:t>
            </a:r>
            <a:endParaRPr/>
          </a:p>
        </p:txBody>
      </p:sp>
      <p:sp>
        <p:nvSpPr>
          <p:cNvPr id="148" name="Google Shape;148;p5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Đơn vị điều khiển (Control Unit - CU)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Đơn vị số học và logic (Arithmetic and Logic Unit - ALU)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Tập thanh ghi (Register Set - RS)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Đơn vị nối ghép bus (Bus Interface Unit –BIU)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Bus bên trong (Internal Bus)</a:t>
            </a:r>
            <a:endParaRPr/>
          </a:p>
        </p:txBody>
      </p:sp>
      <p:sp>
        <p:nvSpPr>
          <p:cNvPr id="149" name="Google Shape;149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0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Lệnh rẽ nhánh không điều kiện</a:t>
            </a:r>
            <a:endParaRPr/>
          </a:p>
        </p:txBody>
      </p:sp>
      <p:sp>
        <p:nvSpPr>
          <p:cNvPr id="519" name="Google Shape;519;p50"/>
          <p:cNvSpPr txBox="1"/>
          <p:nvPr>
            <p:ph idx="1" type="body"/>
          </p:nvPr>
        </p:nvSpPr>
        <p:spPr>
          <a:xfrm>
            <a:off x="457200" y="1981200"/>
            <a:ext cx="4724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Chuyển tới thực hiện lệnh ở vị trí có địa chỉ XXX: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PC ← XXX</a:t>
            </a:r>
            <a:endParaRPr sz="2400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0" name="Google Shape;520;p5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1" name="Google Shape;52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2057400"/>
            <a:ext cx="317182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1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Lệnh rẽ nhánh có điều kiện</a:t>
            </a:r>
            <a:endParaRPr/>
          </a:p>
        </p:txBody>
      </p:sp>
      <p:sp>
        <p:nvSpPr>
          <p:cNvPr id="528" name="Google Shape;528;p51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Trong lệnh có kèm theo điều kiện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Kiểm tra điều kiện trong lệnh: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Nếu điều kiện đúng → chuyển tới thực hiện lệnh ở vị trí có địa chỉ XXX</a:t>
            </a:r>
            <a:endParaRPr/>
          </a:p>
          <a:p>
            <a:pPr indent="-285750" lvl="1" marL="742950" rtl="0" algn="ctr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/>
              <a:t>PC ← XXX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Nếu điều kiện sai → chuyển sang thực hiện lệnh_kế_tiếp</a:t>
            </a:r>
            <a:endParaRPr sz="24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Điều kiện thường được kiểm tra thông qua các cờ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Có nhiều lệnh rẽ nhánh có điều kiện</a:t>
            </a:r>
            <a:endParaRPr/>
          </a:p>
        </p:txBody>
      </p:sp>
      <p:sp>
        <p:nvSpPr>
          <p:cNvPr id="529" name="Google Shape;529;p5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2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Minh hoạ lệnh rẽ nhánh có điều kiện</a:t>
            </a:r>
            <a:endParaRPr/>
          </a:p>
        </p:txBody>
      </p:sp>
      <p:sp>
        <p:nvSpPr>
          <p:cNvPr id="536" name="Google Shape;536;p52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37" name="Google Shape;537;p5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8" name="Google Shape;53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523999"/>
            <a:ext cx="3962400" cy="5133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3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Lệnh CALL và RETURN</a:t>
            </a:r>
            <a:endParaRPr/>
          </a:p>
        </p:txBody>
      </p:sp>
      <p:sp>
        <p:nvSpPr>
          <p:cNvPr id="545" name="Google Shape;545;p53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Lệnh gọi chương trình con: lệnh CALL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Cất nội dung PC (chứa địa chỉ của lệnh_kế_tiếp) ra Stack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Nạp vào PC địa chỉ của lệnh đầu tiên của chương trình con được gọi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/>
              <a:t>	→Bộ xử lý được chuyển sang thực hiện chương trình con tương ứng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Lệnh trở về từ chương trình con: lệnh RETURN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Lấy địa chỉ của lệnh_kế_tiếp được cất ở Stack nạp trả lại cho PC → Bộ xử lý được điều khiển quay trở về thực hiện tiếp lệnh nằm sau lệnh CALL</a:t>
            </a:r>
            <a:endParaRPr/>
          </a:p>
        </p:txBody>
      </p:sp>
      <p:sp>
        <p:nvSpPr>
          <p:cNvPr id="546" name="Google Shape;546;p5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4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Minh hoạ lệnh CALL và RETURN</a:t>
            </a:r>
            <a:endParaRPr/>
          </a:p>
        </p:txBody>
      </p:sp>
      <p:sp>
        <p:nvSpPr>
          <p:cNvPr id="553" name="Google Shape;553;p54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4" name="Google Shape;554;p5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5" name="Google Shape;55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981200"/>
            <a:ext cx="361950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5"/>
          <p:cNvSpPr txBox="1"/>
          <p:nvPr>
            <p:ph type="title"/>
          </p:nvPr>
        </p:nvSpPr>
        <p:spPr>
          <a:xfrm>
            <a:off x="228600" y="457200"/>
            <a:ext cx="876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Gọi các thủ tục lồng nhau</a:t>
            </a:r>
            <a:endParaRPr/>
          </a:p>
        </p:txBody>
      </p:sp>
      <p:sp>
        <p:nvSpPr>
          <p:cNvPr id="562" name="Google Shape;562;p55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3" name="Google Shape;563;p5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4" name="Google Shape;56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143000"/>
            <a:ext cx="6172200" cy="561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6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Sử dụng Stack</a:t>
            </a:r>
            <a:endParaRPr/>
          </a:p>
        </p:txBody>
      </p:sp>
      <p:sp>
        <p:nvSpPr>
          <p:cNvPr id="571" name="Google Shape;571;p56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2" name="Google Shape;572;p5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3" name="Google Shape;57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28800"/>
            <a:ext cx="9067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7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lệnh điều khiển hệ thống</a:t>
            </a:r>
            <a:endParaRPr/>
          </a:p>
        </p:txBody>
      </p:sp>
      <p:sp>
        <p:nvSpPr>
          <p:cNvPr id="580" name="Google Shape;580;p57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HALT 	Dừng thực hiện chương trình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WAIT 	Tạm dừng thực hiện chương trình, lặp kiểm tra điều kiện cho đến khi thoả mãn thì tiếp tục thực hiện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NO OPERATION 	Không thực hiện gì cả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LOCK 	Cấm không cho xin chuyển nhượng bus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UNLOCK 	Cho phép xin chuyển nhượng bus</a:t>
            </a:r>
            <a:endParaRPr sz="2800"/>
          </a:p>
        </p:txBody>
      </p:sp>
      <p:sp>
        <p:nvSpPr>
          <p:cNvPr id="581" name="Google Shape;581;p5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8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Các phương pháp định địa chỉ (addressing modes)</a:t>
            </a:r>
            <a:endParaRPr/>
          </a:p>
        </p:txBody>
      </p:sp>
      <p:sp>
        <p:nvSpPr>
          <p:cNvPr id="588" name="Google Shape;588;p58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Khái niệm về định địa chỉ (addressing)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Toán hạng của lệnh có thể là: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Một giá trị cụ thể nằm ngay trong lệnh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Nội dung của thanh ghi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Nội dung của ngăn nhớ hoặc cổng vào-ra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Phương pháp định địa chỉ là cách thức địa chỉ hóa trong trường địa chỉ của lệnh để xác định nơi chứa toán hạng</a:t>
            </a:r>
            <a:endParaRPr/>
          </a:p>
        </p:txBody>
      </p:sp>
      <p:sp>
        <p:nvSpPr>
          <p:cNvPr id="589" name="Google Shape;589;p5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9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phương pháp định địa chỉ thông dụng</a:t>
            </a:r>
            <a:endParaRPr/>
          </a:p>
        </p:txBody>
      </p:sp>
      <p:sp>
        <p:nvSpPr>
          <p:cNvPr id="596" name="Google Shape;596;p59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Định địa chỉ tức thì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Định địa chỉ thanh ghi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Định địa chỉ trực tiếp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Định địa chỉ gián tiếp qua thanh ghi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Định địa chỉ gián tiếp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Định địa chỉ dịch chuyển</a:t>
            </a:r>
            <a:endParaRPr/>
          </a:p>
        </p:txBody>
      </p:sp>
      <p:sp>
        <p:nvSpPr>
          <p:cNvPr id="597" name="Google Shape;597;p5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Đơn vị số học và logic</a:t>
            </a:r>
            <a:endParaRPr/>
          </a:p>
        </p:txBody>
      </p:sp>
      <p:sp>
        <p:nvSpPr>
          <p:cNvPr id="156" name="Google Shape;156;p6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Chức năng: Thực hiện các phép toán số học và phép toán logic:</a:t>
            </a:r>
            <a:endParaRPr sz="1800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Số học: cộng, trừ, nhân, chia, tăng, giảm, đảo dấu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Logic: AND, OR, XOR, NOT, phép dịch bit.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7" name="Google Shape;157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0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Định địa chỉ tức thì</a:t>
            </a:r>
            <a:endParaRPr/>
          </a:p>
        </p:txBody>
      </p:sp>
      <p:sp>
        <p:nvSpPr>
          <p:cNvPr id="604" name="Google Shape;604;p60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Toán hạng nằm ngay trong Trường địa chỉ của lệnh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Chỉ có thể là toán hạng nguồn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Ví dụ:</a:t>
            </a:r>
            <a:endParaRPr/>
          </a:p>
          <a:p>
            <a:pPr indent="-342900" lvl="0" marL="342900" rtl="0" algn="ctr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 sz="2800"/>
              <a:t>ADD R1, 5 ; R1← R1+5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Không tham chiếu bộ nhớ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Truy nhập toán hạng rất nhanh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Dải giá trị của toán hạng bị hạn chế</a:t>
            </a:r>
            <a:endParaRPr sz="2800"/>
          </a:p>
        </p:txBody>
      </p:sp>
      <p:sp>
        <p:nvSpPr>
          <p:cNvPr id="605" name="Google Shape;605;p6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6" name="Google Shape;60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6019800"/>
            <a:ext cx="40481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1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Định địa chỉ thanh ghi</a:t>
            </a:r>
            <a:endParaRPr/>
          </a:p>
        </p:txBody>
      </p:sp>
      <p:sp>
        <p:nvSpPr>
          <p:cNvPr id="613" name="Google Shape;613;p61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Toán hạng được chứa trong thanh ghi có tên trong Trường địa chỉ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Ví dụ:</a:t>
            </a:r>
            <a:endParaRPr/>
          </a:p>
          <a:p>
            <a:pPr indent="-342900" lvl="0" marL="342900" rtl="0" algn="ctr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 sz="2800"/>
              <a:t>ADD R1, R2 ;     R1← R1+R2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Số lượng thanh ghi ít → Trường địa chỉ chỉ cần ít bit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Không tham chiếu bộ nhớ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Truy nhập toán hạng nhanh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Tăng số lượng thanh ghi → hiệu quả hơn</a:t>
            </a:r>
            <a:endParaRPr/>
          </a:p>
        </p:txBody>
      </p:sp>
      <p:sp>
        <p:nvSpPr>
          <p:cNvPr id="614" name="Google Shape;614;p6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2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Sơ đồ định địa chỉ thanh ghi</a:t>
            </a:r>
            <a:endParaRPr/>
          </a:p>
        </p:txBody>
      </p:sp>
      <p:sp>
        <p:nvSpPr>
          <p:cNvPr id="621" name="Google Shape;621;p62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22" name="Google Shape;622;p6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3" name="Google Shape;62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057400"/>
            <a:ext cx="4343400" cy="4291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3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Định địa chỉ trực tiếp</a:t>
            </a:r>
            <a:endParaRPr/>
          </a:p>
        </p:txBody>
      </p:sp>
      <p:sp>
        <p:nvSpPr>
          <p:cNvPr id="630" name="Google Shape;630;p63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Toán hạng là ngăn nhớ có địa chỉ được chỉ ra trực tiếp trong Trường địa chỉ của lệnh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Ví dụ: ADD R1, A ;R1 ← R1 + (A)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Cộng nội dung thanh ghi R1 với nội dung của ngăn nhớ có địa chỉ là 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Tìm toán hạng trong bộ nhớ ở địa chỉ 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CPU tham chiếu bộ nhớ một lần để truy nhập dữ liệu</a:t>
            </a:r>
            <a:endParaRPr/>
          </a:p>
        </p:txBody>
      </p:sp>
      <p:sp>
        <p:nvSpPr>
          <p:cNvPr id="631" name="Google Shape;631;p6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4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Sơ đồ định địa chỉ trực tiếp</a:t>
            </a:r>
            <a:endParaRPr/>
          </a:p>
        </p:txBody>
      </p:sp>
      <p:sp>
        <p:nvSpPr>
          <p:cNvPr id="638" name="Google Shape;638;p64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9" name="Google Shape;639;p6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0" name="Google Shape;64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905000"/>
            <a:ext cx="6172200" cy="4658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5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Định địa chỉ gián tiếp qua thanh ghi</a:t>
            </a:r>
            <a:endParaRPr/>
          </a:p>
        </p:txBody>
      </p:sp>
      <p:sp>
        <p:nvSpPr>
          <p:cNvPr id="647" name="Google Shape;647;p65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Toán hạng là ngăn nhớ có địa chỉ nằm trong thanh ghi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Trường địa chỉ cho biết tên thanh ghi đó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Thanh ghi có thể là ngầm định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Thanh ghi này được gọi là thanh ghi con trỏ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Vùng nhớ có thể được tham chiếu là lớn (2</a:t>
            </a:r>
            <a:r>
              <a:rPr baseline="30000" lang="en-US"/>
              <a:t>n</a:t>
            </a:r>
            <a:r>
              <a:rPr lang="en-US"/>
              <a:t>), (với n là độ dài của thanh ghi)</a:t>
            </a:r>
            <a:endParaRPr/>
          </a:p>
        </p:txBody>
      </p:sp>
      <p:sp>
        <p:nvSpPr>
          <p:cNvPr id="648" name="Google Shape;648;p6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6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Sơ đồ định địa chỉ gián tiếp qua thanh ghi</a:t>
            </a:r>
            <a:endParaRPr/>
          </a:p>
        </p:txBody>
      </p:sp>
      <p:sp>
        <p:nvSpPr>
          <p:cNvPr id="655" name="Google Shape;655;p66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56" name="Google Shape;656;p6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7" name="Google Shape;657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981200"/>
            <a:ext cx="5486400" cy="4489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7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Định địa chỉ gián tiếp qua ngăn nhớ</a:t>
            </a:r>
            <a:endParaRPr/>
          </a:p>
        </p:txBody>
      </p:sp>
      <p:sp>
        <p:nvSpPr>
          <p:cNvPr id="664" name="Google Shape;664;p67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Ngăn nhớ được trỏ bởi Trường địa chỉ của lệnh chứa địa chỉ của toán hạng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Có thể gián tiếp nhiều lần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Giống như khái niệm biến con trỏ và biến động trong lập trình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CPU phải thực hiện tham chiếu bộ nhớ nhiều lần để tìm toán hạng → chậm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Vùng nhớ có thể được tham chiếu là lớn</a:t>
            </a:r>
            <a:endParaRPr/>
          </a:p>
        </p:txBody>
      </p:sp>
      <p:sp>
        <p:nvSpPr>
          <p:cNvPr id="665" name="Google Shape;665;p6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8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Sơ đồ định địa chỉ gián tiếp qua ngăn nhớ</a:t>
            </a:r>
            <a:endParaRPr/>
          </a:p>
        </p:txBody>
      </p:sp>
      <p:sp>
        <p:nvSpPr>
          <p:cNvPr id="672" name="Google Shape;672;p68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73" name="Google Shape;673;p6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4" name="Google Shape;674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904999"/>
            <a:ext cx="5867400" cy="4471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9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Định địa chỉ dịch chuyển</a:t>
            </a:r>
            <a:endParaRPr/>
          </a:p>
        </p:txBody>
      </p:sp>
      <p:sp>
        <p:nvSpPr>
          <p:cNvPr id="681" name="Google Shape;681;p69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Để xác định toán hạng, Trường địa chỉ chứa hai thành phần: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Tên thanh ghi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Hằng số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Địa chỉ của toán hạng = nội dung thanh ghi + hằng số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Thanh ghi có thể được ngầm định</a:t>
            </a:r>
            <a:endParaRPr sz="3200"/>
          </a:p>
        </p:txBody>
      </p:sp>
      <p:sp>
        <p:nvSpPr>
          <p:cNvPr id="682" name="Google Shape;682;p6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kết nối ALU</a:t>
            </a:r>
            <a:endParaRPr/>
          </a:p>
        </p:txBody>
      </p:sp>
      <p:sp>
        <p:nvSpPr>
          <p:cNvPr id="164" name="Google Shape;164;p7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5" name="Google Shape;165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209800"/>
            <a:ext cx="649605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0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Sơ đồ định địa chỉ dịch chuyển</a:t>
            </a:r>
            <a:endParaRPr/>
          </a:p>
        </p:txBody>
      </p:sp>
      <p:sp>
        <p:nvSpPr>
          <p:cNvPr id="689" name="Google Shape;689;p70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90" name="Google Shape;690;p7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1" name="Google Shape;691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905000"/>
            <a:ext cx="6096000" cy="4619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1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dạng của định địa chỉ dịch chuyển</a:t>
            </a:r>
            <a:endParaRPr/>
          </a:p>
        </p:txBody>
      </p:sp>
      <p:sp>
        <p:nvSpPr>
          <p:cNvPr id="698" name="Google Shape;698;p71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Địa chỉ hoá tương đối với PC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Thanh ghi là Bộ đếm chương trình PC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Toán hạng có địa chỉ cách ngăn nhớ được trỏ bởi PC một độ lệch xác định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Định địa chỉ cơ sở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Thanh ghi chứa địa chỉ cơ sở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Hằng số là chỉ số</a:t>
            </a:r>
            <a:endParaRPr sz="24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Định địa chỉ chỉ số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Hằng số là địa chỉ cơ sở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Thanh ghi chứa chỉ số</a:t>
            </a:r>
            <a:endParaRPr sz="2400"/>
          </a:p>
        </p:txBody>
      </p:sp>
      <p:sp>
        <p:nvSpPr>
          <p:cNvPr id="699" name="Google Shape;699;p7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2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Chương 3: Bộ xử lý CPU</a:t>
            </a:r>
            <a:endParaRPr/>
          </a:p>
        </p:txBody>
      </p:sp>
      <p:sp>
        <p:nvSpPr>
          <p:cNvPr id="706" name="Google Shape;706;p72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3.1 Cấu trúc cơ bản của CPU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3.2 Tập lệnh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>
                <a:solidFill>
                  <a:srgbClr val="0000FF"/>
                </a:solidFill>
              </a:rPr>
              <a:t>3.3 Hoạt động của CPU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3.4 Kiến trúc của các bộ xử lý tiên tiến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3.5 Kiến trúc tập lệnh Intel x86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07" name="Google Shape;707;p7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73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3.3. Hoạt động của CPU</a:t>
            </a:r>
            <a:endParaRPr/>
          </a:p>
        </p:txBody>
      </p:sp>
      <p:sp>
        <p:nvSpPr>
          <p:cNvPr id="714" name="Google Shape;714;p73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1. Chu trình lệnh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Nhận lệnh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Giải mã lệnh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Nhận toán hạng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Thực hiện lệnh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Cất toán hạng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Ngắt</a:t>
            </a:r>
            <a:endParaRPr/>
          </a:p>
        </p:txBody>
      </p:sp>
      <p:sp>
        <p:nvSpPr>
          <p:cNvPr id="715" name="Google Shape;715;p7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4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Giản đồ trạng thái chu trình lệnh</a:t>
            </a:r>
            <a:endParaRPr/>
          </a:p>
        </p:txBody>
      </p:sp>
      <p:sp>
        <p:nvSpPr>
          <p:cNvPr id="722" name="Google Shape;722;p74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3" name="Google Shape;723;p7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4" name="Google Shape;724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981200"/>
            <a:ext cx="83566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74"/>
          <p:cNvSpPr/>
          <p:nvPr/>
        </p:nvSpPr>
        <p:spPr>
          <a:xfrm>
            <a:off x="2895600" y="2209800"/>
            <a:ext cx="1219200" cy="2667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74"/>
          <p:cNvSpPr/>
          <p:nvPr/>
        </p:nvSpPr>
        <p:spPr>
          <a:xfrm>
            <a:off x="5334000" y="2209800"/>
            <a:ext cx="1219200" cy="2667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5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Nhận lệnh</a:t>
            </a:r>
            <a:endParaRPr/>
          </a:p>
        </p:txBody>
      </p:sp>
      <p:sp>
        <p:nvSpPr>
          <p:cNvPr id="733" name="Google Shape;733;p75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CPU đưa địa chỉ của lệnh cần nhận từ bộ đếm chương trình PC ra bus địa chỉ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CPU phát tín hiệu điều khiển đọc bộ nhớ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Lệnh từ bộ nhớ được đặt lên bus dữ liệu và được CPU copy vào thanh ghi lệnh IR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CPU tăng nội dung PC để trỏ sang lệnh kế tiếp</a:t>
            </a:r>
            <a:endParaRPr/>
          </a:p>
        </p:txBody>
      </p:sp>
      <p:sp>
        <p:nvSpPr>
          <p:cNvPr id="734" name="Google Shape;734;p7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76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Sơ đồ mô tả quá trình nhận lệnh</a:t>
            </a:r>
            <a:endParaRPr/>
          </a:p>
        </p:txBody>
      </p:sp>
      <p:sp>
        <p:nvSpPr>
          <p:cNvPr id="741" name="Google Shape;741;p76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42" name="Google Shape;742;p7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3" name="Google Shape;743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981200"/>
            <a:ext cx="556260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77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Giải mã lệnh</a:t>
            </a:r>
            <a:endParaRPr/>
          </a:p>
        </p:txBody>
      </p:sp>
      <p:sp>
        <p:nvSpPr>
          <p:cNvPr id="750" name="Google Shape;750;p77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Lệnh từ thanh ghi lệnh IR được đưa đến đơn vị điều khiển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Đơn vị điều khiển tiến hành giải mã lệnh để xác định thao tác phải thực hiện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Giải mã lệnh xảy ra bên trong CPU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1" name="Google Shape;751;p7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8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Nhận dữ liệu</a:t>
            </a:r>
            <a:endParaRPr/>
          </a:p>
        </p:txBody>
      </p:sp>
      <p:sp>
        <p:nvSpPr>
          <p:cNvPr id="758" name="Google Shape;758;p78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CPU đưa địa chỉ của toán hạng ra bus địa chỉ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CPU phát tín hiệu điều khiển đọc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Toán hạng được đọc vào CPU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Tương tự như nhận lệnh</a:t>
            </a:r>
            <a:endParaRPr/>
          </a:p>
        </p:txBody>
      </p:sp>
      <p:sp>
        <p:nvSpPr>
          <p:cNvPr id="759" name="Google Shape;759;p7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79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Nhận dữ liệu gián tiếp</a:t>
            </a:r>
            <a:endParaRPr/>
          </a:p>
        </p:txBody>
      </p:sp>
      <p:sp>
        <p:nvSpPr>
          <p:cNvPr id="766" name="Google Shape;766;p79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CPU đưa địa chỉ ra bus địa chỉ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CPU phát tín hiệu điều khiển đọc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Nội dung ngăn nhớ được đọc vào CPU, đó chính là địa chỉ của toán hạng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Địa chỉ này được CPU phát ra bus địa chỉ để tìm ra toán hạng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CPU phát tín hiệu điều khiển đọc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Toán hạng được đọc vào CPU</a:t>
            </a:r>
            <a:endParaRPr/>
          </a:p>
        </p:txBody>
      </p:sp>
      <p:sp>
        <p:nvSpPr>
          <p:cNvPr id="767" name="Google Shape;767;p7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Đơn vị điều khiển</a:t>
            </a:r>
            <a:endParaRPr/>
          </a:p>
        </p:txBody>
      </p:sp>
      <p:sp>
        <p:nvSpPr>
          <p:cNvPr id="173" name="Google Shape;173;p8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Chức năng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Điều khiển nhận lệnh từ bộ nhớ đưa vào thanh ghi lệnh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Tăng nội dung của PC để trỏ sang lệnh kế tiếp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Giải mã lệnh đã được nhận để xác định thao tác mà lệnh yêu cầu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Phát ra các tín hiệu điều khiển thực hiện lệnh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Nhận các tín hiệu yêu cầu từ bus hệ thống và đáp ứng với các yêu cầu đó.</a:t>
            </a:r>
            <a:endParaRPr/>
          </a:p>
        </p:txBody>
      </p:sp>
      <p:sp>
        <p:nvSpPr>
          <p:cNvPr id="174" name="Google Shape;174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80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Sơ đồ tả nhận toán hạng gián tiếp</a:t>
            </a:r>
            <a:endParaRPr/>
          </a:p>
        </p:txBody>
      </p:sp>
      <p:sp>
        <p:nvSpPr>
          <p:cNvPr id="774" name="Google Shape;774;p80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75" name="Google Shape;775;p8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6" name="Google Shape;776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981200"/>
            <a:ext cx="560070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81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Thực hiện lệnh</a:t>
            </a:r>
            <a:endParaRPr/>
          </a:p>
        </p:txBody>
      </p:sp>
      <p:sp>
        <p:nvSpPr>
          <p:cNvPr id="783" name="Google Shape;783;p81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Có nhiều dạng tuỳ thuộc vào lệnh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Có thể là: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Đọc/Ghi bộ nhớ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Vào/Ra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Chuyển giữa các thanh ghi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Thao tác số học/logic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Chuyển điều khiển (rẽ nhánh)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 ...</a:t>
            </a:r>
            <a:endParaRPr/>
          </a:p>
        </p:txBody>
      </p:sp>
      <p:sp>
        <p:nvSpPr>
          <p:cNvPr id="784" name="Google Shape;784;p8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82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Ghi toán hạng</a:t>
            </a:r>
            <a:endParaRPr/>
          </a:p>
        </p:txBody>
      </p:sp>
      <p:sp>
        <p:nvSpPr>
          <p:cNvPr id="791" name="Google Shape;791;p82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CPU đưa địa chỉ ra bus địa chỉ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CPU đưa dữ liệu cần ghi ra bus dữ liệu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CPU phát tín hiệu điều khiển ghi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Dữ liệu trên bus dữ liệu được copy đến vị trí xác định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92" name="Google Shape;792;p8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83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Sơ đồ mô tả quá trình ghi toán hạng</a:t>
            </a:r>
            <a:endParaRPr/>
          </a:p>
        </p:txBody>
      </p:sp>
      <p:sp>
        <p:nvSpPr>
          <p:cNvPr id="799" name="Google Shape;799;p83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00" name="Google Shape;800;p8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1" name="Google Shape;801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057400"/>
            <a:ext cx="59436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84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Ngắt</a:t>
            </a:r>
            <a:endParaRPr/>
          </a:p>
        </p:txBody>
      </p:sp>
      <p:sp>
        <p:nvSpPr>
          <p:cNvPr id="808" name="Google Shape;808;p84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Nội dung của bộ đếm chương trình PC (địa chỉ trở về sau khi ngắt) được đưa ra bus dữ liệu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CPU đưa địa chỉ (thường được lấy từ con trỏ ngăn xếp SP) ra bus địa chỉ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CPU phát tín hiệu điều khiển ghi bộ nhớ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Địa chỉ trở về trên bus dữ liệu được ghi ra vị trí xác định (ở ngăn xếp)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Địa chỉ lệnh đầu tiên của chương trình con điều khiển ngắt được nạp vào PC</a:t>
            </a:r>
            <a:endParaRPr/>
          </a:p>
        </p:txBody>
      </p:sp>
      <p:sp>
        <p:nvSpPr>
          <p:cNvPr id="809" name="Google Shape;809;p8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85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Sơ đồ mô tả chu trình ngắt</a:t>
            </a:r>
            <a:endParaRPr/>
          </a:p>
        </p:txBody>
      </p:sp>
      <p:sp>
        <p:nvSpPr>
          <p:cNvPr id="816" name="Google Shape;816;p85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7" name="Google Shape;817;p8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18" name="Google Shape;818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905000"/>
            <a:ext cx="68580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86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Đường ống lệnh (Instruction Pipelining)</a:t>
            </a:r>
            <a:endParaRPr/>
          </a:p>
        </p:txBody>
      </p:sp>
      <p:sp>
        <p:nvSpPr>
          <p:cNvPr id="825" name="Google Shape;825;p86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Chia chu trình lệnh thành các công đoạn và cho phép thực hiện gối lên nhau (như dây chuyền lắp ráp)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Chẳng hạn có 6 công đoạn: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Nhận lệnh 		(Fetch Instruction - FI)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Giải mã lệnh 		(Decode Instruction - DI)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Tính địa chỉ toán hạng 	(Calculate Operand Address-CO)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Nhận toán hạng 		(Fetch Operands - FO)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Thực hiện lệnh 		(Execute Instruction - EI)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Ghi toán hạng 		(Write Operands – WO)</a:t>
            </a:r>
            <a:endParaRPr sz="2400"/>
          </a:p>
        </p:txBody>
      </p:sp>
      <p:sp>
        <p:nvSpPr>
          <p:cNvPr id="826" name="Google Shape;826;p8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87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Biểu đồ thời gian của đường ống lệnh</a:t>
            </a:r>
            <a:endParaRPr/>
          </a:p>
        </p:txBody>
      </p:sp>
      <p:sp>
        <p:nvSpPr>
          <p:cNvPr id="833" name="Google Shape;833;p87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34" name="Google Shape;834;p8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5" name="Google Shape;835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057400"/>
            <a:ext cx="79248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88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Hazard của đường ống lệnh</a:t>
            </a:r>
            <a:endParaRPr/>
          </a:p>
        </p:txBody>
      </p:sp>
      <p:sp>
        <p:nvSpPr>
          <p:cNvPr id="842" name="Google Shape;842;p88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Hazard cấu trúc: do nhiều công đoạn dùng chung một tài nguyên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Hazard dữ liệu: lệnh sau sử dụng dữ liệu kết quả của lệnh trước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Hazard điều khiển: do rẽ nhánh gây ra</a:t>
            </a:r>
            <a:endParaRPr/>
          </a:p>
          <a:p>
            <a:pPr indent="-82550" lvl="1" marL="742950" rtl="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843" name="Google Shape;843;p8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89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Chương 3: Bộ xử lý CPU</a:t>
            </a:r>
            <a:endParaRPr/>
          </a:p>
        </p:txBody>
      </p:sp>
      <p:sp>
        <p:nvSpPr>
          <p:cNvPr id="850" name="Google Shape;850;p89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3.1 Cấu trúc cơ bản của CPU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3.2 Tập lệnh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3.3 Hoạt động của CPU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>
                <a:solidFill>
                  <a:srgbClr val="0000FF"/>
                </a:solidFill>
              </a:rPr>
              <a:t>3.4 Kiến trúc của các bộ xử lý tiên tiến</a:t>
            </a:r>
            <a:endParaRPr>
              <a:solidFill>
                <a:srgbClr val="0000FF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3.5 Kiến trúc tập lệnh Intel x86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51" name="Google Shape;851;p8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kết nối đơn vị điều khiển</a:t>
            </a:r>
            <a:endParaRPr/>
          </a:p>
        </p:txBody>
      </p:sp>
      <p:sp>
        <p:nvSpPr>
          <p:cNvPr id="181" name="Google Shape;181;p9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2" name="Google Shape;182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3" name="Google Shape;1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057400"/>
            <a:ext cx="4572000" cy="448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90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3.4. Các kỹ thuật tiên tiến của bộ xử lý</a:t>
            </a:r>
            <a:endParaRPr/>
          </a:p>
        </p:txBody>
      </p:sp>
      <p:sp>
        <p:nvSpPr>
          <p:cNvPr id="858" name="Google Shape;858;p90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Cấu trúc chung của các bộ xử lý tiên tiến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Các kiến trúc song song mức lệnh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Kiến trúc RISC</a:t>
            </a:r>
            <a:endParaRPr/>
          </a:p>
        </p:txBody>
      </p:sp>
      <p:sp>
        <p:nvSpPr>
          <p:cNvPr id="859" name="Google Shape;859;p9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91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Cấu trúc chung của các bộ xử lý tiên tiến</a:t>
            </a:r>
            <a:endParaRPr/>
          </a:p>
        </p:txBody>
      </p:sp>
      <p:sp>
        <p:nvSpPr>
          <p:cNvPr id="866" name="Google Shape;866;p91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7" name="Google Shape;867;p9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8" name="Google Shape;868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133600"/>
            <a:ext cx="79248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92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đơn vị xử lý dữ liệu</a:t>
            </a:r>
            <a:endParaRPr/>
          </a:p>
        </p:txBody>
      </p:sp>
      <p:sp>
        <p:nvSpPr>
          <p:cNvPr id="875" name="Google Shape;875;p92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Các đơn vị số nguyên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Các đơn vị số dấu phẩy động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Các đơn vị chức năng đặc biệt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Đơn vị xử lý dữ liệu âm thanh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Đơn vị xử lý dữ liệu hình ảnh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Đơn vị xử lý dữ liệu vector</a:t>
            </a:r>
            <a:endParaRPr/>
          </a:p>
        </p:txBody>
      </p:sp>
      <p:sp>
        <p:nvSpPr>
          <p:cNvPr id="876" name="Google Shape;876;p9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93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Bộ nhớ cache</a:t>
            </a:r>
            <a:endParaRPr/>
          </a:p>
        </p:txBody>
      </p:sp>
      <p:sp>
        <p:nvSpPr>
          <p:cNvPr id="883" name="Google Shape;883;p93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Được tích hợp trên chip vi xử lý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Bao gồm hai mức cache: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Cache L1 gồm hai phần tách rời: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/>
              <a:t>Cache lệnh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/>
              <a:t>Cache dữ liệu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lang="en-US"/>
              <a:t>		</a:t>
            </a:r>
            <a:r>
              <a:rPr lang="en-US" sz="2400"/>
              <a:t>→giải quyết xung đột khi nhận lệnh và dữ liệu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Cache L2: chung cho lệnh và dữ liệu</a:t>
            </a:r>
            <a:endParaRPr/>
          </a:p>
        </p:txBody>
      </p:sp>
      <p:sp>
        <p:nvSpPr>
          <p:cNvPr id="884" name="Google Shape;884;p9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94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Đơn vị quản lý bộ nhớ</a:t>
            </a:r>
            <a:endParaRPr/>
          </a:p>
        </p:txBody>
      </p:sp>
      <p:sp>
        <p:nvSpPr>
          <p:cNvPr id="891" name="Google Shape;891;p94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Chuyển đổi địa chỉ logic thành địa chỉ vật lý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Cung cấp cơ chế phân trang/phân đoạn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Cung cấp chế độ bảo vệ bộ nhớ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92" name="Google Shape;892;p9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95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Các kiến trúc song song mức lệnh</a:t>
            </a:r>
            <a:endParaRPr/>
          </a:p>
        </p:txBody>
      </p:sp>
      <p:sp>
        <p:nvSpPr>
          <p:cNvPr id="899" name="Google Shape;899;p95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Siêu đường ống (Superpipeline &amp; Hyperpipeline)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Siêu vô hướng (Superscalar)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VLIW (Very Long Instruction Word)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0" name="Google Shape;900;p9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96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Superpipeline</a:t>
            </a:r>
            <a:endParaRPr/>
          </a:p>
        </p:txBody>
      </p:sp>
      <p:sp>
        <p:nvSpPr>
          <p:cNvPr id="907" name="Google Shape;907;p96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8" name="Google Shape;908;p9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09" name="Google Shape;909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57400"/>
            <a:ext cx="8229600" cy="3055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97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Superscalar</a:t>
            </a:r>
            <a:endParaRPr/>
          </a:p>
        </p:txBody>
      </p:sp>
      <p:sp>
        <p:nvSpPr>
          <p:cNvPr id="916" name="Google Shape;916;p97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7" name="Google Shape;917;p9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8" name="Google Shape;918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133600"/>
            <a:ext cx="8425543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98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VLIW (Very Long Instruction Word)</a:t>
            </a:r>
            <a:endParaRPr/>
          </a:p>
        </p:txBody>
      </p:sp>
      <p:sp>
        <p:nvSpPr>
          <p:cNvPr id="925" name="Google Shape;925;p98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6" name="Google Shape;926;p9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7" name="Google Shape;927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057400"/>
            <a:ext cx="8550234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99"/>
          <p:cNvSpPr txBox="1"/>
          <p:nvPr>
            <p:ph type="title"/>
          </p:nvPr>
        </p:nvSpPr>
        <p:spPr>
          <a:xfrm>
            <a:off x="304800" y="4572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Kỹ thuật đường ống lệnh và song song mức lệnh</a:t>
            </a:r>
            <a:endParaRPr/>
          </a:p>
        </p:txBody>
      </p:sp>
      <p:sp>
        <p:nvSpPr>
          <p:cNvPr id="934" name="Google Shape;934;p99"/>
          <p:cNvSpPr txBox="1"/>
          <p:nvPr>
            <p:ph idx="1" type="body"/>
          </p:nvPr>
        </p:nvSpPr>
        <p:spPr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Kỹ thuật đường ống lệnh (Instruction Pipelining): Chia chu trình lệnh thành các công đoạn và cho phép thực hiện gối lên nhau (như dây chuyền lắp ráp)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Chẳng hạn có 6 công đoạn: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Nhận lệnh (Fetch Instruction - FI)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Giải mã lệnh (Decode Instruction - DI)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Tính địa chỉ toán hạng (Calculate Operand Address-CO)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Nhận toán hạng (Fetch Operands - FO)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Thực hiện lệnh (Execute Instruction - EI)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Ghi toán hạng (Write Operands – WO)</a:t>
            </a:r>
            <a:endParaRPr sz="2400"/>
          </a:p>
        </p:txBody>
      </p:sp>
      <p:sp>
        <p:nvSpPr>
          <p:cNvPr id="935" name="Google Shape;935;p9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2004-08-26T02:35:59Z</dcterms:created>
  <dc:creator>Ninh Xuan Huong</dc:creator>
</cp:coreProperties>
</file>