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Lst>
  <p:sldSz cy="6858000" cx="9144000"/>
  <p:notesSz cx="6858000" cy="9144000"/>
  <p:embeddedFontLst>
    <p:embeddedFont>
      <p:font typeface="Arial Black"/>
      <p:regular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03" roundtripDataSignature="AMtx7mj8IM7PESrfX/Jje1/Fug7B7v5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customschemas.google.com/relationships/presentationmetadata" Target="metadata"/><Relationship Id="rId102" Type="http://schemas.openxmlformats.org/officeDocument/2006/relationships/font" Target="fonts/ArialBlack-regular.fntdata"/><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2" name="Google Shape;24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1" name="Google Shape;25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 name="Google Shape;26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5" name="Google Shape;29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3" name="Google Shape;31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2" name="Google Shape;32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1" name="Google Shape;33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0" name="Google Shape;34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1" name="Google Shape;34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8" name="Google Shape;34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6" name="Google Shape;35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1" name="Google Shape;38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0" name="Google Shape;39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9" name="Google Shape;39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H30, xong loại 3, làm bài tập từ Slide độc lập</a:t>
            </a:r>
            <a:endParaRPr/>
          </a:p>
        </p:txBody>
      </p:sp>
      <p:sp>
        <p:nvSpPr>
          <p:cNvPr id="400" name="Google Shape;400;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7" name="Google Shape;407;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408" name="Google Shape;408;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5" name="Google Shape;41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3" name="Google Shape;42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2" name="Google Shape;4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3" name="Google Shape;44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1" name="Google Shape;46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9" name="Google Shape;46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6" name="Google Shape;48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6" name="Google Shape;49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5" name="Google Shape;50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3" name="Google Shape;51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1" name="Google Shape;52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 name="Google Shape;14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0" name="Google Shape;53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9" name="Google Shape;53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8" name="Google Shape;54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5" name="Google Shape;56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3" name="Google Shape;57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2" name="Google Shape;58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1" name="Google Shape;59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0" name="Google Shape;600;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8" name="Google Shape;608;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1" name="Google Shape;15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6" name="Google Shape;62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5" name="Google Shape;635;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3" name="Google Shape;643;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1" name="Google Shape;651;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9" name="Google Shape;659;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7" name="Google Shape;667;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6" name="Google Shape;67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5" name="Google Shape;68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3" name="Google Shape;693;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160" name="Google Shape;16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2" name="Google Shape;702;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0" name="Google Shape;710;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9" name="Google Shape;71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8" name="Google Shape;72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6" name="Google Shape;73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4" name="Google Shape;74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2" name="Google Shape;752;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0" name="Google Shape;760;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9" name="Google Shape;769;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8" name="Google Shape;77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7" name="Google Shape;78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6" name="Google Shape;796;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L02</a:t>
            </a:r>
            <a:endParaRPr/>
          </a:p>
        </p:txBody>
      </p:sp>
      <p:sp>
        <p:nvSpPr>
          <p:cNvPr id="797" name="Google Shape;797;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4" name="Google Shape;804;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5" name="Google Shape;815;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6" name="Google Shape;816;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3" name="Google Shape;823;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4" name="Google Shape;824;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1" name="Google Shape;831;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2" name="Google Shape;832;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9" name="Google Shape;839;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8" name="Google Shape;848;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H30</a:t>
            </a:r>
            <a:endParaRPr/>
          </a:p>
        </p:txBody>
      </p:sp>
      <p:sp>
        <p:nvSpPr>
          <p:cNvPr id="849" name="Google Shape;849;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6" name="Google Shape;85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4" name="Google Shape;864;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3" name="Google Shape;873;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2" name="Google Shape;882;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0" name="Google Shape;89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8" name="Google Shape;898;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7" name="Google Shape;907;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15" name="Google Shape;915;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23" name="Google Shape;92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24" name="Google Shape;924;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9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9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9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6" name="Shape 96"/>
        <p:cNvGrpSpPr/>
        <p:nvPr/>
      </p:nvGrpSpPr>
      <p:grpSpPr>
        <a:xfrm>
          <a:off x="0" y="0"/>
          <a:ext cx="0" cy="0"/>
          <a:chOff x="0" y="0"/>
          <a:chExt cx="0" cy="0"/>
        </a:xfrm>
      </p:grpSpPr>
      <p:sp>
        <p:nvSpPr>
          <p:cNvPr id="97" name="Google Shape;97;p10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7"/>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0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0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2" name="Shape 102"/>
        <p:cNvGrpSpPr/>
        <p:nvPr/>
      </p:nvGrpSpPr>
      <p:grpSpPr>
        <a:xfrm>
          <a:off x="0" y="0"/>
          <a:ext cx="0" cy="0"/>
          <a:chOff x="0" y="0"/>
          <a:chExt cx="0" cy="0"/>
        </a:xfrm>
      </p:grpSpPr>
      <p:sp>
        <p:nvSpPr>
          <p:cNvPr id="103" name="Google Shape;103;p108"/>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08"/>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10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0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99"/>
          <p:cNvGrpSpPr/>
          <p:nvPr/>
        </p:nvGrpSpPr>
        <p:grpSpPr>
          <a:xfrm>
            <a:off x="0" y="0"/>
            <a:ext cx="9144000" cy="6858000"/>
            <a:chOff x="0" y="0"/>
            <a:chExt cx="5760" cy="4320"/>
          </a:xfrm>
        </p:grpSpPr>
        <p:sp>
          <p:nvSpPr>
            <p:cNvPr id="33" name="Google Shape;33;p99"/>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 name="Google Shape;34;p99"/>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nvGrpSpPr>
            <p:cNvPr id="35" name="Google Shape;35;p99"/>
            <p:cNvGrpSpPr/>
            <p:nvPr/>
          </p:nvGrpSpPr>
          <p:grpSpPr>
            <a:xfrm>
              <a:off x="0" y="672"/>
              <a:ext cx="1806" cy="1989"/>
              <a:chOff x="0" y="672"/>
              <a:chExt cx="1806" cy="1989"/>
            </a:xfrm>
          </p:grpSpPr>
          <p:sp>
            <p:nvSpPr>
              <p:cNvPr id="36" name="Google Shape;36;p99"/>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 name="Google Shape;37;p99"/>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 name="Google Shape;38;p99"/>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 name="Google Shape;39;p99"/>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 name="Google Shape;40;p99"/>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 name="Google Shape;41;p99"/>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 name="Google Shape;42;p99"/>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 name="Google Shape;43;p99"/>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 name="Google Shape;44;p99"/>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5" name="Google Shape;45;p99"/>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grpSp>
      </p:grpSp>
      <p:sp>
        <p:nvSpPr>
          <p:cNvPr id="46" name="Google Shape;46;p99"/>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99"/>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9"/>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80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1" name="Shape 51"/>
        <p:cNvGrpSpPr/>
        <p:nvPr/>
      </p:nvGrpSpPr>
      <p:grpSpPr>
        <a:xfrm>
          <a:off x="0" y="0"/>
          <a:ext cx="0" cy="0"/>
          <a:chOff x="0" y="0"/>
          <a:chExt cx="0" cy="0"/>
        </a:xfrm>
      </p:grpSpPr>
      <p:sp>
        <p:nvSpPr>
          <p:cNvPr id="52" name="Google Shape;52;p10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800"/>
              <a:buFont typeface="Arial"/>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54" name="Google Shape;54;p10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10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57" name="Shape 57"/>
        <p:cNvGrpSpPr/>
        <p:nvPr/>
      </p:nvGrpSpPr>
      <p:grpSpPr>
        <a:xfrm>
          <a:off x="0" y="0"/>
          <a:ext cx="0" cy="0"/>
          <a:chOff x="0" y="0"/>
          <a:chExt cx="0" cy="0"/>
        </a:xfrm>
      </p:grpSpPr>
      <p:sp>
        <p:nvSpPr>
          <p:cNvPr id="58" name="Google Shape;58;p10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Font typeface="Arial"/>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0" name="Google Shape;60;p10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Font typeface="Arial"/>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1" name="Google Shape;61;p10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10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4" name="Shape 64"/>
        <p:cNvGrpSpPr/>
        <p:nvPr/>
      </p:nvGrpSpPr>
      <p:grpSpPr>
        <a:xfrm>
          <a:off x="0" y="0"/>
          <a:ext cx="0" cy="0"/>
          <a:chOff x="0" y="0"/>
          <a:chExt cx="0" cy="0"/>
        </a:xfrm>
      </p:grpSpPr>
      <p:sp>
        <p:nvSpPr>
          <p:cNvPr id="65" name="Google Shape;65;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7" name="Google Shape;67;p10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Font typeface="Arial"/>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8" name="Google Shape;68;p10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9" name="Google Shape;69;p10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Font typeface="Arial"/>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70" name="Google Shape;70;p10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73" name="Shape 73"/>
        <p:cNvGrpSpPr/>
        <p:nvPr/>
      </p:nvGrpSpPr>
      <p:grpSpPr>
        <a:xfrm>
          <a:off x="0" y="0"/>
          <a:ext cx="0" cy="0"/>
          <a:chOff x="0" y="0"/>
          <a:chExt cx="0" cy="0"/>
        </a:xfrm>
      </p:grpSpPr>
      <p:sp>
        <p:nvSpPr>
          <p:cNvPr id="74" name="Google Shape;74;p10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10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8" name="Shape 78"/>
        <p:cNvGrpSpPr/>
        <p:nvPr/>
      </p:nvGrpSpPr>
      <p:grpSpPr>
        <a:xfrm>
          <a:off x="0" y="0"/>
          <a:ext cx="0" cy="0"/>
          <a:chOff x="0" y="0"/>
          <a:chExt cx="0" cy="0"/>
        </a:xfrm>
      </p:grpSpPr>
      <p:sp>
        <p:nvSpPr>
          <p:cNvPr id="79" name="Google Shape;79;p10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0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sp>
        <p:nvSpPr>
          <p:cNvPr id="83" name="Google Shape;83;p10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406400" lvl="1" marL="914400" algn="l">
              <a:spcBef>
                <a:spcPts val="560"/>
              </a:spcBef>
              <a:spcAft>
                <a:spcPts val="0"/>
              </a:spcAft>
              <a:buSzPts val="2800"/>
              <a:buFont typeface="Arial"/>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85" name="Google Shape;85;p10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6" name="Google Shape;86;p10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0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9" name="Shape 89"/>
        <p:cNvGrpSpPr/>
        <p:nvPr/>
      </p:nvGrpSpPr>
      <p:grpSpPr>
        <a:xfrm>
          <a:off x="0" y="0"/>
          <a:ext cx="0" cy="0"/>
          <a:chOff x="0" y="0"/>
          <a:chExt cx="0" cy="0"/>
        </a:xfrm>
      </p:grpSpPr>
      <p:sp>
        <p:nvSpPr>
          <p:cNvPr id="90" name="Google Shape;90;p10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6"/>
          <p:cNvSpPr/>
          <p:nvPr>
            <p:ph idx="2" type="pic"/>
          </p:nvPr>
        </p:nvSpPr>
        <p:spPr>
          <a:xfrm>
            <a:off x="1792288" y="612775"/>
            <a:ext cx="5486400" cy="4114800"/>
          </a:xfrm>
          <a:prstGeom prst="rect">
            <a:avLst/>
          </a:prstGeom>
          <a:noFill/>
          <a:ln>
            <a:noFill/>
          </a:ln>
        </p:spPr>
      </p:sp>
      <p:sp>
        <p:nvSpPr>
          <p:cNvPr id="92" name="Google Shape;92;p10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Font typeface="Arial"/>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93" name="Google Shape;93;p10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Black"/>
                <a:ea typeface="Arial Black"/>
                <a:cs typeface="Arial Black"/>
                <a:sym typeface="Arial Black"/>
              </a:defRPr>
            </a:lvl1pPr>
            <a:lvl2pPr indent="0" lvl="1" marL="0" algn="r">
              <a:spcBef>
                <a:spcPts val="0"/>
              </a:spcBef>
              <a:spcAft>
                <a:spcPts val="0"/>
              </a:spcAft>
              <a:buNone/>
              <a:defRPr sz="1200">
                <a:solidFill>
                  <a:schemeClr val="dk1"/>
                </a:solidFill>
                <a:latin typeface="Arial Black"/>
                <a:ea typeface="Arial Black"/>
                <a:cs typeface="Arial Black"/>
                <a:sym typeface="Arial Black"/>
              </a:defRPr>
            </a:lvl2pPr>
            <a:lvl3pPr indent="0" lvl="2" marL="0" algn="r">
              <a:spcBef>
                <a:spcPts val="0"/>
              </a:spcBef>
              <a:spcAft>
                <a:spcPts val="0"/>
              </a:spcAft>
              <a:buNone/>
              <a:defRPr sz="1200">
                <a:solidFill>
                  <a:schemeClr val="dk1"/>
                </a:solidFill>
                <a:latin typeface="Arial Black"/>
                <a:ea typeface="Arial Black"/>
                <a:cs typeface="Arial Black"/>
                <a:sym typeface="Arial Black"/>
              </a:defRPr>
            </a:lvl3pPr>
            <a:lvl4pPr indent="0" lvl="3" marL="0" algn="r">
              <a:spcBef>
                <a:spcPts val="0"/>
              </a:spcBef>
              <a:spcAft>
                <a:spcPts val="0"/>
              </a:spcAft>
              <a:buNone/>
              <a:defRPr sz="1200">
                <a:solidFill>
                  <a:schemeClr val="dk1"/>
                </a:solidFill>
                <a:latin typeface="Arial Black"/>
                <a:ea typeface="Arial Black"/>
                <a:cs typeface="Arial Black"/>
                <a:sym typeface="Arial Black"/>
              </a:defRPr>
            </a:lvl4pPr>
            <a:lvl5pPr indent="0" lvl="4" marL="0" algn="r">
              <a:spcBef>
                <a:spcPts val="0"/>
              </a:spcBef>
              <a:spcAft>
                <a:spcPts val="0"/>
              </a:spcAft>
              <a:buNone/>
              <a:defRPr sz="1200">
                <a:solidFill>
                  <a:schemeClr val="dk1"/>
                </a:solidFill>
                <a:latin typeface="Arial Black"/>
                <a:ea typeface="Arial Black"/>
                <a:cs typeface="Arial Black"/>
                <a:sym typeface="Arial Black"/>
              </a:defRPr>
            </a:lvl5pPr>
            <a:lvl6pPr indent="0" lvl="5" marL="0" algn="r">
              <a:spcBef>
                <a:spcPts val="0"/>
              </a:spcBef>
              <a:spcAft>
                <a:spcPts val="0"/>
              </a:spcAft>
              <a:buNone/>
              <a:defRPr sz="1200">
                <a:solidFill>
                  <a:schemeClr val="dk1"/>
                </a:solidFill>
                <a:latin typeface="Arial Black"/>
                <a:ea typeface="Arial Black"/>
                <a:cs typeface="Arial Black"/>
                <a:sym typeface="Arial Black"/>
              </a:defRPr>
            </a:lvl6pPr>
            <a:lvl7pPr indent="0" lvl="6" marL="0" algn="r">
              <a:spcBef>
                <a:spcPts val="0"/>
              </a:spcBef>
              <a:spcAft>
                <a:spcPts val="0"/>
              </a:spcAft>
              <a:buNone/>
              <a:defRPr sz="1200">
                <a:solidFill>
                  <a:schemeClr val="dk1"/>
                </a:solidFill>
                <a:latin typeface="Arial Black"/>
                <a:ea typeface="Arial Black"/>
                <a:cs typeface="Arial Black"/>
                <a:sym typeface="Arial Black"/>
              </a:defRPr>
            </a:lvl7pPr>
            <a:lvl8pPr indent="0" lvl="7" marL="0" algn="r">
              <a:spcBef>
                <a:spcPts val="0"/>
              </a:spcBef>
              <a:spcAft>
                <a:spcPts val="0"/>
              </a:spcAft>
              <a:buNone/>
              <a:defRPr sz="1200">
                <a:solidFill>
                  <a:schemeClr val="dk1"/>
                </a:solidFill>
                <a:latin typeface="Arial Black"/>
                <a:ea typeface="Arial Black"/>
                <a:cs typeface="Arial Black"/>
                <a:sym typeface="Arial Black"/>
              </a:defRPr>
            </a:lvl8pPr>
            <a:lvl9pPr indent="0" lvl="8" marL="0" algn="r">
              <a:spcBef>
                <a:spcPts val="0"/>
              </a:spcBef>
              <a:spcAft>
                <a:spcPts val="0"/>
              </a:spcAft>
              <a:buNone/>
              <a:defRPr sz="1200">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0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9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1pPr>
            <a:lvl2pPr indent="0" lvl="1"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2pPr>
            <a:lvl3pPr indent="0" lvl="2"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3pPr>
            <a:lvl4pPr indent="0" lvl="3"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4pPr>
            <a:lvl5pPr indent="0" lvl="4"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5pPr>
            <a:lvl6pPr indent="0" lvl="5"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6pPr>
            <a:lvl7pPr indent="0" lvl="6"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7pPr>
            <a:lvl8pPr indent="0" lvl="7"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8pPr>
            <a:lvl9pPr indent="0" lvl="8" marL="0" marR="0" rtl="0" algn="r">
              <a:spcBef>
                <a:spcPts val="0"/>
              </a:spcBef>
              <a:spcAft>
                <a:spcPts val="0"/>
              </a:spcAft>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grpSp>
        <p:nvGrpSpPr>
          <p:cNvPr id="12" name="Google Shape;12;p97"/>
          <p:cNvGrpSpPr/>
          <p:nvPr/>
        </p:nvGrpSpPr>
        <p:grpSpPr>
          <a:xfrm>
            <a:off x="0" y="0"/>
            <a:ext cx="9144000" cy="546100"/>
            <a:chOff x="0" y="0"/>
            <a:chExt cx="5760" cy="344"/>
          </a:xfrm>
        </p:grpSpPr>
        <p:sp>
          <p:nvSpPr>
            <p:cNvPr id="13" name="Google Shape;13;p97"/>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 name="Google Shape;14;p97"/>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 name="Google Shape;15;p97"/>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6" name="Google Shape;16;p97"/>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7" name="Google Shape;17;p97"/>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18" name="Google Shape;18;p97"/>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hlink"/>
                </a:solidFill>
                <a:latin typeface="Arial"/>
                <a:ea typeface="Arial"/>
                <a:cs typeface="Arial"/>
                <a:sym typeface="Arial"/>
              </a:endParaRPr>
            </a:p>
          </p:txBody>
        </p:sp>
        <p:sp>
          <p:nvSpPr>
            <p:cNvPr id="19" name="Google Shape;19;p97"/>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97"/>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sp>
          <p:nvSpPr>
            <p:cNvPr id="21" name="Google Shape;21;p97"/>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accent2"/>
                </a:solidFill>
                <a:latin typeface="Arial"/>
                <a:ea typeface="Arial"/>
                <a:cs typeface="Arial"/>
                <a:sym typeface="Arial"/>
              </a:endParaRPr>
            </a:p>
          </p:txBody>
        </p:sp>
      </p:grpSp>
      <p:sp>
        <p:nvSpPr>
          <p:cNvPr id="22" name="Google Shape;22;p9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3" name="Google Shape;23;p97"/>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 name="Google Shape;24;p9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9.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3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4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3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50.png"/><Relationship Id="rId4" Type="http://schemas.openxmlformats.org/officeDocument/2006/relationships/image" Target="../media/image4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3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4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4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lt2"/>
                </a:solidFill>
                <a:latin typeface="Times New Roman"/>
                <a:ea typeface="Times New Roman"/>
                <a:cs typeface="Times New Roman"/>
                <a:sym typeface="Times New Roman"/>
              </a:rPr>
              <a:t>Chương 4: Bộ nhớ máy tính</a:t>
            </a:r>
            <a:endParaRPr/>
          </a:p>
        </p:txBody>
      </p:sp>
      <p:sp>
        <p:nvSpPr>
          <p:cNvPr id="114" name="Google Shape;114;p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None/>
            </a:pPr>
            <a:r>
              <a:rPr lang="en-US"/>
              <a:t>4.1. Tổng quan về hệ thống nhớ</a:t>
            </a:r>
            <a:endParaRPr/>
          </a:p>
          <a:p>
            <a:pPr indent="-342900" lvl="0" marL="342900" rtl="0" algn="l">
              <a:spcBef>
                <a:spcPts val="640"/>
              </a:spcBef>
              <a:spcAft>
                <a:spcPts val="0"/>
              </a:spcAft>
              <a:buSzPts val="2400"/>
              <a:buNone/>
            </a:pPr>
            <a:r>
              <a:rPr lang="en-US"/>
              <a:t>4.2. Bộ nhớ bán dẫn</a:t>
            </a:r>
            <a:endParaRPr/>
          </a:p>
          <a:p>
            <a:pPr indent="-342900" lvl="0" marL="342900" rtl="0" algn="l">
              <a:spcBef>
                <a:spcPts val="640"/>
              </a:spcBef>
              <a:spcAft>
                <a:spcPts val="0"/>
              </a:spcAft>
              <a:buSzPts val="2400"/>
              <a:buNone/>
            </a:pPr>
            <a:r>
              <a:rPr lang="en-US"/>
              <a:t>4.3. Bộ nhớ chính</a:t>
            </a:r>
            <a:endParaRPr/>
          </a:p>
          <a:p>
            <a:pPr indent="-342900" lvl="0" marL="342900" rtl="0" algn="l">
              <a:spcBef>
                <a:spcPts val="640"/>
              </a:spcBef>
              <a:spcAft>
                <a:spcPts val="0"/>
              </a:spcAft>
              <a:buSzPts val="2400"/>
              <a:buNone/>
            </a:pPr>
            <a:r>
              <a:rPr lang="en-US"/>
              <a:t>4.4. Bộ nhớ cache</a:t>
            </a:r>
            <a:endParaRPr/>
          </a:p>
          <a:p>
            <a:pPr indent="-342900" lvl="0" marL="342900" rtl="0" algn="l">
              <a:spcBef>
                <a:spcPts val="640"/>
              </a:spcBef>
              <a:spcAft>
                <a:spcPts val="0"/>
              </a:spcAft>
              <a:buSzPts val="2400"/>
              <a:buNone/>
            </a:pPr>
            <a:r>
              <a:rPr lang="en-US"/>
              <a:t>4.5. Bộ nhớ ngoài</a:t>
            </a:r>
            <a:endParaRPr/>
          </a:p>
          <a:p>
            <a:pPr indent="-342900" lvl="0" marL="342900" rtl="0" algn="l">
              <a:spcBef>
                <a:spcPts val="640"/>
              </a:spcBef>
              <a:spcAft>
                <a:spcPts val="0"/>
              </a:spcAft>
              <a:buSzPts val="2400"/>
              <a:buNone/>
            </a:pPr>
            <a:r>
              <a:rPr lang="en-US"/>
              <a:t>4.6. Bộ nhớ ảo</a:t>
            </a:r>
            <a:endParaRPr/>
          </a:p>
          <a:p>
            <a:pPr indent="-342900" lvl="0" marL="342900" rtl="0" algn="l">
              <a:spcBef>
                <a:spcPts val="640"/>
              </a:spcBef>
              <a:spcAft>
                <a:spcPts val="0"/>
              </a:spcAft>
              <a:buSzPts val="2400"/>
              <a:buNone/>
            </a:pPr>
            <a:r>
              <a:rPr lang="en-US"/>
              <a:t>4.7. Hệ thống nhớ trên máy tính cá nhân</a:t>
            </a:r>
            <a:endParaRPr sz="1800"/>
          </a:p>
        </p:txBody>
      </p:sp>
      <p:sp>
        <p:nvSpPr>
          <p:cNvPr id="115" name="Google Shape;115;p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4.2. Bộ nhớ bán dẫn</a:t>
            </a:r>
            <a:endParaRPr/>
          </a:p>
        </p:txBody>
      </p:sp>
      <p:sp>
        <p:nvSpPr>
          <p:cNvPr id="189" name="Google Shape;189;p1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None/>
            </a:pPr>
            <a:r>
              <a:rPr lang="en-US"/>
              <a:t>1. Phân loại</a:t>
            </a:r>
            <a:endParaRPr/>
          </a:p>
          <a:p>
            <a:pPr indent="-107950" lvl="1" marL="742950" rtl="0" algn="l">
              <a:spcBef>
                <a:spcPts val="560"/>
              </a:spcBef>
              <a:spcAft>
                <a:spcPts val="0"/>
              </a:spcAft>
              <a:buSzPts val="2800"/>
              <a:buFont typeface="Arial"/>
              <a:buNone/>
            </a:pPr>
            <a:r>
              <a:t/>
            </a:r>
            <a:endParaRPr/>
          </a:p>
        </p:txBody>
      </p:sp>
      <p:sp>
        <p:nvSpPr>
          <p:cNvPr id="190" name="Google Shape;190;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1" name="Google Shape;191;p10"/>
          <p:cNvPicPr preferRelativeResize="0"/>
          <p:nvPr/>
        </p:nvPicPr>
        <p:blipFill rotWithShape="1">
          <a:blip r:embed="rId3">
            <a:alphaModFix/>
          </a:blip>
          <a:srcRect b="0" l="0" r="0" t="0"/>
          <a:stretch/>
        </p:blipFill>
        <p:spPr>
          <a:xfrm>
            <a:off x="1143000" y="2590800"/>
            <a:ext cx="6477000" cy="3866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ROM (Read Only Memory)</a:t>
            </a:r>
            <a:endParaRPr/>
          </a:p>
        </p:txBody>
      </p:sp>
      <p:sp>
        <p:nvSpPr>
          <p:cNvPr id="198" name="Google Shape;198;p1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Bộ nhớ không khả biến</a:t>
            </a:r>
            <a:endParaRPr/>
          </a:p>
          <a:p>
            <a:pPr indent="-342900" lvl="0" marL="342900" rtl="0" algn="l">
              <a:spcBef>
                <a:spcPts val="640"/>
              </a:spcBef>
              <a:spcAft>
                <a:spcPts val="0"/>
              </a:spcAft>
              <a:buSzPts val="2400"/>
              <a:buChar char="■"/>
            </a:pPr>
            <a:r>
              <a:rPr lang="en-US"/>
              <a:t>Lưu trữ các thông tin sau:</a:t>
            </a:r>
            <a:endParaRPr/>
          </a:p>
          <a:p>
            <a:pPr indent="-285750" lvl="1" marL="742950" rtl="0" algn="l">
              <a:spcBef>
                <a:spcPts val="560"/>
              </a:spcBef>
              <a:spcAft>
                <a:spcPts val="0"/>
              </a:spcAft>
              <a:buSzPts val="2800"/>
              <a:buFont typeface="Arial"/>
              <a:buChar char="•"/>
            </a:pPr>
            <a:r>
              <a:rPr lang="en-US"/>
              <a:t>Thư viện các chương trình con</a:t>
            </a:r>
            <a:endParaRPr/>
          </a:p>
          <a:p>
            <a:pPr indent="-285750" lvl="1" marL="742950" rtl="0" algn="l">
              <a:spcBef>
                <a:spcPts val="560"/>
              </a:spcBef>
              <a:spcAft>
                <a:spcPts val="0"/>
              </a:spcAft>
              <a:buSzPts val="2800"/>
              <a:buFont typeface="Arial"/>
              <a:buChar char="•"/>
            </a:pPr>
            <a:r>
              <a:rPr lang="en-US"/>
              <a:t>Các chương trình điều khiển hệ thống (BIOS)</a:t>
            </a:r>
            <a:endParaRPr/>
          </a:p>
          <a:p>
            <a:pPr indent="-285750" lvl="1" marL="742950" rtl="0" algn="l">
              <a:spcBef>
                <a:spcPts val="560"/>
              </a:spcBef>
              <a:spcAft>
                <a:spcPts val="0"/>
              </a:spcAft>
              <a:buSzPts val="2800"/>
              <a:buFont typeface="Arial"/>
              <a:buChar char="•"/>
            </a:pPr>
            <a:r>
              <a:rPr lang="en-US"/>
              <a:t>Các bảng chức năng</a:t>
            </a:r>
            <a:endParaRPr/>
          </a:p>
          <a:p>
            <a:pPr indent="-285750" lvl="1" marL="742950" rtl="0" algn="l">
              <a:spcBef>
                <a:spcPts val="560"/>
              </a:spcBef>
              <a:spcAft>
                <a:spcPts val="0"/>
              </a:spcAft>
              <a:buSzPts val="2800"/>
              <a:buFont typeface="Arial"/>
              <a:buChar char="•"/>
            </a:pPr>
            <a:r>
              <a:rPr lang="en-US"/>
              <a:t>Vi chương trình</a:t>
            </a:r>
            <a:endParaRPr/>
          </a:p>
        </p:txBody>
      </p:sp>
      <p:sp>
        <p:nvSpPr>
          <p:cNvPr id="199" name="Google Shape;199;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kiểu ROM</a:t>
            </a:r>
            <a:endParaRPr/>
          </a:p>
        </p:txBody>
      </p:sp>
      <p:sp>
        <p:nvSpPr>
          <p:cNvPr id="206" name="Google Shape;206;p1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ROM mặt nạ:</a:t>
            </a:r>
            <a:endParaRPr/>
          </a:p>
          <a:p>
            <a:pPr indent="-285750" lvl="1" marL="742950" rtl="0" algn="l">
              <a:spcBef>
                <a:spcPts val="480"/>
              </a:spcBef>
              <a:spcAft>
                <a:spcPts val="0"/>
              </a:spcAft>
              <a:buSzPts val="2400"/>
              <a:buFont typeface="Arial"/>
              <a:buChar char="•"/>
            </a:pPr>
            <a:r>
              <a:rPr lang="en-US" sz="2400"/>
              <a:t>thông tin được ghi khi sản xuất</a:t>
            </a:r>
            <a:endParaRPr/>
          </a:p>
          <a:p>
            <a:pPr indent="-285750" lvl="1" marL="742950" rtl="0" algn="l">
              <a:spcBef>
                <a:spcPts val="480"/>
              </a:spcBef>
              <a:spcAft>
                <a:spcPts val="0"/>
              </a:spcAft>
              <a:buSzPts val="2400"/>
              <a:buFont typeface="Arial"/>
              <a:buChar char="•"/>
            </a:pPr>
            <a:r>
              <a:rPr lang="en-US" sz="2400"/>
              <a:t>rất đắt</a:t>
            </a:r>
            <a:endParaRPr/>
          </a:p>
          <a:p>
            <a:pPr indent="-342900" lvl="0" marL="342900" rtl="0" algn="l">
              <a:spcBef>
                <a:spcPts val="560"/>
              </a:spcBef>
              <a:spcAft>
                <a:spcPts val="0"/>
              </a:spcAft>
              <a:buSzPts val="2100"/>
              <a:buChar char="■"/>
            </a:pPr>
            <a:r>
              <a:rPr lang="en-US" sz="2800"/>
              <a:t>PROM (Programmable ROM)</a:t>
            </a:r>
            <a:endParaRPr/>
          </a:p>
          <a:p>
            <a:pPr indent="-285750" lvl="1" marL="742950" rtl="0" algn="l">
              <a:spcBef>
                <a:spcPts val="480"/>
              </a:spcBef>
              <a:spcAft>
                <a:spcPts val="0"/>
              </a:spcAft>
              <a:buSzPts val="2400"/>
              <a:buFont typeface="Arial"/>
              <a:buChar char="•"/>
            </a:pPr>
            <a:r>
              <a:rPr lang="en-US" sz="2400"/>
              <a:t>Cần thiết bị chuyên dụng để ghi bằng chương trình → chỉ ghi được một lần</a:t>
            </a:r>
            <a:endParaRPr/>
          </a:p>
          <a:p>
            <a:pPr indent="-342900" lvl="0" marL="342900" rtl="0" algn="l">
              <a:spcBef>
                <a:spcPts val="560"/>
              </a:spcBef>
              <a:spcAft>
                <a:spcPts val="0"/>
              </a:spcAft>
              <a:buSzPts val="2100"/>
              <a:buChar char="■"/>
            </a:pPr>
            <a:r>
              <a:rPr lang="en-US" sz="2800"/>
              <a:t>EPROM (Erasable PROM)</a:t>
            </a:r>
            <a:endParaRPr/>
          </a:p>
          <a:p>
            <a:pPr indent="-285750" lvl="1" marL="742950" rtl="0" algn="l">
              <a:spcBef>
                <a:spcPts val="480"/>
              </a:spcBef>
              <a:spcAft>
                <a:spcPts val="0"/>
              </a:spcAft>
              <a:buSzPts val="2400"/>
              <a:buFont typeface="Arial"/>
              <a:buChar char="•"/>
            </a:pPr>
            <a:r>
              <a:rPr lang="en-US" sz="2400"/>
              <a:t>Cần thiết bị chuyên dụng để ghi bằng chương trình → ghi được nhiều lần</a:t>
            </a:r>
            <a:endParaRPr/>
          </a:p>
          <a:p>
            <a:pPr indent="-285750" lvl="1" marL="742950" rtl="0" algn="l">
              <a:spcBef>
                <a:spcPts val="480"/>
              </a:spcBef>
              <a:spcAft>
                <a:spcPts val="0"/>
              </a:spcAft>
              <a:buSzPts val="2400"/>
              <a:buFont typeface="Arial"/>
              <a:buChar char="•"/>
            </a:pPr>
            <a:r>
              <a:rPr lang="en-US" sz="2400"/>
              <a:t>Trước khi ghi lại, xóa bằng tia cực tím</a:t>
            </a:r>
            <a:endParaRPr/>
          </a:p>
        </p:txBody>
      </p:sp>
      <p:sp>
        <p:nvSpPr>
          <p:cNvPr id="207" name="Google Shape;20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kiểu ROM (tiếp)</a:t>
            </a:r>
            <a:endParaRPr/>
          </a:p>
        </p:txBody>
      </p:sp>
      <p:sp>
        <p:nvSpPr>
          <p:cNvPr id="214" name="Google Shape;214;p1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EEPROM (Electrically Erasable PROM)</a:t>
            </a:r>
            <a:endParaRPr/>
          </a:p>
          <a:p>
            <a:pPr indent="-285750" lvl="1" marL="742950" rtl="0" algn="l">
              <a:spcBef>
                <a:spcPts val="560"/>
              </a:spcBef>
              <a:spcAft>
                <a:spcPts val="0"/>
              </a:spcAft>
              <a:buSzPts val="2800"/>
              <a:buFont typeface="Arial"/>
              <a:buChar char="•"/>
            </a:pPr>
            <a:r>
              <a:rPr lang="en-US"/>
              <a:t>Có thể ghi theo từng byte</a:t>
            </a:r>
            <a:endParaRPr/>
          </a:p>
          <a:p>
            <a:pPr indent="-285750" lvl="1" marL="742950" rtl="0" algn="l">
              <a:spcBef>
                <a:spcPts val="560"/>
              </a:spcBef>
              <a:spcAft>
                <a:spcPts val="0"/>
              </a:spcAft>
              <a:buSzPts val="2800"/>
              <a:buFont typeface="Arial"/>
              <a:buChar char="•"/>
            </a:pPr>
            <a:r>
              <a:rPr lang="en-US"/>
              <a:t>Xóa bằng điện</a:t>
            </a:r>
            <a:endParaRPr/>
          </a:p>
          <a:p>
            <a:pPr indent="-342900" lvl="0" marL="342900" rtl="0" algn="l">
              <a:spcBef>
                <a:spcPts val="640"/>
              </a:spcBef>
              <a:spcAft>
                <a:spcPts val="0"/>
              </a:spcAft>
              <a:buSzPts val="2400"/>
              <a:buChar char="■"/>
            </a:pPr>
            <a:r>
              <a:rPr lang="en-US"/>
              <a:t>Flash memory (Bộ nhớ cực nhanh)</a:t>
            </a:r>
            <a:endParaRPr/>
          </a:p>
          <a:p>
            <a:pPr indent="-285750" lvl="1" marL="742950" rtl="0" algn="l">
              <a:spcBef>
                <a:spcPts val="560"/>
              </a:spcBef>
              <a:spcAft>
                <a:spcPts val="0"/>
              </a:spcAft>
              <a:buSzPts val="2800"/>
              <a:buFont typeface="Arial"/>
              <a:buChar char="•"/>
            </a:pPr>
            <a:r>
              <a:rPr lang="en-US"/>
              <a:t>Ghi theo khối</a:t>
            </a:r>
            <a:endParaRPr/>
          </a:p>
          <a:p>
            <a:pPr indent="-285750" lvl="1" marL="742950" rtl="0" algn="l">
              <a:spcBef>
                <a:spcPts val="560"/>
              </a:spcBef>
              <a:spcAft>
                <a:spcPts val="0"/>
              </a:spcAft>
              <a:buSzPts val="2800"/>
              <a:buFont typeface="Arial"/>
              <a:buChar char="•"/>
            </a:pPr>
            <a:r>
              <a:rPr lang="en-US"/>
              <a:t>Xóa bằng điện</a:t>
            </a:r>
            <a:endParaRPr/>
          </a:p>
        </p:txBody>
      </p:sp>
      <p:sp>
        <p:nvSpPr>
          <p:cNvPr id="215" name="Google Shape;215;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RAM (Random Access Memory)</a:t>
            </a:r>
            <a:endParaRPr/>
          </a:p>
        </p:txBody>
      </p:sp>
      <p:sp>
        <p:nvSpPr>
          <p:cNvPr id="222" name="Google Shape;222;p1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Bộ nhớ đọc-ghi (Read/Write Memory)</a:t>
            </a:r>
            <a:endParaRPr/>
          </a:p>
          <a:p>
            <a:pPr indent="-342900" lvl="0" marL="342900" rtl="0" algn="l">
              <a:spcBef>
                <a:spcPts val="640"/>
              </a:spcBef>
              <a:spcAft>
                <a:spcPts val="0"/>
              </a:spcAft>
              <a:buSzPts val="2400"/>
              <a:buChar char="■"/>
            </a:pPr>
            <a:r>
              <a:rPr lang="en-US"/>
              <a:t>Khả biến</a:t>
            </a:r>
            <a:endParaRPr/>
          </a:p>
          <a:p>
            <a:pPr indent="-342900" lvl="0" marL="342900" rtl="0" algn="l">
              <a:spcBef>
                <a:spcPts val="640"/>
              </a:spcBef>
              <a:spcAft>
                <a:spcPts val="0"/>
              </a:spcAft>
              <a:buSzPts val="2400"/>
              <a:buChar char="■"/>
            </a:pPr>
            <a:r>
              <a:rPr lang="en-US"/>
              <a:t>Lưu trữ thông tin tạm thời</a:t>
            </a:r>
            <a:endParaRPr/>
          </a:p>
          <a:p>
            <a:pPr indent="-342900" lvl="0" marL="342900" rtl="0" algn="l">
              <a:spcBef>
                <a:spcPts val="640"/>
              </a:spcBef>
              <a:spcAft>
                <a:spcPts val="0"/>
              </a:spcAft>
              <a:buSzPts val="2400"/>
              <a:buChar char="■"/>
            </a:pPr>
            <a:r>
              <a:rPr lang="en-US"/>
              <a:t>Có hai loại: SRAM và DRAM</a:t>
            </a:r>
            <a:endParaRPr/>
          </a:p>
          <a:p>
            <a:pPr indent="-342900" lvl="0" marL="342900" rtl="0" algn="l">
              <a:spcBef>
                <a:spcPts val="640"/>
              </a:spcBef>
              <a:spcAft>
                <a:spcPts val="0"/>
              </a:spcAft>
              <a:buSzPts val="2400"/>
              <a:buNone/>
            </a:pPr>
            <a:r>
              <a:rPr lang="en-US"/>
              <a:t>			(Static and Dynamic)</a:t>
            </a:r>
            <a:endParaRPr/>
          </a:p>
        </p:txBody>
      </p:sp>
      <p:sp>
        <p:nvSpPr>
          <p:cNvPr id="223" name="Google Shape;223;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SRAM (Static) – RAM tĩnh</a:t>
            </a:r>
            <a:endParaRPr/>
          </a:p>
        </p:txBody>
      </p:sp>
      <p:sp>
        <p:nvSpPr>
          <p:cNvPr id="230" name="Google Shape;230;p1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Các bit được lưu trữ bằng các Flip-Flop → thông tin ổn định</a:t>
            </a:r>
            <a:endParaRPr/>
          </a:p>
          <a:p>
            <a:pPr indent="-342900" lvl="0" marL="342900" rtl="0" algn="l">
              <a:spcBef>
                <a:spcPts val="640"/>
              </a:spcBef>
              <a:spcAft>
                <a:spcPts val="0"/>
              </a:spcAft>
              <a:buSzPts val="2400"/>
              <a:buChar char="■"/>
            </a:pPr>
            <a:r>
              <a:rPr lang="en-US"/>
              <a:t>Cấu trúc phức tạp</a:t>
            </a:r>
            <a:endParaRPr/>
          </a:p>
          <a:p>
            <a:pPr indent="-342900" lvl="0" marL="342900" rtl="0" algn="l">
              <a:spcBef>
                <a:spcPts val="640"/>
              </a:spcBef>
              <a:spcAft>
                <a:spcPts val="0"/>
              </a:spcAft>
              <a:buSzPts val="2400"/>
              <a:buChar char="■"/>
            </a:pPr>
            <a:r>
              <a:rPr lang="en-US"/>
              <a:t>Dung lượng chip nhỏ</a:t>
            </a:r>
            <a:endParaRPr/>
          </a:p>
          <a:p>
            <a:pPr indent="-342900" lvl="0" marL="342900" rtl="0" algn="l">
              <a:spcBef>
                <a:spcPts val="640"/>
              </a:spcBef>
              <a:spcAft>
                <a:spcPts val="0"/>
              </a:spcAft>
              <a:buSzPts val="2400"/>
              <a:buChar char="■"/>
            </a:pPr>
            <a:r>
              <a:rPr lang="en-US"/>
              <a:t>Tốc độ nhanh</a:t>
            </a:r>
            <a:endParaRPr/>
          </a:p>
          <a:p>
            <a:pPr indent="-342900" lvl="0" marL="342900" rtl="0" algn="l">
              <a:spcBef>
                <a:spcPts val="640"/>
              </a:spcBef>
              <a:spcAft>
                <a:spcPts val="0"/>
              </a:spcAft>
              <a:buSzPts val="2400"/>
              <a:buChar char="■"/>
            </a:pPr>
            <a:r>
              <a:rPr lang="en-US"/>
              <a:t>Đắt tiền</a:t>
            </a:r>
            <a:endParaRPr/>
          </a:p>
          <a:p>
            <a:pPr indent="-342900" lvl="0" marL="342900" rtl="0" algn="l">
              <a:spcBef>
                <a:spcPts val="640"/>
              </a:spcBef>
              <a:spcAft>
                <a:spcPts val="0"/>
              </a:spcAft>
              <a:buSzPts val="2400"/>
              <a:buChar char="■"/>
            </a:pPr>
            <a:r>
              <a:rPr lang="en-US"/>
              <a:t>Dùng làm bộ nhớ cache</a:t>
            </a:r>
            <a:endParaRPr/>
          </a:p>
        </p:txBody>
      </p:sp>
      <p:sp>
        <p:nvSpPr>
          <p:cNvPr id="231" name="Google Shape;231;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1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DRAM (Dynamic) – RAM động</a:t>
            </a:r>
            <a:endParaRPr/>
          </a:p>
        </p:txBody>
      </p:sp>
      <p:sp>
        <p:nvSpPr>
          <p:cNvPr id="238" name="Google Shape;238;p1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Các bit được lưu trữ trên tụ điện</a:t>
            </a:r>
            <a:endParaRPr/>
          </a:p>
          <a:p>
            <a:pPr indent="-342900" lvl="0" marL="342900" rtl="0" algn="l">
              <a:spcBef>
                <a:spcPts val="640"/>
              </a:spcBef>
              <a:spcAft>
                <a:spcPts val="0"/>
              </a:spcAft>
              <a:buSzPts val="2400"/>
              <a:buNone/>
            </a:pPr>
            <a:r>
              <a:rPr lang="en-US"/>
              <a:t>	→ cần phải có mạch làm tươi</a:t>
            </a:r>
            <a:endParaRPr/>
          </a:p>
          <a:p>
            <a:pPr indent="-342900" lvl="0" marL="342900" rtl="0" algn="l">
              <a:spcBef>
                <a:spcPts val="640"/>
              </a:spcBef>
              <a:spcAft>
                <a:spcPts val="0"/>
              </a:spcAft>
              <a:buSzPts val="2400"/>
              <a:buChar char="■"/>
            </a:pPr>
            <a:r>
              <a:rPr lang="en-US"/>
              <a:t>Cấu trúc đơn giản</a:t>
            </a:r>
            <a:endParaRPr/>
          </a:p>
          <a:p>
            <a:pPr indent="-342900" lvl="0" marL="342900" rtl="0" algn="l">
              <a:spcBef>
                <a:spcPts val="640"/>
              </a:spcBef>
              <a:spcAft>
                <a:spcPts val="0"/>
              </a:spcAft>
              <a:buSzPts val="2400"/>
              <a:buChar char="■"/>
            </a:pPr>
            <a:r>
              <a:rPr lang="en-US"/>
              <a:t>Dung lượng lớn</a:t>
            </a:r>
            <a:endParaRPr/>
          </a:p>
          <a:p>
            <a:pPr indent="-342900" lvl="0" marL="342900" rtl="0" algn="l">
              <a:spcBef>
                <a:spcPts val="640"/>
              </a:spcBef>
              <a:spcAft>
                <a:spcPts val="0"/>
              </a:spcAft>
              <a:buSzPts val="2400"/>
              <a:buChar char="■"/>
            </a:pPr>
            <a:r>
              <a:rPr lang="en-US"/>
              <a:t>Tốc độ chậm hơn</a:t>
            </a:r>
            <a:endParaRPr/>
          </a:p>
          <a:p>
            <a:pPr indent="-342900" lvl="0" marL="342900" rtl="0" algn="l">
              <a:spcBef>
                <a:spcPts val="640"/>
              </a:spcBef>
              <a:spcAft>
                <a:spcPts val="0"/>
              </a:spcAft>
              <a:buSzPts val="2400"/>
              <a:buChar char="■"/>
            </a:pPr>
            <a:r>
              <a:rPr lang="en-US"/>
              <a:t>Rẻ tiền hơn</a:t>
            </a:r>
            <a:endParaRPr/>
          </a:p>
          <a:p>
            <a:pPr indent="-342900" lvl="0" marL="342900" rtl="0" algn="l">
              <a:spcBef>
                <a:spcPts val="640"/>
              </a:spcBef>
              <a:spcAft>
                <a:spcPts val="0"/>
              </a:spcAft>
              <a:buSzPts val="2400"/>
              <a:buChar char="■"/>
            </a:pPr>
            <a:r>
              <a:rPr lang="en-US"/>
              <a:t>Dùng làm bộ nhớ chính</a:t>
            </a:r>
            <a:endParaRPr/>
          </a:p>
        </p:txBody>
      </p:sp>
      <p:sp>
        <p:nvSpPr>
          <p:cNvPr id="239" name="Google Shape;239;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DRAM tiên tiến</a:t>
            </a:r>
            <a:endParaRPr/>
          </a:p>
        </p:txBody>
      </p:sp>
      <p:sp>
        <p:nvSpPr>
          <p:cNvPr id="246" name="Google Shape;246;p1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Enhanced DRAM</a:t>
            </a:r>
            <a:endParaRPr/>
          </a:p>
          <a:p>
            <a:pPr indent="-342900" lvl="0" marL="342900" rtl="0" algn="l">
              <a:spcBef>
                <a:spcPts val="640"/>
              </a:spcBef>
              <a:spcAft>
                <a:spcPts val="0"/>
              </a:spcAft>
              <a:buSzPts val="2400"/>
              <a:buChar char="■"/>
            </a:pPr>
            <a:r>
              <a:rPr lang="en-US"/>
              <a:t>Cache DRAM</a:t>
            </a:r>
            <a:endParaRPr/>
          </a:p>
          <a:p>
            <a:pPr indent="-342900" lvl="0" marL="342900" rtl="0" algn="l">
              <a:spcBef>
                <a:spcPts val="640"/>
              </a:spcBef>
              <a:spcAft>
                <a:spcPts val="0"/>
              </a:spcAft>
              <a:buSzPts val="2400"/>
              <a:buChar char="■"/>
            </a:pPr>
            <a:r>
              <a:rPr lang="en-US"/>
              <a:t>Synchronous DRAM (SDRAM): làm việc được đồng bộ bởi xung clock</a:t>
            </a:r>
            <a:endParaRPr/>
          </a:p>
          <a:p>
            <a:pPr indent="-342900" lvl="0" marL="342900" rtl="0" algn="l">
              <a:spcBef>
                <a:spcPts val="640"/>
              </a:spcBef>
              <a:spcAft>
                <a:spcPts val="0"/>
              </a:spcAft>
              <a:buSzPts val="2400"/>
              <a:buChar char="■"/>
            </a:pPr>
            <a:r>
              <a:rPr lang="en-US"/>
              <a:t>DDR-SDRAM (Double Data Rate SDRAM)</a:t>
            </a:r>
            <a:endParaRPr/>
          </a:p>
          <a:p>
            <a:pPr indent="-342900" lvl="0" marL="342900" rtl="0" algn="l">
              <a:spcBef>
                <a:spcPts val="640"/>
              </a:spcBef>
              <a:spcAft>
                <a:spcPts val="0"/>
              </a:spcAft>
              <a:buSzPts val="2400"/>
              <a:buChar char="■"/>
            </a:pPr>
            <a:r>
              <a:rPr lang="en-US"/>
              <a:t>Rambus DRAM (RDRAM)</a:t>
            </a:r>
            <a:endParaRPr/>
          </a:p>
        </p:txBody>
      </p:sp>
      <p:sp>
        <p:nvSpPr>
          <p:cNvPr id="247" name="Google Shape;247;p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Tổ chức của chip nhớ</a:t>
            </a:r>
            <a:endParaRPr/>
          </a:p>
        </p:txBody>
      </p:sp>
      <p:sp>
        <p:nvSpPr>
          <p:cNvPr id="254" name="Google Shape;254;p1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Sơ đồ cơ bản của chip nhớ</a:t>
            </a:r>
            <a:endParaRPr/>
          </a:p>
          <a:p>
            <a:pPr indent="-190500" lvl="0" marL="342900" rtl="0" algn="l">
              <a:spcBef>
                <a:spcPts val="640"/>
              </a:spcBef>
              <a:spcAft>
                <a:spcPts val="0"/>
              </a:spcAft>
              <a:buSzPts val="2400"/>
              <a:buNone/>
            </a:pPr>
            <a:r>
              <a:t/>
            </a:r>
            <a:endParaRPr/>
          </a:p>
        </p:txBody>
      </p:sp>
      <p:sp>
        <p:nvSpPr>
          <p:cNvPr id="255" name="Google Shape;255;p1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6" name="Google Shape;256;p18"/>
          <p:cNvPicPr preferRelativeResize="0"/>
          <p:nvPr/>
        </p:nvPicPr>
        <p:blipFill rotWithShape="1">
          <a:blip r:embed="rId3">
            <a:alphaModFix/>
          </a:blip>
          <a:srcRect b="0" l="0" r="0" t="0"/>
          <a:stretch/>
        </p:blipFill>
        <p:spPr>
          <a:xfrm>
            <a:off x="2667000" y="2743200"/>
            <a:ext cx="3352800" cy="35340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tín hiệu của chip nhớ</a:t>
            </a:r>
            <a:endParaRPr/>
          </a:p>
        </p:txBody>
      </p:sp>
      <p:sp>
        <p:nvSpPr>
          <p:cNvPr id="263" name="Google Shape;263;p1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264" name="Google Shape;264;p1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5" name="Google Shape;265;p19"/>
          <p:cNvPicPr preferRelativeResize="0"/>
          <p:nvPr/>
        </p:nvPicPr>
        <p:blipFill rotWithShape="1">
          <a:blip r:embed="rId3">
            <a:alphaModFix/>
          </a:blip>
          <a:srcRect b="0" l="0" r="0" t="0"/>
          <a:stretch/>
        </p:blipFill>
        <p:spPr>
          <a:xfrm>
            <a:off x="685800" y="2009196"/>
            <a:ext cx="8077200" cy="43916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4.1. Tổng quan về hệ thống nhớ</a:t>
            </a:r>
            <a:endParaRPr/>
          </a:p>
        </p:txBody>
      </p:sp>
      <p:sp>
        <p:nvSpPr>
          <p:cNvPr id="122" name="Google Shape;122;p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1. Các đặc trưng của hệ thống nhớ</a:t>
            </a:r>
            <a:endParaRPr/>
          </a:p>
          <a:p>
            <a:pPr indent="-342900" lvl="0" marL="342900" rtl="0" algn="l">
              <a:spcBef>
                <a:spcPts val="560"/>
              </a:spcBef>
              <a:spcAft>
                <a:spcPts val="0"/>
              </a:spcAft>
              <a:buSzPts val="2100"/>
              <a:buChar char="■"/>
            </a:pPr>
            <a:r>
              <a:rPr lang="en-US" sz="2800"/>
              <a:t>Vị trí</a:t>
            </a:r>
            <a:endParaRPr sz="2800"/>
          </a:p>
          <a:p>
            <a:pPr indent="-285750" lvl="1" marL="742950" rtl="0" algn="l">
              <a:spcBef>
                <a:spcPts val="480"/>
              </a:spcBef>
              <a:spcAft>
                <a:spcPts val="0"/>
              </a:spcAft>
              <a:buSzPts val="2400"/>
              <a:buFont typeface="Arial"/>
              <a:buChar char="•"/>
            </a:pPr>
            <a:r>
              <a:rPr lang="en-US" sz="2400"/>
              <a:t>Bên trong CPU:</a:t>
            </a:r>
            <a:endParaRPr/>
          </a:p>
          <a:p>
            <a:pPr indent="-228600" lvl="2" marL="1143000" rtl="0" algn="l">
              <a:spcBef>
                <a:spcPts val="400"/>
              </a:spcBef>
              <a:spcAft>
                <a:spcPts val="0"/>
              </a:spcAft>
              <a:buSzPts val="1300"/>
              <a:buChar char="■"/>
            </a:pPr>
            <a:r>
              <a:rPr lang="en-US" sz="2000"/>
              <a:t>tập thanh ghi</a:t>
            </a:r>
            <a:endParaRPr sz="2000"/>
          </a:p>
          <a:p>
            <a:pPr indent="-285750" lvl="1" marL="742950" rtl="0" algn="l">
              <a:spcBef>
                <a:spcPts val="480"/>
              </a:spcBef>
              <a:spcAft>
                <a:spcPts val="0"/>
              </a:spcAft>
              <a:buSzPts val="2400"/>
              <a:buFont typeface="Arial"/>
              <a:buChar char="•"/>
            </a:pPr>
            <a:r>
              <a:rPr lang="en-US" sz="2400"/>
              <a:t>Bộ nhớ trong:</a:t>
            </a:r>
            <a:endParaRPr/>
          </a:p>
          <a:p>
            <a:pPr indent="-228600" lvl="2" marL="1143000" rtl="0" algn="l">
              <a:spcBef>
                <a:spcPts val="400"/>
              </a:spcBef>
              <a:spcAft>
                <a:spcPts val="0"/>
              </a:spcAft>
              <a:buSzPts val="1300"/>
              <a:buChar char="■"/>
            </a:pPr>
            <a:r>
              <a:rPr lang="en-US" sz="2000"/>
              <a:t>bộ nhớ chính</a:t>
            </a:r>
            <a:endParaRPr sz="2000"/>
          </a:p>
          <a:p>
            <a:pPr indent="-228600" lvl="2" marL="1143000" rtl="0" algn="l">
              <a:spcBef>
                <a:spcPts val="400"/>
              </a:spcBef>
              <a:spcAft>
                <a:spcPts val="0"/>
              </a:spcAft>
              <a:buSzPts val="1300"/>
              <a:buChar char="■"/>
            </a:pPr>
            <a:r>
              <a:rPr lang="en-US" sz="2000"/>
              <a:t>bộ nhớ cache</a:t>
            </a:r>
            <a:endParaRPr/>
          </a:p>
          <a:p>
            <a:pPr indent="-285750" lvl="1" marL="742950" rtl="0" algn="l">
              <a:spcBef>
                <a:spcPts val="480"/>
              </a:spcBef>
              <a:spcAft>
                <a:spcPts val="0"/>
              </a:spcAft>
              <a:buSzPts val="2400"/>
              <a:buFont typeface="Arial"/>
              <a:buChar char="•"/>
            </a:pPr>
            <a:r>
              <a:rPr lang="en-US" sz="2400"/>
              <a:t>Bộ nhớ ngoài: các thiết bị nhớ</a:t>
            </a:r>
            <a:endParaRPr sz="2400"/>
          </a:p>
          <a:p>
            <a:pPr indent="-228600" lvl="2" marL="1143000" rtl="0" algn="l">
              <a:spcBef>
                <a:spcPts val="400"/>
              </a:spcBef>
              <a:spcAft>
                <a:spcPts val="0"/>
              </a:spcAft>
              <a:buSzPts val="1300"/>
              <a:buChar char="■"/>
            </a:pPr>
            <a:r>
              <a:rPr lang="en-US" sz="2000"/>
              <a:t>Dung lượng</a:t>
            </a:r>
            <a:endParaRPr/>
          </a:p>
          <a:p>
            <a:pPr indent="-228600" lvl="2" marL="1143000" rtl="0" algn="l">
              <a:spcBef>
                <a:spcPts val="400"/>
              </a:spcBef>
              <a:spcAft>
                <a:spcPts val="0"/>
              </a:spcAft>
              <a:buSzPts val="1300"/>
              <a:buChar char="■"/>
            </a:pPr>
            <a:r>
              <a:rPr lang="en-US" sz="2000"/>
              <a:t>Độ dài từ nhớ (tính bằng bit)</a:t>
            </a:r>
            <a:endParaRPr/>
          </a:p>
          <a:p>
            <a:pPr indent="-228600" lvl="2" marL="1143000" rtl="0" algn="l">
              <a:spcBef>
                <a:spcPts val="400"/>
              </a:spcBef>
              <a:spcAft>
                <a:spcPts val="0"/>
              </a:spcAft>
              <a:buSzPts val="1300"/>
              <a:buChar char="■"/>
            </a:pPr>
            <a:r>
              <a:rPr lang="en-US" sz="2000"/>
              <a:t>Số lượng từ nhớ</a:t>
            </a:r>
            <a:endParaRPr sz="2000"/>
          </a:p>
        </p:txBody>
      </p:sp>
      <p:sp>
        <p:nvSpPr>
          <p:cNvPr id="123" name="Google Shape;123;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2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bộ nhớ một chiều</a:t>
            </a:r>
            <a:endParaRPr/>
          </a:p>
        </p:txBody>
      </p:sp>
      <p:sp>
        <p:nvSpPr>
          <p:cNvPr id="272" name="Google Shape;272;p2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273" name="Google Shape;273;p2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4" name="Google Shape;274;p20"/>
          <p:cNvPicPr preferRelativeResize="0"/>
          <p:nvPr/>
        </p:nvPicPr>
        <p:blipFill rotWithShape="1">
          <a:blip r:embed="rId3">
            <a:alphaModFix/>
          </a:blip>
          <a:srcRect b="0" l="0" r="0" t="0"/>
          <a:stretch/>
        </p:blipFill>
        <p:spPr>
          <a:xfrm>
            <a:off x="1600200" y="1981200"/>
            <a:ext cx="5791200" cy="44796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bộ nhớ hai chiều</a:t>
            </a:r>
            <a:endParaRPr/>
          </a:p>
        </p:txBody>
      </p:sp>
      <p:sp>
        <p:nvSpPr>
          <p:cNvPr id="281" name="Google Shape;281;p2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282" name="Google Shape;282;p2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3" name="Google Shape;283;p21"/>
          <p:cNvPicPr preferRelativeResize="0"/>
          <p:nvPr/>
        </p:nvPicPr>
        <p:blipFill rotWithShape="1">
          <a:blip r:embed="rId3">
            <a:alphaModFix/>
          </a:blip>
          <a:srcRect b="0" l="0" r="0" t="0"/>
          <a:stretch/>
        </p:blipFill>
        <p:spPr>
          <a:xfrm>
            <a:off x="1219200" y="1981200"/>
            <a:ext cx="6400800" cy="441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bộ nhớ hai chiều</a:t>
            </a:r>
            <a:endParaRPr/>
          </a:p>
        </p:txBody>
      </p:sp>
      <p:sp>
        <p:nvSpPr>
          <p:cNvPr id="290" name="Google Shape;290;p2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291" name="Google Shape;291;p2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2" name="Google Shape;292;p22"/>
          <p:cNvPicPr preferRelativeResize="0"/>
          <p:nvPr/>
        </p:nvPicPr>
        <p:blipFill rotWithShape="1">
          <a:blip r:embed="rId3">
            <a:alphaModFix/>
          </a:blip>
          <a:srcRect b="0" l="0" r="0" t="0"/>
          <a:stretch/>
        </p:blipFill>
        <p:spPr>
          <a:xfrm>
            <a:off x="685800" y="1981200"/>
            <a:ext cx="7696200" cy="4522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của DRAM</a:t>
            </a:r>
            <a:endParaRPr/>
          </a:p>
        </p:txBody>
      </p:sp>
      <p:sp>
        <p:nvSpPr>
          <p:cNvPr id="299" name="Google Shape;299;p2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00" name="Google Shape;300;p2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1" name="Google Shape;301;p23"/>
          <p:cNvPicPr preferRelativeResize="0"/>
          <p:nvPr/>
        </p:nvPicPr>
        <p:blipFill rotWithShape="1">
          <a:blip r:embed="rId3">
            <a:alphaModFix/>
          </a:blip>
          <a:srcRect b="0" l="0" r="0" t="0"/>
          <a:stretch/>
        </p:blipFill>
        <p:spPr>
          <a:xfrm>
            <a:off x="1371600" y="1981200"/>
            <a:ext cx="4876800" cy="4457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Tổ chức của DRAM</a:t>
            </a:r>
            <a:endParaRPr/>
          </a:p>
        </p:txBody>
      </p:sp>
      <p:sp>
        <p:nvSpPr>
          <p:cNvPr id="308" name="Google Shape;308;p2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09" name="Google Shape;309;p2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0" name="Google Shape;310;p24"/>
          <p:cNvPicPr preferRelativeResize="0"/>
          <p:nvPr/>
        </p:nvPicPr>
        <p:blipFill rotWithShape="1">
          <a:blip r:embed="rId3">
            <a:alphaModFix/>
          </a:blip>
          <a:srcRect b="0" l="0" r="0" t="0"/>
          <a:stretch/>
        </p:blipFill>
        <p:spPr>
          <a:xfrm>
            <a:off x="533400" y="2057400"/>
            <a:ext cx="8268046" cy="419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p2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Chip nhớ</a:t>
            </a:r>
            <a:endParaRPr/>
          </a:p>
        </p:txBody>
      </p:sp>
      <p:sp>
        <p:nvSpPr>
          <p:cNvPr id="317" name="Google Shape;317;p2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18" name="Google Shape;318;p2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9" name="Google Shape;319;p25"/>
          <p:cNvPicPr preferRelativeResize="0"/>
          <p:nvPr/>
        </p:nvPicPr>
        <p:blipFill rotWithShape="1">
          <a:blip r:embed="rId3">
            <a:alphaModFix/>
          </a:blip>
          <a:srcRect b="0" l="0" r="0" t="0"/>
          <a:stretch/>
        </p:blipFill>
        <p:spPr>
          <a:xfrm>
            <a:off x="1066800" y="1981200"/>
            <a:ext cx="7010400" cy="4410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chip nhớ 16 Mb DRAM (4M x 4)</a:t>
            </a:r>
            <a:endParaRPr/>
          </a:p>
        </p:txBody>
      </p:sp>
      <p:sp>
        <p:nvSpPr>
          <p:cNvPr id="326" name="Google Shape;326;p2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27" name="Google Shape;327;p2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8" name="Google Shape;328;p26"/>
          <p:cNvPicPr preferRelativeResize="0"/>
          <p:nvPr/>
        </p:nvPicPr>
        <p:blipFill rotWithShape="1">
          <a:blip r:embed="rId3">
            <a:alphaModFix/>
          </a:blip>
          <a:srcRect b="0" l="0" r="0" t="0"/>
          <a:stretch/>
        </p:blipFill>
        <p:spPr>
          <a:xfrm>
            <a:off x="283384" y="1752600"/>
            <a:ext cx="8327216" cy="502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IBM 64Mb SDRAM</a:t>
            </a:r>
            <a:endParaRPr/>
          </a:p>
        </p:txBody>
      </p:sp>
      <p:sp>
        <p:nvSpPr>
          <p:cNvPr id="335" name="Google Shape;335;p2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36" name="Google Shape;336;p2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7" name="Google Shape;337;p27"/>
          <p:cNvPicPr preferRelativeResize="0"/>
          <p:nvPr/>
        </p:nvPicPr>
        <p:blipFill rotWithShape="1">
          <a:blip r:embed="rId3">
            <a:alphaModFix/>
          </a:blip>
          <a:srcRect b="0" l="0" r="0" t="0"/>
          <a:stretch/>
        </p:blipFill>
        <p:spPr>
          <a:xfrm>
            <a:off x="990600" y="1600200"/>
            <a:ext cx="7162800" cy="4953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2" name="Shape 342"/>
        <p:cNvGrpSpPr/>
        <p:nvPr/>
      </p:nvGrpSpPr>
      <p:grpSpPr>
        <a:xfrm>
          <a:off x="0" y="0"/>
          <a:ext cx="0" cy="0"/>
          <a:chOff x="0" y="0"/>
          <a:chExt cx="0" cy="0"/>
        </a:xfrm>
      </p:grpSpPr>
      <p:sp>
        <p:nvSpPr>
          <p:cNvPr id="343" name="Google Shape;343;p2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Thiết kế mô-đun nhớ bán dẫn</a:t>
            </a:r>
            <a:endParaRPr/>
          </a:p>
        </p:txBody>
      </p:sp>
      <p:sp>
        <p:nvSpPr>
          <p:cNvPr id="344" name="Google Shape;344;p2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Dung lượng chip nhớ 2</a:t>
            </a:r>
            <a:r>
              <a:rPr baseline="30000" lang="en-US"/>
              <a:t>n </a:t>
            </a:r>
            <a:r>
              <a:rPr lang="en-US"/>
              <a:t>x m bit</a:t>
            </a:r>
            <a:endParaRPr/>
          </a:p>
          <a:p>
            <a:pPr indent="-342900" lvl="0" marL="342900" rtl="0" algn="l">
              <a:spcBef>
                <a:spcPts val="640"/>
              </a:spcBef>
              <a:spcAft>
                <a:spcPts val="0"/>
              </a:spcAft>
              <a:buSzPts val="2400"/>
              <a:buChar char="■"/>
            </a:pPr>
            <a:r>
              <a:rPr lang="en-US"/>
              <a:t>Cần thiết kế để tăng dung lượng:</a:t>
            </a:r>
            <a:endParaRPr/>
          </a:p>
          <a:p>
            <a:pPr indent="-285750" lvl="1" marL="742950" rtl="0" algn="l">
              <a:spcBef>
                <a:spcPts val="560"/>
              </a:spcBef>
              <a:spcAft>
                <a:spcPts val="0"/>
              </a:spcAft>
              <a:buSzPts val="2800"/>
              <a:buFont typeface="Arial"/>
              <a:buChar char="•"/>
            </a:pPr>
            <a:r>
              <a:rPr lang="en-US"/>
              <a:t>Thiết kế tăng độ dài từ nhớ</a:t>
            </a:r>
            <a:endParaRPr/>
          </a:p>
          <a:p>
            <a:pPr indent="-285750" lvl="1" marL="742950" rtl="0" algn="l">
              <a:spcBef>
                <a:spcPts val="560"/>
              </a:spcBef>
              <a:spcAft>
                <a:spcPts val="0"/>
              </a:spcAft>
              <a:buSzPts val="2800"/>
              <a:buFont typeface="Arial"/>
              <a:buChar char="•"/>
            </a:pPr>
            <a:r>
              <a:rPr lang="en-US"/>
              <a:t>Thiết kế tăng số lượng từ nhớ</a:t>
            </a:r>
            <a:endParaRPr/>
          </a:p>
          <a:p>
            <a:pPr indent="-285750" lvl="1" marL="742950" rtl="0" algn="l">
              <a:spcBef>
                <a:spcPts val="560"/>
              </a:spcBef>
              <a:spcAft>
                <a:spcPts val="0"/>
              </a:spcAft>
              <a:buSzPts val="2800"/>
              <a:buFont typeface="Arial"/>
              <a:buChar char="•"/>
            </a:pPr>
            <a:r>
              <a:rPr lang="en-US"/>
              <a:t>Thiết kế kết hợp</a:t>
            </a:r>
            <a:endParaRPr/>
          </a:p>
        </p:txBody>
      </p:sp>
      <p:sp>
        <p:nvSpPr>
          <p:cNvPr id="345" name="Google Shape;345;p2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2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Tăng độ dài từ nhớ</a:t>
            </a:r>
            <a:endParaRPr/>
          </a:p>
        </p:txBody>
      </p:sp>
      <p:sp>
        <p:nvSpPr>
          <p:cNvPr id="352" name="Google Shape;352;p2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None/>
            </a:pPr>
            <a:r>
              <a:rPr lang="en-US" sz="2400"/>
              <a:t>VD1:</a:t>
            </a:r>
            <a:endParaRPr/>
          </a:p>
          <a:p>
            <a:pPr indent="-342900" lvl="0" marL="342900" rtl="0" algn="l">
              <a:spcBef>
                <a:spcPts val="480"/>
              </a:spcBef>
              <a:spcAft>
                <a:spcPts val="0"/>
              </a:spcAft>
              <a:buSzPts val="1800"/>
              <a:buChar char="■"/>
            </a:pPr>
            <a:r>
              <a:rPr lang="en-US" sz="2400"/>
              <a:t>Cho chip nhớ SRAM 4K x 4 bit</a:t>
            </a:r>
            <a:endParaRPr/>
          </a:p>
          <a:p>
            <a:pPr indent="-342900" lvl="0" marL="342900" rtl="0" algn="l">
              <a:spcBef>
                <a:spcPts val="480"/>
              </a:spcBef>
              <a:spcAft>
                <a:spcPts val="0"/>
              </a:spcAft>
              <a:buSzPts val="1800"/>
              <a:buChar char="■"/>
            </a:pPr>
            <a:r>
              <a:rPr lang="en-US" sz="2400"/>
              <a:t>Thiết kế mô-đun nhớ 4K x 8 bit</a:t>
            </a:r>
            <a:endParaRPr/>
          </a:p>
          <a:p>
            <a:pPr indent="0" lvl="0" marL="0" rtl="0" algn="l">
              <a:spcBef>
                <a:spcPts val="480"/>
              </a:spcBef>
              <a:spcAft>
                <a:spcPts val="0"/>
              </a:spcAft>
              <a:buSzPts val="1800"/>
              <a:buNone/>
            </a:pPr>
            <a:r>
              <a:rPr lang="en-US" sz="2400"/>
              <a:t>		Giải:</a:t>
            </a:r>
            <a:endParaRPr/>
          </a:p>
          <a:p>
            <a:pPr indent="-342900" lvl="0" marL="342900" rtl="0" algn="l">
              <a:spcBef>
                <a:spcPts val="480"/>
              </a:spcBef>
              <a:spcAft>
                <a:spcPts val="0"/>
              </a:spcAft>
              <a:buSzPts val="1800"/>
              <a:buChar char="■"/>
            </a:pPr>
            <a:r>
              <a:rPr lang="en-US" sz="2400"/>
              <a:t>Dung lượng chip nhớ = 2</a:t>
            </a:r>
            <a:r>
              <a:rPr baseline="30000" lang="en-US" sz="2400"/>
              <a:t>12</a:t>
            </a:r>
            <a:r>
              <a:rPr lang="en-US" sz="2400"/>
              <a:t> x 4 bit</a:t>
            </a:r>
            <a:endParaRPr/>
          </a:p>
          <a:p>
            <a:pPr indent="-342900" lvl="0" marL="342900" rtl="0" algn="l">
              <a:spcBef>
                <a:spcPts val="480"/>
              </a:spcBef>
              <a:spcAft>
                <a:spcPts val="0"/>
              </a:spcAft>
              <a:buSzPts val="1800"/>
              <a:buChar char="■"/>
            </a:pPr>
            <a:r>
              <a:rPr lang="en-US" sz="2400"/>
              <a:t>chip nhớ có:</a:t>
            </a:r>
            <a:endParaRPr/>
          </a:p>
          <a:p>
            <a:pPr indent="-285750" lvl="1" marL="742950" rtl="0" algn="l">
              <a:spcBef>
                <a:spcPts val="400"/>
              </a:spcBef>
              <a:spcAft>
                <a:spcPts val="0"/>
              </a:spcAft>
              <a:buSzPts val="2000"/>
              <a:buFont typeface="Arial"/>
              <a:buChar char="•"/>
            </a:pPr>
            <a:r>
              <a:rPr lang="en-US" sz="2000"/>
              <a:t>12 chân địa chỉ</a:t>
            </a:r>
            <a:endParaRPr/>
          </a:p>
          <a:p>
            <a:pPr indent="-285750" lvl="1" marL="742950" rtl="0" algn="l">
              <a:spcBef>
                <a:spcPts val="400"/>
              </a:spcBef>
              <a:spcAft>
                <a:spcPts val="0"/>
              </a:spcAft>
              <a:buSzPts val="2000"/>
              <a:buFont typeface="Arial"/>
              <a:buChar char="•"/>
            </a:pPr>
            <a:r>
              <a:rPr lang="en-US" sz="2000"/>
              <a:t>4 chân dữ liệu</a:t>
            </a:r>
            <a:endParaRPr sz="2000"/>
          </a:p>
          <a:p>
            <a:pPr indent="-342900" lvl="0" marL="342900" rtl="0" algn="l">
              <a:spcBef>
                <a:spcPts val="480"/>
              </a:spcBef>
              <a:spcAft>
                <a:spcPts val="0"/>
              </a:spcAft>
              <a:buSzPts val="1800"/>
              <a:buChar char="■"/>
            </a:pPr>
            <a:r>
              <a:rPr lang="en-US" sz="2400"/>
              <a:t>mô-đun nhớ cần có:</a:t>
            </a:r>
            <a:endParaRPr/>
          </a:p>
          <a:p>
            <a:pPr indent="-285750" lvl="1" marL="742950" rtl="0" algn="l">
              <a:spcBef>
                <a:spcPts val="400"/>
              </a:spcBef>
              <a:spcAft>
                <a:spcPts val="0"/>
              </a:spcAft>
              <a:buSzPts val="2000"/>
              <a:buFont typeface="Arial"/>
              <a:buChar char="•"/>
            </a:pPr>
            <a:r>
              <a:rPr lang="en-US" sz="2000"/>
              <a:t>12 chân địa chỉ</a:t>
            </a:r>
            <a:endParaRPr/>
          </a:p>
          <a:p>
            <a:pPr indent="-285750" lvl="1" marL="742950" rtl="0" algn="l">
              <a:spcBef>
                <a:spcPts val="400"/>
              </a:spcBef>
              <a:spcAft>
                <a:spcPts val="0"/>
              </a:spcAft>
              <a:buSzPts val="2000"/>
              <a:buFont typeface="Arial"/>
              <a:buChar char="•"/>
            </a:pPr>
            <a:r>
              <a:rPr lang="en-US" sz="2000"/>
              <a:t>8 chân dữ liệu</a:t>
            </a:r>
            <a:endParaRPr sz="2000"/>
          </a:p>
        </p:txBody>
      </p:sp>
      <p:sp>
        <p:nvSpPr>
          <p:cNvPr id="353" name="Google Shape;353;p2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đặc trưng của hệ thống nhớ (tiếp)</a:t>
            </a:r>
            <a:endParaRPr/>
          </a:p>
        </p:txBody>
      </p:sp>
      <p:sp>
        <p:nvSpPr>
          <p:cNvPr id="130" name="Google Shape;130;p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Đơn vị truyền</a:t>
            </a:r>
            <a:endParaRPr/>
          </a:p>
          <a:p>
            <a:pPr indent="-285750" lvl="1" marL="742950" rtl="0" algn="l">
              <a:spcBef>
                <a:spcPts val="560"/>
              </a:spcBef>
              <a:spcAft>
                <a:spcPts val="0"/>
              </a:spcAft>
              <a:buSzPts val="2800"/>
              <a:buFont typeface="Arial"/>
              <a:buChar char="•"/>
            </a:pPr>
            <a:r>
              <a:rPr lang="en-US"/>
              <a:t>Từ nhớ</a:t>
            </a:r>
            <a:endParaRPr/>
          </a:p>
          <a:p>
            <a:pPr indent="-285750" lvl="1" marL="742950" rtl="0" algn="l">
              <a:spcBef>
                <a:spcPts val="560"/>
              </a:spcBef>
              <a:spcAft>
                <a:spcPts val="0"/>
              </a:spcAft>
              <a:buSzPts val="2800"/>
              <a:buFont typeface="Arial"/>
              <a:buChar char="•"/>
            </a:pPr>
            <a:r>
              <a:rPr lang="en-US"/>
              <a:t>Khối nhớ</a:t>
            </a:r>
            <a:endParaRPr/>
          </a:p>
          <a:p>
            <a:pPr indent="-342900" lvl="0" marL="342900" rtl="0" algn="l">
              <a:spcBef>
                <a:spcPts val="640"/>
              </a:spcBef>
              <a:spcAft>
                <a:spcPts val="0"/>
              </a:spcAft>
              <a:buSzPts val="2400"/>
              <a:buChar char="■"/>
            </a:pPr>
            <a:r>
              <a:rPr lang="en-US"/>
              <a:t>Phương pháp truy nhập</a:t>
            </a:r>
            <a:endParaRPr/>
          </a:p>
          <a:p>
            <a:pPr indent="-285750" lvl="1" marL="742950" rtl="0" algn="l">
              <a:spcBef>
                <a:spcPts val="560"/>
              </a:spcBef>
              <a:spcAft>
                <a:spcPts val="0"/>
              </a:spcAft>
              <a:buSzPts val="2800"/>
              <a:buFont typeface="Arial"/>
              <a:buChar char="•"/>
            </a:pPr>
            <a:r>
              <a:rPr lang="en-US"/>
              <a:t>Truy nhập tuần tự (băng từ)</a:t>
            </a:r>
            <a:endParaRPr/>
          </a:p>
          <a:p>
            <a:pPr indent="-285750" lvl="1" marL="742950" rtl="0" algn="l">
              <a:spcBef>
                <a:spcPts val="560"/>
              </a:spcBef>
              <a:spcAft>
                <a:spcPts val="0"/>
              </a:spcAft>
              <a:buSzPts val="2800"/>
              <a:buFont typeface="Arial"/>
              <a:buChar char="•"/>
            </a:pPr>
            <a:r>
              <a:rPr lang="en-US"/>
              <a:t>Truy nhập trực tiếp (các loại đĩa)</a:t>
            </a:r>
            <a:endParaRPr/>
          </a:p>
          <a:p>
            <a:pPr indent="-285750" lvl="1" marL="742950" rtl="0" algn="l">
              <a:spcBef>
                <a:spcPts val="560"/>
              </a:spcBef>
              <a:spcAft>
                <a:spcPts val="0"/>
              </a:spcAft>
              <a:buSzPts val="2800"/>
              <a:buFont typeface="Arial"/>
              <a:buChar char="•"/>
            </a:pPr>
            <a:r>
              <a:rPr lang="en-US"/>
              <a:t>Truy nhập ngẫu nhiên (bộ nhớ bán dẫn)</a:t>
            </a:r>
            <a:endParaRPr/>
          </a:p>
          <a:p>
            <a:pPr indent="-285750" lvl="1" marL="742950" rtl="0" algn="l">
              <a:spcBef>
                <a:spcPts val="560"/>
              </a:spcBef>
              <a:spcAft>
                <a:spcPts val="0"/>
              </a:spcAft>
              <a:buSzPts val="2800"/>
              <a:buFont typeface="Arial"/>
              <a:buChar char="•"/>
            </a:pPr>
            <a:r>
              <a:rPr lang="en-US"/>
              <a:t>Truy nhập liên kết (cache)</a:t>
            </a:r>
            <a:endParaRPr/>
          </a:p>
        </p:txBody>
      </p:sp>
      <p:sp>
        <p:nvSpPr>
          <p:cNvPr id="131" name="Google Shape;131;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3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tăng độ dài từ nhớ</a:t>
            </a:r>
            <a:endParaRPr/>
          </a:p>
        </p:txBody>
      </p:sp>
      <p:sp>
        <p:nvSpPr>
          <p:cNvPr id="360" name="Google Shape;360;p3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61" name="Google Shape;361;p3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2" name="Google Shape;362;p30"/>
          <p:cNvPicPr preferRelativeResize="0"/>
          <p:nvPr/>
        </p:nvPicPr>
        <p:blipFill rotWithShape="1">
          <a:blip r:embed="rId3">
            <a:alphaModFix/>
          </a:blip>
          <a:srcRect b="0" l="0" r="0" t="0"/>
          <a:stretch/>
        </p:blipFill>
        <p:spPr>
          <a:xfrm>
            <a:off x="609600" y="1981200"/>
            <a:ext cx="8077200" cy="439959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toán tăng độ dài từ nhớ tổng quát</a:t>
            </a:r>
            <a:endParaRPr/>
          </a:p>
        </p:txBody>
      </p:sp>
      <p:sp>
        <p:nvSpPr>
          <p:cNvPr id="369" name="Google Shape;369;p3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Cho chip nhớ 2</a:t>
            </a:r>
            <a:r>
              <a:rPr baseline="30000" lang="en-US"/>
              <a:t>n</a:t>
            </a:r>
            <a:r>
              <a:rPr lang="en-US"/>
              <a:t> x mbit</a:t>
            </a:r>
            <a:endParaRPr/>
          </a:p>
          <a:p>
            <a:pPr indent="-342900" lvl="0" marL="342900" rtl="0" algn="l">
              <a:spcBef>
                <a:spcPts val="640"/>
              </a:spcBef>
              <a:spcAft>
                <a:spcPts val="0"/>
              </a:spcAft>
              <a:buSzPts val="2400"/>
              <a:buChar char="■"/>
            </a:pPr>
            <a:r>
              <a:rPr lang="en-US"/>
              <a:t>Thiết kế mô-đun nhớ 2</a:t>
            </a:r>
            <a:r>
              <a:rPr baseline="30000" lang="en-US"/>
              <a:t>n</a:t>
            </a:r>
            <a:r>
              <a:rPr lang="en-US"/>
              <a:t> x (k.m) bit</a:t>
            </a:r>
            <a:endParaRPr/>
          </a:p>
          <a:p>
            <a:pPr indent="-342900" lvl="0" marL="342900" rtl="0" algn="l">
              <a:spcBef>
                <a:spcPts val="640"/>
              </a:spcBef>
              <a:spcAft>
                <a:spcPts val="0"/>
              </a:spcAft>
              <a:buSzPts val="2400"/>
              <a:buChar char="■"/>
            </a:pPr>
            <a:r>
              <a:rPr lang="en-US"/>
              <a:t>Dùng k chip nhớ</a:t>
            </a:r>
            <a:endParaRPr/>
          </a:p>
          <a:p>
            <a:pPr indent="-107950" lvl="1" marL="742950" rtl="0" algn="l">
              <a:spcBef>
                <a:spcPts val="560"/>
              </a:spcBef>
              <a:spcAft>
                <a:spcPts val="0"/>
              </a:spcAft>
              <a:buSzPts val="2800"/>
              <a:buFont typeface="Arial"/>
              <a:buNone/>
            </a:pPr>
            <a:r>
              <a:t/>
            </a:r>
            <a:endParaRPr/>
          </a:p>
        </p:txBody>
      </p:sp>
      <p:sp>
        <p:nvSpPr>
          <p:cNvPr id="370" name="Google Shape;370;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Tăng số lượng từ nhớ</a:t>
            </a:r>
            <a:endParaRPr/>
          </a:p>
        </p:txBody>
      </p:sp>
      <p:sp>
        <p:nvSpPr>
          <p:cNvPr id="377" name="Google Shape;377;p3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None/>
            </a:pPr>
            <a:r>
              <a:rPr lang="en-US" sz="2400"/>
              <a:t>VD2:</a:t>
            </a:r>
            <a:endParaRPr/>
          </a:p>
          <a:p>
            <a:pPr indent="-342900" lvl="0" marL="342900" rtl="0" algn="l">
              <a:spcBef>
                <a:spcPts val="480"/>
              </a:spcBef>
              <a:spcAft>
                <a:spcPts val="0"/>
              </a:spcAft>
              <a:buSzPts val="1800"/>
              <a:buChar char="■"/>
            </a:pPr>
            <a:r>
              <a:rPr lang="en-US" sz="2400"/>
              <a:t>Cho chip nhớ SRAM 4K x 8 bit</a:t>
            </a:r>
            <a:endParaRPr/>
          </a:p>
          <a:p>
            <a:pPr indent="-342900" lvl="0" marL="342900" rtl="0" algn="l">
              <a:spcBef>
                <a:spcPts val="480"/>
              </a:spcBef>
              <a:spcAft>
                <a:spcPts val="0"/>
              </a:spcAft>
              <a:buSzPts val="1800"/>
              <a:buChar char="■"/>
            </a:pPr>
            <a:r>
              <a:rPr lang="en-US" sz="2400"/>
              <a:t>Thiết kế mô-đun nhớ 8K x 8 bit</a:t>
            </a:r>
            <a:endParaRPr/>
          </a:p>
          <a:p>
            <a:pPr indent="0" lvl="0" marL="0" rtl="0" algn="l">
              <a:spcBef>
                <a:spcPts val="480"/>
              </a:spcBef>
              <a:spcAft>
                <a:spcPts val="0"/>
              </a:spcAft>
              <a:buSzPts val="1800"/>
              <a:buNone/>
            </a:pPr>
            <a:r>
              <a:rPr lang="en-US" sz="2400"/>
              <a:t>		Giải:</a:t>
            </a:r>
            <a:endParaRPr/>
          </a:p>
          <a:p>
            <a:pPr indent="-342900" lvl="0" marL="342900" rtl="0" algn="l">
              <a:spcBef>
                <a:spcPts val="480"/>
              </a:spcBef>
              <a:spcAft>
                <a:spcPts val="0"/>
              </a:spcAft>
              <a:buSzPts val="1800"/>
              <a:buChar char="■"/>
            </a:pPr>
            <a:r>
              <a:rPr lang="en-US" sz="2400"/>
              <a:t>Dung lượng chip nhớ = 2</a:t>
            </a:r>
            <a:r>
              <a:rPr baseline="30000" lang="en-US" sz="2400"/>
              <a:t>12</a:t>
            </a:r>
            <a:r>
              <a:rPr lang="en-US" sz="2400"/>
              <a:t> x 8 bit</a:t>
            </a:r>
            <a:endParaRPr/>
          </a:p>
          <a:p>
            <a:pPr indent="-342900" lvl="0" marL="342900" rtl="0" algn="l">
              <a:spcBef>
                <a:spcPts val="480"/>
              </a:spcBef>
              <a:spcAft>
                <a:spcPts val="0"/>
              </a:spcAft>
              <a:buSzPts val="1800"/>
              <a:buChar char="■"/>
            </a:pPr>
            <a:r>
              <a:rPr lang="en-US" sz="2400"/>
              <a:t>chip nhớ có:</a:t>
            </a:r>
            <a:endParaRPr/>
          </a:p>
          <a:p>
            <a:pPr indent="-285750" lvl="1" marL="742950" rtl="0" algn="l">
              <a:spcBef>
                <a:spcPts val="400"/>
              </a:spcBef>
              <a:spcAft>
                <a:spcPts val="0"/>
              </a:spcAft>
              <a:buSzPts val="2000"/>
              <a:buFont typeface="Arial"/>
              <a:buChar char="•"/>
            </a:pPr>
            <a:r>
              <a:rPr lang="en-US" sz="2000"/>
              <a:t>12 chân địa chỉ</a:t>
            </a:r>
            <a:endParaRPr/>
          </a:p>
          <a:p>
            <a:pPr indent="-285750" lvl="1" marL="742950" rtl="0" algn="l">
              <a:spcBef>
                <a:spcPts val="400"/>
              </a:spcBef>
              <a:spcAft>
                <a:spcPts val="0"/>
              </a:spcAft>
              <a:buSzPts val="2000"/>
              <a:buFont typeface="Arial"/>
              <a:buChar char="•"/>
            </a:pPr>
            <a:r>
              <a:rPr lang="en-US" sz="2000"/>
              <a:t>8 chân dữ liệu</a:t>
            </a:r>
            <a:endParaRPr sz="2000"/>
          </a:p>
          <a:p>
            <a:pPr indent="-342900" lvl="0" marL="342900" rtl="0" algn="l">
              <a:spcBef>
                <a:spcPts val="480"/>
              </a:spcBef>
              <a:spcAft>
                <a:spcPts val="0"/>
              </a:spcAft>
              <a:buSzPts val="1800"/>
              <a:buChar char="■"/>
            </a:pPr>
            <a:r>
              <a:rPr lang="en-US" sz="2400"/>
              <a:t>Dung lượng mô-đun nhớ 2</a:t>
            </a:r>
            <a:r>
              <a:rPr baseline="30000" lang="en-US" sz="2400"/>
              <a:t>13</a:t>
            </a:r>
            <a:r>
              <a:rPr lang="en-US" sz="2400"/>
              <a:t> x 8 </a:t>
            </a:r>
            <a:endParaRPr/>
          </a:p>
          <a:p>
            <a:pPr indent="-285750" lvl="1" marL="742950" rtl="0" algn="l">
              <a:spcBef>
                <a:spcPts val="400"/>
              </a:spcBef>
              <a:spcAft>
                <a:spcPts val="0"/>
              </a:spcAft>
              <a:buSzPts val="2000"/>
              <a:buFont typeface="Arial"/>
              <a:buChar char="•"/>
            </a:pPr>
            <a:r>
              <a:rPr lang="en-US" sz="2000"/>
              <a:t>13 chân địa chỉ</a:t>
            </a:r>
            <a:endParaRPr/>
          </a:p>
          <a:p>
            <a:pPr indent="-285750" lvl="1" marL="742950" rtl="0" algn="l">
              <a:spcBef>
                <a:spcPts val="400"/>
              </a:spcBef>
              <a:spcAft>
                <a:spcPts val="0"/>
              </a:spcAft>
              <a:buSzPts val="2000"/>
              <a:buFont typeface="Arial"/>
              <a:buChar char="•"/>
            </a:pPr>
            <a:r>
              <a:rPr lang="en-US" sz="2000"/>
              <a:t>8 chân dữ liệu</a:t>
            </a:r>
            <a:endParaRPr sz="2000"/>
          </a:p>
        </p:txBody>
      </p:sp>
      <p:sp>
        <p:nvSpPr>
          <p:cNvPr id="378" name="Google Shape;378;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3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Tăng số lượng từ nhớ</a:t>
            </a:r>
            <a:endParaRPr/>
          </a:p>
        </p:txBody>
      </p:sp>
      <p:sp>
        <p:nvSpPr>
          <p:cNvPr id="385" name="Google Shape;385;p3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86" name="Google Shape;386;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7" name="Google Shape;387;p33"/>
          <p:cNvPicPr preferRelativeResize="0"/>
          <p:nvPr/>
        </p:nvPicPr>
        <p:blipFill rotWithShape="1">
          <a:blip r:embed="rId3">
            <a:alphaModFix/>
          </a:blip>
          <a:srcRect b="0" l="0" r="0" t="0"/>
          <a:stretch/>
        </p:blipFill>
        <p:spPr>
          <a:xfrm>
            <a:off x="1143000" y="1981200"/>
            <a:ext cx="7086600" cy="4476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Bộ giải mã 2→4</a:t>
            </a:r>
            <a:endParaRPr/>
          </a:p>
        </p:txBody>
      </p:sp>
      <p:sp>
        <p:nvSpPr>
          <p:cNvPr id="394" name="Google Shape;394;p3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395" name="Google Shape;395;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6" name="Google Shape;396;p34"/>
          <p:cNvPicPr preferRelativeResize="0"/>
          <p:nvPr/>
        </p:nvPicPr>
        <p:blipFill rotWithShape="1">
          <a:blip r:embed="rId3">
            <a:alphaModFix/>
          </a:blip>
          <a:srcRect b="0" l="0" r="0" t="0"/>
          <a:stretch/>
        </p:blipFill>
        <p:spPr>
          <a:xfrm>
            <a:off x="685800" y="2057400"/>
            <a:ext cx="7772400" cy="38916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1" name="Shape 401"/>
        <p:cNvGrpSpPr/>
        <p:nvPr/>
      </p:nvGrpSpPr>
      <p:grpSpPr>
        <a:xfrm>
          <a:off x="0" y="0"/>
          <a:ext cx="0" cy="0"/>
          <a:chOff x="0" y="0"/>
          <a:chExt cx="0" cy="0"/>
        </a:xfrm>
      </p:grpSpPr>
      <p:sp>
        <p:nvSpPr>
          <p:cNvPr id="402" name="Google Shape;402;p3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Bài tập</a:t>
            </a:r>
            <a:endParaRPr/>
          </a:p>
        </p:txBody>
      </p:sp>
      <p:sp>
        <p:nvSpPr>
          <p:cNvPr id="403" name="Google Shape;403;p3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1. Tăng số lượng từ gấp 4 lần:</a:t>
            </a:r>
            <a:endParaRPr/>
          </a:p>
          <a:p>
            <a:pPr indent="-285750" lvl="1" marL="742950" rtl="0" algn="l">
              <a:spcBef>
                <a:spcPts val="480"/>
              </a:spcBef>
              <a:spcAft>
                <a:spcPts val="0"/>
              </a:spcAft>
              <a:buSzPts val="2400"/>
              <a:buFont typeface="Arial"/>
              <a:buChar char="•"/>
            </a:pPr>
            <a:r>
              <a:rPr lang="en-US" sz="2400"/>
              <a:t>Cho chip nhớ SRAM 4K x 8 bit</a:t>
            </a:r>
            <a:endParaRPr/>
          </a:p>
          <a:p>
            <a:pPr indent="-285750" lvl="1" marL="742950" rtl="0" algn="l">
              <a:spcBef>
                <a:spcPts val="480"/>
              </a:spcBef>
              <a:spcAft>
                <a:spcPts val="0"/>
              </a:spcAft>
              <a:buSzPts val="2400"/>
              <a:buFont typeface="Arial"/>
              <a:buChar char="•"/>
            </a:pPr>
            <a:r>
              <a:rPr lang="en-US" sz="2400"/>
              <a:t>Thiết kế mô-đun nhớ 16K x 8 bit</a:t>
            </a:r>
            <a:endParaRPr/>
          </a:p>
          <a:p>
            <a:pPr indent="-342900" lvl="0" marL="342900" rtl="0" algn="l">
              <a:spcBef>
                <a:spcPts val="560"/>
              </a:spcBef>
              <a:spcAft>
                <a:spcPts val="0"/>
              </a:spcAft>
              <a:buSzPts val="2100"/>
              <a:buNone/>
            </a:pPr>
            <a:r>
              <a:rPr lang="en-US" sz="2800"/>
              <a:t>2. Tăng số lượng từ gấp 8 lần:</a:t>
            </a:r>
            <a:endParaRPr/>
          </a:p>
          <a:p>
            <a:pPr indent="-285750" lvl="1" marL="742950" rtl="0" algn="l">
              <a:spcBef>
                <a:spcPts val="480"/>
              </a:spcBef>
              <a:spcAft>
                <a:spcPts val="0"/>
              </a:spcAft>
              <a:buSzPts val="2400"/>
              <a:buFont typeface="Arial"/>
              <a:buChar char="•"/>
            </a:pPr>
            <a:r>
              <a:rPr lang="en-US" sz="2400"/>
              <a:t>Cho chip nhớ SRAM 4K x 8 bit</a:t>
            </a:r>
            <a:endParaRPr/>
          </a:p>
          <a:p>
            <a:pPr indent="-285750" lvl="1" marL="742950" rtl="0" algn="l">
              <a:spcBef>
                <a:spcPts val="480"/>
              </a:spcBef>
              <a:spcAft>
                <a:spcPts val="0"/>
              </a:spcAft>
              <a:buSzPts val="2400"/>
              <a:buFont typeface="Arial"/>
              <a:buChar char="•"/>
            </a:pPr>
            <a:r>
              <a:rPr lang="en-US" sz="2400"/>
              <a:t>Thiết kế mô-đun nhớ 32K x 8 bit</a:t>
            </a:r>
            <a:endParaRPr/>
          </a:p>
          <a:p>
            <a:pPr indent="-342900" lvl="0" marL="342900" rtl="0" algn="l">
              <a:spcBef>
                <a:spcPts val="560"/>
              </a:spcBef>
              <a:spcAft>
                <a:spcPts val="0"/>
              </a:spcAft>
              <a:buSzPts val="2100"/>
              <a:buNone/>
            </a:pPr>
            <a:r>
              <a:rPr lang="en-US" sz="2800"/>
              <a:t>3. Thiết kế kết hợp:</a:t>
            </a:r>
            <a:endParaRPr/>
          </a:p>
          <a:p>
            <a:pPr indent="-285750" lvl="1" marL="742950" rtl="0" algn="l">
              <a:spcBef>
                <a:spcPts val="480"/>
              </a:spcBef>
              <a:spcAft>
                <a:spcPts val="0"/>
              </a:spcAft>
              <a:buSzPts val="2400"/>
              <a:buFont typeface="Arial"/>
              <a:buChar char="•"/>
            </a:pPr>
            <a:r>
              <a:rPr lang="en-US" sz="2400"/>
              <a:t>Cho chip nhớ SRAM 4K x 4 bit</a:t>
            </a:r>
            <a:endParaRPr/>
          </a:p>
          <a:p>
            <a:pPr indent="-285750" lvl="1" marL="742950" rtl="0" algn="l">
              <a:spcBef>
                <a:spcPts val="480"/>
              </a:spcBef>
              <a:spcAft>
                <a:spcPts val="0"/>
              </a:spcAft>
              <a:buSzPts val="2400"/>
              <a:buFont typeface="Arial"/>
              <a:buChar char="•"/>
            </a:pPr>
            <a:r>
              <a:rPr lang="en-US" sz="2400"/>
              <a:t>Thiết kế mô-đun nhớ 8K x 8 bit</a:t>
            </a:r>
            <a:endParaRPr/>
          </a:p>
        </p:txBody>
      </p:sp>
      <p:sp>
        <p:nvSpPr>
          <p:cNvPr id="404" name="Google Shape;404;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4.3. Bộ nhớ chính</a:t>
            </a:r>
            <a:endParaRPr/>
          </a:p>
        </p:txBody>
      </p:sp>
      <p:sp>
        <p:nvSpPr>
          <p:cNvPr id="411" name="Google Shape;411;p3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1. Các đặc trưng cơ bản</a:t>
            </a:r>
            <a:endParaRPr/>
          </a:p>
          <a:p>
            <a:pPr indent="-285750" lvl="1" marL="742950" rtl="0" algn="l">
              <a:spcBef>
                <a:spcPts val="480"/>
              </a:spcBef>
              <a:spcAft>
                <a:spcPts val="0"/>
              </a:spcAft>
              <a:buSzPts val="2400"/>
              <a:buFont typeface="Arial"/>
              <a:buChar char="•"/>
            </a:pPr>
            <a:r>
              <a:rPr lang="en-US" sz="2400"/>
              <a:t>Chứa các chương trình đang thực hiện và các dữ liệu đang được sử dụng</a:t>
            </a:r>
            <a:endParaRPr/>
          </a:p>
          <a:p>
            <a:pPr indent="-285750" lvl="1" marL="742950" rtl="0" algn="l">
              <a:spcBef>
                <a:spcPts val="480"/>
              </a:spcBef>
              <a:spcAft>
                <a:spcPts val="0"/>
              </a:spcAft>
              <a:buSzPts val="2400"/>
              <a:buFont typeface="Arial"/>
              <a:buChar char="•"/>
            </a:pPr>
            <a:r>
              <a:rPr lang="en-US" sz="2400"/>
              <a:t>Tồn tại trên mọi hệ thống máy tính</a:t>
            </a:r>
            <a:endParaRPr sz="2400"/>
          </a:p>
          <a:p>
            <a:pPr indent="-285750" lvl="1" marL="742950" rtl="0" algn="l">
              <a:spcBef>
                <a:spcPts val="480"/>
              </a:spcBef>
              <a:spcAft>
                <a:spcPts val="0"/>
              </a:spcAft>
              <a:buSzPts val="2400"/>
              <a:buFont typeface="Arial"/>
              <a:buChar char="•"/>
            </a:pPr>
            <a:r>
              <a:rPr lang="en-US" sz="2400"/>
              <a:t>Bao gồm các ngăn nhớ được đánh địa chỉ trực tiếp bởi CPU</a:t>
            </a:r>
            <a:endParaRPr/>
          </a:p>
          <a:p>
            <a:pPr indent="-285750" lvl="1" marL="742950" rtl="0" algn="l">
              <a:spcBef>
                <a:spcPts val="480"/>
              </a:spcBef>
              <a:spcAft>
                <a:spcPts val="0"/>
              </a:spcAft>
              <a:buSzPts val="2400"/>
              <a:buFont typeface="Arial"/>
              <a:buChar char="•"/>
            </a:pPr>
            <a:r>
              <a:rPr lang="en-US" sz="2400"/>
              <a:t>Dung lượng của bộ nhớ chính nhỏ hơn không gian địa chỉ bộ nhớ mà CPU có khả năng quản lý.</a:t>
            </a:r>
            <a:endParaRPr/>
          </a:p>
          <a:p>
            <a:pPr indent="-285750" lvl="1" marL="742950" rtl="0" algn="l">
              <a:spcBef>
                <a:spcPts val="480"/>
              </a:spcBef>
              <a:spcAft>
                <a:spcPts val="0"/>
              </a:spcAft>
              <a:buSzPts val="2400"/>
              <a:buFont typeface="Arial"/>
              <a:buChar char="•"/>
            </a:pPr>
            <a:r>
              <a:rPr lang="en-US" sz="2400"/>
              <a:t>Việc quản lý tham chiếu logic của bộ nhớ chính tuỳ thuộc vào hệ điều hành</a:t>
            </a:r>
            <a:endParaRPr/>
          </a:p>
        </p:txBody>
      </p:sp>
      <p:sp>
        <p:nvSpPr>
          <p:cNvPr id="412" name="Google Shape;412;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Tổ chức bộ nhớ đan xen (interleaved memory)</a:t>
            </a:r>
            <a:endParaRPr/>
          </a:p>
        </p:txBody>
      </p:sp>
      <p:sp>
        <p:nvSpPr>
          <p:cNvPr id="419" name="Google Shape;419;p3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Độ rộng của bus dữ liệu để trao đổi với bộ nhớ: m = 8, 16, 32, 64,128 ... Bit</a:t>
            </a:r>
            <a:endParaRPr/>
          </a:p>
          <a:p>
            <a:pPr indent="-342900" lvl="0" marL="342900" rtl="0" algn="l">
              <a:spcBef>
                <a:spcPts val="640"/>
              </a:spcBef>
              <a:spcAft>
                <a:spcPts val="0"/>
              </a:spcAft>
              <a:buSzPts val="2400"/>
              <a:buChar char="■"/>
            </a:pPr>
            <a:r>
              <a:rPr lang="en-US"/>
              <a:t>Các ngăn nhớ được tổ chức theo byte</a:t>
            </a:r>
            <a:endParaRPr/>
          </a:p>
          <a:p>
            <a:pPr indent="-342900" lvl="0" marL="342900" rtl="0" algn="l">
              <a:spcBef>
                <a:spcPts val="640"/>
              </a:spcBef>
              <a:spcAft>
                <a:spcPts val="0"/>
              </a:spcAft>
              <a:buSzPts val="2400"/>
              <a:buNone/>
            </a:pPr>
            <a:r>
              <a:rPr lang="en-US"/>
              <a:t>	→tổ chức bộ nhớ vật lý khác nhau</a:t>
            </a:r>
            <a:endParaRPr/>
          </a:p>
        </p:txBody>
      </p:sp>
      <p:sp>
        <p:nvSpPr>
          <p:cNvPr id="420" name="Google Shape;420;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m=8bit →một băng nhớ tuyến tính</a:t>
            </a:r>
            <a:endParaRPr/>
          </a:p>
        </p:txBody>
      </p:sp>
      <p:sp>
        <p:nvSpPr>
          <p:cNvPr id="427" name="Google Shape;427;p3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428" name="Google Shape;428;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9" name="Google Shape;429;p38"/>
          <p:cNvPicPr preferRelativeResize="0"/>
          <p:nvPr/>
        </p:nvPicPr>
        <p:blipFill rotWithShape="1">
          <a:blip r:embed="rId3">
            <a:alphaModFix/>
          </a:blip>
          <a:srcRect b="0" l="0" r="0" t="0"/>
          <a:stretch/>
        </p:blipFill>
        <p:spPr>
          <a:xfrm>
            <a:off x="2971800" y="1752600"/>
            <a:ext cx="2924175" cy="451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m=16bit → hai băng nhớ đan xen</a:t>
            </a:r>
            <a:endParaRPr/>
          </a:p>
        </p:txBody>
      </p:sp>
      <p:sp>
        <p:nvSpPr>
          <p:cNvPr id="436" name="Google Shape;436;p3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437" name="Google Shape;437;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38" name="Google Shape;438;p39"/>
          <p:cNvGrpSpPr/>
          <p:nvPr/>
        </p:nvGrpSpPr>
        <p:grpSpPr>
          <a:xfrm>
            <a:off x="762000" y="1489733"/>
            <a:ext cx="7391400" cy="5215867"/>
            <a:chOff x="762000" y="1489733"/>
            <a:chExt cx="7391400" cy="5215867"/>
          </a:xfrm>
        </p:grpSpPr>
        <p:pic>
          <p:nvPicPr>
            <p:cNvPr id="439" name="Google Shape;439;p39"/>
            <p:cNvPicPr preferRelativeResize="0"/>
            <p:nvPr/>
          </p:nvPicPr>
          <p:blipFill rotWithShape="1">
            <a:blip r:embed="rId3">
              <a:alphaModFix/>
            </a:blip>
            <a:srcRect b="0" l="0" r="0" t="0"/>
            <a:stretch/>
          </p:blipFill>
          <p:spPr>
            <a:xfrm>
              <a:off x="838200" y="1489733"/>
              <a:ext cx="7315200" cy="5215867"/>
            </a:xfrm>
            <a:prstGeom prst="rect">
              <a:avLst/>
            </a:prstGeom>
            <a:noFill/>
            <a:ln>
              <a:noFill/>
            </a:ln>
          </p:spPr>
        </p:pic>
        <p:sp>
          <p:nvSpPr>
            <p:cNvPr id="440" name="Google Shape;440;p39"/>
            <p:cNvSpPr/>
            <p:nvPr/>
          </p:nvSpPr>
          <p:spPr>
            <a:xfrm>
              <a:off x="762000" y="6553200"/>
              <a:ext cx="838200" cy="152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đặc trưng của hệ thống nhớ (tiếp)</a:t>
            </a:r>
            <a:endParaRPr/>
          </a:p>
        </p:txBody>
      </p:sp>
      <p:sp>
        <p:nvSpPr>
          <p:cNvPr id="138" name="Google Shape;138;p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Hiệu năng (performance)</a:t>
            </a:r>
            <a:endParaRPr/>
          </a:p>
          <a:p>
            <a:pPr indent="-285750" lvl="1" marL="742950" rtl="0" algn="l">
              <a:spcBef>
                <a:spcPts val="560"/>
              </a:spcBef>
              <a:spcAft>
                <a:spcPts val="0"/>
              </a:spcAft>
              <a:buSzPts val="2800"/>
              <a:buFont typeface="Arial"/>
              <a:buChar char="•"/>
            </a:pPr>
            <a:r>
              <a:rPr lang="en-US"/>
              <a:t>Thời gian truy nhập</a:t>
            </a:r>
            <a:endParaRPr/>
          </a:p>
          <a:p>
            <a:pPr indent="-285750" lvl="1" marL="742950" rtl="0" algn="l">
              <a:spcBef>
                <a:spcPts val="560"/>
              </a:spcBef>
              <a:spcAft>
                <a:spcPts val="0"/>
              </a:spcAft>
              <a:buSzPts val="2800"/>
              <a:buFont typeface="Arial"/>
              <a:buChar char="•"/>
            </a:pPr>
            <a:r>
              <a:rPr lang="en-US"/>
              <a:t>Chu kỳ nhớ</a:t>
            </a:r>
            <a:endParaRPr/>
          </a:p>
          <a:p>
            <a:pPr indent="-285750" lvl="1" marL="742950" rtl="0" algn="l">
              <a:spcBef>
                <a:spcPts val="560"/>
              </a:spcBef>
              <a:spcAft>
                <a:spcPts val="0"/>
              </a:spcAft>
              <a:buSzPts val="2800"/>
              <a:buFont typeface="Arial"/>
              <a:buChar char="•"/>
            </a:pPr>
            <a:r>
              <a:rPr lang="en-US"/>
              <a:t>Tốc độ truyền</a:t>
            </a:r>
            <a:endParaRPr/>
          </a:p>
          <a:p>
            <a:pPr indent="-342900" lvl="0" marL="342900" rtl="0" algn="l">
              <a:spcBef>
                <a:spcPts val="640"/>
              </a:spcBef>
              <a:spcAft>
                <a:spcPts val="0"/>
              </a:spcAft>
              <a:buSzPts val="2400"/>
              <a:buChar char="■"/>
            </a:pPr>
            <a:r>
              <a:rPr lang="en-US"/>
              <a:t>Kiểu vật lý</a:t>
            </a:r>
            <a:endParaRPr/>
          </a:p>
          <a:p>
            <a:pPr indent="-285750" lvl="1" marL="742950" rtl="0" algn="l">
              <a:spcBef>
                <a:spcPts val="560"/>
              </a:spcBef>
              <a:spcAft>
                <a:spcPts val="0"/>
              </a:spcAft>
              <a:buSzPts val="2800"/>
              <a:buFont typeface="Arial"/>
              <a:buChar char="•"/>
            </a:pPr>
            <a:r>
              <a:rPr lang="en-US"/>
              <a:t>Bộ nhớ bán dẫn</a:t>
            </a:r>
            <a:endParaRPr/>
          </a:p>
          <a:p>
            <a:pPr indent="-285750" lvl="1" marL="742950" rtl="0" algn="l">
              <a:spcBef>
                <a:spcPts val="560"/>
              </a:spcBef>
              <a:spcAft>
                <a:spcPts val="0"/>
              </a:spcAft>
              <a:buSzPts val="2800"/>
              <a:buFont typeface="Arial"/>
              <a:buChar char="•"/>
            </a:pPr>
            <a:r>
              <a:rPr lang="en-US"/>
              <a:t>Bộ nhớ từ</a:t>
            </a:r>
            <a:endParaRPr/>
          </a:p>
          <a:p>
            <a:pPr indent="-285750" lvl="1" marL="742950" rtl="0" algn="l">
              <a:spcBef>
                <a:spcPts val="560"/>
              </a:spcBef>
              <a:spcAft>
                <a:spcPts val="0"/>
              </a:spcAft>
              <a:buSzPts val="2800"/>
              <a:buFont typeface="Arial"/>
              <a:buChar char="•"/>
            </a:pPr>
            <a:r>
              <a:rPr lang="en-US"/>
              <a:t>Bộ nhớ quang</a:t>
            </a:r>
            <a:endParaRPr/>
          </a:p>
        </p:txBody>
      </p:sp>
      <p:sp>
        <p:nvSpPr>
          <p:cNvPr id="139" name="Google Shape;139;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m=32bit → bốn băng nhớ đan xen</a:t>
            </a:r>
            <a:endParaRPr/>
          </a:p>
        </p:txBody>
      </p:sp>
      <p:sp>
        <p:nvSpPr>
          <p:cNvPr id="447" name="Google Shape;447;p4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448" name="Google Shape;448;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9" name="Google Shape;449;p40"/>
          <p:cNvPicPr preferRelativeResize="0"/>
          <p:nvPr/>
        </p:nvPicPr>
        <p:blipFill rotWithShape="1">
          <a:blip r:embed="rId3">
            <a:alphaModFix/>
          </a:blip>
          <a:srcRect b="0" l="0" r="0" t="0"/>
          <a:stretch/>
        </p:blipFill>
        <p:spPr>
          <a:xfrm>
            <a:off x="609600" y="1981200"/>
            <a:ext cx="8229600" cy="4419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4" name="Shape 454"/>
        <p:cNvGrpSpPr/>
        <p:nvPr/>
      </p:nvGrpSpPr>
      <p:grpSpPr>
        <a:xfrm>
          <a:off x="0" y="0"/>
          <a:ext cx="0" cy="0"/>
          <a:chOff x="0" y="0"/>
          <a:chExt cx="0" cy="0"/>
        </a:xfrm>
      </p:grpSpPr>
      <p:sp>
        <p:nvSpPr>
          <p:cNvPr id="455" name="Google Shape;455;p4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m=64bit →tám băng nhớ đan xen</a:t>
            </a:r>
            <a:endParaRPr/>
          </a:p>
        </p:txBody>
      </p:sp>
      <p:sp>
        <p:nvSpPr>
          <p:cNvPr id="456" name="Google Shape;456;p4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457" name="Google Shape;457;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8" name="Google Shape;458;p41"/>
          <p:cNvPicPr preferRelativeResize="0"/>
          <p:nvPr/>
        </p:nvPicPr>
        <p:blipFill rotWithShape="1">
          <a:blip r:embed="rId3">
            <a:alphaModFix/>
          </a:blip>
          <a:srcRect b="0" l="0" r="0" t="0"/>
          <a:stretch/>
        </p:blipFill>
        <p:spPr>
          <a:xfrm>
            <a:off x="609600" y="1752600"/>
            <a:ext cx="8153400" cy="465691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3" name="Shape 463"/>
        <p:cNvGrpSpPr/>
        <p:nvPr/>
      </p:nvGrpSpPr>
      <p:grpSpPr>
        <a:xfrm>
          <a:off x="0" y="0"/>
          <a:ext cx="0" cy="0"/>
          <a:chOff x="0" y="0"/>
          <a:chExt cx="0" cy="0"/>
        </a:xfrm>
      </p:grpSpPr>
      <p:sp>
        <p:nvSpPr>
          <p:cNvPr id="464" name="Google Shape;464;p4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4.4. Bộ nhớ đệm nhanh (cache memory)</a:t>
            </a:r>
            <a:endParaRPr/>
          </a:p>
        </p:txBody>
      </p:sp>
      <p:sp>
        <p:nvSpPr>
          <p:cNvPr id="465" name="Google Shape;465;p4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1. Nguyên tắc chung của cache</a:t>
            </a:r>
            <a:endParaRPr/>
          </a:p>
          <a:p>
            <a:pPr indent="-342900" lvl="0" marL="342900" rtl="0" algn="l">
              <a:spcBef>
                <a:spcPts val="560"/>
              </a:spcBef>
              <a:spcAft>
                <a:spcPts val="0"/>
              </a:spcAft>
              <a:buSzPts val="2100"/>
              <a:buChar char="■"/>
            </a:pPr>
            <a:r>
              <a:rPr lang="en-US" sz="2800"/>
              <a:t>Nguyên lý cục bộ hoá tham chiếu bộ nhớ: Trong một khoảng thời gian đủ nhỏ CPU thường chỉ tham chiếu các thông tin trong một khối nhớ cục bộ</a:t>
            </a:r>
            <a:endParaRPr sz="2800"/>
          </a:p>
          <a:p>
            <a:pPr indent="-342900" lvl="0" marL="342900" rtl="0" algn="l">
              <a:spcBef>
                <a:spcPts val="560"/>
              </a:spcBef>
              <a:spcAft>
                <a:spcPts val="0"/>
              </a:spcAft>
              <a:buSzPts val="2100"/>
              <a:buChar char="■"/>
            </a:pPr>
            <a:r>
              <a:rPr lang="en-US" sz="2800"/>
              <a:t>Ví dụ:</a:t>
            </a:r>
            <a:endParaRPr/>
          </a:p>
          <a:p>
            <a:pPr indent="-285750" lvl="1" marL="742950" rtl="0" algn="l">
              <a:spcBef>
                <a:spcPts val="480"/>
              </a:spcBef>
              <a:spcAft>
                <a:spcPts val="0"/>
              </a:spcAft>
              <a:buSzPts val="2400"/>
              <a:buFont typeface="Arial"/>
              <a:buChar char="•"/>
            </a:pPr>
            <a:r>
              <a:rPr lang="en-US" sz="2400"/>
              <a:t>Cấu trúc chương trình tuần tự</a:t>
            </a:r>
            <a:endParaRPr/>
          </a:p>
          <a:p>
            <a:pPr indent="-285750" lvl="1" marL="742950" rtl="0" algn="l">
              <a:spcBef>
                <a:spcPts val="480"/>
              </a:spcBef>
              <a:spcAft>
                <a:spcPts val="0"/>
              </a:spcAft>
              <a:buSzPts val="2400"/>
              <a:buFont typeface="Arial"/>
              <a:buChar char="•"/>
            </a:pPr>
            <a:r>
              <a:rPr lang="en-US" sz="2400"/>
              <a:t>Vòng lặp có thân nhỏ</a:t>
            </a:r>
            <a:endParaRPr sz="2400"/>
          </a:p>
          <a:p>
            <a:pPr indent="-285750" lvl="1" marL="742950" rtl="0" algn="l">
              <a:spcBef>
                <a:spcPts val="480"/>
              </a:spcBef>
              <a:spcAft>
                <a:spcPts val="0"/>
              </a:spcAft>
              <a:buSzPts val="2400"/>
              <a:buFont typeface="Arial"/>
              <a:buChar char="•"/>
            </a:pPr>
            <a:r>
              <a:rPr lang="en-US" sz="2400"/>
              <a:t>Cấu trúc dữ liệu mảng</a:t>
            </a:r>
            <a:endParaRPr sz="2400"/>
          </a:p>
        </p:txBody>
      </p:sp>
      <p:sp>
        <p:nvSpPr>
          <p:cNvPr id="466" name="Google Shape;466;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1" name="Shape 471"/>
        <p:cNvGrpSpPr/>
        <p:nvPr/>
      </p:nvGrpSpPr>
      <p:grpSpPr>
        <a:xfrm>
          <a:off x="0" y="0"/>
          <a:ext cx="0" cy="0"/>
          <a:chOff x="0" y="0"/>
          <a:chExt cx="0" cy="0"/>
        </a:xfrm>
      </p:grpSpPr>
      <p:sp>
        <p:nvSpPr>
          <p:cNvPr id="472" name="Google Shape;472;p4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Nguyên tắc chung của cache (tiếp)</a:t>
            </a:r>
            <a:endParaRPr/>
          </a:p>
        </p:txBody>
      </p:sp>
      <p:sp>
        <p:nvSpPr>
          <p:cNvPr id="473" name="Google Shape;473;p4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Cache có tốc độ nhanh hơn bộ nhớ chính</a:t>
            </a:r>
            <a:endParaRPr/>
          </a:p>
          <a:p>
            <a:pPr indent="-342900" lvl="0" marL="342900" rtl="0" algn="l">
              <a:spcBef>
                <a:spcPts val="560"/>
              </a:spcBef>
              <a:spcAft>
                <a:spcPts val="0"/>
              </a:spcAft>
              <a:buSzPts val="2100"/>
              <a:buChar char="■"/>
            </a:pPr>
            <a:r>
              <a:rPr lang="en-US" sz="2800"/>
              <a:t>Cache được đặt giữa CPU và bộ nhớ chính nhằm tăng tốc độ CPU truy cập bộ nhớ</a:t>
            </a:r>
            <a:endParaRPr/>
          </a:p>
          <a:p>
            <a:pPr indent="-342900" lvl="0" marL="342900" rtl="0" algn="l">
              <a:spcBef>
                <a:spcPts val="560"/>
              </a:spcBef>
              <a:spcAft>
                <a:spcPts val="0"/>
              </a:spcAft>
              <a:buSzPts val="2100"/>
              <a:buChar char="■"/>
            </a:pPr>
            <a:r>
              <a:rPr lang="en-US" sz="2800"/>
              <a:t>Cache có thể được đặt trên chip CPU</a:t>
            </a:r>
            <a:endParaRPr/>
          </a:p>
          <a:p>
            <a:pPr indent="-133350" lvl="1" marL="742950" rtl="0" algn="l">
              <a:spcBef>
                <a:spcPts val="480"/>
              </a:spcBef>
              <a:spcAft>
                <a:spcPts val="0"/>
              </a:spcAft>
              <a:buSzPts val="2400"/>
              <a:buFont typeface="Arial"/>
              <a:buNone/>
            </a:pPr>
            <a:r>
              <a:t/>
            </a:r>
            <a:endParaRPr sz="2400"/>
          </a:p>
        </p:txBody>
      </p:sp>
      <p:sp>
        <p:nvSpPr>
          <p:cNvPr id="474" name="Google Shape;474;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5" name="Google Shape;475;p43"/>
          <p:cNvPicPr preferRelativeResize="0"/>
          <p:nvPr/>
        </p:nvPicPr>
        <p:blipFill rotWithShape="1">
          <a:blip r:embed="rId3">
            <a:alphaModFix/>
          </a:blip>
          <a:srcRect b="0" l="0" r="0" t="0"/>
          <a:stretch/>
        </p:blipFill>
        <p:spPr>
          <a:xfrm>
            <a:off x="1447800" y="3962400"/>
            <a:ext cx="5715000" cy="268640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4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về thao tác của cache</a:t>
            </a:r>
            <a:endParaRPr/>
          </a:p>
        </p:txBody>
      </p:sp>
      <p:sp>
        <p:nvSpPr>
          <p:cNvPr id="482" name="Google Shape;482;p4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CPU yêu cầu nội dung của ngăn nhớ</a:t>
            </a:r>
            <a:endParaRPr/>
          </a:p>
          <a:p>
            <a:pPr indent="-342900" lvl="0" marL="342900" rtl="0" algn="l">
              <a:spcBef>
                <a:spcPts val="640"/>
              </a:spcBef>
              <a:spcAft>
                <a:spcPts val="0"/>
              </a:spcAft>
              <a:buSzPts val="2400"/>
              <a:buChar char="■"/>
            </a:pPr>
            <a:r>
              <a:rPr lang="en-US"/>
              <a:t>CPU kiểm tra trên cache với dữ liệu này</a:t>
            </a:r>
            <a:endParaRPr/>
          </a:p>
          <a:p>
            <a:pPr indent="-342900" lvl="0" marL="342900" rtl="0" algn="l">
              <a:spcBef>
                <a:spcPts val="640"/>
              </a:spcBef>
              <a:spcAft>
                <a:spcPts val="0"/>
              </a:spcAft>
              <a:buSzPts val="2400"/>
              <a:buChar char="■"/>
            </a:pPr>
            <a:r>
              <a:rPr lang="en-US"/>
              <a:t>Nếu có, CPU nhận dữ liệu từ cache(nhanh)</a:t>
            </a:r>
            <a:endParaRPr/>
          </a:p>
          <a:p>
            <a:pPr indent="-342900" lvl="0" marL="342900" rtl="0" algn="l">
              <a:spcBef>
                <a:spcPts val="640"/>
              </a:spcBef>
              <a:spcAft>
                <a:spcPts val="0"/>
              </a:spcAft>
              <a:buSzPts val="2400"/>
              <a:buChar char="■"/>
            </a:pPr>
            <a:r>
              <a:rPr lang="en-US"/>
              <a:t>Nếu không có, đọc Block nhớ chứa dữ liệu từ bộ nhớ chính vào cache</a:t>
            </a:r>
            <a:endParaRPr/>
          </a:p>
          <a:p>
            <a:pPr indent="-342900" lvl="0" marL="342900" rtl="0" algn="l">
              <a:spcBef>
                <a:spcPts val="640"/>
              </a:spcBef>
              <a:spcAft>
                <a:spcPts val="0"/>
              </a:spcAft>
              <a:buSzPts val="2400"/>
              <a:buChar char="■"/>
            </a:pPr>
            <a:r>
              <a:rPr lang="en-US"/>
              <a:t>Tiếp đó chuyển dữ liệu từ cache vào CPU</a:t>
            </a:r>
            <a:endParaRPr sz="3200"/>
          </a:p>
        </p:txBody>
      </p:sp>
      <p:sp>
        <p:nvSpPr>
          <p:cNvPr id="483" name="Google Shape;483;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8" name="Shape 488"/>
        <p:cNvGrpSpPr/>
        <p:nvPr/>
      </p:nvGrpSpPr>
      <p:grpSpPr>
        <a:xfrm>
          <a:off x="0" y="0"/>
          <a:ext cx="0" cy="0"/>
          <a:chOff x="0" y="0"/>
          <a:chExt cx="0" cy="0"/>
        </a:xfrm>
      </p:grpSpPr>
      <p:sp>
        <p:nvSpPr>
          <p:cNvPr id="489" name="Google Shape;489;p4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chung của cache / bộ nhớ chính</a:t>
            </a:r>
            <a:endParaRPr/>
          </a:p>
        </p:txBody>
      </p:sp>
      <p:sp>
        <p:nvSpPr>
          <p:cNvPr id="490" name="Google Shape;490;p4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491" name="Google Shape;491;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2" name="Google Shape;492;p45"/>
          <p:cNvPicPr preferRelativeResize="0"/>
          <p:nvPr/>
        </p:nvPicPr>
        <p:blipFill rotWithShape="1">
          <a:blip r:embed="rId3">
            <a:alphaModFix/>
          </a:blip>
          <a:srcRect b="0" l="0" r="3704" t="0"/>
          <a:stretch/>
        </p:blipFill>
        <p:spPr>
          <a:xfrm>
            <a:off x="2971800" y="1371600"/>
            <a:ext cx="5943600" cy="4876800"/>
          </a:xfrm>
          <a:prstGeom prst="rect">
            <a:avLst/>
          </a:prstGeom>
          <a:noFill/>
          <a:ln>
            <a:noFill/>
          </a:ln>
        </p:spPr>
      </p:pic>
      <p:pic>
        <p:nvPicPr>
          <p:cNvPr id="493" name="Google Shape;493;p45"/>
          <p:cNvPicPr preferRelativeResize="0"/>
          <p:nvPr/>
        </p:nvPicPr>
        <p:blipFill rotWithShape="1">
          <a:blip r:embed="rId4">
            <a:alphaModFix/>
          </a:blip>
          <a:srcRect b="0" l="0" r="0" t="0"/>
          <a:stretch/>
        </p:blipFill>
        <p:spPr>
          <a:xfrm>
            <a:off x="762001" y="3668520"/>
            <a:ext cx="2590800" cy="258650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4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chung của cache / bộ nhớ chính (tiếp)</a:t>
            </a:r>
            <a:endParaRPr/>
          </a:p>
        </p:txBody>
      </p:sp>
      <p:sp>
        <p:nvSpPr>
          <p:cNvPr id="500" name="Google Shape;500;p4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01" name="Google Shape;501;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2" name="Google Shape;502;p46"/>
          <p:cNvPicPr preferRelativeResize="0"/>
          <p:nvPr/>
        </p:nvPicPr>
        <p:blipFill rotWithShape="1">
          <a:blip r:embed="rId3">
            <a:alphaModFix/>
          </a:blip>
          <a:srcRect b="0" l="0" r="0" t="0"/>
          <a:stretch/>
        </p:blipFill>
        <p:spPr>
          <a:xfrm>
            <a:off x="533400" y="2057400"/>
            <a:ext cx="8329188" cy="3657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7" name="Shape 507"/>
        <p:cNvGrpSpPr/>
        <p:nvPr/>
      </p:nvGrpSpPr>
      <p:grpSpPr>
        <a:xfrm>
          <a:off x="0" y="0"/>
          <a:ext cx="0" cy="0"/>
          <a:chOff x="0" y="0"/>
          <a:chExt cx="0" cy="0"/>
        </a:xfrm>
      </p:grpSpPr>
      <p:sp>
        <p:nvSpPr>
          <p:cNvPr id="508" name="Google Shape;508;p4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chung của cache / bộ nhớ chính (tiếp)</a:t>
            </a:r>
            <a:endParaRPr/>
          </a:p>
        </p:txBody>
      </p:sp>
      <p:sp>
        <p:nvSpPr>
          <p:cNvPr id="509" name="Google Shape;509;p4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Một số Block của bộ nhớ chính được nạp vào các Line của cache.</a:t>
            </a:r>
            <a:endParaRPr/>
          </a:p>
          <a:p>
            <a:pPr indent="-342900" lvl="0" marL="342900" rtl="0" algn="l">
              <a:spcBef>
                <a:spcPts val="560"/>
              </a:spcBef>
              <a:spcAft>
                <a:spcPts val="0"/>
              </a:spcAft>
              <a:buSzPts val="2100"/>
              <a:buChar char="■"/>
            </a:pPr>
            <a:r>
              <a:rPr lang="en-US" sz="2800"/>
              <a:t>Nội dung Tag (thẻ nhớ) cho biết Block nào của bộ nhớ chính hiện đang được chứa ở Line đó.</a:t>
            </a:r>
            <a:endParaRPr/>
          </a:p>
          <a:p>
            <a:pPr indent="-342900" lvl="0" marL="342900" rtl="0" algn="l">
              <a:spcBef>
                <a:spcPts val="560"/>
              </a:spcBef>
              <a:spcAft>
                <a:spcPts val="0"/>
              </a:spcAft>
              <a:buSzPts val="2100"/>
              <a:buChar char="■"/>
            </a:pPr>
            <a:r>
              <a:rPr lang="en-US" sz="2800"/>
              <a:t>Khi CPU truy nhập (đọc/ghi) một từ nhớ, có hai khả năng xảy ra:</a:t>
            </a:r>
            <a:endParaRPr/>
          </a:p>
          <a:p>
            <a:pPr indent="-285750" lvl="1" marL="742950" rtl="0" algn="l">
              <a:spcBef>
                <a:spcPts val="480"/>
              </a:spcBef>
              <a:spcAft>
                <a:spcPts val="0"/>
              </a:spcAft>
              <a:buSzPts val="2400"/>
              <a:buFont typeface="Arial"/>
              <a:buChar char="•"/>
            </a:pPr>
            <a:r>
              <a:rPr lang="en-US" sz="2400"/>
              <a:t>Từ nhớ đó có trong cache (cache hit)</a:t>
            </a:r>
            <a:endParaRPr/>
          </a:p>
          <a:p>
            <a:pPr indent="-285750" lvl="1" marL="742950" rtl="0" algn="l">
              <a:spcBef>
                <a:spcPts val="480"/>
              </a:spcBef>
              <a:spcAft>
                <a:spcPts val="0"/>
              </a:spcAft>
              <a:buSzPts val="2400"/>
              <a:buFont typeface="Arial"/>
              <a:buChar char="•"/>
            </a:pPr>
            <a:r>
              <a:rPr lang="en-US" sz="2400"/>
              <a:t>Từ nhớ đó không có trong cache (cache miss).</a:t>
            </a:r>
            <a:endParaRPr/>
          </a:p>
        </p:txBody>
      </p:sp>
      <p:sp>
        <p:nvSpPr>
          <p:cNvPr id="510" name="Google Shape;510;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5" name="Shape 515"/>
        <p:cNvGrpSpPr/>
        <p:nvPr/>
      </p:nvGrpSpPr>
      <p:grpSpPr>
        <a:xfrm>
          <a:off x="0" y="0"/>
          <a:ext cx="0" cy="0"/>
          <a:chOff x="0" y="0"/>
          <a:chExt cx="0" cy="0"/>
        </a:xfrm>
      </p:grpSpPr>
      <p:sp>
        <p:nvSpPr>
          <p:cNvPr id="516" name="Google Shape;516;p4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Các phương pháp ánh xạ</a:t>
            </a:r>
            <a:endParaRPr/>
          </a:p>
        </p:txBody>
      </p:sp>
      <p:sp>
        <p:nvSpPr>
          <p:cNvPr id="517" name="Google Shape;517;p4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(Chính là các phương pháp tổ chức bộ nhớ cache)</a:t>
            </a:r>
            <a:endParaRPr/>
          </a:p>
          <a:p>
            <a:pPr indent="-342900" lvl="0" marL="342900" rtl="0" algn="l">
              <a:spcBef>
                <a:spcPts val="560"/>
              </a:spcBef>
              <a:spcAft>
                <a:spcPts val="0"/>
              </a:spcAft>
              <a:buSzPts val="2100"/>
              <a:buChar char="■"/>
            </a:pPr>
            <a:r>
              <a:rPr lang="en-US" sz="2800"/>
              <a:t>Ánh xạ trực tiếp</a:t>
            </a:r>
            <a:endParaRPr sz="2800"/>
          </a:p>
          <a:p>
            <a:pPr indent="-342900" lvl="0" marL="342900" rtl="0" algn="l">
              <a:spcBef>
                <a:spcPts val="560"/>
              </a:spcBef>
              <a:spcAft>
                <a:spcPts val="0"/>
              </a:spcAft>
              <a:buSzPts val="2100"/>
              <a:buNone/>
            </a:pPr>
            <a:r>
              <a:rPr lang="en-US" sz="2800"/>
              <a:t>			(Direct mapping)</a:t>
            </a:r>
            <a:endParaRPr/>
          </a:p>
          <a:p>
            <a:pPr indent="-342900" lvl="0" marL="342900" rtl="0" algn="l">
              <a:spcBef>
                <a:spcPts val="560"/>
              </a:spcBef>
              <a:spcAft>
                <a:spcPts val="0"/>
              </a:spcAft>
              <a:buSzPts val="2100"/>
              <a:buChar char="■"/>
            </a:pPr>
            <a:r>
              <a:rPr lang="en-US" sz="2800"/>
              <a:t>Ánh xạ liên kết toàn phần</a:t>
            </a:r>
            <a:endParaRPr sz="2800"/>
          </a:p>
          <a:p>
            <a:pPr indent="-342900" lvl="0" marL="342900" rtl="0" algn="l">
              <a:spcBef>
                <a:spcPts val="560"/>
              </a:spcBef>
              <a:spcAft>
                <a:spcPts val="0"/>
              </a:spcAft>
              <a:buSzPts val="2100"/>
              <a:buNone/>
            </a:pPr>
            <a:r>
              <a:rPr lang="en-US" sz="2800"/>
              <a:t>			(Fully associative mapping)</a:t>
            </a:r>
            <a:endParaRPr/>
          </a:p>
          <a:p>
            <a:pPr indent="-342900" lvl="0" marL="342900" rtl="0" algn="l">
              <a:spcBef>
                <a:spcPts val="560"/>
              </a:spcBef>
              <a:spcAft>
                <a:spcPts val="0"/>
              </a:spcAft>
              <a:buSzPts val="2100"/>
              <a:buChar char="■"/>
            </a:pPr>
            <a:r>
              <a:rPr lang="en-US" sz="2800"/>
              <a:t>Ánh xạ liên kết tập hợp</a:t>
            </a:r>
            <a:endParaRPr sz="2800"/>
          </a:p>
          <a:p>
            <a:pPr indent="-342900" lvl="0" marL="342900" rtl="0" algn="l">
              <a:spcBef>
                <a:spcPts val="560"/>
              </a:spcBef>
              <a:spcAft>
                <a:spcPts val="0"/>
              </a:spcAft>
              <a:buSzPts val="2100"/>
              <a:buNone/>
            </a:pPr>
            <a:r>
              <a:rPr lang="en-US" sz="2800"/>
              <a:t>			(Set associative mapping)</a:t>
            </a:r>
            <a:endParaRPr/>
          </a:p>
        </p:txBody>
      </p:sp>
      <p:sp>
        <p:nvSpPr>
          <p:cNvPr id="518" name="Google Shape;518;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3" name="Shape 523"/>
        <p:cNvGrpSpPr/>
        <p:nvPr/>
      </p:nvGrpSpPr>
      <p:grpSpPr>
        <a:xfrm>
          <a:off x="0" y="0"/>
          <a:ext cx="0" cy="0"/>
          <a:chOff x="0" y="0"/>
          <a:chExt cx="0" cy="0"/>
        </a:xfrm>
      </p:grpSpPr>
      <p:sp>
        <p:nvSpPr>
          <p:cNvPr id="524" name="Google Shape;524;p4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Ánh xạ trực tiếp</a:t>
            </a:r>
            <a:endParaRPr/>
          </a:p>
        </p:txBody>
      </p:sp>
      <p:sp>
        <p:nvSpPr>
          <p:cNvPr id="525" name="Google Shape;525;p4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26" name="Google Shape;526;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7" name="Google Shape;527;p49"/>
          <p:cNvPicPr preferRelativeResize="0"/>
          <p:nvPr/>
        </p:nvPicPr>
        <p:blipFill rotWithShape="1">
          <a:blip r:embed="rId3">
            <a:alphaModFix/>
          </a:blip>
          <a:srcRect b="0" l="0" r="0" t="0"/>
          <a:stretch/>
        </p:blipFill>
        <p:spPr>
          <a:xfrm>
            <a:off x="685800" y="1752600"/>
            <a:ext cx="7924800" cy="46772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đặc trưng của hệ thống nhớ (tiếp)</a:t>
            </a:r>
            <a:endParaRPr/>
          </a:p>
        </p:txBody>
      </p:sp>
      <p:sp>
        <p:nvSpPr>
          <p:cNvPr id="146" name="Google Shape;146;p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Các đặc tính vật lý</a:t>
            </a:r>
            <a:endParaRPr/>
          </a:p>
          <a:p>
            <a:pPr indent="-285750" lvl="1" marL="742950" rtl="0" algn="l">
              <a:spcBef>
                <a:spcPts val="560"/>
              </a:spcBef>
              <a:spcAft>
                <a:spcPts val="0"/>
              </a:spcAft>
              <a:buSzPts val="2800"/>
              <a:buFont typeface="Arial"/>
              <a:buChar char="•"/>
            </a:pPr>
            <a:r>
              <a:rPr lang="en-US"/>
              <a:t>Khả biến / Không khả biến</a:t>
            </a:r>
            <a:endParaRPr/>
          </a:p>
          <a:p>
            <a:pPr indent="-285750" lvl="1" marL="742950" rtl="0" algn="l">
              <a:spcBef>
                <a:spcPts val="560"/>
              </a:spcBef>
              <a:spcAft>
                <a:spcPts val="0"/>
              </a:spcAft>
              <a:buSzPts val="2800"/>
              <a:buFont typeface="Arial"/>
              <a:buNone/>
            </a:pPr>
            <a:r>
              <a:rPr lang="en-US"/>
              <a:t>	(volatile / nonvolatile)</a:t>
            </a:r>
            <a:endParaRPr/>
          </a:p>
          <a:p>
            <a:pPr indent="-285750" lvl="1" marL="742950" rtl="0" algn="l">
              <a:spcBef>
                <a:spcPts val="560"/>
              </a:spcBef>
              <a:spcAft>
                <a:spcPts val="0"/>
              </a:spcAft>
              <a:buSzPts val="2800"/>
              <a:buFont typeface="Arial"/>
              <a:buChar char="•"/>
            </a:pPr>
            <a:r>
              <a:rPr lang="en-US"/>
              <a:t>Xoá được / không xoá được</a:t>
            </a:r>
            <a:endParaRPr/>
          </a:p>
          <a:p>
            <a:pPr indent="-342900" lvl="0" marL="342900" rtl="0" algn="l">
              <a:spcBef>
                <a:spcPts val="640"/>
              </a:spcBef>
              <a:spcAft>
                <a:spcPts val="0"/>
              </a:spcAft>
              <a:buSzPts val="2400"/>
              <a:buChar char="■"/>
            </a:pPr>
            <a:r>
              <a:rPr lang="en-US"/>
              <a:t>Tổ chức</a:t>
            </a:r>
            <a:endParaRPr/>
          </a:p>
        </p:txBody>
      </p:sp>
      <p:sp>
        <p:nvSpPr>
          <p:cNvPr id="147" name="Google Shape;147;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2" name="Shape 532"/>
        <p:cNvGrpSpPr/>
        <p:nvPr/>
      </p:nvGrpSpPr>
      <p:grpSpPr>
        <a:xfrm>
          <a:off x="0" y="0"/>
          <a:ext cx="0" cy="0"/>
          <a:chOff x="0" y="0"/>
          <a:chExt cx="0" cy="0"/>
        </a:xfrm>
      </p:grpSpPr>
      <p:sp>
        <p:nvSpPr>
          <p:cNvPr id="533" name="Google Shape;533;p5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Minh hoạ ánh xạ trực tiếp</a:t>
            </a:r>
            <a:endParaRPr/>
          </a:p>
        </p:txBody>
      </p:sp>
      <p:sp>
        <p:nvSpPr>
          <p:cNvPr id="534" name="Google Shape;534;p5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35" name="Google Shape;535;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6" name="Google Shape;536;p50"/>
          <p:cNvPicPr preferRelativeResize="0"/>
          <p:nvPr/>
        </p:nvPicPr>
        <p:blipFill rotWithShape="1">
          <a:blip r:embed="rId3">
            <a:alphaModFix/>
          </a:blip>
          <a:srcRect b="0" l="1511" r="0" t="0"/>
          <a:stretch/>
        </p:blipFill>
        <p:spPr>
          <a:xfrm>
            <a:off x="469620" y="1676400"/>
            <a:ext cx="8445780" cy="4724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1" name="Shape 541"/>
        <p:cNvGrpSpPr/>
        <p:nvPr/>
      </p:nvGrpSpPr>
      <p:grpSpPr>
        <a:xfrm>
          <a:off x="0" y="0"/>
          <a:ext cx="0" cy="0"/>
          <a:chOff x="0" y="0"/>
          <a:chExt cx="0" cy="0"/>
        </a:xfrm>
      </p:grpSpPr>
      <p:sp>
        <p:nvSpPr>
          <p:cNvPr id="542" name="Google Shape;542;p5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Đặc điểm của ánh xạ trực tiếp</a:t>
            </a:r>
            <a:endParaRPr/>
          </a:p>
        </p:txBody>
      </p:sp>
      <p:sp>
        <p:nvSpPr>
          <p:cNvPr id="543" name="Google Shape;543;p5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44" name="Google Shape;544;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45" name="Google Shape;545;p51"/>
          <p:cNvPicPr preferRelativeResize="0"/>
          <p:nvPr/>
        </p:nvPicPr>
        <p:blipFill rotWithShape="1">
          <a:blip r:embed="rId3">
            <a:alphaModFix/>
          </a:blip>
          <a:srcRect b="0" l="0" r="0" t="0"/>
          <a:stretch/>
        </p:blipFill>
        <p:spPr>
          <a:xfrm>
            <a:off x="609600" y="1676400"/>
            <a:ext cx="8305800" cy="4724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0" name="Shape 550"/>
        <p:cNvGrpSpPr/>
        <p:nvPr/>
      </p:nvGrpSpPr>
      <p:grpSpPr>
        <a:xfrm>
          <a:off x="0" y="0"/>
          <a:ext cx="0" cy="0"/>
          <a:chOff x="0" y="0"/>
          <a:chExt cx="0" cy="0"/>
        </a:xfrm>
      </p:grpSpPr>
      <p:sp>
        <p:nvSpPr>
          <p:cNvPr id="551" name="Google Shape;551;p5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Ánh xạ liên kết toàn phần</a:t>
            </a:r>
            <a:endParaRPr/>
          </a:p>
        </p:txBody>
      </p:sp>
      <p:sp>
        <p:nvSpPr>
          <p:cNvPr id="552" name="Google Shape;552;p5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Mỗi </a:t>
            </a:r>
            <a:r>
              <a:rPr i="1" lang="en-US"/>
              <a:t>Block có thể nạp vào bất kỳ Line </a:t>
            </a:r>
            <a:r>
              <a:rPr lang="en-US"/>
              <a:t>nào của cache.</a:t>
            </a:r>
            <a:endParaRPr/>
          </a:p>
          <a:p>
            <a:pPr indent="-342900" lvl="0" marL="342900" rtl="0" algn="l">
              <a:spcBef>
                <a:spcPts val="640"/>
              </a:spcBef>
              <a:spcAft>
                <a:spcPts val="0"/>
              </a:spcAft>
              <a:buSzPts val="2400"/>
              <a:buChar char="■"/>
            </a:pPr>
            <a:r>
              <a:rPr lang="en-US"/>
              <a:t>Địa chỉ của bộ nhớ chính bao gồm hai trường:</a:t>
            </a:r>
            <a:endParaRPr/>
          </a:p>
          <a:p>
            <a:pPr indent="-285750" lvl="1" marL="742950" rtl="0" algn="l">
              <a:spcBef>
                <a:spcPts val="560"/>
              </a:spcBef>
              <a:spcAft>
                <a:spcPts val="0"/>
              </a:spcAft>
              <a:buSzPts val="2800"/>
              <a:buFont typeface="Arial"/>
              <a:buChar char="•"/>
            </a:pPr>
            <a:r>
              <a:rPr lang="en-US"/>
              <a:t>Trường Word giống như trường hợp ở trên.</a:t>
            </a:r>
            <a:endParaRPr/>
          </a:p>
          <a:p>
            <a:pPr indent="-285750" lvl="1" marL="742950" rtl="0" algn="l">
              <a:spcBef>
                <a:spcPts val="560"/>
              </a:spcBef>
              <a:spcAft>
                <a:spcPts val="0"/>
              </a:spcAft>
              <a:buSzPts val="2800"/>
              <a:buFont typeface="Arial"/>
              <a:buChar char="•"/>
            </a:pPr>
            <a:r>
              <a:rPr lang="en-US"/>
              <a:t>Trường Tag dùng để xác định Block của bộ nhớ chính.</a:t>
            </a:r>
            <a:endParaRPr/>
          </a:p>
          <a:p>
            <a:pPr indent="-342900" lvl="0" marL="342900" rtl="0" algn="l">
              <a:spcBef>
                <a:spcPts val="640"/>
              </a:spcBef>
              <a:spcAft>
                <a:spcPts val="0"/>
              </a:spcAft>
              <a:buSzPts val="2400"/>
              <a:buChar char="■"/>
            </a:pPr>
            <a:r>
              <a:rPr lang="en-US"/>
              <a:t>Tag xác định Block đang nằm ở Line đó</a:t>
            </a:r>
            <a:endParaRPr sz="3200"/>
          </a:p>
        </p:txBody>
      </p:sp>
      <p:sp>
        <p:nvSpPr>
          <p:cNvPr id="553" name="Google Shape;553;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8" name="Shape 558"/>
        <p:cNvGrpSpPr/>
        <p:nvPr/>
      </p:nvGrpSpPr>
      <p:grpSpPr>
        <a:xfrm>
          <a:off x="0" y="0"/>
          <a:ext cx="0" cy="0"/>
          <a:chOff x="0" y="0"/>
          <a:chExt cx="0" cy="0"/>
        </a:xfrm>
      </p:grpSpPr>
      <p:sp>
        <p:nvSpPr>
          <p:cNvPr id="559" name="Google Shape;559;p5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Minh hoạ ánh xạ liên kết toàn phần</a:t>
            </a:r>
            <a:endParaRPr/>
          </a:p>
        </p:txBody>
      </p:sp>
      <p:sp>
        <p:nvSpPr>
          <p:cNvPr id="560" name="Google Shape;560;p5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61" name="Google Shape;561;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62" name="Google Shape;562;p53"/>
          <p:cNvPicPr preferRelativeResize="0"/>
          <p:nvPr/>
        </p:nvPicPr>
        <p:blipFill rotWithShape="1">
          <a:blip r:embed="rId3">
            <a:alphaModFix/>
          </a:blip>
          <a:srcRect b="0" l="0" r="0" t="0"/>
          <a:stretch/>
        </p:blipFill>
        <p:spPr>
          <a:xfrm>
            <a:off x="609600" y="1828800"/>
            <a:ext cx="8153400" cy="4648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7" name="Shape 567"/>
        <p:cNvGrpSpPr/>
        <p:nvPr/>
      </p:nvGrpSpPr>
      <p:grpSpPr>
        <a:xfrm>
          <a:off x="0" y="0"/>
          <a:ext cx="0" cy="0"/>
          <a:chOff x="0" y="0"/>
          <a:chExt cx="0" cy="0"/>
        </a:xfrm>
      </p:grpSpPr>
      <p:sp>
        <p:nvSpPr>
          <p:cNvPr id="568" name="Google Shape;568;p5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Đặc điểm của ánh xạ liên kết toàn phần</a:t>
            </a:r>
            <a:endParaRPr/>
          </a:p>
        </p:txBody>
      </p:sp>
      <p:sp>
        <p:nvSpPr>
          <p:cNvPr id="569" name="Google Shape;569;p5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So sánh đồng thời với tất cả các Tag →mất nhiều thời gian</a:t>
            </a:r>
            <a:endParaRPr/>
          </a:p>
          <a:p>
            <a:pPr indent="-342900" lvl="0" marL="342900" rtl="0" algn="l">
              <a:spcBef>
                <a:spcPts val="640"/>
              </a:spcBef>
              <a:spcAft>
                <a:spcPts val="0"/>
              </a:spcAft>
              <a:buSzPts val="2400"/>
              <a:buChar char="■"/>
            </a:pPr>
            <a:r>
              <a:rPr lang="en-US"/>
              <a:t>Xác suất cache hit cao.</a:t>
            </a:r>
            <a:endParaRPr/>
          </a:p>
          <a:p>
            <a:pPr indent="-342900" lvl="0" marL="342900" rtl="0" algn="l">
              <a:spcBef>
                <a:spcPts val="640"/>
              </a:spcBef>
              <a:spcAft>
                <a:spcPts val="0"/>
              </a:spcAft>
              <a:buSzPts val="2400"/>
              <a:buChar char="■"/>
            </a:pPr>
            <a:r>
              <a:rPr lang="en-US"/>
              <a:t>Bộ so sánh phức tạp.</a:t>
            </a:r>
            <a:endParaRPr/>
          </a:p>
        </p:txBody>
      </p:sp>
      <p:sp>
        <p:nvSpPr>
          <p:cNvPr id="570" name="Google Shape;570;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5" name="Shape 575"/>
        <p:cNvGrpSpPr/>
        <p:nvPr/>
      </p:nvGrpSpPr>
      <p:grpSpPr>
        <a:xfrm>
          <a:off x="0" y="0"/>
          <a:ext cx="0" cy="0"/>
          <a:chOff x="0" y="0"/>
          <a:chExt cx="0" cy="0"/>
        </a:xfrm>
      </p:grpSpPr>
      <p:sp>
        <p:nvSpPr>
          <p:cNvPr id="576" name="Google Shape;576;p5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Ánh xạ liên kết tập hợp</a:t>
            </a:r>
            <a:endParaRPr/>
          </a:p>
        </p:txBody>
      </p:sp>
      <p:sp>
        <p:nvSpPr>
          <p:cNvPr id="577" name="Google Shape;577;p5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78" name="Google Shape;578;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9" name="Google Shape;579;p55"/>
          <p:cNvPicPr preferRelativeResize="0"/>
          <p:nvPr/>
        </p:nvPicPr>
        <p:blipFill rotWithShape="1">
          <a:blip r:embed="rId3">
            <a:alphaModFix/>
          </a:blip>
          <a:srcRect b="0" l="0" r="0" t="0"/>
          <a:stretch/>
        </p:blipFill>
        <p:spPr>
          <a:xfrm>
            <a:off x="762000" y="1676400"/>
            <a:ext cx="8077200" cy="46249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4" name="Shape 584"/>
        <p:cNvGrpSpPr/>
        <p:nvPr/>
      </p:nvGrpSpPr>
      <p:grpSpPr>
        <a:xfrm>
          <a:off x="0" y="0"/>
          <a:ext cx="0" cy="0"/>
          <a:chOff x="0" y="0"/>
          <a:chExt cx="0" cy="0"/>
        </a:xfrm>
      </p:grpSpPr>
      <p:sp>
        <p:nvSpPr>
          <p:cNvPr id="585" name="Google Shape;585;p5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Minh hoạ ánh xạ liên kết tập hợp</a:t>
            </a:r>
            <a:endParaRPr/>
          </a:p>
        </p:txBody>
      </p:sp>
      <p:sp>
        <p:nvSpPr>
          <p:cNvPr id="586" name="Google Shape;586;p5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87" name="Google Shape;587;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8" name="Google Shape;588;p56"/>
          <p:cNvPicPr preferRelativeResize="0"/>
          <p:nvPr/>
        </p:nvPicPr>
        <p:blipFill rotWithShape="1">
          <a:blip r:embed="rId3">
            <a:alphaModFix/>
          </a:blip>
          <a:srcRect b="0" l="0" r="0" t="0"/>
          <a:stretch/>
        </p:blipFill>
        <p:spPr>
          <a:xfrm>
            <a:off x="685800" y="1532379"/>
            <a:ext cx="7924800" cy="486842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3" name="Shape 593"/>
        <p:cNvGrpSpPr/>
        <p:nvPr/>
      </p:nvGrpSpPr>
      <p:grpSpPr>
        <a:xfrm>
          <a:off x="0" y="0"/>
          <a:ext cx="0" cy="0"/>
          <a:chOff x="0" y="0"/>
          <a:chExt cx="0" cy="0"/>
        </a:xfrm>
      </p:grpSpPr>
      <p:sp>
        <p:nvSpPr>
          <p:cNvPr id="594" name="Google Shape;594;p5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Đặc điểm của ánh xạ liên kết tập hợp</a:t>
            </a:r>
            <a:endParaRPr/>
          </a:p>
        </p:txBody>
      </p:sp>
      <p:sp>
        <p:nvSpPr>
          <p:cNvPr id="595" name="Google Shape;595;p5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596" name="Google Shape;596;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7" name="Google Shape;597;p57"/>
          <p:cNvPicPr preferRelativeResize="0"/>
          <p:nvPr/>
        </p:nvPicPr>
        <p:blipFill rotWithShape="1">
          <a:blip r:embed="rId3">
            <a:alphaModFix/>
          </a:blip>
          <a:srcRect b="0" l="0" r="6067" t="0"/>
          <a:stretch/>
        </p:blipFill>
        <p:spPr>
          <a:xfrm>
            <a:off x="533400" y="1981200"/>
            <a:ext cx="8257309" cy="43434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2" name="Shape 602"/>
        <p:cNvGrpSpPr/>
        <p:nvPr/>
      </p:nvGrpSpPr>
      <p:grpSpPr>
        <a:xfrm>
          <a:off x="0" y="0"/>
          <a:ext cx="0" cy="0"/>
          <a:chOff x="0" y="0"/>
          <a:chExt cx="0" cy="0"/>
        </a:xfrm>
      </p:grpSpPr>
      <p:sp>
        <p:nvSpPr>
          <p:cNvPr id="603" name="Google Shape;603;p5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về ánh xạ địa chỉ</a:t>
            </a:r>
            <a:endParaRPr/>
          </a:p>
        </p:txBody>
      </p:sp>
      <p:sp>
        <p:nvSpPr>
          <p:cNvPr id="604" name="Google Shape;604;p5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Không gian địa chỉ bộ nhớ chính = 4GB</a:t>
            </a:r>
            <a:endParaRPr/>
          </a:p>
          <a:p>
            <a:pPr indent="-342900" lvl="0" marL="342900" rtl="0" algn="l">
              <a:spcBef>
                <a:spcPts val="640"/>
              </a:spcBef>
              <a:spcAft>
                <a:spcPts val="0"/>
              </a:spcAft>
              <a:buSzPts val="2400"/>
              <a:buChar char="■"/>
            </a:pPr>
            <a:r>
              <a:rPr lang="en-US"/>
              <a:t>Dung lượng bộ nhớ cache là 256KB</a:t>
            </a:r>
            <a:endParaRPr/>
          </a:p>
          <a:p>
            <a:pPr indent="-342900" lvl="0" marL="342900" rtl="0" algn="l">
              <a:spcBef>
                <a:spcPts val="640"/>
              </a:spcBef>
              <a:spcAft>
                <a:spcPts val="0"/>
              </a:spcAft>
              <a:buSzPts val="2400"/>
              <a:buChar char="■"/>
            </a:pPr>
            <a:r>
              <a:rPr lang="en-US"/>
              <a:t>Kích thước Line (Block) = 32byte.</a:t>
            </a:r>
            <a:endParaRPr/>
          </a:p>
          <a:p>
            <a:pPr indent="-342900" lvl="0" marL="342900" rtl="0" algn="l">
              <a:spcBef>
                <a:spcPts val="640"/>
              </a:spcBef>
              <a:spcAft>
                <a:spcPts val="0"/>
              </a:spcAft>
              <a:buSzPts val="2400"/>
              <a:buChar char="■"/>
            </a:pPr>
            <a:r>
              <a:rPr lang="en-US"/>
              <a:t>Xác định số bit của các trường địa chỉ cho ba trường hợp tổ chức:</a:t>
            </a:r>
            <a:endParaRPr/>
          </a:p>
          <a:p>
            <a:pPr indent="-285750" lvl="1" marL="742950" rtl="0" algn="l">
              <a:spcBef>
                <a:spcPts val="560"/>
              </a:spcBef>
              <a:spcAft>
                <a:spcPts val="0"/>
              </a:spcAft>
              <a:buSzPts val="2800"/>
              <a:buFont typeface="Arial"/>
              <a:buChar char="•"/>
            </a:pPr>
            <a:r>
              <a:rPr lang="en-US"/>
              <a:t>Ánh xạ trực tiếp</a:t>
            </a:r>
            <a:endParaRPr/>
          </a:p>
          <a:p>
            <a:pPr indent="-285750" lvl="1" marL="742950" rtl="0" algn="l">
              <a:spcBef>
                <a:spcPts val="560"/>
              </a:spcBef>
              <a:spcAft>
                <a:spcPts val="0"/>
              </a:spcAft>
              <a:buSzPts val="2800"/>
              <a:buFont typeface="Arial"/>
              <a:buChar char="•"/>
            </a:pPr>
            <a:r>
              <a:rPr lang="en-US"/>
              <a:t>Ánh xạ liên kết toàn phần</a:t>
            </a:r>
            <a:endParaRPr/>
          </a:p>
          <a:p>
            <a:pPr indent="-285750" lvl="1" marL="742950" rtl="0" algn="l">
              <a:spcBef>
                <a:spcPts val="560"/>
              </a:spcBef>
              <a:spcAft>
                <a:spcPts val="0"/>
              </a:spcAft>
              <a:buSzPts val="2800"/>
              <a:buFont typeface="Arial"/>
              <a:buChar char="•"/>
            </a:pPr>
            <a:r>
              <a:rPr lang="en-US"/>
              <a:t>Ánh xạ liên kết tập hợp 4 đường</a:t>
            </a:r>
            <a:endParaRPr/>
          </a:p>
        </p:txBody>
      </p:sp>
      <p:sp>
        <p:nvSpPr>
          <p:cNvPr id="605" name="Google Shape;605;p5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0" name="Shape 610"/>
        <p:cNvGrpSpPr/>
        <p:nvPr/>
      </p:nvGrpSpPr>
      <p:grpSpPr>
        <a:xfrm>
          <a:off x="0" y="0"/>
          <a:ext cx="0" cy="0"/>
          <a:chOff x="0" y="0"/>
          <a:chExt cx="0" cy="0"/>
        </a:xfrm>
      </p:grpSpPr>
      <p:sp>
        <p:nvSpPr>
          <p:cNvPr id="611" name="Google Shape;611;p5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Với ánh xạ trực tiếp</a:t>
            </a:r>
            <a:endParaRPr/>
          </a:p>
        </p:txBody>
      </p:sp>
      <p:sp>
        <p:nvSpPr>
          <p:cNvPr id="612" name="Google Shape;612;p5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613" name="Google Shape;613;p5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4" name="Google Shape;614;p59"/>
          <p:cNvPicPr preferRelativeResize="0"/>
          <p:nvPr/>
        </p:nvPicPr>
        <p:blipFill rotWithShape="1">
          <a:blip r:embed="rId3">
            <a:alphaModFix/>
          </a:blip>
          <a:srcRect b="0" l="0" r="0" t="0"/>
          <a:stretch/>
        </p:blipFill>
        <p:spPr>
          <a:xfrm>
            <a:off x="685800" y="1981200"/>
            <a:ext cx="8153400" cy="44397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Phân cấp hệ thống nhớ</a:t>
            </a:r>
            <a:endParaRPr/>
          </a:p>
        </p:txBody>
      </p:sp>
      <p:sp>
        <p:nvSpPr>
          <p:cNvPr id="154" name="Google Shape;154;p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155" name="Google Shape;155;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6"/>
          <p:cNvPicPr preferRelativeResize="0"/>
          <p:nvPr/>
        </p:nvPicPr>
        <p:blipFill rotWithShape="1">
          <a:blip r:embed="rId3">
            <a:alphaModFix/>
          </a:blip>
          <a:srcRect b="0" l="0" r="0" t="0"/>
          <a:stretch/>
        </p:blipFill>
        <p:spPr>
          <a:xfrm>
            <a:off x="914400" y="1981200"/>
            <a:ext cx="7162800" cy="439647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9" name="Shape 619"/>
        <p:cNvGrpSpPr/>
        <p:nvPr/>
      </p:nvGrpSpPr>
      <p:grpSpPr>
        <a:xfrm>
          <a:off x="0" y="0"/>
          <a:ext cx="0" cy="0"/>
          <a:chOff x="0" y="0"/>
          <a:chExt cx="0" cy="0"/>
        </a:xfrm>
      </p:grpSpPr>
      <p:sp>
        <p:nvSpPr>
          <p:cNvPr id="620" name="Google Shape;620;p6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Với ánh xạ liên kết toàn phần</a:t>
            </a:r>
            <a:endParaRPr/>
          </a:p>
        </p:txBody>
      </p:sp>
      <p:sp>
        <p:nvSpPr>
          <p:cNvPr id="621" name="Google Shape;621;p6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257175" lvl="0" marL="342900" rtl="0" algn="l">
              <a:spcBef>
                <a:spcPts val="0"/>
              </a:spcBef>
              <a:spcAft>
                <a:spcPts val="0"/>
              </a:spcAft>
              <a:buSzPts val="1350"/>
              <a:buNone/>
            </a:pPr>
            <a:r>
              <a:t/>
            </a:r>
            <a:endParaRPr sz="1800"/>
          </a:p>
        </p:txBody>
      </p:sp>
      <p:sp>
        <p:nvSpPr>
          <p:cNvPr id="622" name="Google Shape;622;p6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3" name="Google Shape;623;p60"/>
          <p:cNvPicPr preferRelativeResize="0"/>
          <p:nvPr/>
        </p:nvPicPr>
        <p:blipFill rotWithShape="1">
          <a:blip r:embed="rId3">
            <a:alphaModFix/>
          </a:blip>
          <a:srcRect b="0" l="0" r="0" t="0"/>
          <a:stretch/>
        </p:blipFill>
        <p:spPr>
          <a:xfrm>
            <a:off x="533400" y="1981200"/>
            <a:ext cx="8145338" cy="3733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6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Với ánh xạ liên kết tập hợp 4 đường</a:t>
            </a:r>
            <a:endParaRPr/>
          </a:p>
        </p:txBody>
      </p:sp>
      <p:sp>
        <p:nvSpPr>
          <p:cNvPr id="630" name="Google Shape;630;p6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257175" lvl="0" marL="342900" rtl="0" algn="l">
              <a:spcBef>
                <a:spcPts val="0"/>
              </a:spcBef>
              <a:spcAft>
                <a:spcPts val="0"/>
              </a:spcAft>
              <a:buSzPts val="1350"/>
              <a:buNone/>
            </a:pPr>
            <a:r>
              <a:t/>
            </a:r>
            <a:endParaRPr sz="1800"/>
          </a:p>
        </p:txBody>
      </p:sp>
      <p:sp>
        <p:nvSpPr>
          <p:cNvPr id="631" name="Google Shape;631;p6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2" name="Google Shape;632;p61"/>
          <p:cNvPicPr preferRelativeResize="0"/>
          <p:nvPr/>
        </p:nvPicPr>
        <p:blipFill rotWithShape="1">
          <a:blip r:embed="rId3">
            <a:alphaModFix/>
          </a:blip>
          <a:srcRect b="0" l="0" r="0" t="0"/>
          <a:stretch/>
        </p:blipFill>
        <p:spPr>
          <a:xfrm>
            <a:off x="1066800" y="1905000"/>
            <a:ext cx="7772400" cy="4572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7" name="Shape 637"/>
        <p:cNvGrpSpPr/>
        <p:nvPr/>
      </p:nvGrpSpPr>
      <p:grpSpPr>
        <a:xfrm>
          <a:off x="0" y="0"/>
          <a:ext cx="0" cy="0"/>
          <a:chOff x="0" y="0"/>
          <a:chExt cx="0" cy="0"/>
        </a:xfrm>
      </p:grpSpPr>
      <p:sp>
        <p:nvSpPr>
          <p:cNvPr id="638" name="Google Shape;638;p6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Thuật giải thay thế (1): Ánh xạ trực tiếp</a:t>
            </a:r>
            <a:endParaRPr/>
          </a:p>
        </p:txBody>
      </p:sp>
      <p:sp>
        <p:nvSpPr>
          <p:cNvPr id="639" name="Google Shape;639;p6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Không phải lựa chọn</a:t>
            </a:r>
            <a:endParaRPr sz="2800"/>
          </a:p>
          <a:p>
            <a:pPr indent="-342900" lvl="0" marL="342900" rtl="0" algn="l">
              <a:spcBef>
                <a:spcPts val="560"/>
              </a:spcBef>
              <a:spcAft>
                <a:spcPts val="0"/>
              </a:spcAft>
              <a:buSzPts val="2100"/>
              <a:buChar char="■"/>
            </a:pPr>
            <a:r>
              <a:rPr lang="en-US" sz="2800"/>
              <a:t>Mỗi Block chỉ ánh xạ vào một Line xác định</a:t>
            </a:r>
            <a:endParaRPr/>
          </a:p>
          <a:p>
            <a:pPr indent="-342900" lvl="0" marL="342900" rtl="0" algn="l">
              <a:spcBef>
                <a:spcPts val="560"/>
              </a:spcBef>
              <a:spcAft>
                <a:spcPts val="0"/>
              </a:spcAft>
              <a:buSzPts val="2100"/>
              <a:buChar char="■"/>
            </a:pPr>
            <a:r>
              <a:rPr lang="en-US" sz="2800"/>
              <a:t>Thay thế Block ở Line đó</a:t>
            </a:r>
            <a:endParaRPr sz="2800"/>
          </a:p>
          <a:p>
            <a:pPr indent="-209550" lvl="0" marL="342900" rtl="0" algn="l">
              <a:spcBef>
                <a:spcPts val="560"/>
              </a:spcBef>
              <a:spcAft>
                <a:spcPts val="0"/>
              </a:spcAft>
              <a:buSzPts val="2100"/>
              <a:buNone/>
            </a:pPr>
            <a:r>
              <a:t/>
            </a:r>
            <a:endParaRPr sz="2800"/>
          </a:p>
        </p:txBody>
      </p:sp>
      <p:sp>
        <p:nvSpPr>
          <p:cNvPr id="640" name="Google Shape;640;p6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5" name="Shape 645"/>
        <p:cNvGrpSpPr/>
        <p:nvPr/>
      </p:nvGrpSpPr>
      <p:grpSpPr>
        <a:xfrm>
          <a:off x="0" y="0"/>
          <a:ext cx="0" cy="0"/>
          <a:chOff x="0" y="0"/>
          <a:chExt cx="0" cy="0"/>
        </a:xfrm>
      </p:grpSpPr>
      <p:sp>
        <p:nvSpPr>
          <p:cNvPr id="646" name="Google Shape;646;p6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Thuật giải thay thế (2): Ánh xạ liên kết</a:t>
            </a:r>
            <a:endParaRPr/>
          </a:p>
        </p:txBody>
      </p:sp>
      <p:sp>
        <p:nvSpPr>
          <p:cNvPr id="647" name="Google Shape;647;p6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Được thực hiện bằng phần cứng (nhanh)</a:t>
            </a:r>
            <a:endParaRPr/>
          </a:p>
          <a:p>
            <a:pPr indent="-342900" lvl="0" marL="342900" rtl="0" algn="l">
              <a:spcBef>
                <a:spcPts val="480"/>
              </a:spcBef>
              <a:spcAft>
                <a:spcPts val="0"/>
              </a:spcAft>
              <a:buSzPts val="1800"/>
              <a:buChar char="■"/>
            </a:pPr>
            <a:r>
              <a:rPr lang="en-US" sz="2400"/>
              <a:t>Random: Thay thế ngẫu nhiên</a:t>
            </a:r>
            <a:endParaRPr sz="2400"/>
          </a:p>
          <a:p>
            <a:pPr indent="-342900" lvl="0" marL="342900" rtl="0" algn="l">
              <a:spcBef>
                <a:spcPts val="480"/>
              </a:spcBef>
              <a:spcAft>
                <a:spcPts val="0"/>
              </a:spcAft>
              <a:buSzPts val="1800"/>
              <a:buChar char="■"/>
            </a:pPr>
            <a:r>
              <a:rPr lang="en-US" sz="2400"/>
              <a:t>FIFO (First In First Out): Thay thế </a:t>
            </a:r>
            <a:r>
              <a:rPr i="1" lang="en-US" sz="2400"/>
              <a:t>Block nào </a:t>
            </a:r>
            <a:r>
              <a:rPr lang="en-US" sz="2400"/>
              <a:t>nằm lâu nhất ở trong </a:t>
            </a:r>
            <a:r>
              <a:rPr i="1" lang="en-US" sz="2400"/>
              <a:t>Set đó</a:t>
            </a:r>
            <a:endParaRPr/>
          </a:p>
          <a:p>
            <a:pPr indent="-342900" lvl="0" marL="342900" rtl="0" algn="l">
              <a:spcBef>
                <a:spcPts val="480"/>
              </a:spcBef>
              <a:spcAft>
                <a:spcPts val="0"/>
              </a:spcAft>
              <a:buSzPts val="1800"/>
              <a:buChar char="■"/>
            </a:pPr>
            <a:r>
              <a:rPr lang="en-US" sz="2400"/>
              <a:t>LFU (Least Frequently Used): Thay thế </a:t>
            </a:r>
            <a:r>
              <a:rPr i="1" lang="en-US" sz="2400"/>
              <a:t>Block </a:t>
            </a:r>
            <a:r>
              <a:rPr lang="en-US" sz="2400"/>
              <a:t>nào trong </a:t>
            </a:r>
            <a:r>
              <a:rPr i="1" lang="en-US" sz="2400"/>
              <a:t>Set có số lần truy nhập ít nhất trong </a:t>
            </a:r>
            <a:r>
              <a:rPr lang="en-US" sz="2400"/>
              <a:t>cùng một khoảng thời gian</a:t>
            </a:r>
            <a:endParaRPr sz="2400"/>
          </a:p>
          <a:p>
            <a:pPr indent="-342900" lvl="0" marL="342900" rtl="0" algn="l">
              <a:spcBef>
                <a:spcPts val="480"/>
              </a:spcBef>
              <a:spcAft>
                <a:spcPts val="0"/>
              </a:spcAft>
              <a:buSzPts val="1800"/>
              <a:buChar char="■"/>
            </a:pPr>
            <a:r>
              <a:rPr lang="en-US" sz="2400"/>
              <a:t>LRU (Least Recently Used): Thay thế Block ở trong </a:t>
            </a:r>
            <a:r>
              <a:rPr i="1" lang="en-US" sz="2400"/>
              <a:t>Set tương ứng có thời gian lâu nhất không </a:t>
            </a:r>
            <a:r>
              <a:rPr lang="en-US" sz="2400"/>
              <a:t>được tham chiếu tới.</a:t>
            </a:r>
            <a:endParaRPr sz="1600"/>
          </a:p>
        </p:txBody>
      </p:sp>
      <p:sp>
        <p:nvSpPr>
          <p:cNvPr id="648" name="Google Shape;648;p6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3" name="Shape 653"/>
        <p:cNvGrpSpPr/>
        <p:nvPr/>
      </p:nvGrpSpPr>
      <p:grpSpPr>
        <a:xfrm>
          <a:off x="0" y="0"/>
          <a:ext cx="0" cy="0"/>
          <a:chOff x="0" y="0"/>
          <a:chExt cx="0" cy="0"/>
        </a:xfrm>
      </p:grpSpPr>
      <p:sp>
        <p:nvSpPr>
          <p:cNvPr id="654" name="Google Shape;654;p6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Phương pháp ghi dữ liệu khi cache hit</a:t>
            </a:r>
            <a:endParaRPr/>
          </a:p>
        </p:txBody>
      </p:sp>
      <p:sp>
        <p:nvSpPr>
          <p:cNvPr id="655" name="Google Shape;655;p6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Ghi xuyên qua (Write-through):</a:t>
            </a:r>
            <a:endParaRPr/>
          </a:p>
          <a:p>
            <a:pPr indent="-285750" lvl="1" marL="742950" rtl="0" algn="l">
              <a:spcBef>
                <a:spcPts val="560"/>
              </a:spcBef>
              <a:spcAft>
                <a:spcPts val="0"/>
              </a:spcAft>
              <a:buSzPts val="2800"/>
              <a:buFont typeface="Arial"/>
              <a:buChar char="•"/>
            </a:pPr>
            <a:r>
              <a:rPr lang="en-US"/>
              <a:t>ghi cả cache và cả bộ nhớ chính</a:t>
            </a:r>
            <a:endParaRPr/>
          </a:p>
          <a:p>
            <a:pPr indent="-285750" lvl="1" marL="742950" rtl="0" algn="l">
              <a:spcBef>
                <a:spcPts val="560"/>
              </a:spcBef>
              <a:spcAft>
                <a:spcPts val="0"/>
              </a:spcAft>
              <a:buSzPts val="2800"/>
              <a:buFont typeface="Arial"/>
              <a:buChar char="•"/>
            </a:pPr>
            <a:r>
              <a:rPr lang="en-US"/>
              <a:t>tốc độ chậm</a:t>
            </a:r>
            <a:endParaRPr/>
          </a:p>
          <a:p>
            <a:pPr indent="-342900" lvl="0" marL="342900" rtl="0" algn="l">
              <a:spcBef>
                <a:spcPts val="640"/>
              </a:spcBef>
              <a:spcAft>
                <a:spcPts val="0"/>
              </a:spcAft>
              <a:buSzPts val="2400"/>
              <a:buChar char="■"/>
            </a:pPr>
            <a:r>
              <a:rPr lang="en-US"/>
              <a:t>Ghi trả sau (Write-back):</a:t>
            </a:r>
            <a:endParaRPr/>
          </a:p>
          <a:p>
            <a:pPr indent="-285750" lvl="1" marL="742950" rtl="0" algn="l">
              <a:spcBef>
                <a:spcPts val="560"/>
              </a:spcBef>
              <a:spcAft>
                <a:spcPts val="0"/>
              </a:spcAft>
              <a:buSzPts val="2800"/>
              <a:buFont typeface="Arial"/>
              <a:buChar char="•"/>
            </a:pPr>
            <a:r>
              <a:rPr lang="en-US"/>
              <a:t>chỉ ghi ra cache</a:t>
            </a:r>
            <a:endParaRPr/>
          </a:p>
          <a:p>
            <a:pPr indent="-285750" lvl="1" marL="742950" rtl="0" algn="l">
              <a:spcBef>
                <a:spcPts val="560"/>
              </a:spcBef>
              <a:spcAft>
                <a:spcPts val="0"/>
              </a:spcAft>
              <a:buSzPts val="2800"/>
              <a:buFont typeface="Arial"/>
              <a:buChar char="•"/>
            </a:pPr>
            <a:r>
              <a:rPr lang="en-US"/>
              <a:t>tốc độ nhanh</a:t>
            </a:r>
            <a:endParaRPr/>
          </a:p>
          <a:p>
            <a:pPr indent="-285750" lvl="1" marL="742950" rtl="0" algn="l">
              <a:spcBef>
                <a:spcPts val="560"/>
              </a:spcBef>
              <a:spcAft>
                <a:spcPts val="0"/>
              </a:spcAft>
              <a:buSzPts val="2800"/>
              <a:buFont typeface="Arial"/>
              <a:buChar char="•"/>
            </a:pPr>
            <a:r>
              <a:rPr lang="en-US"/>
              <a:t>khi Block trong cache bị thay thế cần phải ghi trả cả Block về bộ nhớ chính</a:t>
            </a:r>
            <a:endParaRPr/>
          </a:p>
        </p:txBody>
      </p:sp>
      <p:sp>
        <p:nvSpPr>
          <p:cNvPr id="656" name="Google Shape;656;p6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1" name="Shape 661"/>
        <p:cNvGrpSpPr/>
        <p:nvPr/>
      </p:nvGrpSpPr>
      <p:grpSpPr>
        <a:xfrm>
          <a:off x="0" y="0"/>
          <a:ext cx="0" cy="0"/>
          <a:chOff x="0" y="0"/>
          <a:chExt cx="0" cy="0"/>
        </a:xfrm>
      </p:grpSpPr>
      <p:sp>
        <p:nvSpPr>
          <p:cNvPr id="662" name="Google Shape;662;p6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 Cache trên các bộ xử lý Intel</a:t>
            </a:r>
            <a:endParaRPr/>
          </a:p>
        </p:txBody>
      </p:sp>
      <p:sp>
        <p:nvSpPr>
          <p:cNvPr id="663" name="Google Shape;663;p6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500"/>
              <a:buChar char="■"/>
            </a:pPr>
            <a:r>
              <a:rPr lang="en-US" sz="2000"/>
              <a:t>80486: 8KB cache L1 trên chip</a:t>
            </a:r>
            <a:endParaRPr/>
          </a:p>
          <a:p>
            <a:pPr indent="-342900" lvl="0" marL="342900" rtl="0" algn="l">
              <a:spcBef>
                <a:spcPts val="400"/>
              </a:spcBef>
              <a:spcAft>
                <a:spcPts val="0"/>
              </a:spcAft>
              <a:buSzPts val="1500"/>
              <a:buChar char="■"/>
            </a:pPr>
            <a:r>
              <a:rPr lang="en-US" sz="2000"/>
              <a:t>Pentium: có hai cache L1 trên chip</a:t>
            </a:r>
            <a:endParaRPr/>
          </a:p>
          <a:p>
            <a:pPr indent="-285750" lvl="1" marL="742950" rtl="0" algn="l">
              <a:spcBef>
                <a:spcPts val="360"/>
              </a:spcBef>
              <a:spcAft>
                <a:spcPts val="0"/>
              </a:spcAft>
              <a:buSzPts val="1800"/>
              <a:buFont typeface="Arial"/>
              <a:buChar char="•"/>
            </a:pPr>
            <a:r>
              <a:rPr lang="en-US" sz="1800"/>
              <a:t>Cache lệnh = 8KB</a:t>
            </a:r>
            <a:endParaRPr/>
          </a:p>
          <a:p>
            <a:pPr indent="-285750" lvl="1" marL="742950" rtl="0" algn="l">
              <a:spcBef>
                <a:spcPts val="360"/>
              </a:spcBef>
              <a:spcAft>
                <a:spcPts val="0"/>
              </a:spcAft>
              <a:buSzPts val="1800"/>
              <a:buFont typeface="Arial"/>
              <a:buChar char="•"/>
            </a:pPr>
            <a:r>
              <a:rPr lang="en-US" sz="1800"/>
              <a:t>Cache dữ liệu = 8KB</a:t>
            </a:r>
            <a:endParaRPr/>
          </a:p>
          <a:p>
            <a:pPr indent="-342900" lvl="0" marL="342900" rtl="0" algn="l">
              <a:spcBef>
                <a:spcPts val="400"/>
              </a:spcBef>
              <a:spcAft>
                <a:spcPts val="0"/>
              </a:spcAft>
              <a:buSzPts val="1500"/>
              <a:buChar char="■"/>
            </a:pPr>
            <a:r>
              <a:rPr lang="en-US" sz="2000"/>
              <a:t>Pentium 4 (2000): hai mức cache L1 và L2 trên chip</a:t>
            </a:r>
            <a:endParaRPr/>
          </a:p>
          <a:p>
            <a:pPr indent="-285750" lvl="1" marL="742950" rtl="0" algn="l">
              <a:spcBef>
                <a:spcPts val="360"/>
              </a:spcBef>
              <a:spcAft>
                <a:spcPts val="0"/>
              </a:spcAft>
              <a:buSzPts val="1800"/>
              <a:buFont typeface="Arial"/>
              <a:buChar char="•"/>
            </a:pPr>
            <a:r>
              <a:rPr lang="en-US" sz="1800"/>
              <a:t>Cache L1:</a:t>
            </a:r>
            <a:endParaRPr/>
          </a:p>
          <a:p>
            <a:pPr indent="-228600" lvl="2" marL="1143000" rtl="0" algn="l">
              <a:spcBef>
                <a:spcPts val="320"/>
              </a:spcBef>
              <a:spcAft>
                <a:spcPts val="0"/>
              </a:spcAft>
              <a:buSzPts val="1040"/>
              <a:buChar char="■"/>
            </a:pPr>
            <a:r>
              <a:rPr lang="en-US" sz="1600"/>
              <a:t>mỗi cache 8KB</a:t>
            </a:r>
            <a:endParaRPr/>
          </a:p>
          <a:p>
            <a:pPr indent="-228600" lvl="2" marL="1143000" rtl="0" algn="l">
              <a:spcBef>
                <a:spcPts val="320"/>
              </a:spcBef>
              <a:spcAft>
                <a:spcPts val="0"/>
              </a:spcAft>
              <a:buSzPts val="1040"/>
              <a:buChar char="■"/>
            </a:pPr>
            <a:r>
              <a:rPr lang="en-US" sz="1600"/>
              <a:t>Kích thước Line = 64 byte</a:t>
            </a:r>
            <a:endParaRPr/>
          </a:p>
          <a:p>
            <a:pPr indent="-228600" lvl="2" marL="1143000" rtl="0" algn="l">
              <a:spcBef>
                <a:spcPts val="320"/>
              </a:spcBef>
              <a:spcAft>
                <a:spcPts val="0"/>
              </a:spcAft>
              <a:buSzPts val="1040"/>
              <a:buChar char="■"/>
            </a:pPr>
            <a:r>
              <a:rPr lang="en-US" sz="1600"/>
              <a:t>ánh xạ liên kết tập hợp 4 đường</a:t>
            </a:r>
            <a:endParaRPr/>
          </a:p>
          <a:p>
            <a:pPr indent="-285750" lvl="1" marL="742950" rtl="0" algn="l">
              <a:spcBef>
                <a:spcPts val="360"/>
              </a:spcBef>
              <a:spcAft>
                <a:spcPts val="0"/>
              </a:spcAft>
              <a:buSzPts val="1800"/>
              <a:buFont typeface="Arial"/>
              <a:buChar char="•"/>
            </a:pPr>
            <a:r>
              <a:rPr lang="en-US" sz="1800"/>
              <a:t>cache L2</a:t>
            </a:r>
            <a:endParaRPr/>
          </a:p>
          <a:p>
            <a:pPr indent="-228600" lvl="2" marL="1143000" rtl="0" algn="l">
              <a:spcBef>
                <a:spcPts val="320"/>
              </a:spcBef>
              <a:spcAft>
                <a:spcPts val="0"/>
              </a:spcAft>
              <a:buSzPts val="1040"/>
              <a:buChar char="■"/>
            </a:pPr>
            <a:r>
              <a:rPr lang="en-US" sz="1600"/>
              <a:t>256KB</a:t>
            </a:r>
            <a:endParaRPr/>
          </a:p>
          <a:p>
            <a:pPr indent="-228600" lvl="2" marL="1143000" rtl="0" algn="l">
              <a:spcBef>
                <a:spcPts val="320"/>
              </a:spcBef>
              <a:spcAft>
                <a:spcPts val="0"/>
              </a:spcAft>
              <a:buSzPts val="1040"/>
              <a:buChar char="■"/>
            </a:pPr>
            <a:r>
              <a:rPr lang="en-US" sz="1600"/>
              <a:t>Kích thước Line = 128 byte</a:t>
            </a:r>
            <a:endParaRPr/>
          </a:p>
          <a:p>
            <a:pPr indent="-228600" lvl="2" marL="1143000" rtl="0" algn="l">
              <a:spcBef>
                <a:spcPts val="320"/>
              </a:spcBef>
              <a:spcAft>
                <a:spcPts val="0"/>
              </a:spcAft>
              <a:buSzPts val="1040"/>
              <a:buChar char="■"/>
            </a:pPr>
            <a:r>
              <a:rPr lang="en-US" sz="1600"/>
              <a:t>ánh xạ liên kết tập hợp 8 đường</a:t>
            </a:r>
            <a:endParaRPr/>
          </a:p>
          <a:p>
            <a:pPr indent="-247650" lvl="0" marL="342900" rtl="0" algn="l">
              <a:spcBef>
                <a:spcPts val="400"/>
              </a:spcBef>
              <a:spcAft>
                <a:spcPts val="0"/>
              </a:spcAft>
              <a:buSzPts val="1500"/>
              <a:buNone/>
            </a:pPr>
            <a:r>
              <a:t/>
            </a:r>
            <a:endParaRPr sz="2000"/>
          </a:p>
        </p:txBody>
      </p:sp>
      <p:sp>
        <p:nvSpPr>
          <p:cNvPr id="664" name="Google Shape;664;p6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9" name="Shape 669"/>
        <p:cNvGrpSpPr/>
        <p:nvPr/>
      </p:nvGrpSpPr>
      <p:grpSpPr>
        <a:xfrm>
          <a:off x="0" y="0"/>
          <a:ext cx="0" cy="0"/>
          <a:chOff x="0" y="0"/>
          <a:chExt cx="0" cy="0"/>
        </a:xfrm>
      </p:grpSpPr>
      <p:sp>
        <p:nvSpPr>
          <p:cNvPr id="670" name="Google Shape;670;p6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Sơ đồ Pentium 4</a:t>
            </a:r>
            <a:endParaRPr/>
          </a:p>
        </p:txBody>
      </p:sp>
      <p:sp>
        <p:nvSpPr>
          <p:cNvPr id="671" name="Google Shape;671;p6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257175" lvl="0" marL="342900" rtl="0" algn="l">
              <a:spcBef>
                <a:spcPts val="0"/>
              </a:spcBef>
              <a:spcAft>
                <a:spcPts val="0"/>
              </a:spcAft>
              <a:buSzPts val="1350"/>
              <a:buNone/>
            </a:pPr>
            <a:r>
              <a:t/>
            </a:r>
            <a:endParaRPr sz="1800"/>
          </a:p>
        </p:txBody>
      </p:sp>
      <p:sp>
        <p:nvSpPr>
          <p:cNvPr id="672" name="Google Shape;672;p6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73" name="Google Shape;673;p66"/>
          <p:cNvPicPr preferRelativeResize="0"/>
          <p:nvPr/>
        </p:nvPicPr>
        <p:blipFill rotWithShape="1">
          <a:blip r:embed="rId3">
            <a:alphaModFix/>
          </a:blip>
          <a:srcRect b="0" l="0" r="0" t="0"/>
          <a:stretch/>
        </p:blipFill>
        <p:spPr>
          <a:xfrm>
            <a:off x="228600" y="1828800"/>
            <a:ext cx="8688345" cy="4572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8" name="Shape 678"/>
        <p:cNvGrpSpPr/>
        <p:nvPr/>
      </p:nvGrpSpPr>
      <p:grpSpPr>
        <a:xfrm>
          <a:off x="0" y="0"/>
          <a:ext cx="0" cy="0"/>
          <a:chOff x="0" y="0"/>
          <a:chExt cx="0" cy="0"/>
        </a:xfrm>
      </p:grpSpPr>
      <p:sp>
        <p:nvSpPr>
          <p:cNvPr id="679" name="Google Shape;679;p6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PowerPC G4 (dùng cho Power Mac)</a:t>
            </a:r>
            <a:endParaRPr/>
          </a:p>
        </p:txBody>
      </p:sp>
      <p:sp>
        <p:nvSpPr>
          <p:cNvPr id="680" name="Google Shape;680;p6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257175" lvl="0" marL="342900" rtl="0" algn="l">
              <a:spcBef>
                <a:spcPts val="0"/>
              </a:spcBef>
              <a:spcAft>
                <a:spcPts val="0"/>
              </a:spcAft>
              <a:buSzPts val="1350"/>
              <a:buNone/>
            </a:pPr>
            <a:r>
              <a:t/>
            </a:r>
            <a:endParaRPr sz="1800"/>
          </a:p>
        </p:txBody>
      </p:sp>
      <p:sp>
        <p:nvSpPr>
          <p:cNvPr id="681" name="Google Shape;681;p6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2" name="Google Shape;682;p67"/>
          <p:cNvPicPr preferRelativeResize="0"/>
          <p:nvPr/>
        </p:nvPicPr>
        <p:blipFill rotWithShape="1">
          <a:blip r:embed="rId3">
            <a:alphaModFix/>
          </a:blip>
          <a:srcRect b="0" l="0" r="0" t="0"/>
          <a:stretch/>
        </p:blipFill>
        <p:spPr>
          <a:xfrm>
            <a:off x="228600" y="1981200"/>
            <a:ext cx="8610600" cy="4095733"/>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7" name="Shape 687"/>
        <p:cNvGrpSpPr/>
        <p:nvPr/>
      </p:nvGrpSpPr>
      <p:grpSpPr>
        <a:xfrm>
          <a:off x="0" y="0"/>
          <a:ext cx="0" cy="0"/>
          <a:chOff x="0" y="0"/>
          <a:chExt cx="0" cy="0"/>
        </a:xfrm>
      </p:grpSpPr>
      <p:sp>
        <p:nvSpPr>
          <p:cNvPr id="688" name="Google Shape;688;p6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4.5. Bộ nhớ ngoài</a:t>
            </a:r>
            <a:endParaRPr/>
          </a:p>
        </p:txBody>
      </p:sp>
      <p:sp>
        <p:nvSpPr>
          <p:cNvPr id="689" name="Google Shape;689;p6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None/>
            </a:pPr>
            <a:r>
              <a:rPr lang="en-US"/>
              <a:t>1. Các kiểu bộ nhớ ngoài</a:t>
            </a:r>
            <a:endParaRPr/>
          </a:p>
          <a:p>
            <a:pPr indent="-285750" lvl="1" marL="742950" rtl="0" algn="l">
              <a:spcBef>
                <a:spcPts val="560"/>
              </a:spcBef>
              <a:spcAft>
                <a:spcPts val="0"/>
              </a:spcAft>
              <a:buSzPts val="2800"/>
              <a:buFont typeface="Arial"/>
              <a:buChar char="•"/>
            </a:pPr>
            <a:r>
              <a:rPr lang="en-US"/>
              <a:t>Băng từ</a:t>
            </a:r>
            <a:endParaRPr/>
          </a:p>
          <a:p>
            <a:pPr indent="-285750" lvl="1" marL="742950" rtl="0" algn="l">
              <a:spcBef>
                <a:spcPts val="560"/>
              </a:spcBef>
              <a:spcAft>
                <a:spcPts val="0"/>
              </a:spcAft>
              <a:buSzPts val="2800"/>
              <a:buFont typeface="Arial"/>
              <a:buChar char="•"/>
            </a:pPr>
            <a:r>
              <a:rPr lang="en-US"/>
              <a:t>Đĩa từ</a:t>
            </a:r>
            <a:endParaRPr/>
          </a:p>
          <a:p>
            <a:pPr indent="-285750" lvl="1" marL="742950" rtl="0" algn="l">
              <a:spcBef>
                <a:spcPts val="560"/>
              </a:spcBef>
              <a:spcAft>
                <a:spcPts val="0"/>
              </a:spcAft>
              <a:buSzPts val="2800"/>
              <a:buFont typeface="Arial"/>
              <a:buChar char="•"/>
            </a:pPr>
            <a:r>
              <a:rPr lang="en-US"/>
              <a:t>Đĩa quang</a:t>
            </a:r>
            <a:endParaRPr/>
          </a:p>
          <a:p>
            <a:pPr indent="-285750" lvl="1" marL="742950" rtl="0" algn="l">
              <a:spcBef>
                <a:spcPts val="560"/>
              </a:spcBef>
              <a:spcAft>
                <a:spcPts val="0"/>
              </a:spcAft>
              <a:buSzPts val="2800"/>
              <a:buFont typeface="Arial"/>
              <a:buChar char="•"/>
            </a:pPr>
            <a:r>
              <a:rPr lang="en-US"/>
              <a:t>Flash Disk</a:t>
            </a:r>
            <a:endParaRPr/>
          </a:p>
        </p:txBody>
      </p:sp>
      <p:sp>
        <p:nvSpPr>
          <p:cNvPr id="690" name="Google Shape;690;p6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sp>
        <p:nvSpPr>
          <p:cNvPr id="696" name="Google Shape;696;p6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 Đĩa từ</a:t>
            </a:r>
            <a:endParaRPr/>
          </a:p>
        </p:txBody>
      </p:sp>
      <p:sp>
        <p:nvSpPr>
          <p:cNvPr id="697" name="Google Shape;697;p6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698" name="Google Shape;698;p6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99" name="Google Shape;699;p69"/>
          <p:cNvPicPr preferRelativeResize="0"/>
          <p:nvPr/>
        </p:nvPicPr>
        <p:blipFill rotWithShape="1">
          <a:blip r:embed="rId3">
            <a:alphaModFix/>
          </a:blip>
          <a:srcRect b="0" l="0" r="0" t="0"/>
          <a:stretch/>
        </p:blipFill>
        <p:spPr>
          <a:xfrm>
            <a:off x="1752600" y="1905000"/>
            <a:ext cx="5486400" cy="44592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Phát hiện và hiệu chỉnh lỗi trong bộ nhớ</a:t>
            </a:r>
            <a:endParaRPr/>
          </a:p>
        </p:txBody>
      </p:sp>
      <p:sp>
        <p:nvSpPr>
          <p:cNvPr id="163" name="Google Shape;163;p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Nguyên tắc chung: cần tạo ra và lưu trữ thêm thông tin dư thừa.</a:t>
            </a:r>
            <a:endParaRPr/>
          </a:p>
          <a:p>
            <a:pPr indent="-342900" lvl="0" marL="342900" rtl="0" algn="l">
              <a:spcBef>
                <a:spcPts val="480"/>
              </a:spcBef>
              <a:spcAft>
                <a:spcPts val="0"/>
              </a:spcAft>
              <a:buSzPts val="1800"/>
              <a:buChar char="■"/>
            </a:pPr>
            <a:r>
              <a:rPr lang="en-US" sz="2400"/>
              <a:t>Từ dữ liệu cần ghi vào bộ nhớ: m bit</a:t>
            </a:r>
            <a:endParaRPr/>
          </a:p>
          <a:p>
            <a:pPr indent="-342900" lvl="0" marL="342900" rtl="0" algn="l">
              <a:spcBef>
                <a:spcPts val="480"/>
              </a:spcBef>
              <a:spcAft>
                <a:spcPts val="0"/>
              </a:spcAft>
              <a:buSzPts val="1800"/>
              <a:buChar char="■"/>
            </a:pPr>
            <a:r>
              <a:rPr lang="en-US" sz="2400"/>
              <a:t>Cần tạo ra và lưu trữ từ mã: k bit</a:t>
            </a:r>
            <a:endParaRPr/>
          </a:p>
          <a:p>
            <a:pPr indent="-342900" lvl="0" marL="342900" rtl="0" algn="l">
              <a:spcBef>
                <a:spcPts val="480"/>
              </a:spcBef>
              <a:spcAft>
                <a:spcPts val="0"/>
              </a:spcAft>
              <a:buSzPts val="1800"/>
              <a:buNone/>
            </a:pPr>
            <a:r>
              <a:rPr lang="en-US" sz="2400"/>
              <a:t>	→Lưu trữ (m+k) bit</a:t>
            </a:r>
            <a:endParaRPr/>
          </a:p>
          <a:p>
            <a:pPr indent="-342900" lvl="0" marL="342900" rtl="0" algn="l">
              <a:spcBef>
                <a:spcPts val="480"/>
              </a:spcBef>
              <a:spcAft>
                <a:spcPts val="0"/>
              </a:spcAft>
              <a:buSzPts val="1800"/>
              <a:buChar char="■"/>
            </a:pPr>
            <a:r>
              <a:rPr lang="en-US" sz="2400"/>
              <a:t>Khi đọc ra có các khả năng sau:</a:t>
            </a:r>
            <a:endParaRPr/>
          </a:p>
          <a:p>
            <a:pPr indent="-285750" lvl="1" marL="742950" rtl="0" algn="l">
              <a:spcBef>
                <a:spcPts val="400"/>
              </a:spcBef>
              <a:spcAft>
                <a:spcPts val="0"/>
              </a:spcAft>
              <a:buSzPts val="2000"/>
              <a:buFont typeface="Arial"/>
              <a:buChar char="•"/>
            </a:pPr>
            <a:r>
              <a:rPr lang="en-US" sz="2000"/>
              <a:t>Không phát hiện thấy dữ liệu lỗi</a:t>
            </a:r>
            <a:endParaRPr sz="2000"/>
          </a:p>
          <a:p>
            <a:pPr indent="-285750" lvl="1" marL="742950" rtl="0" algn="l">
              <a:spcBef>
                <a:spcPts val="400"/>
              </a:spcBef>
              <a:spcAft>
                <a:spcPts val="0"/>
              </a:spcAft>
              <a:buSzPts val="2000"/>
              <a:buFont typeface="Arial"/>
              <a:buChar char="•"/>
            </a:pPr>
            <a:r>
              <a:rPr lang="en-US" sz="2000"/>
              <a:t>Phát hiện thấy dữ liệu lỗi và có thể hiệu chỉnh dữ liệu thành đúng</a:t>
            </a:r>
            <a:endParaRPr/>
          </a:p>
          <a:p>
            <a:pPr indent="-285750" lvl="1" marL="742950" rtl="0" algn="l">
              <a:spcBef>
                <a:spcPts val="400"/>
              </a:spcBef>
              <a:spcAft>
                <a:spcPts val="0"/>
              </a:spcAft>
              <a:buSzPts val="2000"/>
              <a:buFont typeface="Arial"/>
              <a:buChar char="•"/>
            </a:pPr>
            <a:r>
              <a:rPr lang="en-US" sz="2000"/>
              <a:t>Phát hiện thấy lỗi nhưng không có khả năng hiệu chỉnh → cần phát ra tín hiệu báo lỗi.</a:t>
            </a:r>
            <a:endParaRPr/>
          </a:p>
        </p:txBody>
      </p:sp>
      <p:sp>
        <p:nvSpPr>
          <p:cNvPr id="164" name="Google Shape;164;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4" name="Shape 704"/>
        <p:cNvGrpSpPr/>
        <p:nvPr/>
      </p:nvGrpSpPr>
      <p:grpSpPr>
        <a:xfrm>
          <a:off x="0" y="0"/>
          <a:ext cx="0" cy="0"/>
          <a:chOff x="0" y="0"/>
          <a:chExt cx="0" cy="0"/>
        </a:xfrm>
      </p:grpSpPr>
      <p:sp>
        <p:nvSpPr>
          <p:cNvPr id="705" name="Google Shape;705;p7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đặc tính đĩa từ</a:t>
            </a:r>
            <a:endParaRPr/>
          </a:p>
        </p:txBody>
      </p:sp>
      <p:sp>
        <p:nvSpPr>
          <p:cNvPr id="706" name="Google Shape;706;p7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Đầu từ cố định hay đầu từ di động</a:t>
            </a:r>
            <a:endParaRPr/>
          </a:p>
          <a:p>
            <a:pPr indent="-342900" lvl="0" marL="342900" rtl="0" algn="l">
              <a:spcBef>
                <a:spcPts val="640"/>
              </a:spcBef>
              <a:spcAft>
                <a:spcPts val="0"/>
              </a:spcAft>
              <a:buSzPts val="2400"/>
              <a:buChar char="■"/>
            </a:pPr>
            <a:r>
              <a:rPr lang="en-US"/>
              <a:t>Đĩa cố định hay thay đổi</a:t>
            </a:r>
            <a:endParaRPr/>
          </a:p>
          <a:p>
            <a:pPr indent="-342900" lvl="0" marL="342900" rtl="0" algn="l">
              <a:spcBef>
                <a:spcPts val="640"/>
              </a:spcBef>
              <a:spcAft>
                <a:spcPts val="0"/>
              </a:spcAft>
              <a:buSzPts val="2400"/>
              <a:buChar char="■"/>
            </a:pPr>
            <a:r>
              <a:rPr lang="en-US"/>
              <a:t>Một mặt hay hai mặt</a:t>
            </a:r>
            <a:endParaRPr/>
          </a:p>
          <a:p>
            <a:pPr indent="-342900" lvl="0" marL="342900" rtl="0" algn="l">
              <a:spcBef>
                <a:spcPts val="640"/>
              </a:spcBef>
              <a:spcAft>
                <a:spcPts val="0"/>
              </a:spcAft>
              <a:buSzPts val="2400"/>
              <a:buChar char="■"/>
            </a:pPr>
            <a:r>
              <a:rPr lang="en-US"/>
              <a:t>Một đĩa hay nhiều đĩa</a:t>
            </a:r>
            <a:endParaRPr/>
          </a:p>
          <a:p>
            <a:pPr indent="-342900" lvl="0" marL="342900" rtl="0" algn="l">
              <a:spcBef>
                <a:spcPts val="640"/>
              </a:spcBef>
              <a:spcAft>
                <a:spcPts val="0"/>
              </a:spcAft>
              <a:buSzPts val="2400"/>
              <a:buChar char="■"/>
            </a:pPr>
            <a:r>
              <a:rPr lang="en-US"/>
              <a:t>Cơ chế đầu từ</a:t>
            </a:r>
            <a:endParaRPr/>
          </a:p>
          <a:p>
            <a:pPr indent="-285750" lvl="1" marL="742950" rtl="0" algn="l">
              <a:spcBef>
                <a:spcPts val="560"/>
              </a:spcBef>
              <a:spcAft>
                <a:spcPts val="0"/>
              </a:spcAft>
              <a:buSzPts val="2800"/>
              <a:buFont typeface="Arial"/>
              <a:buChar char="•"/>
            </a:pPr>
            <a:r>
              <a:rPr lang="en-US"/>
              <a:t>Tiếp xúc (đĩa mềm)</a:t>
            </a:r>
            <a:endParaRPr/>
          </a:p>
          <a:p>
            <a:pPr indent="-285750" lvl="1" marL="742950" rtl="0" algn="l">
              <a:spcBef>
                <a:spcPts val="560"/>
              </a:spcBef>
              <a:spcAft>
                <a:spcPts val="0"/>
              </a:spcAft>
              <a:buSzPts val="2800"/>
              <a:buFont typeface="Arial"/>
              <a:buChar char="•"/>
            </a:pPr>
            <a:r>
              <a:rPr lang="en-US"/>
              <a:t>Không tiếp xúc</a:t>
            </a:r>
            <a:endParaRPr/>
          </a:p>
        </p:txBody>
      </p:sp>
      <p:sp>
        <p:nvSpPr>
          <p:cNvPr id="707" name="Google Shape;707;p7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2" name="Shape 712"/>
        <p:cNvGrpSpPr/>
        <p:nvPr/>
      </p:nvGrpSpPr>
      <p:grpSpPr>
        <a:xfrm>
          <a:off x="0" y="0"/>
          <a:ext cx="0" cy="0"/>
          <a:chOff x="0" y="0"/>
          <a:chExt cx="0" cy="0"/>
        </a:xfrm>
      </p:grpSpPr>
      <p:sp>
        <p:nvSpPr>
          <p:cNvPr id="713" name="Google Shape;713;p71"/>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Nhiều đĩa</a:t>
            </a:r>
            <a:endParaRPr/>
          </a:p>
        </p:txBody>
      </p:sp>
      <p:sp>
        <p:nvSpPr>
          <p:cNvPr id="714" name="Google Shape;714;p71"/>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15" name="Google Shape;715;p7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16" name="Google Shape;716;p71"/>
          <p:cNvPicPr preferRelativeResize="0"/>
          <p:nvPr/>
        </p:nvPicPr>
        <p:blipFill rotWithShape="1">
          <a:blip r:embed="rId3">
            <a:alphaModFix/>
          </a:blip>
          <a:srcRect b="0" l="0" r="0" t="0"/>
          <a:stretch/>
        </p:blipFill>
        <p:spPr>
          <a:xfrm>
            <a:off x="3429000" y="990599"/>
            <a:ext cx="5257800" cy="547378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1" name="Shape 721"/>
        <p:cNvGrpSpPr/>
        <p:nvPr/>
      </p:nvGrpSpPr>
      <p:grpSpPr>
        <a:xfrm>
          <a:off x="0" y="0"/>
          <a:ext cx="0" cy="0"/>
          <a:chOff x="0" y="0"/>
          <a:chExt cx="0" cy="0"/>
        </a:xfrm>
      </p:grpSpPr>
      <p:sp>
        <p:nvSpPr>
          <p:cNvPr id="722" name="Google Shape;722;p72"/>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Cylinders</a:t>
            </a:r>
            <a:endParaRPr/>
          </a:p>
        </p:txBody>
      </p:sp>
      <p:sp>
        <p:nvSpPr>
          <p:cNvPr id="723" name="Google Shape;723;p72"/>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24" name="Google Shape;724;p7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25" name="Google Shape;725;p72"/>
          <p:cNvPicPr preferRelativeResize="0"/>
          <p:nvPr/>
        </p:nvPicPr>
        <p:blipFill rotWithShape="1">
          <a:blip r:embed="rId3">
            <a:alphaModFix/>
          </a:blip>
          <a:srcRect b="0" l="0" r="0" t="0"/>
          <a:stretch/>
        </p:blipFill>
        <p:spPr>
          <a:xfrm>
            <a:off x="3581400" y="914400"/>
            <a:ext cx="4495800" cy="555225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0" name="Shape 730"/>
        <p:cNvGrpSpPr/>
        <p:nvPr/>
      </p:nvGrpSpPr>
      <p:grpSpPr>
        <a:xfrm>
          <a:off x="0" y="0"/>
          <a:ext cx="0" cy="0"/>
          <a:chOff x="0" y="0"/>
          <a:chExt cx="0" cy="0"/>
        </a:xfrm>
      </p:grpSpPr>
      <p:sp>
        <p:nvSpPr>
          <p:cNvPr id="731" name="Google Shape;731;p7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Đĩa mềm</a:t>
            </a:r>
            <a:endParaRPr/>
          </a:p>
        </p:txBody>
      </p:sp>
      <p:sp>
        <p:nvSpPr>
          <p:cNvPr id="732" name="Google Shape;732;p7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8”, 5.25”, 3.5”</a:t>
            </a:r>
            <a:endParaRPr/>
          </a:p>
          <a:p>
            <a:pPr indent="-342900" lvl="0" marL="342900" rtl="0" algn="l">
              <a:spcBef>
                <a:spcPts val="640"/>
              </a:spcBef>
              <a:spcAft>
                <a:spcPts val="0"/>
              </a:spcAft>
              <a:buSzPts val="2400"/>
              <a:buChar char="■"/>
            </a:pPr>
            <a:r>
              <a:rPr lang="en-US"/>
              <a:t>Dung lượng nhỏ: chỉ tới 1.44Mbyte</a:t>
            </a:r>
            <a:endParaRPr/>
          </a:p>
          <a:p>
            <a:pPr indent="-342900" lvl="0" marL="342900" rtl="0" algn="l">
              <a:spcBef>
                <a:spcPts val="640"/>
              </a:spcBef>
              <a:spcAft>
                <a:spcPts val="0"/>
              </a:spcAft>
              <a:buSzPts val="2400"/>
              <a:buChar char="■"/>
            </a:pPr>
            <a:r>
              <a:rPr lang="en-US"/>
              <a:t>Tốc độ chậm</a:t>
            </a:r>
            <a:endParaRPr/>
          </a:p>
          <a:p>
            <a:pPr indent="-342900" lvl="0" marL="342900" rtl="0" algn="l">
              <a:spcBef>
                <a:spcPts val="640"/>
              </a:spcBef>
              <a:spcAft>
                <a:spcPts val="0"/>
              </a:spcAft>
              <a:buSzPts val="2400"/>
              <a:buChar char="■"/>
            </a:pPr>
            <a:r>
              <a:rPr lang="en-US"/>
              <a:t>Thông dụng</a:t>
            </a:r>
            <a:endParaRPr/>
          </a:p>
          <a:p>
            <a:pPr indent="-342900" lvl="0" marL="342900" rtl="0" algn="l">
              <a:spcBef>
                <a:spcPts val="640"/>
              </a:spcBef>
              <a:spcAft>
                <a:spcPts val="0"/>
              </a:spcAft>
              <a:buSzPts val="2400"/>
              <a:buChar char="■"/>
            </a:pPr>
            <a:r>
              <a:rPr lang="en-US"/>
              <a:t>Rẻ tiền</a:t>
            </a:r>
            <a:endParaRPr/>
          </a:p>
          <a:p>
            <a:pPr indent="-342900" lvl="0" marL="342900" rtl="0" algn="l">
              <a:spcBef>
                <a:spcPts val="640"/>
              </a:spcBef>
              <a:spcAft>
                <a:spcPts val="0"/>
              </a:spcAft>
              <a:buSzPts val="2400"/>
              <a:buChar char="■"/>
            </a:pPr>
            <a:r>
              <a:rPr lang="en-US"/>
              <a:t>Tương lai có thể không dùng nữa ?</a:t>
            </a:r>
            <a:endParaRPr/>
          </a:p>
        </p:txBody>
      </p:sp>
      <p:sp>
        <p:nvSpPr>
          <p:cNvPr id="733" name="Google Shape;733;p7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8" name="Shape 738"/>
        <p:cNvGrpSpPr/>
        <p:nvPr/>
      </p:nvGrpSpPr>
      <p:grpSpPr>
        <a:xfrm>
          <a:off x="0" y="0"/>
          <a:ext cx="0" cy="0"/>
          <a:chOff x="0" y="0"/>
          <a:chExt cx="0" cy="0"/>
        </a:xfrm>
      </p:grpSpPr>
      <p:sp>
        <p:nvSpPr>
          <p:cNvPr id="739" name="Google Shape;739;p7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Đĩa cứng</a:t>
            </a:r>
            <a:endParaRPr/>
          </a:p>
        </p:txBody>
      </p:sp>
      <p:sp>
        <p:nvSpPr>
          <p:cNvPr id="740" name="Google Shape;740;p7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Một hoặc nhiều đĩa</a:t>
            </a:r>
            <a:endParaRPr/>
          </a:p>
          <a:p>
            <a:pPr indent="-342900" lvl="0" marL="342900" rtl="0" algn="l">
              <a:spcBef>
                <a:spcPts val="640"/>
              </a:spcBef>
              <a:spcAft>
                <a:spcPts val="0"/>
              </a:spcAft>
              <a:buSzPts val="2400"/>
              <a:buChar char="■"/>
            </a:pPr>
            <a:r>
              <a:rPr lang="en-US"/>
              <a:t>Thông dụng</a:t>
            </a:r>
            <a:endParaRPr/>
          </a:p>
          <a:p>
            <a:pPr indent="-342900" lvl="0" marL="342900" rtl="0" algn="l">
              <a:spcBef>
                <a:spcPts val="640"/>
              </a:spcBef>
              <a:spcAft>
                <a:spcPts val="0"/>
              </a:spcAft>
              <a:buSzPts val="2400"/>
              <a:buChar char="■"/>
            </a:pPr>
            <a:r>
              <a:rPr lang="en-US"/>
              <a:t>Dung lượng tăng lên rất nhanh</a:t>
            </a:r>
            <a:endParaRPr/>
          </a:p>
          <a:p>
            <a:pPr indent="-285750" lvl="1" marL="742950" rtl="0" algn="l">
              <a:spcBef>
                <a:spcPts val="560"/>
              </a:spcBef>
              <a:spcAft>
                <a:spcPts val="0"/>
              </a:spcAft>
              <a:buSzPts val="2800"/>
              <a:buFont typeface="Arial"/>
              <a:buChar char="•"/>
            </a:pPr>
            <a:r>
              <a:rPr lang="en-US"/>
              <a:t>1993: 200MB</a:t>
            </a:r>
            <a:endParaRPr/>
          </a:p>
          <a:p>
            <a:pPr indent="-285750" lvl="1" marL="742950" rtl="0" algn="l">
              <a:spcBef>
                <a:spcPts val="560"/>
              </a:spcBef>
              <a:spcAft>
                <a:spcPts val="0"/>
              </a:spcAft>
              <a:buSzPts val="2800"/>
              <a:buFont typeface="Arial"/>
              <a:buChar char="•"/>
            </a:pPr>
            <a:r>
              <a:rPr lang="en-US"/>
              <a:t>2004: 30GB, 40GB</a:t>
            </a:r>
            <a:endParaRPr/>
          </a:p>
          <a:p>
            <a:pPr indent="-285750" lvl="1" marL="742950" rtl="0" algn="l">
              <a:spcBef>
                <a:spcPts val="560"/>
              </a:spcBef>
              <a:spcAft>
                <a:spcPts val="0"/>
              </a:spcAft>
              <a:buSzPts val="2800"/>
              <a:buFont typeface="Arial"/>
              <a:buChar char="•"/>
            </a:pPr>
            <a:r>
              <a:rPr lang="en-US"/>
              <a:t>2013: 1TB, 2TB</a:t>
            </a:r>
            <a:endParaRPr/>
          </a:p>
          <a:p>
            <a:pPr indent="-342900" lvl="0" marL="342900" rtl="0" algn="l">
              <a:spcBef>
                <a:spcPts val="640"/>
              </a:spcBef>
              <a:spcAft>
                <a:spcPts val="0"/>
              </a:spcAft>
              <a:buSzPts val="2400"/>
              <a:buChar char="■"/>
            </a:pPr>
            <a:r>
              <a:rPr lang="en-US"/>
              <a:t>Tốc độ đọc/ghi nhanh</a:t>
            </a:r>
            <a:endParaRPr/>
          </a:p>
          <a:p>
            <a:pPr indent="-342900" lvl="0" marL="342900" rtl="0" algn="l">
              <a:spcBef>
                <a:spcPts val="640"/>
              </a:spcBef>
              <a:spcAft>
                <a:spcPts val="0"/>
              </a:spcAft>
              <a:buSzPts val="2400"/>
              <a:buChar char="■"/>
            </a:pPr>
            <a:r>
              <a:rPr lang="en-US"/>
              <a:t>Rẻ tiền</a:t>
            </a:r>
            <a:endParaRPr/>
          </a:p>
        </p:txBody>
      </p:sp>
      <p:sp>
        <p:nvSpPr>
          <p:cNvPr id="741" name="Google Shape;741;p7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6" name="Shape 746"/>
        <p:cNvGrpSpPr/>
        <p:nvPr/>
      </p:nvGrpSpPr>
      <p:grpSpPr>
        <a:xfrm>
          <a:off x="0" y="0"/>
          <a:ext cx="0" cy="0"/>
          <a:chOff x="0" y="0"/>
          <a:chExt cx="0" cy="0"/>
        </a:xfrm>
      </p:grpSpPr>
      <p:sp>
        <p:nvSpPr>
          <p:cNvPr id="747" name="Google Shape;747;p7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RAID</a:t>
            </a:r>
            <a:endParaRPr/>
          </a:p>
        </p:txBody>
      </p:sp>
      <p:sp>
        <p:nvSpPr>
          <p:cNvPr id="748" name="Google Shape;748;p7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Redundant Array of Inexpensive Disks</a:t>
            </a:r>
            <a:endParaRPr/>
          </a:p>
          <a:p>
            <a:pPr indent="-342900" lvl="0" marL="342900" rtl="0" algn="l">
              <a:spcBef>
                <a:spcPts val="640"/>
              </a:spcBef>
              <a:spcAft>
                <a:spcPts val="0"/>
              </a:spcAft>
              <a:buSzPts val="2400"/>
              <a:buChar char="■"/>
            </a:pPr>
            <a:r>
              <a:rPr lang="en-US"/>
              <a:t>Redundant Array of Independent Disks</a:t>
            </a:r>
            <a:endParaRPr/>
          </a:p>
          <a:p>
            <a:pPr indent="-342900" lvl="0" marL="342900" rtl="0" algn="l">
              <a:spcBef>
                <a:spcPts val="640"/>
              </a:spcBef>
              <a:spcAft>
                <a:spcPts val="0"/>
              </a:spcAft>
              <a:buSzPts val="2400"/>
              <a:buChar char="■"/>
            </a:pPr>
            <a:r>
              <a:rPr lang="en-US"/>
              <a:t>Hệ thống nhớ dung lượng lớn</a:t>
            </a:r>
            <a:endParaRPr/>
          </a:p>
        </p:txBody>
      </p:sp>
      <p:sp>
        <p:nvSpPr>
          <p:cNvPr id="749" name="Google Shape;749;p7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4" name="Shape 754"/>
        <p:cNvGrpSpPr/>
        <p:nvPr/>
      </p:nvGrpSpPr>
      <p:grpSpPr>
        <a:xfrm>
          <a:off x="0" y="0"/>
          <a:ext cx="0" cy="0"/>
          <a:chOff x="0" y="0"/>
          <a:chExt cx="0" cy="0"/>
        </a:xfrm>
      </p:grpSpPr>
      <p:sp>
        <p:nvSpPr>
          <p:cNvPr id="755" name="Google Shape;755;p7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Đặc điểm của RAID</a:t>
            </a:r>
            <a:endParaRPr/>
          </a:p>
        </p:txBody>
      </p:sp>
      <p:sp>
        <p:nvSpPr>
          <p:cNvPr id="756" name="Google Shape;756;p7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Tập các đĩa cứng vật lý được OS coi như một ổ logic duy nhất → dung lượng lớn</a:t>
            </a:r>
            <a:endParaRPr/>
          </a:p>
          <a:p>
            <a:pPr indent="-342900" lvl="0" marL="342900" rtl="0" algn="l">
              <a:spcBef>
                <a:spcPts val="560"/>
              </a:spcBef>
              <a:spcAft>
                <a:spcPts val="0"/>
              </a:spcAft>
              <a:buSzPts val="2100"/>
              <a:buChar char="■"/>
            </a:pPr>
            <a:r>
              <a:rPr lang="en-US" sz="2800"/>
              <a:t>Dữ liệu được lưu trữ phân tán trên các ổ đĩa vật lý → truy cập song song (nhanh)</a:t>
            </a:r>
            <a:endParaRPr/>
          </a:p>
          <a:p>
            <a:pPr indent="-342900" lvl="0" marL="342900" rtl="0" algn="l">
              <a:spcBef>
                <a:spcPts val="560"/>
              </a:spcBef>
              <a:spcAft>
                <a:spcPts val="0"/>
              </a:spcAft>
              <a:buSzPts val="2100"/>
              <a:buChar char="■"/>
            </a:pPr>
            <a:r>
              <a:rPr lang="en-US" sz="2800"/>
              <a:t>Có thể sử dụng dung lượng dư thừa để lưu trữ các thông tin kiểm tra chẵn lẻ, cho phép khôi phục lại thông tin trong trường hợp đĩa bị hỏng → an toàn thông tin</a:t>
            </a:r>
            <a:endParaRPr/>
          </a:p>
          <a:p>
            <a:pPr indent="-342900" lvl="0" marL="342900" rtl="0" algn="l">
              <a:spcBef>
                <a:spcPts val="560"/>
              </a:spcBef>
              <a:spcAft>
                <a:spcPts val="0"/>
              </a:spcAft>
              <a:buSzPts val="2100"/>
              <a:buChar char="■"/>
            </a:pPr>
            <a:r>
              <a:rPr lang="en-US" sz="2800"/>
              <a:t>7 loại phổ biến (RAID 0 – 6)</a:t>
            </a:r>
            <a:endParaRPr/>
          </a:p>
          <a:p>
            <a:pPr indent="-209550" lvl="0" marL="342900" rtl="0" algn="l">
              <a:spcBef>
                <a:spcPts val="560"/>
              </a:spcBef>
              <a:spcAft>
                <a:spcPts val="0"/>
              </a:spcAft>
              <a:buSzPts val="2100"/>
              <a:buNone/>
            </a:pPr>
            <a:r>
              <a:t/>
            </a:r>
            <a:endParaRPr sz="2800"/>
          </a:p>
        </p:txBody>
      </p:sp>
      <p:sp>
        <p:nvSpPr>
          <p:cNvPr id="757" name="Google Shape;757;p7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2" name="Shape 762"/>
        <p:cNvGrpSpPr/>
        <p:nvPr/>
      </p:nvGrpSpPr>
      <p:grpSpPr>
        <a:xfrm>
          <a:off x="0" y="0"/>
          <a:ext cx="0" cy="0"/>
          <a:chOff x="0" y="0"/>
          <a:chExt cx="0" cy="0"/>
        </a:xfrm>
      </p:grpSpPr>
      <p:sp>
        <p:nvSpPr>
          <p:cNvPr id="763" name="Google Shape;763;p7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RAID 0, 1, 2</a:t>
            </a:r>
            <a:endParaRPr/>
          </a:p>
        </p:txBody>
      </p:sp>
      <p:sp>
        <p:nvSpPr>
          <p:cNvPr id="764" name="Google Shape;764;p7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65" name="Google Shape;765;p7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66" name="Google Shape;766;p77"/>
          <p:cNvPicPr preferRelativeResize="0"/>
          <p:nvPr/>
        </p:nvPicPr>
        <p:blipFill rotWithShape="1">
          <a:blip r:embed="rId3">
            <a:alphaModFix/>
          </a:blip>
          <a:srcRect b="0" l="0" r="0" t="0"/>
          <a:stretch/>
        </p:blipFill>
        <p:spPr>
          <a:xfrm>
            <a:off x="1447800" y="1752600"/>
            <a:ext cx="6781800" cy="463415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1" name="Shape 771"/>
        <p:cNvGrpSpPr/>
        <p:nvPr/>
      </p:nvGrpSpPr>
      <p:grpSpPr>
        <a:xfrm>
          <a:off x="0" y="0"/>
          <a:ext cx="0" cy="0"/>
          <a:chOff x="0" y="0"/>
          <a:chExt cx="0" cy="0"/>
        </a:xfrm>
      </p:grpSpPr>
      <p:sp>
        <p:nvSpPr>
          <p:cNvPr id="772" name="Google Shape;772;p7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RAID 3 &amp; 4</a:t>
            </a:r>
            <a:endParaRPr/>
          </a:p>
        </p:txBody>
      </p:sp>
      <p:sp>
        <p:nvSpPr>
          <p:cNvPr id="773" name="Google Shape;773;p7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74" name="Google Shape;774;p7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75" name="Google Shape;775;p78"/>
          <p:cNvPicPr preferRelativeResize="0"/>
          <p:nvPr/>
        </p:nvPicPr>
        <p:blipFill rotWithShape="1">
          <a:blip r:embed="rId3">
            <a:alphaModFix/>
          </a:blip>
          <a:srcRect b="0" l="0" r="0" t="0"/>
          <a:stretch/>
        </p:blipFill>
        <p:spPr>
          <a:xfrm>
            <a:off x="1219200" y="1524000"/>
            <a:ext cx="7315200" cy="486948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0" name="Shape 780"/>
        <p:cNvGrpSpPr/>
        <p:nvPr/>
      </p:nvGrpSpPr>
      <p:grpSpPr>
        <a:xfrm>
          <a:off x="0" y="0"/>
          <a:ext cx="0" cy="0"/>
          <a:chOff x="0" y="0"/>
          <a:chExt cx="0" cy="0"/>
        </a:xfrm>
      </p:grpSpPr>
      <p:sp>
        <p:nvSpPr>
          <p:cNvPr id="781" name="Google Shape;781;p7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RAID 5 &amp; 6</a:t>
            </a:r>
            <a:endParaRPr/>
          </a:p>
        </p:txBody>
      </p:sp>
      <p:sp>
        <p:nvSpPr>
          <p:cNvPr id="782" name="Google Shape;782;p7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83" name="Google Shape;783;p7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84" name="Google Shape;784;p79"/>
          <p:cNvPicPr preferRelativeResize="0"/>
          <p:nvPr/>
        </p:nvPicPr>
        <p:blipFill rotWithShape="1">
          <a:blip r:embed="rId3">
            <a:alphaModFix/>
          </a:blip>
          <a:srcRect b="0" l="0" r="0" t="0"/>
          <a:stretch/>
        </p:blipFill>
        <p:spPr>
          <a:xfrm>
            <a:off x="1219200" y="1600200"/>
            <a:ext cx="7162800" cy="48028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8"/>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Sơ đồ phát hiện và hiệu chỉnh lỗi</a:t>
            </a:r>
            <a:endParaRPr/>
          </a:p>
        </p:txBody>
      </p:sp>
      <p:sp>
        <p:nvSpPr>
          <p:cNvPr id="171" name="Google Shape;171;p8"/>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172" name="Google Shape;172;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p8"/>
          <p:cNvPicPr preferRelativeResize="0"/>
          <p:nvPr/>
        </p:nvPicPr>
        <p:blipFill rotWithShape="1">
          <a:blip r:embed="rId3">
            <a:alphaModFix/>
          </a:blip>
          <a:srcRect b="0" l="0" r="0" t="0"/>
          <a:stretch/>
        </p:blipFill>
        <p:spPr>
          <a:xfrm>
            <a:off x="533400" y="2057400"/>
            <a:ext cx="8305800" cy="4114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9" name="Shape 789"/>
        <p:cNvGrpSpPr/>
        <p:nvPr/>
      </p:nvGrpSpPr>
      <p:grpSpPr>
        <a:xfrm>
          <a:off x="0" y="0"/>
          <a:ext cx="0" cy="0"/>
          <a:chOff x="0" y="0"/>
          <a:chExt cx="0" cy="0"/>
        </a:xfrm>
      </p:grpSpPr>
      <p:sp>
        <p:nvSpPr>
          <p:cNvPr id="790" name="Google Shape;790;p80"/>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Ánh xạ dữ liệu của RAID 0</a:t>
            </a:r>
            <a:endParaRPr/>
          </a:p>
        </p:txBody>
      </p:sp>
      <p:sp>
        <p:nvSpPr>
          <p:cNvPr id="791" name="Google Shape;791;p80"/>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792" name="Google Shape;792;p8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93" name="Google Shape;793;p80"/>
          <p:cNvPicPr preferRelativeResize="0"/>
          <p:nvPr/>
        </p:nvPicPr>
        <p:blipFill rotWithShape="1">
          <a:blip r:embed="rId3">
            <a:alphaModFix/>
          </a:blip>
          <a:srcRect b="0" l="0" r="0" t="0"/>
          <a:stretch/>
        </p:blipFill>
        <p:spPr>
          <a:xfrm>
            <a:off x="1066800" y="1600200"/>
            <a:ext cx="7086600" cy="489976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8" name="Shape 798"/>
        <p:cNvGrpSpPr/>
        <p:nvPr/>
      </p:nvGrpSpPr>
      <p:grpSpPr>
        <a:xfrm>
          <a:off x="0" y="0"/>
          <a:ext cx="0" cy="0"/>
          <a:chOff x="0" y="0"/>
          <a:chExt cx="0" cy="0"/>
        </a:xfrm>
      </p:grpSpPr>
      <p:sp>
        <p:nvSpPr>
          <p:cNvPr id="799" name="Google Shape;799;p8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Cách tính dung lượng đĩa</a:t>
            </a:r>
            <a:endParaRPr/>
          </a:p>
        </p:txBody>
      </p:sp>
      <p:sp>
        <p:nvSpPr>
          <p:cNvPr id="800" name="Google Shape;800;p8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None/>
            </a:pPr>
            <a:r>
              <a:rPr lang="en-US" sz="2800"/>
              <a:t>Dung lượng của ổ đĩa cứng quyết định bởi yếu tố công nghệ:</a:t>
            </a:r>
            <a:endParaRPr/>
          </a:p>
          <a:p>
            <a:pPr indent="-342900" lvl="0" marL="342900" rtl="0" algn="l">
              <a:spcBef>
                <a:spcPts val="560"/>
              </a:spcBef>
              <a:spcAft>
                <a:spcPts val="0"/>
              </a:spcAft>
              <a:buSzPts val="2100"/>
              <a:buChar char="■"/>
            </a:pPr>
            <a:r>
              <a:rPr lang="en-US" sz="2800"/>
              <a:t>Mật độ ghi (bits/inch): Số lượng bit có thể nén được trên độ dài 1 inch của một rãnh.</a:t>
            </a:r>
            <a:endParaRPr/>
          </a:p>
          <a:p>
            <a:pPr indent="-342900" lvl="0" marL="342900" rtl="0" algn="l">
              <a:spcBef>
                <a:spcPts val="560"/>
              </a:spcBef>
              <a:spcAft>
                <a:spcPts val="0"/>
              </a:spcAft>
              <a:buSzPts val="2100"/>
              <a:buChar char="■"/>
            </a:pPr>
            <a:r>
              <a:rPr lang="en-US" sz="2800"/>
              <a:t>Mật độ rãnh (tracks/inch): Số lượng các rãnh có thể nén được trên 1 inch theo hướng bán kính.</a:t>
            </a:r>
            <a:endParaRPr/>
          </a:p>
          <a:p>
            <a:pPr indent="-342900" lvl="0" marL="342900" rtl="0" algn="l">
              <a:spcBef>
                <a:spcPts val="560"/>
              </a:spcBef>
              <a:spcAft>
                <a:spcPts val="0"/>
              </a:spcAft>
              <a:buSzPts val="2100"/>
              <a:buChar char="■"/>
            </a:pPr>
            <a:r>
              <a:rPr lang="en-US" sz="2800"/>
              <a:t>Mật độ tính theo diện tích (bits/inch</a:t>
            </a:r>
            <a:r>
              <a:rPr baseline="30000" lang="en-US" sz="2800"/>
              <a:t>2</a:t>
            </a:r>
            <a:r>
              <a:rPr lang="en-US" sz="2800"/>
              <a:t>): tích của mật độ ghi, mật độ rãnh</a:t>
            </a:r>
            <a:endParaRPr sz="2800"/>
          </a:p>
        </p:txBody>
      </p:sp>
      <p:sp>
        <p:nvSpPr>
          <p:cNvPr id="801" name="Google Shape;801;p8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6" name="Shape 806"/>
        <p:cNvGrpSpPr/>
        <p:nvPr/>
      </p:nvGrpSpPr>
      <p:grpSpPr>
        <a:xfrm>
          <a:off x="0" y="0"/>
          <a:ext cx="0" cy="0"/>
          <a:chOff x="0" y="0"/>
          <a:chExt cx="0" cy="0"/>
        </a:xfrm>
      </p:grpSpPr>
      <p:sp>
        <p:nvSpPr>
          <p:cNvPr id="807" name="Google Shape;807;p8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Cách tính dung lượng đĩa</a:t>
            </a:r>
            <a:endParaRPr/>
          </a:p>
        </p:txBody>
      </p:sp>
      <p:sp>
        <p:nvSpPr>
          <p:cNvPr id="808" name="Google Shape;808;p8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Ứng dụng tính dung lượng của ổ đĩa cứng nếu biết Số byte trên sector là 512, số sector trên rãnh trung bình là 300, số rãnh trên một mặt là 20,000, số mặt trên một đĩa là 2, số đĩa trên ổ đĩa là 5?</a:t>
            </a:r>
            <a:endParaRPr sz="2800"/>
          </a:p>
        </p:txBody>
      </p:sp>
      <p:sp>
        <p:nvSpPr>
          <p:cNvPr id="809" name="Google Shape;809;p8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0" name="Google Shape;810;p8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11" name="Google Shape;811;p82"/>
          <p:cNvPicPr preferRelativeResize="0"/>
          <p:nvPr/>
        </p:nvPicPr>
        <p:blipFill rotWithShape="1">
          <a:blip r:embed="rId3">
            <a:alphaModFix/>
          </a:blip>
          <a:srcRect b="0" l="0" r="0" t="0"/>
          <a:stretch/>
        </p:blipFill>
        <p:spPr>
          <a:xfrm>
            <a:off x="609600" y="4267200"/>
            <a:ext cx="8054009" cy="1066800"/>
          </a:xfrm>
          <a:prstGeom prst="rect">
            <a:avLst/>
          </a:prstGeom>
          <a:noFill/>
          <a:ln>
            <a:noFill/>
          </a:ln>
        </p:spPr>
      </p:pic>
      <p:pic>
        <p:nvPicPr>
          <p:cNvPr id="812" name="Google Shape;812;p82"/>
          <p:cNvPicPr preferRelativeResize="0"/>
          <p:nvPr/>
        </p:nvPicPr>
        <p:blipFill rotWithShape="1">
          <a:blip r:embed="rId4">
            <a:alphaModFix/>
          </a:blip>
          <a:srcRect b="33712" l="0" r="0" t="0"/>
          <a:stretch/>
        </p:blipFill>
        <p:spPr>
          <a:xfrm>
            <a:off x="685800" y="5334000"/>
            <a:ext cx="7957332" cy="10668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7" name="Shape 817"/>
        <p:cNvGrpSpPr/>
        <p:nvPr/>
      </p:nvGrpSpPr>
      <p:grpSpPr>
        <a:xfrm>
          <a:off x="0" y="0"/>
          <a:ext cx="0" cy="0"/>
          <a:chOff x="0" y="0"/>
          <a:chExt cx="0" cy="0"/>
        </a:xfrm>
      </p:grpSpPr>
      <p:sp>
        <p:nvSpPr>
          <p:cNvPr id="818" name="Google Shape;818;p83"/>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Đĩa quang</a:t>
            </a:r>
            <a:endParaRPr/>
          </a:p>
        </p:txBody>
      </p:sp>
      <p:sp>
        <p:nvSpPr>
          <p:cNvPr id="819" name="Google Shape;819;p83"/>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CD-ROM (Compact Disk ROM)</a:t>
            </a:r>
            <a:endParaRPr/>
          </a:p>
          <a:p>
            <a:pPr indent="-342900" lvl="0" marL="342900" rtl="0" algn="l">
              <a:spcBef>
                <a:spcPts val="480"/>
              </a:spcBef>
              <a:spcAft>
                <a:spcPts val="0"/>
              </a:spcAft>
              <a:buSzPts val="1800"/>
              <a:buChar char="■"/>
            </a:pPr>
            <a:r>
              <a:rPr lang="en-US" sz="2400"/>
              <a:t>CD-R (Recordable CD)</a:t>
            </a:r>
            <a:endParaRPr/>
          </a:p>
          <a:p>
            <a:pPr indent="-342900" lvl="0" marL="342900" rtl="0" algn="l">
              <a:spcBef>
                <a:spcPts val="480"/>
              </a:spcBef>
              <a:spcAft>
                <a:spcPts val="0"/>
              </a:spcAft>
              <a:buSzPts val="1800"/>
              <a:buChar char="■"/>
            </a:pPr>
            <a:r>
              <a:rPr lang="en-US" sz="2400"/>
              <a:t>CD-RW (Rewriteable CD)</a:t>
            </a:r>
            <a:endParaRPr/>
          </a:p>
          <a:p>
            <a:pPr indent="-342900" lvl="0" marL="342900" rtl="0" algn="l">
              <a:spcBef>
                <a:spcPts val="480"/>
              </a:spcBef>
              <a:spcAft>
                <a:spcPts val="0"/>
              </a:spcAft>
              <a:buSzPts val="1800"/>
              <a:buChar char="■"/>
            </a:pPr>
            <a:r>
              <a:rPr lang="en-US" sz="2400"/>
              <a:t>Dung lượng thông dụng 650MB</a:t>
            </a:r>
            <a:endParaRPr/>
          </a:p>
          <a:p>
            <a:pPr indent="-342900" lvl="0" marL="342900" rtl="0" algn="l">
              <a:spcBef>
                <a:spcPts val="480"/>
              </a:spcBef>
              <a:spcAft>
                <a:spcPts val="0"/>
              </a:spcAft>
              <a:buSzPts val="1800"/>
              <a:buChar char="■"/>
            </a:pPr>
            <a:r>
              <a:rPr lang="en-US" sz="2400"/>
              <a:t>Ổ đĩa CD:</a:t>
            </a:r>
            <a:endParaRPr/>
          </a:p>
          <a:p>
            <a:pPr indent="-285750" lvl="1" marL="742950" rtl="0" algn="l">
              <a:spcBef>
                <a:spcPts val="400"/>
              </a:spcBef>
              <a:spcAft>
                <a:spcPts val="0"/>
              </a:spcAft>
              <a:buSzPts val="2000"/>
              <a:buFont typeface="Arial"/>
              <a:buChar char="•"/>
            </a:pPr>
            <a:r>
              <a:rPr lang="en-US" sz="2000"/>
              <a:t>Ổ CD-ROM</a:t>
            </a:r>
            <a:endParaRPr/>
          </a:p>
          <a:p>
            <a:pPr indent="-285750" lvl="1" marL="742950" rtl="0" algn="l">
              <a:spcBef>
                <a:spcPts val="400"/>
              </a:spcBef>
              <a:spcAft>
                <a:spcPts val="0"/>
              </a:spcAft>
              <a:buSzPts val="2000"/>
              <a:buFont typeface="Arial"/>
              <a:buChar char="•"/>
            </a:pPr>
            <a:r>
              <a:rPr lang="en-US" sz="2000"/>
              <a:t>Ổ CD-Writer: Ghi một phiên hoặc ghi nhiều phiên</a:t>
            </a:r>
            <a:endParaRPr sz="2000"/>
          </a:p>
          <a:p>
            <a:pPr indent="-285750" lvl="1" marL="742950" rtl="0" algn="l">
              <a:spcBef>
                <a:spcPts val="400"/>
              </a:spcBef>
              <a:spcAft>
                <a:spcPts val="0"/>
              </a:spcAft>
              <a:buSzPts val="2000"/>
              <a:buFont typeface="Arial"/>
              <a:buChar char="•"/>
            </a:pPr>
            <a:r>
              <a:rPr lang="en-US" sz="2000"/>
              <a:t>Ổ CD-RW</a:t>
            </a:r>
            <a:endParaRPr/>
          </a:p>
          <a:p>
            <a:pPr indent="-342900" lvl="0" marL="342900" rtl="0" algn="l">
              <a:spcBef>
                <a:spcPts val="480"/>
              </a:spcBef>
              <a:spcAft>
                <a:spcPts val="0"/>
              </a:spcAft>
              <a:buSzPts val="1800"/>
              <a:buChar char="■"/>
            </a:pPr>
            <a:r>
              <a:rPr lang="en-US" sz="2400"/>
              <a:t>Tốc độ đọc cơ sở 150KByte/s.</a:t>
            </a:r>
            <a:endParaRPr/>
          </a:p>
          <a:p>
            <a:pPr indent="-342900" lvl="0" marL="342900" rtl="0" algn="l">
              <a:spcBef>
                <a:spcPts val="480"/>
              </a:spcBef>
              <a:spcAft>
                <a:spcPts val="0"/>
              </a:spcAft>
              <a:buSzPts val="1800"/>
              <a:buChar char="■"/>
            </a:pPr>
            <a:r>
              <a:rPr lang="en-US" sz="2400"/>
              <a:t>Tốc độ bội, ví dụ: 48x, 52x,...</a:t>
            </a:r>
            <a:endParaRPr sz="2400"/>
          </a:p>
        </p:txBody>
      </p:sp>
      <p:sp>
        <p:nvSpPr>
          <p:cNvPr id="820" name="Google Shape;820;p8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5" name="Shape 825"/>
        <p:cNvGrpSpPr/>
        <p:nvPr/>
      </p:nvGrpSpPr>
      <p:grpSpPr>
        <a:xfrm>
          <a:off x="0" y="0"/>
          <a:ext cx="0" cy="0"/>
          <a:chOff x="0" y="0"/>
          <a:chExt cx="0" cy="0"/>
        </a:xfrm>
      </p:grpSpPr>
      <p:sp>
        <p:nvSpPr>
          <p:cNvPr id="826" name="Google Shape;826;p8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 Đĩa quang (tiếp)</a:t>
            </a:r>
            <a:endParaRPr/>
          </a:p>
        </p:txBody>
      </p:sp>
      <p:sp>
        <p:nvSpPr>
          <p:cNvPr id="827" name="Google Shape;827;p8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DVD</a:t>
            </a:r>
            <a:endParaRPr/>
          </a:p>
          <a:p>
            <a:pPr indent="-285750" lvl="1" marL="742950" rtl="0" algn="l">
              <a:spcBef>
                <a:spcPts val="560"/>
              </a:spcBef>
              <a:spcAft>
                <a:spcPts val="0"/>
              </a:spcAft>
              <a:buSzPts val="2800"/>
              <a:buFont typeface="Arial"/>
              <a:buChar char="•"/>
            </a:pPr>
            <a:r>
              <a:rPr lang="en-US"/>
              <a:t>Digital Video Disk: chỉ dùng trên ổ đĩa xem video</a:t>
            </a:r>
            <a:endParaRPr/>
          </a:p>
          <a:p>
            <a:pPr indent="-285750" lvl="1" marL="742950" rtl="0" algn="l">
              <a:spcBef>
                <a:spcPts val="560"/>
              </a:spcBef>
              <a:spcAft>
                <a:spcPts val="0"/>
              </a:spcAft>
              <a:buSzPts val="2800"/>
              <a:buFont typeface="Arial"/>
              <a:buChar char="•"/>
            </a:pPr>
            <a:r>
              <a:rPr lang="en-US"/>
              <a:t>Digital Versatile Disk: ổ trên máy tính</a:t>
            </a:r>
            <a:endParaRPr/>
          </a:p>
          <a:p>
            <a:pPr indent="-285750" lvl="1" marL="742950" rtl="0" algn="l">
              <a:spcBef>
                <a:spcPts val="560"/>
              </a:spcBef>
              <a:spcAft>
                <a:spcPts val="0"/>
              </a:spcAft>
              <a:buSzPts val="2800"/>
              <a:buFont typeface="Arial"/>
              <a:buChar char="•"/>
            </a:pPr>
            <a:r>
              <a:rPr lang="en-US"/>
              <a:t>Ghi một hoặc hai mặt</a:t>
            </a:r>
            <a:endParaRPr/>
          </a:p>
          <a:p>
            <a:pPr indent="-285750" lvl="1" marL="742950" rtl="0" algn="l">
              <a:spcBef>
                <a:spcPts val="560"/>
              </a:spcBef>
              <a:spcAft>
                <a:spcPts val="0"/>
              </a:spcAft>
              <a:buSzPts val="2800"/>
              <a:buFont typeface="Arial"/>
              <a:buChar char="•"/>
            </a:pPr>
            <a:r>
              <a:rPr lang="en-US"/>
              <a:t>Một hoặc hai lớp trên một mặt</a:t>
            </a:r>
            <a:endParaRPr/>
          </a:p>
          <a:p>
            <a:pPr indent="-285750" lvl="1" marL="742950" rtl="0" algn="l">
              <a:spcBef>
                <a:spcPts val="560"/>
              </a:spcBef>
              <a:spcAft>
                <a:spcPts val="0"/>
              </a:spcAft>
              <a:buSzPts val="2800"/>
              <a:buFont typeface="Arial"/>
              <a:buChar char="•"/>
            </a:pPr>
            <a:r>
              <a:rPr lang="en-US"/>
              <a:t>Thông dụng: 4,7GB/lớp</a:t>
            </a:r>
            <a:endParaRPr/>
          </a:p>
        </p:txBody>
      </p:sp>
      <p:sp>
        <p:nvSpPr>
          <p:cNvPr id="828" name="Google Shape;828;p8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3" name="Shape 833"/>
        <p:cNvGrpSpPr/>
        <p:nvPr/>
      </p:nvGrpSpPr>
      <p:grpSpPr>
        <a:xfrm>
          <a:off x="0" y="0"/>
          <a:ext cx="0" cy="0"/>
          <a:chOff x="0" y="0"/>
          <a:chExt cx="0" cy="0"/>
        </a:xfrm>
      </p:grpSpPr>
      <p:sp>
        <p:nvSpPr>
          <p:cNvPr id="834" name="Google Shape;834;p8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 Flash Disk</a:t>
            </a:r>
            <a:endParaRPr/>
          </a:p>
        </p:txBody>
      </p:sp>
      <p:sp>
        <p:nvSpPr>
          <p:cNvPr id="835" name="Google Shape;835;p8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Thường kết nối qua cổng USB</a:t>
            </a:r>
            <a:endParaRPr/>
          </a:p>
          <a:p>
            <a:pPr indent="-342900" lvl="0" marL="342900" rtl="0" algn="l">
              <a:spcBef>
                <a:spcPts val="640"/>
              </a:spcBef>
              <a:spcAft>
                <a:spcPts val="0"/>
              </a:spcAft>
              <a:buSzPts val="2400"/>
              <a:buChar char="■"/>
            </a:pPr>
            <a:r>
              <a:rPr lang="en-US"/>
              <a:t>Không phải dạng đĩa</a:t>
            </a:r>
            <a:endParaRPr/>
          </a:p>
          <a:p>
            <a:pPr indent="-342900" lvl="0" marL="342900" rtl="0" algn="l">
              <a:spcBef>
                <a:spcPts val="640"/>
              </a:spcBef>
              <a:spcAft>
                <a:spcPts val="0"/>
              </a:spcAft>
              <a:buSzPts val="2400"/>
              <a:buChar char="■"/>
            </a:pPr>
            <a:r>
              <a:rPr lang="en-US"/>
              <a:t>Bộ nhớ bán dẫn cực nhanh (flash memory)</a:t>
            </a:r>
            <a:endParaRPr/>
          </a:p>
          <a:p>
            <a:pPr indent="-342900" lvl="0" marL="342900" rtl="0" algn="l">
              <a:spcBef>
                <a:spcPts val="640"/>
              </a:spcBef>
              <a:spcAft>
                <a:spcPts val="0"/>
              </a:spcAft>
              <a:buSzPts val="2400"/>
              <a:buChar char="■"/>
            </a:pPr>
            <a:r>
              <a:rPr lang="en-US"/>
              <a:t>Dung lượng tăng nhanh</a:t>
            </a:r>
            <a:endParaRPr/>
          </a:p>
          <a:p>
            <a:pPr indent="-342900" lvl="0" marL="342900" rtl="0" algn="l">
              <a:spcBef>
                <a:spcPts val="640"/>
              </a:spcBef>
              <a:spcAft>
                <a:spcPts val="0"/>
              </a:spcAft>
              <a:buSzPts val="2400"/>
              <a:buChar char="■"/>
            </a:pPr>
            <a:r>
              <a:rPr lang="en-US"/>
              <a:t>Thuận tiện</a:t>
            </a:r>
            <a:endParaRPr/>
          </a:p>
        </p:txBody>
      </p:sp>
      <p:sp>
        <p:nvSpPr>
          <p:cNvPr id="836" name="Google Shape;836;p8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6"/>
          <p:cNvSpPr txBox="1"/>
          <p:nvPr>
            <p:ph type="title"/>
          </p:nvPr>
        </p:nvSpPr>
        <p:spPr>
          <a:xfrm>
            <a:off x="457200" y="457200"/>
            <a:ext cx="8229600" cy="91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Các dạng flash memory</a:t>
            </a:r>
            <a:endParaRPr/>
          </a:p>
        </p:txBody>
      </p:sp>
      <p:sp>
        <p:nvSpPr>
          <p:cNvPr id="843" name="Google Shape;843;p86"/>
          <p:cNvSpPr txBox="1"/>
          <p:nvPr>
            <p:ph idx="1" type="body"/>
          </p:nvPr>
        </p:nvSpPr>
        <p:spPr>
          <a:xfrm>
            <a:off x="457200" y="1524000"/>
            <a:ext cx="41910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Ổ nhớ kết nối qua cổng USB</a:t>
            </a:r>
            <a:endParaRPr/>
          </a:p>
          <a:p>
            <a:pPr indent="-342900" lvl="0" marL="342900" rtl="0" algn="l">
              <a:spcBef>
                <a:spcPts val="640"/>
              </a:spcBef>
              <a:spcAft>
                <a:spcPts val="0"/>
              </a:spcAft>
              <a:buSzPts val="2400"/>
              <a:buChar char="■"/>
            </a:pPr>
            <a:r>
              <a:rPr lang="en-US"/>
              <a:t>Thẻ nhớ</a:t>
            </a:r>
            <a:endParaRPr/>
          </a:p>
          <a:p>
            <a:pPr indent="-342900" lvl="0" marL="342900" rtl="0" algn="l">
              <a:spcBef>
                <a:spcPts val="640"/>
              </a:spcBef>
              <a:spcAft>
                <a:spcPts val="0"/>
              </a:spcAft>
              <a:buSzPts val="2400"/>
              <a:buChar char="■"/>
            </a:pPr>
            <a:r>
              <a:rPr lang="en-US"/>
              <a:t>Ổ SSD (Solid State Drive): kết nối nhiều chip nhớ flash và cho phép truy cập song song</a:t>
            </a:r>
            <a:endParaRPr/>
          </a:p>
        </p:txBody>
      </p:sp>
      <p:sp>
        <p:nvSpPr>
          <p:cNvPr id="844" name="Google Shape;844;p8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45" name="Google Shape;845;p86"/>
          <p:cNvPicPr preferRelativeResize="0"/>
          <p:nvPr/>
        </p:nvPicPr>
        <p:blipFill rotWithShape="1">
          <a:blip r:embed="rId3">
            <a:alphaModFix/>
          </a:blip>
          <a:srcRect b="0" l="0" r="0" t="0"/>
          <a:stretch/>
        </p:blipFill>
        <p:spPr>
          <a:xfrm>
            <a:off x="4704207" y="2286000"/>
            <a:ext cx="4287393" cy="25146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0" name="Shape 850"/>
        <p:cNvGrpSpPr/>
        <p:nvPr/>
      </p:nvGrpSpPr>
      <p:grpSpPr>
        <a:xfrm>
          <a:off x="0" y="0"/>
          <a:ext cx="0" cy="0"/>
          <a:chOff x="0" y="0"/>
          <a:chExt cx="0" cy="0"/>
        </a:xfrm>
      </p:grpSpPr>
      <p:sp>
        <p:nvSpPr>
          <p:cNvPr id="851" name="Google Shape;851;p87"/>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4.6. Bộ nhớ ảo (Virtual Memory)</a:t>
            </a:r>
            <a:endParaRPr/>
          </a:p>
        </p:txBody>
      </p:sp>
      <p:sp>
        <p:nvSpPr>
          <p:cNvPr id="852" name="Google Shape;852;p87"/>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Khái niệm bộ nhớ ảo: gồm bộ nhớ chính và bộ nhớ ngoài mà được CPU coi như là một bộ nhớ duy nhất (bộ nhớ chính).</a:t>
            </a:r>
            <a:endParaRPr/>
          </a:p>
          <a:p>
            <a:pPr indent="-342900" lvl="0" marL="342900" rtl="0" algn="l">
              <a:spcBef>
                <a:spcPts val="560"/>
              </a:spcBef>
              <a:spcAft>
                <a:spcPts val="0"/>
              </a:spcAft>
              <a:buSzPts val="2100"/>
              <a:buChar char="■"/>
            </a:pPr>
            <a:r>
              <a:rPr lang="en-US" sz="2800"/>
              <a:t>Các kỹ thuật thực hiện bộ nhớ ảo:</a:t>
            </a:r>
            <a:endParaRPr/>
          </a:p>
          <a:p>
            <a:pPr indent="-285750" lvl="1" marL="742950" rtl="0" algn="l">
              <a:spcBef>
                <a:spcPts val="480"/>
              </a:spcBef>
              <a:spcAft>
                <a:spcPts val="0"/>
              </a:spcAft>
              <a:buSzPts val="2400"/>
              <a:buFont typeface="Arial"/>
              <a:buChar char="•"/>
            </a:pPr>
            <a:r>
              <a:rPr lang="en-US" sz="2400"/>
              <a:t>Kỹ thuật phân trang: Chia không gian địa chỉ bộ nhớ thành các trang nhớ có kích thước bằng nhau và nằm liền kề nhau</a:t>
            </a:r>
            <a:endParaRPr/>
          </a:p>
          <a:p>
            <a:pPr indent="-285750" lvl="1" marL="742950" rtl="0" algn="l">
              <a:spcBef>
                <a:spcPts val="480"/>
              </a:spcBef>
              <a:spcAft>
                <a:spcPts val="0"/>
              </a:spcAft>
              <a:buSzPts val="2400"/>
              <a:buFont typeface="Arial"/>
              <a:buNone/>
            </a:pPr>
            <a:r>
              <a:rPr lang="en-US" sz="2400"/>
              <a:t>	Thông dụng: kích thước trang = 4KBytes</a:t>
            </a:r>
            <a:endParaRPr/>
          </a:p>
          <a:p>
            <a:pPr indent="-285750" lvl="1" marL="742950" rtl="0" algn="l">
              <a:spcBef>
                <a:spcPts val="480"/>
              </a:spcBef>
              <a:spcAft>
                <a:spcPts val="0"/>
              </a:spcAft>
              <a:buSzPts val="2400"/>
              <a:buFont typeface="Arial"/>
              <a:buChar char="•"/>
            </a:pPr>
            <a:r>
              <a:rPr lang="en-US" sz="2400"/>
              <a:t>Kỹ thuật phân đoạn: Chia không gian nhớ thành các đoạn nhớ có kích thước thay đổi, các đoạn nhớ có thể gối lên nhau.</a:t>
            </a:r>
            <a:endParaRPr sz="2400"/>
          </a:p>
        </p:txBody>
      </p:sp>
      <p:sp>
        <p:nvSpPr>
          <p:cNvPr id="853" name="Google Shape;853;p8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8"/>
          <p:cNvSpPr txBox="1"/>
          <p:nvPr>
            <p:ph type="title"/>
          </p:nvPr>
        </p:nvSpPr>
        <p:spPr>
          <a:xfrm>
            <a:off x="457200" y="304800"/>
            <a:ext cx="82296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Phân trang</a:t>
            </a:r>
            <a:endParaRPr/>
          </a:p>
        </p:txBody>
      </p:sp>
      <p:sp>
        <p:nvSpPr>
          <p:cNvPr id="860" name="Google Shape;860;p8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Phân chia bộ nhớ thành các phần có kích thước bằng nhau gọi là các khung trang</a:t>
            </a:r>
            <a:endParaRPr/>
          </a:p>
          <a:p>
            <a:pPr indent="-342900" lvl="0" marL="342900" rtl="0" algn="l">
              <a:spcBef>
                <a:spcPts val="560"/>
              </a:spcBef>
              <a:spcAft>
                <a:spcPts val="0"/>
              </a:spcAft>
              <a:buSzPts val="2100"/>
              <a:buChar char="■"/>
            </a:pPr>
            <a:r>
              <a:rPr lang="en-US" sz="2800"/>
              <a:t>Chia chương trình (tiến trình) thành các trang</a:t>
            </a:r>
            <a:endParaRPr/>
          </a:p>
          <a:p>
            <a:pPr indent="-342900" lvl="0" marL="342900" rtl="0" algn="l">
              <a:spcBef>
                <a:spcPts val="560"/>
              </a:spcBef>
              <a:spcAft>
                <a:spcPts val="0"/>
              </a:spcAft>
              <a:buSzPts val="2100"/>
              <a:buChar char="■"/>
            </a:pPr>
            <a:r>
              <a:rPr lang="en-US" sz="2800"/>
              <a:t>Cấp phát số hiệu khung trang yêu cầu cho tiến trình</a:t>
            </a:r>
            <a:endParaRPr sz="2800"/>
          </a:p>
          <a:p>
            <a:pPr indent="-342900" lvl="0" marL="342900" rtl="0" algn="l">
              <a:spcBef>
                <a:spcPts val="560"/>
              </a:spcBef>
              <a:spcAft>
                <a:spcPts val="0"/>
              </a:spcAft>
              <a:buSzPts val="2100"/>
              <a:buChar char="■"/>
            </a:pPr>
            <a:r>
              <a:rPr lang="en-US" sz="2800"/>
              <a:t>HĐH duy trì danh sách các khung trang nhớ trống</a:t>
            </a:r>
            <a:endParaRPr sz="2800"/>
          </a:p>
          <a:p>
            <a:pPr indent="-342900" lvl="0" marL="342900" rtl="0" algn="l">
              <a:spcBef>
                <a:spcPts val="560"/>
              </a:spcBef>
              <a:spcAft>
                <a:spcPts val="0"/>
              </a:spcAft>
              <a:buSzPts val="2100"/>
              <a:buChar char="■"/>
            </a:pPr>
            <a:r>
              <a:rPr lang="en-US" sz="2800"/>
              <a:t>Tiến trình không yêu cầu các khung trang liên tiếp</a:t>
            </a:r>
            <a:endParaRPr sz="2800"/>
          </a:p>
          <a:p>
            <a:pPr indent="-342900" lvl="0" marL="342900" rtl="0" algn="l">
              <a:spcBef>
                <a:spcPts val="560"/>
              </a:spcBef>
              <a:spcAft>
                <a:spcPts val="0"/>
              </a:spcAft>
              <a:buSzPts val="2100"/>
              <a:buChar char="■"/>
            </a:pPr>
            <a:r>
              <a:rPr lang="en-US" sz="2800"/>
              <a:t>Sử dụng bảng trang để quản lý</a:t>
            </a:r>
            <a:endParaRPr sz="2800"/>
          </a:p>
        </p:txBody>
      </p:sp>
      <p:sp>
        <p:nvSpPr>
          <p:cNvPr id="861" name="Google Shape;861;p8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9"/>
          <p:cNvSpPr txBox="1"/>
          <p:nvPr>
            <p:ph type="title"/>
          </p:nvPr>
        </p:nvSpPr>
        <p:spPr>
          <a:xfrm>
            <a:off x="457200" y="304800"/>
            <a:ext cx="8229600" cy="838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Cấp phát các khung trang</a:t>
            </a:r>
            <a:endParaRPr/>
          </a:p>
        </p:txBody>
      </p:sp>
      <p:sp>
        <p:nvSpPr>
          <p:cNvPr id="868" name="Google Shape;868;p89"/>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869" name="Google Shape;869;p8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70" name="Google Shape;870;p89"/>
          <p:cNvPicPr preferRelativeResize="0"/>
          <p:nvPr/>
        </p:nvPicPr>
        <p:blipFill rotWithShape="1">
          <a:blip r:embed="rId3">
            <a:alphaModFix/>
          </a:blip>
          <a:srcRect b="0" l="0" r="0" t="0"/>
          <a:stretch/>
        </p:blipFill>
        <p:spPr>
          <a:xfrm>
            <a:off x="1905000" y="1219200"/>
            <a:ext cx="5486400" cy="54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9"/>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Ví dụ mã sửa lỗi Hamming (m=4, k=3)</a:t>
            </a:r>
            <a:endParaRPr/>
          </a:p>
        </p:txBody>
      </p:sp>
      <p:sp>
        <p:nvSpPr>
          <p:cNvPr id="180" name="Google Shape;180;p9"/>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07950" lvl="1" marL="742950" rtl="0" algn="l">
              <a:spcBef>
                <a:spcPts val="0"/>
              </a:spcBef>
              <a:spcAft>
                <a:spcPts val="0"/>
              </a:spcAft>
              <a:buSzPts val="2800"/>
              <a:buFont typeface="Arial"/>
              <a:buNone/>
            </a:pPr>
            <a:r>
              <a:t/>
            </a:r>
            <a:endParaRPr/>
          </a:p>
        </p:txBody>
      </p:sp>
      <p:sp>
        <p:nvSpPr>
          <p:cNvPr id="181" name="Google Shape;18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2" name="Google Shape;182;p9"/>
          <p:cNvPicPr preferRelativeResize="0"/>
          <p:nvPr/>
        </p:nvPicPr>
        <p:blipFill rotWithShape="1">
          <a:blip r:embed="rId3">
            <a:alphaModFix/>
          </a:blip>
          <a:srcRect b="0" l="0" r="0" t="0"/>
          <a:stretch/>
        </p:blipFill>
        <p:spPr>
          <a:xfrm>
            <a:off x="1371600" y="2040065"/>
            <a:ext cx="5257800" cy="436073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0"/>
          <p:cNvSpPr txBox="1"/>
          <p:nvPr>
            <p:ph type="title"/>
          </p:nvPr>
        </p:nvSpPr>
        <p:spPr>
          <a:xfrm>
            <a:off x="457200" y="304800"/>
            <a:ext cx="82296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t>Địa chỉ logic và địa chỉ vật lý của phân trang</a:t>
            </a:r>
            <a:endParaRPr/>
          </a:p>
        </p:txBody>
      </p:sp>
      <p:sp>
        <p:nvSpPr>
          <p:cNvPr id="877" name="Google Shape;877;p90"/>
          <p:cNvSpPr txBox="1"/>
          <p:nvPr>
            <p:ph idx="1" type="body"/>
          </p:nvPr>
        </p:nvSpPr>
        <p:spPr>
          <a:xfrm>
            <a:off x="457200" y="1219200"/>
            <a:ext cx="8229600" cy="5181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878" name="Google Shape;878;p9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79" name="Google Shape;879;p90"/>
          <p:cNvPicPr preferRelativeResize="0"/>
          <p:nvPr/>
        </p:nvPicPr>
        <p:blipFill rotWithShape="1">
          <a:blip r:embed="rId3">
            <a:alphaModFix/>
          </a:blip>
          <a:srcRect b="0" l="0" r="0" t="0"/>
          <a:stretch/>
        </p:blipFill>
        <p:spPr>
          <a:xfrm>
            <a:off x="1381125" y="990600"/>
            <a:ext cx="6010275" cy="57150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91"/>
          <p:cNvSpPr txBox="1"/>
          <p:nvPr>
            <p:ph type="title"/>
          </p:nvPr>
        </p:nvSpPr>
        <p:spPr>
          <a:xfrm>
            <a:off x="457200" y="304800"/>
            <a:ext cx="8229600" cy="91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4000"/>
              <a:t>Nguyên tắc làm việc của bộ nhớ ảo phân trang</a:t>
            </a:r>
            <a:endParaRPr sz="4000"/>
          </a:p>
        </p:txBody>
      </p:sp>
      <p:sp>
        <p:nvSpPr>
          <p:cNvPr id="886" name="Google Shape;886;p91"/>
          <p:cNvSpPr txBox="1"/>
          <p:nvPr>
            <p:ph idx="1" type="body"/>
          </p:nvPr>
        </p:nvSpPr>
        <p:spPr>
          <a:xfrm>
            <a:off x="457200" y="1524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Phân trang theo yêu cầu</a:t>
            </a:r>
            <a:endParaRPr sz="2800"/>
          </a:p>
          <a:p>
            <a:pPr indent="-285750" lvl="1" marL="742950" rtl="0" algn="l">
              <a:spcBef>
                <a:spcPts val="480"/>
              </a:spcBef>
              <a:spcAft>
                <a:spcPts val="0"/>
              </a:spcAft>
              <a:buSzPts val="2400"/>
              <a:buFont typeface="Arial"/>
              <a:buChar char="•"/>
            </a:pPr>
            <a:r>
              <a:rPr lang="en-US" sz="2400"/>
              <a:t>Không yêu cầu tất cả các trang của tiến trình nằm trong bộ nhớ</a:t>
            </a:r>
            <a:endParaRPr sz="2400"/>
          </a:p>
          <a:p>
            <a:pPr indent="-285750" lvl="1" marL="742950" rtl="0" algn="l">
              <a:spcBef>
                <a:spcPts val="480"/>
              </a:spcBef>
              <a:spcAft>
                <a:spcPts val="0"/>
              </a:spcAft>
              <a:buSzPts val="2400"/>
              <a:buFont typeface="Arial"/>
              <a:buChar char="•"/>
            </a:pPr>
            <a:r>
              <a:rPr lang="en-US" sz="2400"/>
              <a:t>Chỉ nạp vào bộ nhớ những trang được yêu cầu</a:t>
            </a:r>
            <a:endParaRPr/>
          </a:p>
          <a:p>
            <a:pPr indent="-342900" lvl="0" marL="342900" rtl="0" algn="l">
              <a:spcBef>
                <a:spcPts val="560"/>
              </a:spcBef>
              <a:spcAft>
                <a:spcPts val="0"/>
              </a:spcAft>
              <a:buSzPts val="2100"/>
              <a:buChar char="■"/>
            </a:pPr>
            <a:r>
              <a:rPr lang="en-US" sz="2800"/>
              <a:t>Lỗi trang</a:t>
            </a:r>
            <a:endParaRPr sz="2800"/>
          </a:p>
          <a:p>
            <a:pPr indent="-285750" lvl="1" marL="742950" rtl="0" algn="l">
              <a:spcBef>
                <a:spcPts val="480"/>
              </a:spcBef>
              <a:spcAft>
                <a:spcPts val="0"/>
              </a:spcAft>
              <a:buSzPts val="2400"/>
              <a:buFont typeface="Arial"/>
              <a:buChar char="•"/>
            </a:pPr>
            <a:r>
              <a:rPr lang="en-US" sz="2400"/>
              <a:t>Trang được yêu cầu không có trong bộ nhớ</a:t>
            </a:r>
            <a:endParaRPr/>
          </a:p>
          <a:p>
            <a:pPr indent="-285750" lvl="1" marL="742950" rtl="0" algn="l">
              <a:spcBef>
                <a:spcPts val="480"/>
              </a:spcBef>
              <a:spcAft>
                <a:spcPts val="0"/>
              </a:spcAft>
              <a:buSzPts val="2400"/>
              <a:buFont typeface="Arial"/>
              <a:buChar char="•"/>
            </a:pPr>
            <a:r>
              <a:rPr lang="en-US" sz="2400"/>
              <a:t>HĐH cần hoán đổi trang yêu cầu vào</a:t>
            </a:r>
            <a:endParaRPr/>
          </a:p>
          <a:p>
            <a:pPr indent="-285750" lvl="1" marL="742950" rtl="0" algn="l">
              <a:spcBef>
                <a:spcPts val="480"/>
              </a:spcBef>
              <a:spcAft>
                <a:spcPts val="0"/>
              </a:spcAft>
              <a:buSzPts val="2400"/>
              <a:buFont typeface="Arial"/>
              <a:buChar char="•"/>
            </a:pPr>
            <a:r>
              <a:rPr lang="en-US" sz="2400"/>
              <a:t>Có thể cần hoán đổi một trang nào đó ra để lấy chỗ</a:t>
            </a:r>
            <a:endParaRPr sz="2400"/>
          </a:p>
          <a:p>
            <a:pPr indent="-285750" lvl="1" marL="742950" rtl="0" algn="l">
              <a:spcBef>
                <a:spcPts val="480"/>
              </a:spcBef>
              <a:spcAft>
                <a:spcPts val="0"/>
              </a:spcAft>
              <a:buSzPts val="2400"/>
              <a:buFont typeface="Arial"/>
              <a:buChar char="•"/>
            </a:pPr>
            <a:r>
              <a:rPr lang="en-US" sz="2400"/>
              <a:t>Cần chọn trang để đưa ra</a:t>
            </a:r>
            <a:endParaRPr sz="2400"/>
          </a:p>
        </p:txBody>
      </p:sp>
      <p:sp>
        <p:nvSpPr>
          <p:cNvPr id="887" name="Google Shape;887;p9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2"/>
          <p:cNvSpPr txBox="1"/>
          <p:nvPr>
            <p:ph type="title"/>
          </p:nvPr>
        </p:nvSpPr>
        <p:spPr>
          <a:xfrm>
            <a:off x="457200" y="304800"/>
            <a:ext cx="8229600" cy="91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Thất bại</a:t>
            </a:r>
            <a:endParaRPr/>
          </a:p>
        </p:txBody>
      </p:sp>
      <p:sp>
        <p:nvSpPr>
          <p:cNvPr id="894" name="Google Shape;894;p92"/>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sz="2800"/>
              <a:t>Quá nhiều tiến trình trong bộ nhớ quá nhỏ</a:t>
            </a:r>
            <a:endParaRPr sz="2800"/>
          </a:p>
          <a:p>
            <a:pPr indent="-342900" lvl="0" marL="342900" rtl="0" algn="l">
              <a:spcBef>
                <a:spcPts val="560"/>
              </a:spcBef>
              <a:spcAft>
                <a:spcPts val="0"/>
              </a:spcAft>
              <a:buSzPts val="2100"/>
              <a:buChar char="■"/>
            </a:pPr>
            <a:r>
              <a:rPr lang="en-US" sz="2800"/>
              <a:t>HĐH tiêu tốn toàn bộ thời gian cho việc hoán đổi</a:t>
            </a:r>
            <a:endParaRPr/>
          </a:p>
          <a:p>
            <a:pPr indent="-342900" lvl="0" marL="342900" rtl="0" algn="l">
              <a:spcBef>
                <a:spcPts val="560"/>
              </a:spcBef>
              <a:spcAft>
                <a:spcPts val="0"/>
              </a:spcAft>
              <a:buSzPts val="2100"/>
              <a:buChar char="■"/>
            </a:pPr>
            <a:r>
              <a:rPr lang="en-US" sz="2800"/>
              <a:t>Có ít hoặc không có công việc nào được thực hiện</a:t>
            </a:r>
            <a:endParaRPr sz="2800"/>
          </a:p>
          <a:p>
            <a:pPr indent="-342900" lvl="0" marL="342900" rtl="0" algn="l">
              <a:spcBef>
                <a:spcPts val="560"/>
              </a:spcBef>
              <a:spcAft>
                <a:spcPts val="0"/>
              </a:spcAft>
              <a:buSzPts val="2100"/>
              <a:buChar char="■"/>
            </a:pPr>
            <a:r>
              <a:rPr lang="en-US" sz="2800"/>
              <a:t>Đĩa luôn luôn sáng</a:t>
            </a:r>
            <a:endParaRPr sz="2800"/>
          </a:p>
          <a:p>
            <a:pPr indent="-342900" lvl="0" marL="342900" rtl="0" algn="l">
              <a:spcBef>
                <a:spcPts val="560"/>
              </a:spcBef>
              <a:spcAft>
                <a:spcPts val="0"/>
              </a:spcAft>
              <a:buSzPts val="2100"/>
              <a:buChar char="■"/>
            </a:pPr>
            <a:r>
              <a:rPr lang="en-US" sz="2800"/>
              <a:t>Giải pháp:</a:t>
            </a:r>
            <a:endParaRPr/>
          </a:p>
          <a:p>
            <a:pPr indent="-342900" lvl="0" marL="342900" rtl="0" algn="l">
              <a:spcBef>
                <a:spcPts val="560"/>
              </a:spcBef>
              <a:spcAft>
                <a:spcPts val="0"/>
              </a:spcAft>
              <a:buSzPts val="2100"/>
              <a:buChar char="■"/>
            </a:pPr>
            <a:r>
              <a:rPr lang="en-US" sz="2800"/>
              <a:t>Thuật toán thay trang</a:t>
            </a:r>
            <a:endParaRPr sz="2800"/>
          </a:p>
          <a:p>
            <a:pPr indent="-342900" lvl="0" marL="342900" rtl="0" algn="l">
              <a:spcBef>
                <a:spcPts val="560"/>
              </a:spcBef>
              <a:spcAft>
                <a:spcPts val="0"/>
              </a:spcAft>
              <a:buSzPts val="2100"/>
              <a:buChar char="■"/>
            </a:pPr>
            <a:r>
              <a:rPr lang="en-US" sz="2800"/>
              <a:t>Giảm bớt số tiến trình đang chạy</a:t>
            </a:r>
            <a:endParaRPr/>
          </a:p>
          <a:p>
            <a:pPr indent="-342900" lvl="0" marL="342900" rtl="0" algn="l">
              <a:spcBef>
                <a:spcPts val="560"/>
              </a:spcBef>
              <a:spcAft>
                <a:spcPts val="0"/>
              </a:spcAft>
              <a:buSzPts val="2100"/>
              <a:buChar char="■"/>
            </a:pPr>
            <a:r>
              <a:rPr lang="en-US" sz="2800"/>
              <a:t>Thêm bộ nhớ</a:t>
            </a:r>
            <a:endParaRPr sz="2800"/>
          </a:p>
        </p:txBody>
      </p:sp>
      <p:sp>
        <p:nvSpPr>
          <p:cNvPr id="895" name="Google Shape;895;p9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93"/>
          <p:cNvSpPr txBox="1"/>
          <p:nvPr>
            <p:ph type="title"/>
          </p:nvPr>
        </p:nvSpPr>
        <p:spPr>
          <a:xfrm>
            <a:off x="457200" y="304800"/>
            <a:ext cx="8229600" cy="91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Cấu trúc bảng trang</a:t>
            </a:r>
            <a:endParaRPr/>
          </a:p>
        </p:txBody>
      </p:sp>
      <p:sp>
        <p:nvSpPr>
          <p:cNvPr id="902" name="Google Shape;902;p93"/>
          <p:cNvSpPr txBox="1"/>
          <p:nvPr>
            <p:ph idx="1" type="body"/>
          </p:nvPr>
        </p:nvSpPr>
        <p:spPr>
          <a:xfrm>
            <a:off x="457200" y="1524000"/>
            <a:ext cx="8229600" cy="48768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p:txBody>
      </p:sp>
      <p:sp>
        <p:nvSpPr>
          <p:cNvPr id="903" name="Google Shape;903;p9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04" name="Google Shape;904;p93"/>
          <p:cNvPicPr preferRelativeResize="0"/>
          <p:nvPr/>
        </p:nvPicPr>
        <p:blipFill rotWithShape="1">
          <a:blip r:embed="rId3">
            <a:alphaModFix/>
          </a:blip>
          <a:srcRect b="0" l="0" r="0" t="0"/>
          <a:stretch/>
        </p:blipFill>
        <p:spPr>
          <a:xfrm>
            <a:off x="457200" y="1371600"/>
            <a:ext cx="8460131" cy="51054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9" name="Shape 909"/>
        <p:cNvGrpSpPr/>
        <p:nvPr/>
      </p:nvGrpSpPr>
      <p:grpSpPr>
        <a:xfrm>
          <a:off x="0" y="0"/>
          <a:ext cx="0" cy="0"/>
          <a:chOff x="0" y="0"/>
          <a:chExt cx="0" cy="0"/>
        </a:xfrm>
      </p:grpSpPr>
      <p:sp>
        <p:nvSpPr>
          <p:cNvPr id="910" name="Google Shape;910;p94"/>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4.7. Hệ thống nhớ trên PC hiện nay</a:t>
            </a:r>
            <a:endParaRPr/>
          </a:p>
        </p:txBody>
      </p:sp>
      <p:sp>
        <p:nvSpPr>
          <p:cNvPr id="911" name="Google Shape;911;p94"/>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a:t>Bộ nhớ cache: tích hợp trên chip vi xử lý</a:t>
            </a:r>
            <a:endParaRPr/>
          </a:p>
          <a:p>
            <a:pPr indent="-342900" lvl="0" marL="342900" rtl="0" algn="l">
              <a:spcBef>
                <a:spcPts val="640"/>
              </a:spcBef>
              <a:spcAft>
                <a:spcPts val="0"/>
              </a:spcAft>
              <a:buSzPts val="2400"/>
              <a:buChar char="■"/>
            </a:pPr>
            <a:r>
              <a:rPr lang="en-US"/>
              <a:t>Bộ nhớ chính: Tồn tại dưới dạng các mô-đun nhớ RAM</a:t>
            </a:r>
            <a:endParaRPr/>
          </a:p>
          <a:p>
            <a:pPr indent="-285750" lvl="1" marL="742950" rtl="0" algn="l">
              <a:spcBef>
                <a:spcPts val="560"/>
              </a:spcBef>
              <a:spcAft>
                <a:spcPts val="0"/>
              </a:spcAft>
              <a:buSzPts val="2800"/>
              <a:buFont typeface="Arial"/>
              <a:buChar char="•"/>
            </a:pPr>
            <a:r>
              <a:rPr lang="en-US"/>
              <a:t>SIMM – Single Inline Memory Module</a:t>
            </a:r>
            <a:endParaRPr/>
          </a:p>
          <a:p>
            <a:pPr indent="-228600" lvl="2" marL="1143000" rtl="0" algn="l">
              <a:spcBef>
                <a:spcPts val="480"/>
              </a:spcBef>
              <a:spcAft>
                <a:spcPts val="0"/>
              </a:spcAft>
              <a:buSzPts val="1560"/>
              <a:buChar char="■"/>
            </a:pPr>
            <a:r>
              <a:rPr lang="en-US"/>
              <a:t>30 chân: 8 đường dữ liệu</a:t>
            </a:r>
            <a:endParaRPr/>
          </a:p>
          <a:p>
            <a:pPr indent="-228600" lvl="2" marL="1143000" rtl="0" algn="l">
              <a:spcBef>
                <a:spcPts val="480"/>
              </a:spcBef>
              <a:spcAft>
                <a:spcPts val="0"/>
              </a:spcAft>
              <a:buSzPts val="1560"/>
              <a:buChar char="■"/>
            </a:pPr>
            <a:r>
              <a:rPr lang="en-US"/>
              <a:t>72 chân: 32 đường dữ liệu</a:t>
            </a:r>
            <a:endParaRPr/>
          </a:p>
          <a:p>
            <a:pPr indent="-285750" lvl="1" marL="742950" rtl="0" algn="l">
              <a:spcBef>
                <a:spcPts val="560"/>
              </a:spcBef>
              <a:spcAft>
                <a:spcPts val="0"/>
              </a:spcAft>
              <a:buSzPts val="2800"/>
              <a:buFont typeface="Arial"/>
              <a:buChar char="•"/>
            </a:pPr>
            <a:r>
              <a:rPr lang="en-US"/>
              <a:t>DIMM – Dual Inline Memory Module</a:t>
            </a:r>
            <a:endParaRPr/>
          </a:p>
          <a:p>
            <a:pPr indent="-228600" lvl="2" marL="1143000" rtl="0" algn="l">
              <a:spcBef>
                <a:spcPts val="480"/>
              </a:spcBef>
              <a:spcAft>
                <a:spcPts val="0"/>
              </a:spcAft>
              <a:buSzPts val="1560"/>
              <a:buChar char="■"/>
            </a:pPr>
            <a:r>
              <a:rPr lang="en-US"/>
              <a:t>64 đường dữ liệu</a:t>
            </a:r>
            <a:endParaRPr/>
          </a:p>
          <a:p>
            <a:pPr indent="-285750" lvl="1" marL="742950" rtl="0" algn="l">
              <a:spcBef>
                <a:spcPts val="560"/>
              </a:spcBef>
              <a:spcAft>
                <a:spcPts val="0"/>
              </a:spcAft>
              <a:buSzPts val="2800"/>
              <a:buFont typeface="Arial"/>
              <a:buChar char="•"/>
            </a:pPr>
            <a:r>
              <a:rPr lang="en-US"/>
              <a:t>RIMM – Rambus DRAM</a:t>
            </a:r>
            <a:endParaRPr/>
          </a:p>
        </p:txBody>
      </p:sp>
      <p:sp>
        <p:nvSpPr>
          <p:cNvPr id="912" name="Google Shape;912;p9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7" name="Shape 917"/>
        <p:cNvGrpSpPr/>
        <p:nvPr/>
      </p:nvGrpSpPr>
      <p:grpSpPr>
        <a:xfrm>
          <a:off x="0" y="0"/>
          <a:ext cx="0" cy="0"/>
          <a:chOff x="0" y="0"/>
          <a:chExt cx="0" cy="0"/>
        </a:xfrm>
      </p:grpSpPr>
      <p:sp>
        <p:nvSpPr>
          <p:cNvPr id="918" name="Google Shape;918;p95"/>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Hệ thống nhớ trên PC hiện nay (tiếp)</a:t>
            </a:r>
            <a:endParaRPr/>
          </a:p>
        </p:txBody>
      </p:sp>
      <p:sp>
        <p:nvSpPr>
          <p:cNvPr id="919" name="Google Shape;919;p95"/>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ROM BIOS chứa các chương trình sau:</a:t>
            </a:r>
            <a:endParaRPr/>
          </a:p>
          <a:p>
            <a:pPr indent="-285750" lvl="1" marL="742950" rtl="0" algn="l">
              <a:spcBef>
                <a:spcPts val="400"/>
              </a:spcBef>
              <a:spcAft>
                <a:spcPts val="0"/>
              </a:spcAft>
              <a:buSzPts val="2000"/>
              <a:buFont typeface="Arial"/>
              <a:buChar char="•"/>
            </a:pPr>
            <a:r>
              <a:rPr lang="en-US" sz="2000"/>
              <a:t>Chương trình POST (Power On Self Test)</a:t>
            </a:r>
            <a:endParaRPr/>
          </a:p>
          <a:p>
            <a:pPr indent="-285750" lvl="1" marL="742950" rtl="0" algn="l">
              <a:spcBef>
                <a:spcPts val="400"/>
              </a:spcBef>
              <a:spcAft>
                <a:spcPts val="0"/>
              </a:spcAft>
              <a:buSzPts val="2000"/>
              <a:buFont typeface="Arial"/>
              <a:buChar char="•"/>
            </a:pPr>
            <a:r>
              <a:rPr lang="en-US" sz="2000"/>
              <a:t>Chương trình CMOS Setup</a:t>
            </a:r>
            <a:endParaRPr/>
          </a:p>
          <a:p>
            <a:pPr indent="-285750" lvl="1" marL="742950" rtl="0" algn="l">
              <a:spcBef>
                <a:spcPts val="400"/>
              </a:spcBef>
              <a:spcAft>
                <a:spcPts val="0"/>
              </a:spcAft>
              <a:buSzPts val="2000"/>
              <a:buFont typeface="Arial"/>
              <a:buChar char="•"/>
            </a:pPr>
            <a:r>
              <a:rPr lang="en-US" sz="2000"/>
              <a:t>Chương trình Bootstrap loader</a:t>
            </a:r>
            <a:endParaRPr/>
          </a:p>
          <a:p>
            <a:pPr indent="-285750" lvl="1" marL="742950" rtl="0" algn="l">
              <a:spcBef>
                <a:spcPts val="400"/>
              </a:spcBef>
              <a:spcAft>
                <a:spcPts val="0"/>
              </a:spcAft>
              <a:buSzPts val="2000"/>
              <a:buFont typeface="Arial"/>
              <a:buChar char="•"/>
            </a:pPr>
            <a:r>
              <a:rPr lang="en-US" sz="2000"/>
              <a:t>Các trình điều khiển vào-ra cơ bản (BIOS)</a:t>
            </a:r>
            <a:endParaRPr/>
          </a:p>
          <a:p>
            <a:pPr indent="-342900" lvl="0" marL="342900" rtl="0" algn="l">
              <a:spcBef>
                <a:spcPts val="480"/>
              </a:spcBef>
              <a:spcAft>
                <a:spcPts val="0"/>
              </a:spcAft>
              <a:buSzPts val="1800"/>
              <a:buChar char="■"/>
            </a:pPr>
            <a:r>
              <a:rPr lang="en-US" sz="2400"/>
              <a:t>CMOS RAM:</a:t>
            </a:r>
            <a:endParaRPr/>
          </a:p>
          <a:p>
            <a:pPr indent="-285750" lvl="1" marL="742950" rtl="0" algn="l">
              <a:spcBef>
                <a:spcPts val="400"/>
              </a:spcBef>
              <a:spcAft>
                <a:spcPts val="0"/>
              </a:spcAft>
              <a:buSzPts val="2000"/>
              <a:buFont typeface="Arial"/>
              <a:buChar char="•"/>
            </a:pPr>
            <a:r>
              <a:rPr lang="en-US" sz="2000"/>
              <a:t>Chứa thông tin cấu hình hệ thống</a:t>
            </a:r>
            <a:endParaRPr sz="2000"/>
          </a:p>
          <a:p>
            <a:pPr indent="-285750" lvl="1" marL="742950" rtl="0" algn="l">
              <a:spcBef>
                <a:spcPts val="400"/>
              </a:spcBef>
              <a:spcAft>
                <a:spcPts val="0"/>
              </a:spcAft>
              <a:buSzPts val="2000"/>
              <a:buFont typeface="Arial"/>
              <a:buChar char="•"/>
            </a:pPr>
            <a:r>
              <a:rPr lang="en-US" sz="2000"/>
              <a:t>Đồng hồ hệ thống</a:t>
            </a:r>
            <a:endParaRPr sz="2000"/>
          </a:p>
          <a:p>
            <a:pPr indent="-285750" lvl="1" marL="742950" rtl="0" algn="l">
              <a:spcBef>
                <a:spcPts val="400"/>
              </a:spcBef>
              <a:spcAft>
                <a:spcPts val="0"/>
              </a:spcAft>
              <a:buSzPts val="2000"/>
              <a:buFont typeface="Arial"/>
              <a:buChar char="•"/>
            </a:pPr>
            <a:r>
              <a:rPr lang="en-US" sz="2000"/>
              <a:t>Có pin nuôi riêng</a:t>
            </a:r>
            <a:endParaRPr sz="2000"/>
          </a:p>
          <a:p>
            <a:pPr indent="-342900" lvl="0" marL="342900" rtl="0" algn="l">
              <a:spcBef>
                <a:spcPts val="480"/>
              </a:spcBef>
              <a:spcAft>
                <a:spcPts val="0"/>
              </a:spcAft>
              <a:buSzPts val="1800"/>
              <a:buChar char="■"/>
            </a:pPr>
            <a:r>
              <a:rPr lang="en-US" sz="2400"/>
              <a:t>Video RAM: quản lý thông tin của màn hình</a:t>
            </a:r>
            <a:endParaRPr sz="2400"/>
          </a:p>
          <a:p>
            <a:pPr indent="-342900" lvl="0" marL="342900" rtl="0" algn="l">
              <a:spcBef>
                <a:spcPts val="480"/>
              </a:spcBef>
              <a:spcAft>
                <a:spcPts val="0"/>
              </a:spcAft>
              <a:buSzPts val="1800"/>
              <a:buChar char="■"/>
            </a:pPr>
            <a:r>
              <a:rPr lang="en-US" sz="2400"/>
              <a:t>Các loại bộ nhớ ngoài</a:t>
            </a:r>
            <a:endParaRPr sz="2400"/>
          </a:p>
        </p:txBody>
      </p:sp>
      <p:sp>
        <p:nvSpPr>
          <p:cNvPr id="920" name="Google Shape;920;p9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5" name="Shape 925"/>
        <p:cNvGrpSpPr/>
        <p:nvPr/>
      </p:nvGrpSpPr>
      <p:grpSpPr>
        <a:xfrm>
          <a:off x="0" y="0"/>
          <a:ext cx="0" cy="0"/>
          <a:chOff x="0" y="0"/>
          <a:chExt cx="0" cy="0"/>
        </a:xfrm>
      </p:grpSpPr>
      <p:sp>
        <p:nvSpPr>
          <p:cNvPr id="926" name="Google Shape;926;p96"/>
          <p:cNvSpPr txBox="1"/>
          <p:nvPr>
            <p:ph type="title"/>
          </p:nvPr>
        </p:nvSpPr>
        <p:spPr>
          <a:xfrm>
            <a:off x="228600" y="457200"/>
            <a:ext cx="8763000" cy="137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927" name="Google Shape;927;p96"/>
          <p:cNvSpPr txBox="1"/>
          <p:nvPr>
            <p:ph idx="1" type="body"/>
          </p:nvPr>
        </p:nvSpPr>
        <p:spPr>
          <a:xfrm>
            <a:off x="457200" y="1981200"/>
            <a:ext cx="8458200" cy="4419600"/>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SzPts val="2400"/>
              <a:buNone/>
            </a:pPr>
            <a:r>
              <a:t/>
            </a:r>
            <a:endParaRPr/>
          </a:p>
          <a:p>
            <a:pPr indent="-190500" lvl="0" marL="342900" rtl="0" algn="l">
              <a:spcBef>
                <a:spcPts val="640"/>
              </a:spcBef>
              <a:spcAft>
                <a:spcPts val="0"/>
              </a:spcAft>
              <a:buSzPts val="2400"/>
              <a:buNone/>
            </a:pPr>
            <a:r>
              <a:t/>
            </a:r>
            <a:endParaRPr/>
          </a:p>
          <a:p>
            <a:pPr indent="-190500" lvl="0" marL="342900" rtl="0" algn="l">
              <a:spcBef>
                <a:spcPts val="640"/>
              </a:spcBef>
              <a:spcAft>
                <a:spcPts val="0"/>
              </a:spcAft>
              <a:buSzPts val="2400"/>
              <a:buNone/>
            </a:pPr>
            <a:r>
              <a:t/>
            </a:r>
            <a:endParaRPr/>
          </a:p>
          <a:p>
            <a:pPr indent="-342900" lvl="0" marL="342900" rtl="0" algn="ctr">
              <a:spcBef>
                <a:spcPts val="640"/>
              </a:spcBef>
              <a:spcAft>
                <a:spcPts val="0"/>
              </a:spcAft>
              <a:buSzPts val="2400"/>
              <a:buChar char="■"/>
            </a:pPr>
            <a:r>
              <a:rPr b="1" lang="en-US"/>
              <a:t>Hết Chương 4</a:t>
            </a:r>
            <a:endParaRPr/>
          </a:p>
        </p:txBody>
      </p:sp>
      <p:sp>
        <p:nvSpPr>
          <p:cNvPr id="928" name="Google Shape;928;p9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2004-08-26T02:35:59Z</dcterms:created>
  <dc:creator>Ninh Xuan Huong</dc:creator>
</cp:coreProperties>
</file>