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2" r:id="rId2"/>
    <p:sldId id="705" r:id="rId3"/>
    <p:sldId id="412" r:id="rId4"/>
    <p:sldId id="709" r:id="rId5"/>
    <p:sldId id="710" r:id="rId6"/>
    <p:sldId id="711" r:id="rId7"/>
    <p:sldId id="712" r:id="rId8"/>
    <p:sldId id="713" r:id="rId9"/>
    <p:sldId id="720" r:id="rId10"/>
    <p:sldId id="714" r:id="rId11"/>
    <p:sldId id="715" r:id="rId12"/>
    <p:sldId id="716" r:id="rId13"/>
    <p:sldId id="717" r:id="rId14"/>
    <p:sldId id="718" r:id="rId15"/>
    <p:sldId id="719" r:id="rId16"/>
  </p:sldIdLst>
  <p:sldSz cx="9144000" cy="6858000" type="screen4x3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2006B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504" autoAdjust="0"/>
  </p:normalViewPr>
  <p:slideViewPr>
    <p:cSldViewPr>
      <p:cViewPr>
        <p:scale>
          <a:sx n="66" d="100"/>
          <a:sy n="66" d="100"/>
        </p:scale>
        <p:origin x="-201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4CFE6D8E-492C-4857-A3EB-D994AB42C3A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96C105E-2420-4305-908F-76C5FFA3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1557BE7-F6F6-4A0B-BAD9-58E94264678C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F59E9B6-98A3-46C9-B5FD-016F4A11D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66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THỰC HÀNH LẬP TRÌNH HỢP NGỮ TRÊN 8086</a:t>
            </a:r>
            <a:endParaRPr lang="en-US" sz="5400" b="1" dirty="0">
              <a:solidFill>
                <a:srgbClr val="2006B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HỌC VIỆN KỸ THUẬT MẬT MÃ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3. </a:t>
            </a:r>
            <a:r>
              <a:rPr lang="en-US" b="1" dirty="0" err="1" smtClean="0">
                <a:solidFill>
                  <a:srgbClr val="0070C0"/>
                </a:solidFill>
              </a:rPr>
              <a:t>Nhận</a:t>
            </a:r>
            <a:r>
              <a:rPr lang="en-US" b="1" dirty="0" smtClean="0">
                <a:solidFill>
                  <a:srgbClr val="0070C0"/>
                </a:solidFill>
              </a:rPr>
              <a:t> 1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2209800"/>
            <a:ext cx="8686800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Dịch</a:t>
            </a:r>
            <a:r>
              <a:rPr lang="vi-VN" sz="2400" dirty="0">
                <a:latin typeface="+mj-lt"/>
              </a:rPr>
              <a:t>, sửa lỗi (nếu có) và chạy chương trình, gõ phím cần nhập. Quan sát </a:t>
            </a:r>
            <a:r>
              <a:rPr lang="vi-VN" sz="2400" dirty="0" smtClean="0">
                <a:latin typeface="+mj-lt"/>
              </a:rPr>
              <a:t>kết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quả </a:t>
            </a:r>
            <a:r>
              <a:rPr lang="vi-VN" sz="2400" dirty="0">
                <a:latin typeface="+mj-lt"/>
              </a:rPr>
              <a:t>trên màn hình.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Ký </a:t>
            </a:r>
            <a:r>
              <a:rPr lang="vi-VN" sz="2400" dirty="0">
                <a:latin typeface="+mj-lt"/>
              </a:rPr>
              <a:t>tự đã nhập được lưu trữ ở đâu và được CPU quản lý ở dạng thức gì? (</a:t>
            </a:r>
            <a:r>
              <a:rPr lang="vi-VN" sz="2400" dirty="0" smtClean="0">
                <a:latin typeface="+mj-lt"/>
              </a:rPr>
              <a:t>Dùng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Emu8086 </a:t>
            </a:r>
            <a:r>
              <a:rPr lang="vi-VN" sz="2400" dirty="0">
                <a:latin typeface="+mj-lt"/>
              </a:rPr>
              <a:t>để khảo sát)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Sửa </a:t>
            </a:r>
            <a:r>
              <a:rPr lang="vi-VN" sz="2400" dirty="0">
                <a:latin typeface="+mj-lt"/>
              </a:rPr>
              <a:t>chương trình để đọc ký tự bằng hàm 7, ngắt 21h.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Chạy </a:t>
            </a:r>
            <a:r>
              <a:rPr lang="vi-VN" sz="2400" dirty="0">
                <a:latin typeface="+mj-lt"/>
              </a:rPr>
              <a:t>chương trình và so sánh hoạt động giữa hàm 1 và hàm 7.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 </a:t>
            </a:r>
            <a:r>
              <a:rPr lang="en-US" b="1" dirty="0" err="1" smtClean="0">
                <a:solidFill>
                  <a:srgbClr val="0070C0"/>
                </a:solidFill>
              </a:rPr>
              <a:t>Nhận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486" y="1464237"/>
            <a:ext cx="6591300" cy="52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1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 </a:t>
            </a:r>
            <a:r>
              <a:rPr lang="en-US" b="1" dirty="0" err="1" smtClean="0">
                <a:solidFill>
                  <a:srgbClr val="0070C0"/>
                </a:solidFill>
              </a:rPr>
              <a:t>Nhận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447800"/>
            <a:ext cx="8686800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Chương trình sử dụng hàm 0Ah, ngắt 21h để nhập 1 chuỗi ký tự từ bàn phím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như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trên</a:t>
            </a:r>
            <a:r>
              <a:rPr lang="vi-VN" sz="2400" dirty="0" smtClean="0">
                <a:latin typeface="+mj-lt"/>
              </a:rPr>
              <a:t>. Sinh viên soạn thảo thành tập tin chương trình có tên là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BAI_2D.ASM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Dịch, sửa lỗi và thi hành chương trình trong từng trường hợp sa</a:t>
            </a:r>
            <a:r>
              <a:rPr lang="en-US" sz="2400" dirty="0" smtClean="0">
                <a:latin typeface="+mj-lt"/>
              </a:rPr>
              <a:t>u </a:t>
            </a:r>
            <a:r>
              <a:rPr lang="vi-VN" sz="2400" dirty="0" smtClean="0">
                <a:latin typeface="+mj-lt"/>
              </a:rPr>
              <a:t>đây: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1. Nhập từ bàn phím chuỗi ít hơn 30 ký tự.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2. Nhập từ bàn phím chuỗi nhiều hơn 30 ký tự.</a:t>
            </a:r>
            <a:endParaRPr lang="en-US" sz="2400" dirty="0" smtClean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Giá trị biến </a:t>
            </a:r>
            <a:r>
              <a:rPr lang="vi-VN" sz="2400" b="1" dirty="0" smtClean="0">
                <a:latin typeface="+mj-lt"/>
              </a:rPr>
              <a:t>len </a:t>
            </a:r>
            <a:r>
              <a:rPr lang="vi-VN" sz="2400" dirty="0" smtClean="0">
                <a:latin typeface="+mj-lt"/>
              </a:rPr>
              <a:t>trong mỗi trường hợp là bao nhiêu?</a:t>
            </a:r>
            <a:endParaRPr lang="en-US" sz="2400" dirty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Tại sao không thể nhập nhiều hơn 30 ký tự? Chuỗi ký tự nhập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vào được lưu trữ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ở biến nào?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- Sửa chương trình để có thể nhập nhiều hơn 30 ký tự (60 ký tự chẳng hạn).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Tổng quát, khả năng tối đa của hàm 0Ah, ngắt 21h là nhận chuỗi bao nhiêu ký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tự?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6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 </a:t>
            </a:r>
            <a:r>
              <a:rPr lang="en-US" b="1" dirty="0" err="1" smtClean="0">
                <a:solidFill>
                  <a:srgbClr val="0070C0"/>
                </a:solidFill>
              </a:rPr>
              <a:t>Nhận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447800"/>
            <a:ext cx="8686800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Chương trình sử dụng hàm 0Ah, ngắt 21h để nhập 1 chuỗi ký tự từ bàn phím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như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trên</a:t>
            </a:r>
            <a:r>
              <a:rPr lang="vi-VN" sz="2400" dirty="0" smtClean="0">
                <a:latin typeface="+mj-lt"/>
              </a:rPr>
              <a:t>. Sinh viên soạn thảo thành tập tin chương trình có tên là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BAI_2D.ASM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Dịch, sửa lỗi và thi hành chương trình trong từng trường hợp sa</a:t>
            </a:r>
            <a:r>
              <a:rPr lang="en-US" sz="2400" dirty="0" smtClean="0">
                <a:latin typeface="+mj-lt"/>
              </a:rPr>
              <a:t>u </a:t>
            </a:r>
            <a:r>
              <a:rPr lang="vi-VN" sz="2400" dirty="0" smtClean="0">
                <a:latin typeface="+mj-lt"/>
              </a:rPr>
              <a:t>đây: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1. Nhập từ bàn phím chuỗi ít hơn 30 ký tự.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2. Nhập từ bàn phím chuỗi nhiều hơn 30 ký tự.</a:t>
            </a:r>
            <a:endParaRPr lang="en-US" sz="2400" dirty="0" smtClean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Giá trị biến </a:t>
            </a:r>
            <a:r>
              <a:rPr lang="vi-VN" sz="2400" b="1" dirty="0" smtClean="0">
                <a:latin typeface="+mj-lt"/>
              </a:rPr>
              <a:t>len </a:t>
            </a:r>
            <a:r>
              <a:rPr lang="vi-VN" sz="2400" dirty="0" smtClean="0">
                <a:latin typeface="+mj-lt"/>
              </a:rPr>
              <a:t>trong mỗi trường hợp là bao nhiêu?</a:t>
            </a:r>
            <a:endParaRPr lang="en-US" sz="2400" dirty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Tại sao không thể nhập nhiều hơn 30 ký tự? Chuỗi ký tự nhập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vào được lưu trữ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ở biến nào?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- Sửa chương trình để có thể nhập nhiều hơn 30 ký tự (60 ký tự chẳng hạn).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Tổng quát, khả năng tối đa của hàm 0Ah, ngắt 21h là nhận chuỗi bao nhiêu ký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tự?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 </a:t>
            </a:r>
            <a:r>
              <a:rPr lang="en-US" b="1" dirty="0" err="1" smtClean="0">
                <a:solidFill>
                  <a:srgbClr val="0070C0"/>
                </a:solidFill>
              </a:rPr>
              <a:t>Bài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2186464"/>
            <a:ext cx="868680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 smtClean="0">
                <a:latin typeface="+mj-lt"/>
              </a:rPr>
              <a:t>1</a:t>
            </a:r>
            <a:r>
              <a:rPr lang="vi-VN" sz="2400" dirty="0">
                <a:latin typeface="+mj-lt"/>
              </a:rPr>
              <a:t>. Viết chương trình sử dụng hàm 7, ngắt 21h để nhận 1 ký tự từ bàn phím, dùng </a:t>
            </a:r>
            <a:r>
              <a:rPr lang="vi-VN" sz="24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biến </a:t>
            </a:r>
            <a:r>
              <a:rPr lang="vi-VN" sz="2400" dirty="0">
                <a:latin typeface="+mj-lt"/>
              </a:rPr>
              <a:t>để lưu trữ ký tự nhận được (do sinh viên tự đặt tên biến), sau đó sử dụng </a:t>
            </a:r>
            <a:r>
              <a:rPr lang="vi-VN" sz="2400" dirty="0" smtClean="0">
                <a:latin typeface="+mj-lt"/>
              </a:rPr>
              <a:t>hàm </a:t>
            </a:r>
            <a:r>
              <a:rPr lang="vi-VN" sz="2400" dirty="0">
                <a:latin typeface="+mj-lt"/>
              </a:rPr>
              <a:t>ngắt 21h để in ra màn hình ký tự nhận được đang lưu trong biến ấy. </a:t>
            </a:r>
            <a:r>
              <a:rPr lang="vi-VN" sz="2400" dirty="0" smtClean="0">
                <a:latin typeface="+mj-lt"/>
              </a:rPr>
              <a:t>Chương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trình </a:t>
            </a:r>
            <a:r>
              <a:rPr lang="vi-VN" sz="2400" dirty="0">
                <a:latin typeface="+mj-lt"/>
              </a:rPr>
              <a:t>phải có đủ các câu thông báo nhập và xuất.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Ví dụ: Hay go 1 phim: B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Ky tu nhan duoc la: </a:t>
            </a:r>
            <a:r>
              <a:rPr lang="vi-VN" sz="2400" dirty="0" smtClean="0">
                <a:latin typeface="+mj-lt"/>
              </a:rPr>
              <a:t>B</a:t>
            </a:r>
            <a:endParaRPr lang="en-US" sz="2400" dirty="0" smtClean="0">
              <a:latin typeface="+mj-lt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 smtClean="0">
                <a:latin typeface="+mj-lt"/>
              </a:rPr>
              <a:t>2</a:t>
            </a:r>
            <a:r>
              <a:rPr lang="vi-VN" sz="2400" dirty="0">
                <a:latin typeface="+mj-lt"/>
              </a:rPr>
              <a:t>. Sửa lại chương trình 4.1 sao cho không cần sử dụng biến để lưu trữ ký tự </a:t>
            </a:r>
            <a:r>
              <a:rPr lang="vi-VN" sz="2400" dirty="0" smtClean="0">
                <a:latin typeface="+mj-lt"/>
              </a:rPr>
              <a:t>mà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kết </a:t>
            </a:r>
            <a:r>
              <a:rPr lang="vi-VN" sz="2400" dirty="0">
                <a:latin typeface="+mj-lt"/>
              </a:rPr>
              <a:t>quả chạy chương trình vẫn không thay đổi</a:t>
            </a:r>
            <a:r>
              <a:rPr lang="vi-VN" sz="2400" dirty="0" smtClean="0">
                <a:latin typeface="+mj-lt"/>
              </a:rPr>
              <a:t>.</a:t>
            </a:r>
            <a:endParaRPr lang="vi-V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7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 </a:t>
            </a:r>
            <a:r>
              <a:rPr lang="en-US" b="1" dirty="0" err="1" smtClean="0">
                <a:solidFill>
                  <a:srgbClr val="0070C0"/>
                </a:solidFill>
              </a:rPr>
              <a:t>Bài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676400"/>
            <a:ext cx="8686800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 smtClean="0">
                <a:latin typeface="+mj-lt"/>
              </a:rPr>
              <a:t>3</a:t>
            </a:r>
            <a:r>
              <a:rPr lang="vi-VN" sz="2400" dirty="0">
                <a:latin typeface="+mj-lt"/>
              </a:rPr>
              <a:t>. Viết chương trình nhận 1 ký tự từ bàn phím, sau đó in ra màn hình ký tự </a:t>
            </a:r>
            <a:r>
              <a:rPr lang="vi-VN" sz="2400" dirty="0" smtClean="0">
                <a:latin typeface="+mj-lt"/>
              </a:rPr>
              <a:t>kế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trước </a:t>
            </a:r>
            <a:r>
              <a:rPr lang="vi-VN" sz="2400" dirty="0">
                <a:latin typeface="+mj-lt"/>
              </a:rPr>
              <a:t>và kế sau của ký tự vừa </a:t>
            </a:r>
            <a:r>
              <a:rPr lang="vi-VN" sz="2400" dirty="0" smtClean="0">
                <a:latin typeface="+mj-lt"/>
              </a:rPr>
              <a:t>nhập</a:t>
            </a:r>
            <a:endParaRPr lang="en-US" sz="2400" dirty="0" smtClean="0">
              <a:latin typeface="+mj-lt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 smtClean="0">
                <a:latin typeface="+mj-lt"/>
              </a:rPr>
              <a:t>Ví </a:t>
            </a:r>
            <a:r>
              <a:rPr lang="vi-VN" sz="2400" dirty="0">
                <a:latin typeface="+mj-lt"/>
              </a:rPr>
              <a:t>dụ: Hay go 1 phim: B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Ky tu ke truoc : A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Ky tu ke sau : 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 smtClean="0">
                <a:latin typeface="+mj-lt"/>
              </a:rPr>
              <a:t>4</a:t>
            </a:r>
            <a:r>
              <a:rPr lang="vi-VN" sz="2400" dirty="0">
                <a:latin typeface="+mj-lt"/>
              </a:rPr>
              <a:t>. Viết chương trình cho phép nhập từ bàn phím tên của 1 người, sao đó in ra </a:t>
            </a:r>
            <a:r>
              <a:rPr lang="vi-VN" sz="2400" dirty="0" smtClean="0">
                <a:latin typeface="+mj-lt"/>
              </a:rPr>
              <a:t>màn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hình </a:t>
            </a:r>
            <a:r>
              <a:rPr lang="vi-VN" sz="2400" dirty="0">
                <a:latin typeface="+mj-lt"/>
              </a:rPr>
              <a:t>chuỗi có dạng như sau: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Xin chao &lt;tên_đã_nhập&gt;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Ví dụ: Khi chạy chương trình, nhập vào là: </a:t>
            </a:r>
            <a:r>
              <a:rPr lang="en-US" sz="2400" dirty="0" smtClean="0">
                <a:latin typeface="+mj-lt"/>
              </a:rPr>
              <a:t>SV HVKTMM</a:t>
            </a:r>
            <a:endParaRPr lang="vi-VN" sz="2400" dirty="0">
              <a:latin typeface="+mj-lt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Chuỗi in ra màn hình sẽ là: Xin chao </a:t>
            </a:r>
            <a:r>
              <a:rPr lang="en-US" sz="2400" dirty="0"/>
              <a:t>SV HVKTMM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9021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305800" cy="609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006BA"/>
                </a:solidFill>
                <a:latin typeface="Times New Roman" pitchFamily="18" charset="0"/>
                <a:cs typeface="Times New Roman" pitchFamily="18" charset="0"/>
              </a:rPr>
              <a:t>NHẬP XUẤT KÝ TỰ</a:t>
            </a:r>
            <a:endParaRPr lang="en-US" sz="3200" b="1" dirty="0">
              <a:solidFill>
                <a:srgbClr val="2006B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 2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smtClean="0">
                <a:latin typeface="+mj-lt"/>
              </a:rPr>
              <a:t>MỤC </a:t>
            </a:r>
            <a:r>
              <a:rPr lang="vi-VN" sz="2400" b="1" dirty="0">
                <a:latin typeface="+mj-lt"/>
              </a:rPr>
              <a:t>TIÊU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Sử dụng được các ngắt mềm để viết được chương trình: in ký tự - chuỗi ký </a:t>
            </a:r>
            <a:r>
              <a:rPr lang="vi-VN" sz="2400" dirty="0" smtClean="0">
                <a:latin typeface="+mj-lt"/>
              </a:rPr>
              <a:t>tự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lên </a:t>
            </a:r>
            <a:r>
              <a:rPr lang="vi-VN" sz="2400" dirty="0">
                <a:latin typeface="+mj-lt"/>
              </a:rPr>
              <a:t>màn hình và nhập ký tự - chuỗi ký tự từ bàn phím.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Hiểu được cách quản lý ký tự và ký số trong Hợp ngữ.</a:t>
            </a:r>
            <a:br>
              <a:rPr lang="vi-VN" sz="2400" dirty="0">
                <a:latin typeface="+mj-lt"/>
              </a:rPr>
            </a:br>
            <a:r>
              <a:rPr lang="vi-VN" sz="2400" b="1" dirty="0" smtClean="0">
                <a:latin typeface="+mj-lt"/>
              </a:rPr>
              <a:t>KIẾN </a:t>
            </a:r>
            <a:r>
              <a:rPr lang="vi-VN" sz="2400" b="1" dirty="0">
                <a:latin typeface="+mj-lt"/>
              </a:rPr>
              <a:t>THỨC CẦN CHUẨN BỊ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Kết quả </a:t>
            </a:r>
            <a:r>
              <a:rPr lang="en-US" sz="2400" dirty="0" err="1" smtClean="0">
                <a:latin typeface="+mj-lt"/>
              </a:rPr>
              <a:t>nội</a:t>
            </a:r>
            <a:r>
              <a:rPr lang="en-US" sz="2400" dirty="0" smtClean="0">
                <a:latin typeface="+mj-lt"/>
              </a:rPr>
              <a:t> dung </a:t>
            </a:r>
            <a:r>
              <a:rPr lang="vi-VN" sz="2400" dirty="0" smtClean="0">
                <a:latin typeface="+mj-lt"/>
              </a:rPr>
              <a:t>1</a:t>
            </a:r>
            <a:r>
              <a:rPr lang="vi-VN" sz="2400" dirty="0">
                <a:latin typeface="+mj-lt"/>
              </a:rPr>
              <a:t>.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Các hàm 01h, 02h, 06h, 07h, 08h, 09h, 0Ah của ngắt 21h.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Bảng mã ASCII. </a:t>
            </a:r>
            <a:r>
              <a:rPr lang="vi-VN" dirty="0">
                <a:latin typeface="+mj-lt"/>
              </a:rPr>
              <a:t/>
            </a:r>
            <a:br>
              <a:rPr lang="vi-VN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In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hình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60020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Chương trình sử dụng hàm 2, ngắt 21h để in ký tự B ra màn hình được viết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sau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. Hãy soạn thảo lưu lại thành tập tin nguồn có tên là BAI_2A.ASM.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667000"/>
            <a:ext cx="6019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CSEG SEGMENT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ASSUME CS: CSEG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start: mov ah, 02h ; Hàm 2, in 1 ký tự ra màn hình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mov dl, ‘B’ ; DL chứa ký tự cần in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int 21h ; gọi ngắt để thực hiện hàm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mov ah, 08h ; Hàm 08h, ngắt 21h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mov ah, 4Ch ; Thoát khỏi chương trình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CSEG ENDS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END start</a:t>
            </a:r>
            <a:endParaRPr lang="en-US" sz="2000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35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In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hình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60020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Chương trình sử dụng hàm 2, ngắt 21h để in ký tự B ra màn hình được viết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sau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. Hãy soạn thảo lưu lại thành tập tin nguồn có tên là BAI_2A.ASM.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362200"/>
            <a:ext cx="731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0000FF"/>
                </a:solidFill>
              </a:rPr>
              <a:t>DSEG SEGMENT</a:t>
            </a:r>
          </a:p>
          <a:p>
            <a:r>
              <a:rPr lang="vi-VN" dirty="0">
                <a:solidFill>
                  <a:srgbClr val="0000FF"/>
                </a:solidFill>
              </a:rPr>
              <a:t>chuoi DB ‘Chao sinh vien nganh Cong Nghe Thong Tin.$’</a:t>
            </a:r>
          </a:p>
          <a:p>
            <a:r>
              <a:rPr lang="vi-VN" dirty="0">
                <a:solidFill>
                  <a:srgbClr val="0000FF"/>
                </a:solidFill>
              </a:rPr>
              <a:t>DSEG ENDS</a:t>
            </a:r>
          </a:p>
          <a:p>
            <a:r>
              <a:rPr lang="vi-VN" dirty="0">
                <a:solidFill>
                  <a:srgbClr val="0000FF"/>
                </a:solidFill>
              </a:rPr>
              <a:t>CSEG SEGMENT</a:t>
            </a:r>
          </a:p>
          <a:p>
            <a:r>
              <a:rPr lang="vi-VN" dirty="0">
                <a:solidFill>
                  <a:srgbClr val="0000FF"/>
                </a:solidFill>
              </a:rPr>
              <a:t>ASSUME CS: CSEG, DS: DSEG</a:t>
            </a:r>
          </a:p>
          <a:p>
            <a:r>
              <a:rPr lang="vi-VN" dirty="0">
                <a:solidFill>
                  <a:srgbClr val="0000FF"/>
                </a:solidFill>
              </a:rPr>
              <a:t>start: mov ax, DSEG</a:t>
            </a:r>
          </a:p>
          <a:p>
            <a:r>
              <a:rPr lang="vi-VN" dirty="0">
                <a:solidFill>
                  <a:srgbClr val="0000FF"/>
                </a:solidFill>
              </a:rPr>
              <a:t>mov ds, ax</a:t>
            </a:r>
          </a:p>
          <a:p>
            <a:r>
              <a:rPr lang="vi-VN" dirty="0">
                <a:solidFill>
                  <a:srgbClr val="0000FF"/>
                </a:solidFill>
              </a:rPr>
              <a:t>mov ah, 09h ; Hàm 9, in chuỗi ký tự ra màn hình</a:t>
            </a:r>
          </a:p>
          <a:p>
            <a:r>
              <a:rPr lang="vi-VN" dirty="0">
                <a:solidFill>
                  <a:srgbClr val="0000FF"/>
                </a:solidFill>
              </a:rPr>
              <a:t>lea dx, chuoi ; dl chứa ký tự cần in</a:t>
            </a:r>
          </a:p>
          <a:p>
            <a:r>
              <a:rPr lang="vi-VN" dirty="0">
                <a:solidFill>
                  <a:srgbClr val="0000FF"/>
                </a:solidFill>
              </a:rPr>
              <a:t>int 21h ; gọi ngắt thực hiện</a:t>
            </a:r>
          </a:p>
          <a:p>
            <a:r>
              <a:rPr lang="vi-VN" dirty="0">
                <a:solidFill>
                  <a:srgbClr val="0000FF"/>
                </a:solidFill>
              </a:rPr>
              <a:t>mov ah, 08h</a:t>
            </a:r>
          </a:p>
          <a:p>
            <a:r>
              <a:rPr lang="vi-VN" dirty="0">
                <a:solidFill>
                  <a:srgbClr val="0000FF"/>
                </a:solidFill>
              </a:rPr>
              <a:t>int 21h</a:t>
            </a:r>
          </a:p>
          <a:p>
            <a:r>
              <a:rPr lang="vi-VN" dirty="0">
                <a:solidFill>
                  <a:srgbClr val="0000FF"/>
                </a:solidFill>
              </a:rPr>
              <a:t>mov ah, 4Ch ; thoát khỏi chương trình</a:t>
            </a:r>
          </a:p>
          <a:p>
            <a:r>
              <a:rPr lang="vi-VN" dirty="0">
                <a:solidFill>
                  <a:srgbClr val="0000FF"/>
                </a:solidFill>
              </a:rPr>
              <a:t>int 21h</a:t>
            </a:r>
          </a:p>
          <a:p>
            <a:r>
              <a:rPr lang="vi-VN" dirty="0">
                <a:solidFill>
                  <a:srgbClr val="0000FF"/>
                </a:solidFill>
              </a:rPr>
              <a:t>CSEG ENDS</a:t>
            </a:r>
          </a:p>
          <a:p>
            <a:r>
              <a:rPr lang="vi-VN" dirty="0">
                <a:solidFill>
                  <a:srgbClr val="0000FF"/>
                </a:solidFill>
              </a:rPr>
              <a:t>END start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In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hình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676400"/>
            <a:ext cx="8686800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Dịch </a:t>
            </a:r>
            <a:r>
              <a:rPr lang="vi-VN" sz="2400" dirty="0">
                <a:latin typeface="+mj-lt"/>
              </a:rPr>
              <a:t>sửa lỗi (nếu có) và chạy chương trình để xem kết quả in ra </a:t>
            </a:r>
            <a:r>
              <a:rPr lang="vi-VN" sz="2400" dirty="0" smtClean="0">
                <a:latin typeface="+mj-lt"/>
              </a:rPr>
              <a:t>màn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hình.</a:t>
            </a:r>
            <a:endParaRPr lang="en-US" sz="2400" dirty="0" smtClean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Các </a:t>
            </a:r>
            <a:r>
              <a:rPr lang="vi-VN" sz="2400" dirty="0">
                <a:latin typeface="+mj-lt"/>
              </a:rPr>
              <a:t>dòng lệnh nào thực hiện chức năng in ký tự </a:t>
            </a:r>
            <a:r>
              <a:rPr lang="vi-VN" sz="2400" b="1" dirty="0">
                <a:latin typeface="+mj-lt"/>
              </a:rPr>
              <a:t>‘B’ </a:t>
            </a:r>
            <a:r>
              <a:rPr lang="vi-VN" sz="2400" dirty="0">
                <a:latin typeface="+mj-lt"/>
              </a:rPr>
              <a:t>ra màn hình</a:t>
            </a:r>
            <a:r>
              <a:rPr lang="vi-VN" sz="2400" dirty="0" smtClean="0">
                <a:latin typeface="+mj-lt"/>
              </a:rPr>
              <a:t>? Các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dòng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lệnh </a:t>
            </a:r>
            <a:r>
              <a:rPr lang="vi-VN" sz="2400" dirty="0">
                <a:latin typeface="+mj-lt"/>
              </a:rPr>
              <a:t>khác dùng làm gì</a:t>
            </a:r>
            <a:r>
              <a:rPr lang="vi-VN" sz="2400" dirty="0" smtClean="0">
                <a:latin typeface="+mj-lt"/>
              </a:rPr>
              <a:t>?</a:t>
            </a:r>
            <a:endParaRPr lang="en-US" sz="2400" dirty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Sửa lại chương trình trên để in ra màn hình ký tự </a:t>
            </a:r>
            <a:r>
              <a:rPr lang="vi-VN" sz="2400" b="1" dirty="0">
                <a:latin typeface="+mj-lt"/>
              </a:rPr>
              <a:t>‘D’</a:t>
            </a:r>
            <a:r>
              <a:rPr lang="vi-VN" sz="2400" dirty="0">
                <a:latin typeface="+mj-lt"/>
              </a:rPr>
              <a:t>. Chạy chương trình </a:t>
            </a:r>
            <a:r>
              <a:rPr lang="vi-VN" sz="2400" dirty="0" smtClean="0">
                <a:latin typeface="+mj-lt"/>
              </a:rPr>
              <a:t>kiểm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chứng </a:t>
            </a:r>
            <a:r>
              <a:rPr lang="vi-VN" sz="2400" dirty="0">
                <a:latin typeface="+mj-lt"/>
              </a:rPr>
              <a:t>kết quả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Viết chương trình để in ra màn hình số </a:t>
            </a:r>
            <a:r>
              <a:rPr lang="vi-VN" sz="2400" b="1" dirty="0" smtClean="0">
                <a:latin typeface="+mj-lt"/>
              </a:rPr>
              <a:t>9</a:t>
            </a:r>
            <a:endParaRPr lang="en-US" sz="2400" b="1" dirty="0" smtClean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Viết </a:t>
            </a:r>
            <a:r>
              <a:rPr lang="vi-VN" sz="2400" dirty="0">
                <a:latin typeface="+mj-lt"/>
              </a:rPr>
              <a:t>chương trình để in ra màn hình số </a:t>
            </a:r>
            <a:r>
              <a:rPr lang="vi-VN" sz="2400" b="1" dirty="0" smtClean="0">
                <a:latin typeface="+mj-lt"/>
              </a:rPr>
              <a:t>89</a:t>
            </a:r>
            <a:endParaRPr lang="en-US" sz="2400" b="1" dirty="0" smtClean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Hai </a:t>
            </a:r>
            <a:r>
              <a:rPr lang="vi-VN" sz="2400" dirty="0">
                <a:latin typeface="+mj-lt"/>
              </a:rPr>
              <a:t>dòng lệnh 6 và 7 có chức năng gì trong chương trình? Nếu không có 2 </a:t>
            </a:r>
            <a:r>
              <a:rPr lang="vi-VN" sz="2400" dirty="0" smtClean="0">
                <a:latin typeface="+mj-lt"/>
              </a:rPr>
              <a:t>dòng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lệnh </a:t>
            </a:r>
            <a:r>
              <a:rPr lang="vi-VN" sz="2400" dirty="0">
                <a:latin typeface="+mj-lt"/>
              </a:rPr>
              <a:t>ấy thì chương trình thực hiện như thế nào? </a:t>
            </a:r>
            <a:r>
              <a:rPr lang="vi-VN" sz="2400" i="1" dirty="0">
                <a:latin typeface="+mj-lt"/>
              </a:rPr>
              <a:t>(Thử xóa bỏ 2 dòng lệnh ấy </a:t>
            </a:r>
            <a:r>
              <a:rPr lang="vi-VN" sz="2400" i="1" dirty="0" smtClean="0">
                <a:latin typeface="+mj-lt"/>
              </a:rPr>
              <a:t>rồi</a:t>
            </a:r>
            <a:r>
              <a:rPr lang="en-US" sz="2400" i="1" dirty="0" smtClean="0">
                <a:latin typeface="+mj-lt"/>
              </a:rPr>
              <a:t> </a:t>
            </a:r>
            <a:r>
              <a:rPr lang="vi-VN" sz="2400" i="1" dirty="0" smtClean="0">
                <a:latin typeface="+mj-lt"/>
              </a:rPr>
              <a:t>chạy </a:t>
            </a:r>
            <a:r>
              <a:rPr lang="vi-VN" sz="2400" i="1" dirty="0">
                <a:latin typeface="+mj-lt"/>
              </a:rPr>
              <a:t>chương trình, quan sát kết quả để phát hiện chức năng</a:t>
            </a:r>
            <a:r>
              <a:rPr lang="vi-VN" sz="2400" i="1" dirty="0" smtClean="0">
                <a:latin typeface="+mj-lt"/>
              </a:rPr>
              <a:t>)</a:t>
            </a:r>
            <a:r>
              <a:rPr lang="en-US" sz="2400" i="1" dirty="0" smtClean="0">
                <a:latin typeface="+mj-lt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In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hình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 smtClean="0"/>
              <a:t>Muốn </a:t>
            </a:r>
            <a:r>
              <a:rPr lang="vi-VN" sz="2400" dirty="0"/>
              <a:t>in 1 chuỗi ký tự ra màn hình thì sử dụng hàm 9, ngắt 21h như </a:t>
            </a:r>
            <a:r>
              <a:rPr lang="vi-VN" sz="2400" dirty="0" smtClean="0"/>
              <a:t>chương</a:t>
            </a:r>
            <a:r>
              <a:rPr lang="en-US" sz="2400" dirty="0"/>
              <a:t> </a:t>
            </a:r>
            <a:r>
              <a:rPr lang="vi-VN" sz="2400" dirty="0" smtClean="0"/>
              <a:t>trình </a:t>
            </a:r>
            <a:r>
              <a:rPr lang="vi-VN" sz="2400" dirty="0"/>
              <a:t>sau đây, hãy soạn thảo và đặt tên tập tin nguồn là </a:t>
            </a:r>
            <a:r>
              <a:rPr lang="vi-VN" sz="2400" b="1" dirty="0"/>
              <a:t>BAI_2B.ASM</a:t>
            </a:r>
            <a:r>
              <a:rPr lang="vi-VN" sz="2400" dirty="0" smtClean="0"/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514600"/>
            <a:ext cx="6477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DSEG SEGMENT</a:t>
            </a:r>
          </a:p>
          <a:p>
            <a:r>
              <a:rPr lang="en-US" dirty="0" err="1">
                <a:solidFill>
                  <a:srgbClr val="0000FF"/>
                </a:solidFill>
              </a:rPr>
              <a:t>tbao</a:t>
            </a:r>
            <a:r>
              <a:rPr lang="en-US" dirty="0">
                <a:solidFill>
                  <a:srgbClr val="0000FF"/>
                </a:solidFill>
              </a:rPr>
              <a:t> DB ‘Hay go </a:t>
            </a:r>
            <a:r>
              <a:rPr lang="en-US" dirty="0" err="1">
                <a:solidFill>
                  <a:srgbClr val="0000FF"/>
                </a:solidFill>
              </a:rPr>
              <a:t>vao</a:t>
            </a:r>
            <a:r>
              <a:rPr lang="en-US" dirty="0">
                <a:solidFill>
                  <a:srgbClr val="0000FF"/>
                </a:solidFill>
              </a:rPr>
              <a:t> 1 </a:t>
            </a:r>
            <a:r>
              <a:rPr lang="en-US" dirty="0" err="1">
                <a:solidFill>
                  <a:srgbClr val="0000FF"/>
                </a:solidFill>
              </a:rPr>
              <a:t>phim</a:t>
            </a:r>
            <a:r>
              <a:rPr lang="en-US" dirty="0">
                <a:solidFill>
                  <a:srgbClr val="0000FF"/>
                </a:solidFill>
              </a:rPr>
              <a:t>: $’</a:t>
            </a:r>
          </a:p>
          <a:p>
            <a:r>
              <a:rPr lang="en-US" dirty="0">
                <a:solidFill>
                  <a:srgbClr val="0000FF"/>
                </a:solidFill>
              </a:rPr>
              <a:t>DSEG ENDS</a:t>
            </a:r>
          </a:p>
          <a:p>
            <a:r>
              <a:rPr lang="en-US" dirty="0">
                <a:solidFill>
                  <a:srgbClr val="0000FF"/>
                </a:solidFill>
              </a:rPr>
              <a:t>CSEG SEGMENT</a:t>
            </a:r>
          </a:p>
          <a:p>
            <a:r>
              <a:rPr lang="en-US" dirty="0">
                <a:solidFill>
                  <a:srgbClr val="0000FF"/>
                </a:solidFill>
              </a:rPr>
              <a:t>ASSUME CS: CSEG, DS: DSEG</a:t>
            </a:r>
          </a:p>
          <a:p>
            <a:r>
              <a:rPr lang="en-US" dirty="0" err="1">
                <a:solidFill>
                  <a:srgbClr val="0000FF"/>
                </a:solidFill>
              </a:rPr>
              <a:t>start:mov</a:t>
            </a:r>
            <a:r>
              <a:rPr lang="en-US" dirty="0">
                <a:solidFill>
                  <a:srgbClr val="0000FF"/>
                </a:solidFill>
              </a:rPr>
              <a:t> ax, DSEG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ds, ax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09h ; In </a:t>
            </a:r>
            <a:r>
              <a:rPr lang="en-US" dirty="0" err="1">
                <a:solidFill>
                  <a:srgbClr val="0000FF"/>
                </a:solidFill>
              </a:rPr>
              <a:t>câu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thông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báo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màn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hình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lea dx, </a:t>
            </a:r>
            <a:r>
              <a:rPr lang="en-US" dirty="0" err="1">
                <a:solidFill>
                  <a:srgbClr val="0000FF"/>
                </a:solidFill>
              </a:rPr>
              <a:t>tbao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01h ; Ham 1, </a:t>
            </a:r>
            <a:r>
              <a:rPr lang="en-US" dirty="0" err="1">
                <a:solidFill>
                  <a:srgbClr val="0000FF"/>
                </a:solidFill>
              </a:rPr>
              <a:t>nhan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ban </a:t>
            </a:r>
            <a:r>
              <a:rPr lang="en-US" dirty="0" err="1">
                <a:solidFill>
                  <a:srgbClr val="0000FF"/>
                </a:solidFill>
              </a:rPr>
              <a:t>phim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 ; </a:t>
            </a:r>
            <a:r>
              <a:rPr lang="en-US" dirty="0" err="1">
                <a:solidFill>
                  <a:srgbClr val="0000FF"/>
                </a:solidFill>
              </a:rPr>
              <a:t>goi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ngat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thuc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hien</a:t>
            </a:r>
            <a:r>
              <a:rPr lang="en-US" dirty="0">
                <a:solidFill>
                  <a:srgbClr val="0000FF"/>
                </a:solidFill>
              </a:rPr>
              <a:t> ham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4Ch ; </a:t>
            </a:r>
            <a:r>
              <a:rPr lang="en-US" dirty="0" err="1">
                <a:solidFill>
                  <a:srgbClr val="0000FF"/>
                </a:solidFill>
              </a:rPr>
              <a:t>tro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ve</a:t>
            </a:r>
            <a:r>
              <a:rPr lang="en-US" dirty="0">
                <a:solidFill>
                  <a:srgbClr val="0000FF"/>
                </a:solidFill>
              </a:rPr>
              <a:t> he </a:t>
            </a:r>
            <a:r>
              <a:rPr lang="en-US" dirty="0" err="1">
                <a:solidFill>
                  <a:srgbClr val="0000FF"/>
                </a:solidFill>
              </a:rPr>
              <a:t>dieu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hanh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</a:t>
            </a:r>
          </a:p>
          <a:p>
            <a:r>
              <a:rPr lang="en-US" dirty="0">
                <a:solidFill>
                  <a:srgbClr val="0000FF"/>
                </a:solidFill>
              </a:rPr>
              <a:t>CSEG ENDS</a:t>
            </a:r>
          </a:p>
          <a:p>
            <a:r>
              <a:rPr lang="en-US" dirty="0">
                <a:solidFill>
                  <a:srgbClr val="0000FF"/>
                </a:solidFill>
              </a:rPr>
              <a:t>END start</a:t>
            </a:r>
          </a:p>
        </p:txBody>
      </p:sp>
    </p:spTree>
    <p:extLst>
      <p:ext uri="{BB962C8B-B14F-4D97-AF65-F5344CB8AC3E}">
        <p14:creationId xmlns:p14="http://schemas.microsoft.com/office/powerpoint/2010/main" val="27372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In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hình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701716"/>
            <a:ext cx="86868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Dịch</a:t>
            </a:r>
            <a:r>
              <a:rPr lang="vi-VN" sz="2400" dirty="0">
                <a:latin typeface="+mj-lt"/>
              </a:rPr>
              <a:t>, sửa lỗi (nếu có) và chạy chương trình để xem kết quả trên màn hình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Viết </a:t>
            </a:r>
            <a:r>
              <a:rPr lang="vi-VN" sz="2400" dirty="0">
                <a:latin typeface="+mj-lt"/>
              </a:rPr>
              <a:t>lại chương trình trên để in ra màn hình chuỗi </a:t>
            </a:r>
            <a:r>
              <a:rPr lang="vi-VN" sz="2400" b="1" dirty="0" smtClean="0">
                <a:latin typeface="+mj-lt"/>
              </a:rPr>
              <a:t>“</a:t>
            </a:r>
            <a:r>
              <a:rPr lang="en-US" sz="2400" b="1" dirty="0" err="1" smtClean="0">
                <a:latin typeface="+mj-lt"/>
              </a:rPr>
              <a:t>Khoa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cong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nghe</a:t>
            </a:r>
            <a:r>
              <a:rPr lang="en-US" sz="2400" b="1" dirty="0" smtClean="0">
                <a:latin typeface="+mj-lt"/>
              </a:rPr>
              <a:t> thong tin HVMM</a:t>
            </a:r>
            <a:r>
              <a:rPr lang="vi-VN" sz="2400" b="1" dirty="0" smtClean="0">
                <a:latin typeface="+mj-lt"/>
              </a:rPr>
              <a:t>”</a:t>
            </a:r>
            <a:r>
              <a:rPr lang="vi-VN" sz="2400" b="1" i="1" dirty="0" smtClean="0">
                <a:latin typeface="+mj-lt"/>
              </a:rPr>
              <a:t>.</a:t>
            </a:r>
            <a:endParaRPr lang="en-US" sz="2400" b="1" i="1" dirty="0" smtClean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Sửa </a:t>
            </a:r>
            <a:r>
              <a:rPr lang="vi-VN" sz="2400" dirty="0">
                <a:latin typeface="+mj-lt"/>
              </a:rPr>
              <a:t>khai báo biến </a:t>
            </a:r>
            <a:r>
              <a:rPr lang="vi-VN" sz="2400" b="1" dirty="0">
                <a:latin typeface="+mj-lt"/>
              </a:rPr>
              <a:t>chuoi </a:t>
            </a:r>
            <a:r>
              <a:rPr lang="vi-VN" sz="2400" dirty="0">
                <a:latin typeface="+mj-lt"/>
              </a:rPr>
              <a:t>có dạng như sau</a:t>
            </a:r>
            <a:r>
              <a:rPr lang="vi-VN" sz="2400" dirty="0" smtClean="0"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chuoi DB </a:t>
            </a:r>
            <a:r>
              <a:rPr lang="vi-VN" sz="2400" dirty="0" smtClean="0">
                <a:latin typeface="+mj-lt"/>
              </a:rPr>
              <a:t>‘</a:t>
            </a:r>
            <a:r>
              <a:rPr lang="en-US" sz="2400" dirty="0" err="1" smtClean="0">
                <a:latin typeface="+mj-lt"/>
              </a:rPr>
              <a:t>kma</a:t>
            </a:r>
            <a:r>
              <a:rPr lang="vi-VN" sz="2400" dirty="0" smtClean="0">
                <a:latin typeface="+mj-lt"/>
              </a:rPr>
              <a:t>’, </a:t>
            </a:r>
            <a:r>
              <a:rPr lang="vi-VN" sz="2400" dirty="0">
                <a:latin typeface="+mj-lt"/>
              </a:rPr>
              <a:t>10, 13, </a:t>
            </a:r>
            <a:r>
              <a:rPr lang="vi-VN" sz="2400" dirty="0" smtClean="0">
                <a:latin typeface="+mj-lt"/>
              </a:rPr>
              <a:t>‘</a:t>
            </a:r>
            <a:r>
              <a:rPr lang="en-US" sz="2400" dirty="0" err="1" smtClean="0">
                <a:latin typeface="+mj-lt"/>
              </a:rPr>
              <a:t>cntt</a:t>
            </a:r>
            <a:r>
              <a:rPr lang="vi-VN" sz="2400" dirty="0" smtClean="0">
                <a:latin typeface="+mj-lt"/>
              </a:rPr>
              <a:t>$’</a:t>
            </a:r>
            <a:r>
              <a:rPr lang="en-US" sz="2400" dirty="0" smtClean="0">
                <a:latin typeface="+mj-lt"/>
              </a:rPr>
              <a:t>. </a:t>
            </a:r>
            <a:r>
              <a:rPr lang="vi-VN" sz="2400" dirty="0" smtClean="0">
                <a:latin typeface="+mj-lt"/>
              </a:rPr>
              <a:t>Dịch </a:t>
            </a:r>
            <a:r>
              <a:rPr lang="vi-VN" sz="2400" dirty="0">
                <a:latin typeface="+mj-lt"/>
              </a:rPr>
              <a:t>và chạy chương trình để xem kết quả. Trong khai báo biến chuoi, 2 giá </a:t>
            </a:r>
            <a:r>
              <a:rPr lang="vi-VN" sz="2400" dirty="0" smtClean="0">
                <a:latin typeface="+mj-lt"/>
              </a:rPr>
              <a:t>trị</a:t>
            </a:r>
            <a:r>
              <a:rPr lang="en-US" sz="2400" dirty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10</a:t>
            </a:r>
            <a:r>
              <a:rPr lang="vi-VN" sz="2400" b="1" dirty="0">
                <a:latin typeface="+mj-lt"/>
              </a:rPr>
              <a:t>, 13 </a:t>
            </a:r>
            <a:r>
              <a:rPr lang="vi-VN" sz="2400" dirty="0">
                <a:latin typeface="+mj-lt"/>
              </a:rPr>
              <a:t>có ý nghĩa gì trong việc in chuỗi ra màn hình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Sửa </a:t>
            </a:r>
            <a:r>
              <a:rPr lang="vi-VN" sz="2400" dirty="0">
                <a:latin typeface="+mj-lt"/>
              </a:rPr>
              <a:t>lại chương trình để in ra màn hình số </a:t>
            </a:r>
            <a:r>
              <a:rPr lang="en-US" sz="2400" b="1" dirty="0" smtClean="0">
                <a:latin typeface="+mj-lt"/>
              </a:rPr>
              <a:t>2022</a:t>
            </a:r>
            <a:r>
              <a:rPr lang="vi-VN" sz="2400" dirty="0" smtClean="0">
                <a:latin typeface="+mj-lt"/>
              </a:rPr>
              <a:t>. 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3. </a:t>
            </a:r>
            <a:r>
              <a:rPr lang="en-US" b="1" dirty="0" err="1" smtClean="0">
                <a:solidFill>
                  <a:srgbClr val="0070C0"/>
                </a:solidFill>
              </a:rPr>
              <a:t>Nhận</a:t>
            </a:r>
            <a:r>
              <a:rPr lang="en-US" b="1" dirty="0" smtClean="0">
                <a:solidFill>
                  <a:srgbClr val="0070C0"/>
                </a:solidFill>
              </a:rPr>
              <a:t> 1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600200"/>
            <a:ext cx="868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>
                <a:latin typeface="+mj-lt"/>
              </a:rPr>
              <a:t>Chương trình sau đây </a:t>
            </a:r>
            <a:r>
              <a:rPr lang="vi-VN" sz="2400" dirty="0" smtClean="0">
                <a:latin typeface="+mj-lt"/>
              </a:rPr>
              <a:t>sẽ </a:t>
            </a:r>
            <a:r>
              <a:rPr lang="vi-VN" sz="2400" dirty="0">
                <a:latin typeface="+mj-lt"/>
              </a:rPr>
              <a:t>sử dụng hàm 01, ngắt 21h để nhận 1 ký tự </a:t>
            </a:r>
            <a:r>
              <a:rPr lang="vi-VN" sz="2400" dirty="0" smtClean="0">
                <a:latin typeface="+mj-lt"/>
              </a:rPr>
              <a:t>từ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bàn </a:t>
            </a:r>
            <a:r>
              <a:rPr lang="vi-VN" sz="2400" dirty="0">
                <a:latin typeface="+mj-lt"/>
              </a:rPr>
              <a:t>phím. Soạn thảo và đặt tên tập tin nguồn là BAI_2C.ASM</a:t>
            </a:r>
            <a:r>
              <a:rPr lang="vi-VN" sz="2400" dirty="0" smtClean="0">
                <a:latin typeface="+mj-lt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3. </a:t>
            </a:r>
            <a:r>
              <a:rPr lang="en-US" b="1" dirty="0" err="1" smtClean="0">
                <a:solidFill>
                  <a:srgbClr val="0070C0"/>
                </a:solidFill>
              </a:rPr>
              <a:t>Nhận</a:t>
            </a:r>
            <a:r>
              <a:rPr lang="en-US" b="1" dirty="0" smtClean="0">
                <a:solidFill>
                  <a:srgbClr val="0070C0"/>
                </a:solidFill>
              </a:rPr>
              <a:t> 1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5715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DSEG SEGMENT</a:t>
            </a:r>
          </a:p>
          <a:p>
            <a:r>
              <a:rPr lang="en-US" dirty="0">
                <a:solidFill>
                  <a:srgbClr val="0000FF"/>
                </a:solidFill>
              </a:rPr>
              <a:t>max DB 30</a:t>
            </a:r>
          </a:p>
          <a:p>
            <a:r>
              <a:rPr lang="en-US" dirty="0" err="1">
                <a:solidFill>
                  <a:srgbClr val="0000FF"/>
                </a:solidFill>
              </a:rPr>
              <a:t>len</a:t>
            </a:r>
            <a:r>
              <a:rPr lang="en-US" dirty="0">
                <a:solidFill>
                  <a:srgbClr val="0000FF"/>
                </a:solidFill>
              </a:rPr>
              <a:t> DB 0</a:t>
            </a:r>
          </a:p>
          <a:p>
            <a:r>
              <a:rPr lang="en-US" dirty="0" err="1">
                <a:solidFill>
                  <a:srgbClr val="0000FF"/>
                </a:solidFill>
              </a:rPr>
              <a:t>chuoi</a:t>
            </a:r>
            <a:r>
              <a:rPr lang="en-US" dirty="0">
                <a:solidFill>
                  <a:srgbClr val="0000FF"/>
                </a:solidFill>
              </a:rPr>
              <a:t> DB 30 dup(?)</a:t>
            </a:r>
          </a:p>
          <a:p>
            <a:r>
              <a:rPr lang="en-US" dirty="0" err="1">
                <a:solidFill>
                  <a:srgbClr val="0000FF"/>
                </a:solidFill>
              </a:rPr>
              <a:t>tbao</a:t>
            </a:r>
            <a:r>
              <a:rPr lang="en-US" dirty="0">
                <a:solidFill>
                  <a:srgbClr val="0000FF"/>
                </a:solidFill>
              </a:rPr>
              <a:t> DB ‘Hay go </a:t>
            </a:r>
            <a:r>
              <a:rPr lang="en-US" dirty="0" err="1">
                <a:solidFill>
                  <a:srgbClr val="0000FF"/>
                </a:solidFill>
              </a:rPr>
              <a:t>vao</a:t>
            </a:r>
            <a:r>
              <a:rPr lang="en-US" dirty="0">
                <a:solidFill>
                  <a:srgbClr val="0000FF"/>
                </a:solidFill>
              </a:rPr>
              <a:t> 1 </a:t>
            </a:r>
            <a:r>
              <a:rPr lang="en-US" dirty="0" err="1">
                <a:solidFill>
                  <a:srgbClr val="0000FF"/>
                </a:solidFill>
              </a:rPr>
              <a:t>chuoi</a:t>
            </a:r>
            <a:r>
              <a:rPr lang="en-US" dirty="0">
                <a:solidFill>
                  <a:srgbClr val="0000FF"/>
                </a:solidFill>
              </a:rPr>
              <a:t>: $’</a:t>
            </a:r>
          </a:p>
          <a:p>
            <a:r>
              <a:rPr lang="en-US" dirty="0">
                <a:solidFill>
                  <a:srgbClr val="0000FF"/>
                </a:solidFill>
              </a:rPr>
              <a:t>DSEG ENDS</a:t>
            </a:r>
          </a:p>
          <a:p>
            <a:r>
              <a:rPr lang="en-US" dirty="0">
                <a:solidFill>
                  <a:srgbClr val="0000FF"/>
                </a:solidFill>
              </a:rPr>
              <a:t>CSEG SEGMENT</a:t>
            </a:r>
          </a:p>
          <a:p>
            <a:r>
              <a:rPr lang="en-US" dirty="0">
                <a:solidFill>
                  <a:srgbClr val="0000FF"/>
                </a:solidFill>
              </a:rPr>
              <a:t>ASSUME CS: CSEG, DS: DSEG</a:t>
            </a:r>
          </a:p>
          <a:p>
            <a:r>
              <a:rPr lang="en-US" dirty="0">
                <a:solidFill>
                  <a:srgbClr val="0000FF"/>
                </a:solidFill>
              </a:rPr>
              <a:t>start: </a:t>
            </a:r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ax, DSEG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ds, ax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09h ; In </a:t>
            </a:r>
            <a:r>
              <a:rPr lang="en-US" dirty="0" err="1">
                <a:solidFill>
                  <a:srgbClr val="0000FF"/>
                </a:solidFill>
              </a:rPr>
              <a:t>câu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thông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báo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màn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hình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lea dx, </a:t>
            </a:r>
            <a:r>
              <a:rPr lang="en-US" dirty="0" err="1">
                <a:solidFill>
                  <a:srgbClr val="0000FF"/>
                </a:solidFill>
              </a:rPr>
              <a:t>tbao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0Ah ; Ham 0Ah, </a:t>
            </a:r>
            <a:r>
              <a:rPr lang="en-US" dirty="0" err="1">
                <a:solidFill>
                  <a:srgbClr val="0000FF"/>
                </a:solidFill>
              </a:rPr>
              <a:t>nhap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chuoi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ban </a:t>
            </a:r>
            <a:r>
              <a:rPr lang="en-US" dirty="0" err="1">
                <a:solidFill>
                  <a:srgbClr val="0000FF"/>
                </a:solidFill>
              </a:rPr>
              <a:t>phim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lea dx, MAX ; dx </a:t>
            </a:r>
            <a:r>
              <a:rPr lang="en-US" dirty="0" err="1">
                <a:solidFill>
                  <a:srgbClr val="0000FF"/>
                </a:solidFill>
              </a:rPr>
              <a:t>chua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dia</a:t>
            </a:r>
            <a:r>
              <a:rPr lang="en-US" dirty="0">
                <a:solidFill>
                  <a:srgbClr val="0000FF"/>
                </a:solidFill>
              </a:rPr>
              <a:t> chi </a:t>
            </a:r>
            <a:r>
              <a:rPr lang="en-US" dirty="0" err="1">
                <a:solidFill>
                  <a:srgbClr val="0000FF"/>
                </a:solidFill>
              </a:rPr>
              <a:t>vung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dem</a:t>
            </a:r>
            <a:r>
              <a:rPr lang="en-US" dirty="0">
                <a:solidFill>
                  <a:srgbClr val="0000FF"/>
                </a:solidFill>
              </a:rPr>
              <a:t> ban </a:t>
            </a:r>
            <a:r>
              <a:rPr lang="en-US" dirty="0" err="1">
                <a:solidFill>
                  <a:srgbClr val="0000FF"/>
                </a:solidFill>
              </a:rPr>
              <a:t>phim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 ; </a:t>
            </a:r>
            <a:r>
              <a:rPr lang="en-US" dirty="0" err="1">
                <a:solidFill>
                  <a:srgbClr val="0000FF"/>
                </a:solidFill>
              </a:rPr>
              <a:t>goi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ngat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thuc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hien</a:t>
            </a:r>
            <a:r>
              <a:rPr lang="en-US" dirty="0">
                <a:solidFill>
                  <a:srgbClr val="0000FF"/>
                </a:solidFill>
              </a:rPr>
              <a:t> ham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4Ch ; </a:t>
            </a:r>
            <a:r>
              <a:rPr lang="en-US" dirty="0" err="1">
                <a:solidFill>
                  <a:srgbClr val="0000FF"/>
                </a:solidFill>
              </a:rPr>
              <a:t>tro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ve</a:t>
            </a:r>
            <a:r>
              <a:rPr lang="en-US" dirty="0">
                <a:solidFill>
                  <a:srgbClr val="0000FF"/>
                </a:solidFill>
              </a:rPr>
              <a:t> he </a:t>
            </a:r>
            <a:r>
              <a:rPr lang="en-US" dirty="0" err="1">
                <a:solidFill>
                  <a:srgbClr val="0000FF"/>
                </a:solidFill>
              </a:rPr>
              <a:t>dieu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hanh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</a:t>
            </a:r>
          </a:p>
          <a:p>
            <a:r>
              <a:rPr lang="en-US" dirty="0">
                <a:solidFill>
                  <a:srgbClr val="0000FF"/>
                </a:solidFill>
              </a:rPr>
              <a:t>CSEG ENDS</a:t>
            </a:r>
          </a:p>
          <a:p>
            <a:r>
              <a:rPr lang="en-US" dirty="0">
                <a:solidFill>
                  <a:srgbClr val="0000FF"/>
                </a:solidFill>
              </a:rPr>
              <a:t>END start</a:t>
            </a:r>
          </a:p>
        </p:txBody>
      </p:sp>
    </p:spTree>
    <p:extLst>
      <p:ext uri="{BB962C8B-B14F-4D97-AF65-F5344CB8AC3E}">
        <p14:creationId xmlns:p14="http://schemas.microsoft.com/office/powerpoint/2010/main" val="26532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8621</TotalTime>
  <Words>1242</Words>
  <Application>Microsoft Office PowerPoint</Application>
  <PresentationFormat>On-screen Show (4:3)</PresentationFormat>
  <Paragraphs>119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Calibri</vt:lpstr>
      <vt:lpstr>Office Theme</vt:lpstr>
      <vt:lpstr>THỰC HÀNH LẬP TRÌNH HỢP NGỮ TRÊN 8086</vt:lpstr>
      <vt:lpstr>NHẬP XUẤT KÝ TỰ</vt:lpstr>
      <vt:lpstr>1. In ký tự ra màn hình</vt:lpstr>
      <vt:lpstr>1. In ký tự ra màn hình</vt:lpstr>
      <vt:lpstr>1. In ký tự ra màn hình</vt:lpstr>
      <vt:lpstr>2. In chuỗi ký tự ra màn hình</vt:lpstr>
      <vt:lpstr>2. In chuỗi ký tự ra màn hình</vt:lpstr>
      <vt:lpstr>3. Nhận 1 ký tự từ bàn phím</vt:lpstr>
      <vt:lpstr>3. Nhận 1 ký tự từ bàn phím</vt:lpstr>
      <vt:lpstr>3. Nhận 1 ký tự từ bàn phím</vt:lpstr>
      <vt:lpstr>4. Nhận chuỗi ký tự từ bàn phím</vt:lpstr>
      <vt:lpstr>4. Nhận chuỗi ký tự từ bàn phím</vt:lpstr>
      <vt:lpstr>4. Nhận chuỗi ký tự từ bàn phím</vt:lpstr>
      <vt:lpstr>5. Bài tập</vt:lpstr>
      <vt:lpstr>5. 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DPP</cp:lastModifiedBy>
  <cp:revision>652</cp:revision>
  <cp:lastPrinted>2019-11-27T06:18:04Z</cp:lastPrinted>
  <dcterms:created xsi:type="dcterms:W3CDTF">2015-08-28T07:40:17Z</dcterms:created>
  <dcterms:modified xsi:type="dcterms:W3CDTF">2022-05-16T01:15:25Z</dcterms:modified>
</cp:coreProperties>
</file>