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CF9ED-747E-4DDE-BFC1-9C75DD4E8691}"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7CF9ED-747E-4DDE-BFC1-9C75DD4E8691}"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7CF9ED-747E-4DDE-BFC1-9C75DD4E8691}"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CF9ED-747E-4DDE-BFC1-9C75DD4E8691}"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7CF9ED-747E-4DDE-BFC1-9C75DD4E8691}"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7CF9ED-747E-4DDE-BFC1-9C75DD4E8691}"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CF9ED-747E-4DDE-BFC1-9C75DD4E8691}" type="datetimeFigureOut">
              <a:rPr lang="en-US" smtClean="0"/>
              <a:t>7/1/2024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DBCC6-ED05-478E-A357-A54E5C92E3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8672" y="-6902"/>
            <a:ext cx="8215374" cy="1200329"/>
          </a:xfrm>
          <a:prstGeom prst="rect">
            <a:avLst/>
          </a:prstGeom>
          <a:noFill/>
        </p:spPr>
        <p:txBody>
          <a:bodyPr wrap="square" lIns="91440" tIns="45720" rIns="91440" bIns="45720">
            <a:spAutoFit/>
          </a:bodyPr>
          <a:lstStyle/>
          <a:p>
            <a:pPr algn="ctr"/>
            <a:r>
              <a:rPr lang="en-US" sz="3600" b="1" dirty="0" err="1">
                <a:ln w="9525">
                  <a:solidFill>
                    <a:schemeClr val="bg1"/>
                  </a:solidFill>
                  <a:prstDash val="solid"/>
                </a:ln>
                <a:effectLst>
                  <a:outerShdw blurRad="12700" dist="38100" dir="2700000" algn="tl" rotWithShape="0">
                    <a:schemeClr val="bg1">
                      <a:lumMod val="50000"/>
                    </a:schemeClr>
                  </a:outerShdw>
                </a:effectLst>
              </a:rPr>
              <a:t>Đại</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hội</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đại</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biểu</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toàn</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quốc</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lần</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thứ</a:t>
            </a:r>
            <a:r>
              <a:rPr lang="en-US" sz="3600" b="1" dirty="0">
                <a:ln w="9525">
                  <a:solidFill>
                    <a:schemeClr val="bg1"/>
                  </a:solidFill>
                  <a:prstDash val="solid"/>
                </a:ln>
                <a:effectLst>
                  <a:outerShdw blurRad="12700" dist="38100" dir="2700000" algn="tl" rotWithShape="0">
                    <a:schemeClr val="bg1">
                      <a:lumMod val="50000"/>
                    </a:schemeClr>
                  </a:outerShdw>
                </a:effectLst>
              </a:rPr>
              <a:t> IX</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(4 - 2001)</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65" y="71120"/>
            <a:ext cx="2567940" cy="1471930"/>
          </a:xfrm>
          <a:prstGeom prst="rect">
            <a:avLst/>
          </a:prstGeom>
        </p:spPr>
      </p:pic>
      <p:grpSp>
        <p:nvGrpSpPr>
          <p:cNvPr id="17" name="Group 16"/>
          <p:cNvGrpSpPr/>
          <p:nvPr/>
        </p:nvGrpSpPr>
        <p:grpSpPr>
          <a:xfrm>
            <a:off x="3121066" y="-6902"/>
            <a:ext cx="8490585" cy="1276985"/>
            <a:chOff x="3450374" y="381639"/>
            <a:chExt cx="8490614" cy="1450046"/>
          </a:xfrm>
        </p:grpSpPr>
        <p:sp>
          <p:nvSpPr>
            <p:cNvPr id="14" name="Rectangle 13"/>
            <p:cNvSpPr/>
            <p:nvPr/>
          </p:nvSpPr>
          <p:spPr>
            <a:xfrm>
              <a:off x="3576918" y="1606198"/>
              <a:ext cx="8364070" cy="2254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3450374" y="381639"/>
              <a:ext cx="175070" cy="1446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pic>
        <p:nvPicPr>
          <p:cNvPr id="19" name="Picture 18"/>
          <p:cNvPicPr>
            <a:picLocks noChangeAspect="1"/>
          </p:cNvPicPr>
          <p:nvPr/>
        </p:nvPicPr>
        <p:blipFill>
          <a:blip r:embed="rId3" cstate="print">
            <a:extLst>
              <a:ext uri="{BEBA8EAE-BF5A-486C-A8C5-ECC9F3942E4B}">
                <a14:imgProps xmlns:a14="http://schemas.microsoft.com/office/drawing/2010/main">
                  <a14:imgLayer r:embed="rId4">
                    <a14:imgEffect>
                      <a14:backgroundRemoval t="9172" b="99112" l="10000" r="90000">
                        <a14:foregroundMark x1="33500" y1="94083" x2="33500" y2="94083"/>
                        <a14:foregroundMark x1="73167" y1="97041" x2="73167" y2="97041"/>
                        <a14:foregroundMark x1="31667" y1="98521" x2="31667" y2="98521"/>
                        <a14:foregroundMark x1="76667" y1="99112" x2="76667" y2="99112"/>
                      </a14:backgroundRemoval>
                    </a14:imgEffect>
                  </a14:imgLayer>
                </a14:imgProps>
              </a:ext>
              <a:ext uri="{28A0092B-C50C-407E-A947-70E740481C1C}">
                <a14:useLocalDpi xmlns:a14="http://schemas.microsoft.com/office/drawing/2010/main" val="0"/>
              </a:ext>
            </a:extLst>
          </a:blip>
          <a:stretch>
            <a:fillRect/>
          </a:stretch>
        </p:blipFill>
        <p:spPr>
          <a:xfrm>
            <a:off x="10027285" y="344805"/>
            <a:ext cx="2164715" cy="1219835"/>
          </a:xfrm>
          <a:prstGeom prst="rect">
            <a:avLst/>
          </a:prstGeom>
        </p:spPr>
      </p:pic>
      <p:sp>
        <p:nvSpPr>
          <p:cNvPr id="30" name="Frame 29"/>
          <p:cNvSpPr/>
          <p:nvPr/>
        </p:nvSpPr>
        <p:spPr>
          <a:xfrm>
            <a:off x="0" y="0"/>
            <a:ext cx="12192000" cy="6858000"/>
          </a:xfrm>
          <a:prstGeom prst="frame">
            <a:avLst>
              <a:gd name="adj1" fmla="val 866"/>
            </a:avLst>
          </a:prstGeom>
          <a:solidFill>
            <a:srgbClr val="FF00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tLang="en-US" dirty="0" err="1">
              <a:solidFill>
                <a:schemeClr val="tx1"/>
              </a:solidFill>
            </a:endParaRPr>
          </a:p>
          <a:p>
            <a:pPr algn="ctr"/>
            <a:endParaRPr lang="vi-VN" altLang="en-US" dirty="0" err="1">
              <a:solidFill>
                <a:schemeClr val="tx1"/>
              </a:solidFill>
            </a:endParaRPr>
          </a:p>
        </p:txBody>
      </p:sp>
      <p:sp>
        <p:nvSpPr>
          <p:cNvPr id="34" name="Rectangle 33">
            <a:extLst>
              <a:ext uri="{FF2B5EF4-FFF2-40B4-BE49-F238E27FC236}">
                <a16:creationId xmlns:a16="http://schemas.microsoft.com/office/drawing/2014/main" id="{6E159620-F116-691B-B2A2-1194CB905A2B}"/>
              </a:ext>
            </a:extLst>
          </p:cNvPr>
          <p:cNvSpPr/>
          <p:nvPr/>
        </p:nvSpPr>
        <p:spPr>
          <a:xfrm>
            <a:off x="1073021" y="1611809"/>
            <a:ext cx="10235682" cy="900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FF0000"/>
                </a:solidFill>
                <a:effectLst>
                  <a:outerShdw blurRad="38100" dist="38100" dir="2700000" algn="tl">
                    <a:srgbClr val="000000"/>
                  </a:outerShdw>
                </a:effectLst>
                <a:latin typeface="Arial" charset="0"/>
                <a:cs typeface="Arial" charset="0"/>
              </a:rPr>
              <a:t>CHỦ ĐỀ ĐẠI HỘI</a:t>
            </a:r>
            <a:r>
              <a:rPr lang="vi-VN" sz="1800" b="1" dirty="0">
                <a:solidFill>
                  <a:srgbClr val="FF0000"/>
                </a:solidFill>
                <a:effectLst>
                  <a:outerShdw blurRad="38100" dist="38100" dir="2700000" algn="tl">
                    <a:srgbClr val="000000"/>
                  </a:outerShdw>
                </a:effectLst>
                <a:latin typeface="Arial" charset="0"/>
                <a:cs typeface="Arial" charset="0"/>
              </a:rPr>
              <a:t>: </a:t>
            </a:r>
            <a:r>
              <a:rPr lang="vi-VN" sz="1800" dirty="0">
                <a:solidFill>
                  <a:srgbClr val="FF0000"/>
                </a:solidFill>
              </a:rPr>
              <a:t> </a:t>
            </a:r>
            <a:r>
              <a:rPr lang="vi-VN" sz="1800" b="1" dirty="0"/>
              <a:t>“Phát huy sức mạnh toàn dân tộc, tiếp tục đổi mới, đẩy mạnh công nghiệp hoá hiện đại hoá, xây dựng và bảo vệ Tổ quốc Việt Nam xã hội chủ nghĩa” </a:t>
            </a:r>
            <a:endParaRPr lang="en-US" sz="1800" b="1" dirty="0">
              <a:solidFill>
                <a:prstClr val="black"/>
              </a:solidFill>
              <a:effectLst>
                <a:outerShdw blurRad="38100" dist="38100" dir="2700000" algn="tl">
                  <a:srgbClr val="000000"/>
                </a:outerShdw>
              </a:effectLst>
              <a:latin typeface="Arial" charset="0"/>
              <a:cs typeface="Arial" charset="0"/>
            </a:endParaRPr>
          </a:p>
          <a:p>
            <a:pPr algn="ctr"/>
            <a:endParaRPr lang="en-US" dirty="0"/>
          </a:p>
        </p:txBody>
      </p:sp>
      <p:sp>
        <p:nvSpPr>
          <p:cNvPr id="43" name="Rectangle: Rounded Corners 42">
            <a:extLst>
              <a:ext uri="{FF2B5EF4-FFF2-40B4-BE49-F238E27FC236}">
                <a16:creationId xmlns:a16="http://schemas.microsoft.com/office/drawing/2014/main" id="{E5EAC0EF-3F65-C13C-6138-632442937E46}"/>
              </a:ext>
            </a:extLst>
          </p:cNvPr>
          <p:cNvSpPr/>
          <p:nvPr/>
        </p:nvSpPr>
        <p:spPr>
          <a:xfrm>
            <a:off x="754477" y="3882711"/>
            <a:ext cx="3224513" cy="900155"/>
          </a:xfrm>
          <a:prstGeom prst="roundRect">
            <a:avLst/>
          </a:prstGeom>
          <a:solidFill>
            <a:srgbClr val="F5F5F5"/>
          </a:solidFill>
          <a:ln w="381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vi-VN" b="0" i="0" dirty="0">
                <a:solidFill>
                  <a:srgbClr val="363636"/>
                </a:solidFill>
                <a:effectLst/>
                <a:highlight>
                  <a:srgbClr val="FFFFFF"/>
                </a:highlight>
                <a:latin typeface="Arial" panose="020B0604020202020204" pitchFamily="34" charset="0"/>
              </a:rPr>
              <a:t> </a:t>
            </a:r>
            <a:r>
              <a:rPr lang="vi-VN" sz="1600" b="0" i="0" dirty="0">
                <a:solidFill>
                  <a:srgbClr val="363636"/>
                </a:solidFill>
                <a:effectLst/>
                <a:highlight>
                  <a:srgbClr val="FFFFFF"/>
                </a:highlight>
                <a:latin typeface="Arial" panose="020B0604020202020204" pitchFamily="34" charset="0"/>
              </a:rPr>
              <a:t>Tình hình đất nước 5 năm qua và những bài học chủ yếu của 15 năm đổi mới</a:t>
            </a:r>
            <a:r>
              <a:rPr lang="en-US" sz="1600" dirty="0">
                <a:solidFill>
                  <a:schemeClr val="tx1"/>
                </a:solidFill>
              </a:rPr>
              <a:t> </a:t>
            </a:r>
          </a:p>
        </p:txBody>
      </p:sp>
      <p:sp>
        <p:nvSpPr>
          <p:cNvPr id="44" name="Rectangle: Rounded Corners 43">
            <a:extLst>
              <a:ext uri="{FF2B5EF4-FFF2-40B4-BE49-F238E27FC236}">
                <a16:creationId xmlns:a16="http://schemas.microsoft.com/office/drawing/2014/main" id="{3E020CB2-5BB5-321D-025B-9559BEE8FE01}"/>
              </a:ext>
            </a:extLst>
          </p:cNvPr>
          <p:cNvSpPr/>
          <p:nvPr/>
        </p:nvSpPr>
        <p:spPr>
          <a:xfrm>
            <a:off x="754477" y="2764401"/>
            <a:ext cx="3224513" cy="900155"/>
          </a:xfrm>
          <a:prstGeom prst="roundRect">
            <a:avLst/>
          </a:prstGeom>
          <a:solidFill>
            <a:srgbClr val="F5F5F5"/>
          </a:solidFill>
          <a:ln w="38100">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r>
              <a:rPr lang="en-US" sz="1400" dirty="0">
                <a:solidFill>
                  <a:schemeClr val="tx1"/>
                </a:solidFill>
              </a:rPr>
              <a:t>. </a:t>
            </a:r>
            <a:r>
              <a:rPr lang="en-US" sz="1400" b="0" i="0" dirty="0" err="1">
                <a:solidFill>
                  <a:srgbClr val="363636"/>
                </a:solidFill>
                <a:effectLst/>
                <a:highlight>
                  <a:srgbClr val="FFFFFF"/>
                </a:highlight>
                <a:latin typeface="Arial" panose="020B0604020202020204" pitchFamily="34" charset="0"/>
              </a:rPr>
              <a:t>Việt</a:t>
            </a:r>
            <a:r>
              <a:rPr lang="en-US" sz="1400" b="0" i="0" dirty="0">
                <a:solidFill>
                  <a:srgbClr val="363636"/>
                </a:solidFill>
                <a:effectLst/>
                <a:highlight>
                  <a:srgbClr val="FFFFFF"/>
                </a:highlight>
                <a:latin typeface="Arial" panose="020B0604020202020204" pitchFamily="34" charset="0"/>
              </a:rPr>
              <a:t> Nam trong thế </a:t>
            </a:r>
            <a:r>
              <a:rPr lang="en-US" sz="1400" b="0" i="0" dirty="0" err="1">
                <a:solidFill>
                  <a:srgbClr val="363636"/>
                </a:solidFill>
                <a:effectLst/>
                <a:highlight>
                  <a:srgbClr val="FFFFFF"/>
                </a:highlight>
                <a:latin typeface="Arial" panose="020B0604020202020204" pitchFamily="34" charset="0"/>
              </a:rPr>
              <a:t>kỷ</a:t>
            </a:r>
            <a:r>
              <a:rPr lang="en-US" sz="1400" b="0" i="0" dirty="0">
                <a:solidFill>
                  <a:srgbClr val="363636"/>
                </a:solidFill>
                <a:effectLst/>
                <a:highlight>
                  <a:srgbClr val="FFFFFF"/>
                </a:highlight>
                <a:latin typeface="Arial" panose="020B0604020202020204" pitchFamily="34" charset="0"/>
              </a:rPr>
              <a:t> XX và </a:t>
            </a:r>
            <a:r>
              <a:rPr lang="en-US" sz="1400" b="0" i="0" dirty="0" err="1">
                <a:solidFill>
                  <a:srgbClr val="363636"/>
                </a:solidFill>
                <a:effectLst/>
                <a:highlight>
                  <a:srgbClr val="FFFFFF"/>
                </a:highlight>
                <a:latin typeface="Arial" panose="020B0604020202020204" pitchFamily="34" charset="0"/>
              </a:rPr>
              <a:t>triển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vọng</a:t>
            </a:r>
            <a:r>
              <a:rPr lang="en-US" sz="1400" b="0" i="0" dirty="0">
                <a:solidFill>
                  <a:srgbClr val="363636"/>
                </a:solidFill>
                <a:effectLst/>
                <a:highlight>
                  <a:srgbClr val="FFFFFF"/>
                </a:highlight>
                <a:latin typeface="Arial" panose="020B0604020202020204" pitchFamily="34" charset="0"/>
              </a:rPr>
              <a:t> trong thế </a:t>
            </a:r>
            <a:r>
              <a:rPr lang="en-US" sz="1400" b="0" i="0" dirty="0" err="1">
                <a:solidFill>
                  <a:srgbClr val="363636"/>
                </a:solidFill>
                <a:effectLst/>
                <a:highlight>
                  <a:srgbClr val="FFFFFF"/>
                </a:highlight>
                <a:latin typeface="Arial" panose="020B0604020202020204" pitchFamily="34" charset="0"/>
              </a:rPr>
              <a:t>kỷ</a:t>
            </a:r>
            <a:r>
              <a:rPr lang="en-US" sz="1400" b="0" i="0" dirty="0">
                <a:solidFill>
                  <a:srgbClr val="363636"/>
                </a:solidFill>
                <a:effectLst/>
                <a:highlight>
                  <a:srgbClr val="FFFFFF"/>
                </a:highlight>
                <a:latin typeface="Arial" panose="020B0604020202020204" pitchFamily="34" charset="0"/>
              </a:rPr>
              <a:t> XXI</a:t>
            </a:r>
            <a:endParaRPr lang="en-US" sz="1400" dirty="0">
              <a:solidFill>
                <a:schemeClr val="tx1"/>
              </a:solidFill>
            </a:endParaRPr>
          </a:p>
        </p:txBody>
      </p:sp>
      <p:sp>
        <p:nvSpPr>
          <p:cNvPr id="45" name="Rectangle: Rounded Corners 44">
            <a:extLst>
              <a:ext uri="{FF2B5EF4-FFF2-40B4-BE49-F238E27FC236}">
                <a16:creationId xmlns:a16="http://schemas.microsoft.com/office/drawing/2014/main" id="{D1FD5E53-04CC-1CA0-4B07-F0C083171A8A}"/>
              </a:ext>
            </a:extLst>
          </p:cNvPr>
          <p:cNvSpPr/>
          <p:nvPr/>
        </p:nvSpPr>
        <p:spPr>
          <a:xfrm>
            <a:off x="4419334" y="2602044"/>
            <a:ext cx="3224513" cy="900155"/>
          </a:xfrm>
          <a:prstGeom prst="roundRect">
            <a:avLst/>
          </a:prstGeom>
          <a:solidFill>
            <a:srgbClr val="F5F5F5"/>
          </a:solidFill>
          <a:ln w="38100">
            <a:solidFill>
              <a:srgbClr val="FFFF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363636"/>
                </a:solidFill>
                <a:effectLst/>
                <a:highlight>
                  <a:srgbClr val="FFFFFF"/>
                </a:highlight>
                <a:latin typeface="Arial" panose="020B0604020202020204" pitchFamily="34" charset="0"/>
              </a:rPr>
              <a:t>4.</a:t>
            </a:r>
            <a:r>
              <a:rPr lang="vi-VN" sz="1600" b="0" i="0" dirty="0">
                <a:solidFill>
                  <a:srgbClr val="363636"/>
                </a:solidFill>
                <a:effectLst/>
                <a:highlight>
                  <a:srgbClr val="FFFFFF"/>
                </a:highlight>
                <a:latin typeface="Arial" panose="020B0604020202020204" pitchFamily="34" charset="0"/>
              </a:rPr>
              <a:t> Đường lối và chính sách phát triển kinh tế - xã hội</a:t>
            </a:r>
            <a:endParaRPr lang="en-US" sz="1600" dirty="0">
              <a:solidFill>
                <a:schemeClr val="tx1"/>
              </a:solidFill>
            </a:endParaRPr>
          </a:p>
        </p:txBody>
      </p:sp>
      <p:sp>
        <p:nvSpPr>
          <p:cNvPr id="46" name="Rectangle: Rounded Corners 45">
            <a:extLst>
              <a:ext uri="{FF2B5EF4-FFF2-40B4-BE49-F238E27FC236}">
                <a16:creationId xmlns:a16="http://schemas.microsoft.com/office/drawing/2014/main" id="{E4C21BA9-F262-AD49-15DF-6FF3833F2088}"/>
              </a:ext>
            </a:extLst>
          </p:cNvPr>
          <p:cNvSpPr/>
          <p:nvPr/>
        </p:nvSpPr>
        <p:spPr>
          <a:xfrm>
            <a:off x="4419334" y="3589299"/>
            <a:ext cx="3224513" cy="900155"/>
          </a:xfrm>
          <a:prstGeom prst="roundRect">
            <a:avLst/>
          </a:prstGeom>
          <a:solidFill>
            <a:srgbClr val="F5F5F5"/>
          </a:solidFill>
          <a:ln w="38100">
            <a:solidFill>
              <a:srgbClr val="7030A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 </a:t>
            </a:r>
            <a:r>
              <a:rPr lang="en-US" sz="1400" dirty="0" err="1">
                <a:solidFill>
                  <a:schemeClr val="tx1"/>
                </a:solidFill>
              </a:rPr>
              <a:t>P</a:t>
            </a:r>
            <a:r>
              <a:rPr lang="en-US" sz="1400" b="0" i="0" dirty="0" err="1">
                <a:solidFill>
                  <a:srgbClr val="363636"/>
                </a:solidFill>
                <a:effectLst/>
                <a:highlight>
                  <a:srgbClr val="FFFFFF"/>
                </a:highlight>
                <a:latin typeface="Arial" panose="020B0604020202020204" pitchFamily="34" charset="0"/>
              </a:rPr>
              <a:t>hát</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triển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giáo</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dục</a:t>
            </a:r>
            <a:r>
              <a:rPr lang="en-US" sz="1400" b="0" i="0" dirty="0">
                <a:solidFill>
                  <a:srgbClr val="363636"/>
                </a:solidFill>
                <a:effectLst/>
                <a:highlight>
                  <a:srgbClr val="FFFFFF"/>
                </a:highlight>
                <a:latin typeface="Arial" panose="020B0604020202020204" pitchFamily="34" charset="0"/>
              </a:rPr>
              <a:t> và </a:t>
            </a:r>
            <a:r>
              <a:rPr lang="en-US" sz="1400" b="0" i="0" dirty="0" err="1">
                <a:solidFill>
                  <a:srgbClr val="363636"/>
                </a:solidFill>
                <a:effectLst/>
                <a:highlight>
                  <a:srgbClr val="FFFFFF"/>
                </a:highlight>
                <a:latin typeface="Arial" panose="020B0604020202020204" pitchFamily="34" charset="0"/>
              </a:rPr>
              <a:t>đào</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tạo</a:t>
            </a:r>
            <a:r>
              <a:rPr lang="en-US" sz="1400" b="0" i="0" dirty="0">
                <a:solidFill>
                  <a:srgbClr val="363636"/>
                </a:solidFill>
                <a:effectLst/>
                <a:highlight>
                  <a:srgbClr val="FFFFFF"/>
                </a:highlight>
                <a:latin typeface="Arial" panose="020B0604020202020204" pitchFamily="34" charset="0"/>
              </a:rPr>
              <a:t>, khoa học và </a:t>
            </a:r>
            <a:r>
              <a:rPr lang="en-US" sz="1400" b="0" i="0" dirty="0" err="1">
                <a:solidFill>
                  <a:srgbClr val="363636"/>
                </a:solidFill>
                <a:effectLst/>
                <a:highlight>
                  <a:srgbClr val="FFFFFF"/>
                </a:highlight>
                <a:latin typeface="Arial" panose="020B0604020202020204" pitchFamily="34" charset="0"/>
              </a:rPr>
              <a:t>công</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nghệ</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xây</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dựng</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nền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văn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hoá</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tiên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tiến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đậm</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đà</a:t>
            </a:r>
            <a:r>
              <a:rPr lang="en-US" sz="1400" b="0" i="0" dirty="0">
                <a:solidFill>
                  <a:srgbClr val="363636"/>
                </a:solidFill>
                <a:effectLst/>
                <a:highlight>
                  <a:srgbClr val="FFFFFF"/>
                </a:highlight>
                <a:latin typeface="Arial" panose="020B0604020202020204" pitchFamily="34" charset="0"/>
              </a:rPr>
              <a:t> bản </a:t>
            </a:r>
            <a:r>
              <a:rPr lang="en-US" sz="1400" b="0" i="0" dirty="0" err="1">
                <a:solidFill>
                  <a:srgbClr val="363636"/>
                </a:solidFill>
                <a:effectLst/>
                <a:highlight>
                  <a:srgbClr val="FFFFFF"/>
                </a:highlight>
                <a:latin typeface="Arial" panose="020B0604020202020204" pitchFamily="34" charset="0"/>
              </a:rPr>
              <a:t>sắc</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dân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tộc</a:t>
            </a:r>
            <a:r>
              <a:rPr lang="en-US" sz="1400" b="0" i="0" dirty="0">
                <a:solidFill>
                  <a:srgbClr val="363636"/>
                </a:solidFill>
                <a:effectLst/>
                <a:highlight>
                  <a:srgbClr val="FFFFFF"/>
                </a:highlight>
                <a:latin typeface="Arial" panose="020B0604020202020204" pitchFamily="34" charset="0"/>
              </a:rPr>
              <a:t>; </a:t>
            </a:r>
            <a:endParaRPr lang="en-US" sz="1400" dirty="0">
              <a:solidFill>
                <a:schemeClr val="tx1"/>
              </a:solidFill>
            </a:endParaRPr>
          </a:p>
        </p:txBody>
      </p:sp>
      <p:sp>
        <p:nvSpPr>
          <p:cNvPr id="47" name="Rectangle: Rounded Corners 46">
            <a:extLst>
              <a:ext uri="{FF2B5EF4-FFF2-40B4-BE49-F238E27FC236}">
                <a16:creationId xmlns:a16="http://schemas.microsoft.com/office/drawing/2014/main" id="{F69DD9B0-347F-F4E4-5364-E53A91D574A1}"/>
              </a:ext>
            </a:extLst>
          </p:cNvPr>
          <p:cNvSpPr/>
          <p:nvPr/>
        </p:nvSpPr>
        <p:spPr>
          <a:xfrm>
            <a:off x="736122" y="5066756"/>
            <a:ext cx="3224513" cy="900155"/>
          </a:xfrm>
          <a:prstGeom prst="roundRect">
            <a:avLst/>
          </a:prstGeom>
          <a:solidFill>
            <a:srgbClr val="F5F5F5"/>
          </a:solid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r>
              <a:rPr lang="vi-VN" sz="1600" b="0" i="0" dirty="0">
                <a:solidFill>
                  <a:srgbClr val="363636"/>
                </a:solidFill>
                <a:effectLst/>
                <a:highlight>
                  <a:srgbClr val="FFFFFF"/>
                </a:highlight>
                <a:latin typeface="Arial" panose="020B0604020202020204" pitchFamily="34" charset="0"/>
              </a:rPr>
              <a:t> Về con đường đi lên chủ nghĩa xã hội ở nước ta</a:t>
            </a:r>
            <a:endParaRPr lang="en-US" sz="1600" dirty="0">
              <a:solidFill>
                <a:schemeClr val="tx1"/>
              </a:solidFill>
            </a:endParaRPr>
          </a:p>
        </p:txBody>
      </p:sp>
      <p:sp>
        <p:nvSpPr>
          <p:cNvPr id="48" name="Rectangle: Rounded Corners 47">
            <a:extLst>
              <a:ext uri="{FF2B5EF4-FFF2-40B4-BE49-F238E27FC236}">
                <a16:creationId xmlns:a16="http://schemas.microsoft.com/office/drawing/2014/main" id="{A0ED537A-9C30-AC01-5F77-E70308F60E21}"/>
              </a:ext>
            </a:extLst>
          </p:cNvPr>
          <p:cNvSpPr/>
          <p:nvPr/>
        </p:nvSpPr>
        <p:spPr>
          <a:xfrm>
            <a:off x="4410156" y="5574769"/>
            <a:ext cx="3224513" cy="900155"/>
          </a:xfrm>
          <a:prstGeom prst="roundRect">
            <a:avLst/>
          </a:prstGeom>
          <a:solidFill>
            <a:srgbClr val="F5F5F5"/>
          </a:solidFill>
          <a:ln w="3810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r>
              <a:rPr lang="en-US" sz="1600" b="0" i="0" dirty="0">
                <a:solidFill>
                  <a:srgbClr val="363636"/>
                </a:solidFill>
                <a:effectLst/>
                <a:highlight>
                  <a:srgbClr val="FFFFFF"/>
                </a:highlight>
                <a:latin typeface="Arial" panose="020B0604020202020204" pitchFamily="34" charset="0"/>
              </a:rPr>
              <a:t> Mở </a:t>
            </a:r>
            <a:r>
              <a:rPr lang="en-US" sz="1600" b="0" i="0" dirty="0" err="1">
                <a:solidFill>
                  <a:srgbClr val="363636"/>
                </a:solidFill>
                <a:effectLst/>
                <a:highlight>
                  <a:srgbClr val="FFFFFF"/>
                </a:highlight>
                <a:latin typeface="Arial" panose="020B0604020202020204" pitchFamily="34" charset="0"/>
              </a:rPr>
              <a:t>rộng</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quan</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hệ</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đối</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ngoại</a:t>
            </a:r>
            <a:r>
              <a:rPr lang="en-US" sz="1600" b="0" i="0" dirty="0">
                <a:solidFill>
                  <a:srgbClr val="363636"/>
                </a:solidFill>
                <a:effectLst/>
                <a:highlight>
                  <a:srgbClr val="FFFFFF"/>
                </a:highlight>
                <a:latin typeface="Arial" panose="020B0604020202020204" pitchFamily="34" charset="0"/>
              </a:rPr>
              <a:t> và </a:t>
            </a:r>
            <a:r>
              <a:rPr lang="en-US" sz="1600" b="0" i="0" dirty="0" err="1">
                <a:solidFill>
                  <a:srgbClr val="363636"/>
                </a:solidFill>
                <a:effectLst/>
                <a:highlight>
                  <a:srgbClr val="FFFFFF"/>
                </a:highlight>
                <a:latin typeface="Arial" panose="020B0604020202020204" pitchFamily="34" charset="0"/>
              </a:rPr>
              <a:t>chủ</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động</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hội</a:t>
            </a:r>
            <a:r>
              <a:rPr lang="en-US" sz="1600" b="0" i="0" dirty="0">
                <a:solidFill>
                  <a:srgbClr val="363636"/>
                </a:solidFill>
                <a:effectLst/>
                <a:highlight>
                  <a:srgbClr val="FFFFFF"/>
                </a:highlight>
                <a:latin typeface="Arial" panose="020B0604020202020204" pitchFamily="34" charset="0"/>
              </a:rPr>
              <a:t> nhập </a:t>
            </a:r>
            <a:r>
              <a:rPr lang="en-US" sz="1600" b="0" i="0" dirty="0" err="1">
                <a:solidFill>
                  <a:srgbClr val="363636"/>
                </a:solidFill>
                <a:effectLst/>
                <a:highlight>
                  <a:srgbClr val="FFFFFF"/>
                </a:highlight>
                <a:latin typeface="Arial" panose="020B0604020202020204" pitchFamily="34" charset="0"/>
              </a:rPr>
              <a:t>kinh</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tế</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quốc</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tế</a:t>
            </a:r>
            <a:endParaRPr lang="en-US" sz="1600" dirty="0">
              <a:solidFill>
                <a:schemeClr val="tx1"/>
              </a:solidFill>
            </a:endParaRPr>
          </a:p>
        </p:txBody>
      </p:sp>
      <p:sp>
        <p:nvSpPr>
          <p:cNvPr id="49" name="Rectangle: Rounded Corners 48">
            <a:extLst>
              <a:ext uri="{FF2B5EF4-FFF2-40B4-BE49-F238E27FC236}">
                <a16:creationId xmlns:a16="http://schemas.microsoft.com/office/drawing/2014/main" id="{395EFCB6-FDF8-F90D-A500-3C3CC349EA6D}"/>
              </a:ext>
            </a:extLst>
          </p:cNvPr>
          <p:cNvSpPr/>
          <p:nvPr/>
        </p:nvSpPr>
        <p:spPr>
          <a:xfrm>
            <a:off x="8084190" y="2764400"/>
            <a:ext cx="3224513" cy="900155"/>
          </a:xfrm>
          <a:prstGeom prst="roundRect">
            <a:avLst/>
          </a:prstGeom>
          <a:solidFill>
            <a:srgbClr val="F5F5F5"/>
          </a:solidFill>
          <a:ln w="38100">
            <a:solidFill>
              <a:schemeClr val="accent4">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8. </a:t>
            </a:r>
            <a:r>
              <a:rPr lang="en-US" sz="1600" b="0" i="0" dirty="0" err="1">
                <a:solidFill>
                  <a:srgbClr val="363636"/>
                </a:solidFill>
                <a:effectLst/>
                <a:highlight>
                  <a:srgbClr val="FFFFFF"/>
                </a:highlight>
                <a:latin typeface="Arial" panose="020B0604020202020204" pitchFamily="34" charset="0"/>
              </a:rPr>
              <a:t>Phát</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huy</a:t>
            </a:r>
            <a:r>
              <a:rPr lang="en-US" sz="1600" b="0" i="0" dirty="0">
                <a:solidFill>
                  <a:srgbClr val="363636"/>
                </a:solidFill>
                <a:effectLst/>
                <a:highlight>
                  <a:srgbClr val="FFFFFF"/>
                </a:highlight>
                <a:latin typeface="Arial" panose="020B0604020202020204" pitchFamily="34" charset="0"/>
              </a:rPr>
              <a:t> sức </a:t>
            </a:r>
            <a:r>
              <a:rPr lang="en-US" sz="1600" b="0" i="0" dirty="0" err="1">
                <a:solidFill>
                  <a:srgbClr val="363636"/>
                </a:solidFill>
                <a:effectLst/>
                <a:highlight>
                  <a:srgbClr val="FFFFFF"/>
                </a:highlight>
                <a:latin typeface="Arial" panose="020B0604020202020204" pitchFamily="34" charset="0"/>
              </a:rPr>
              <a:t>mạnh</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đại</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đoàn</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kết</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toàn</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dân</a:t>
            </a:r>
            <a:endParaRPr lang="en-US" sz="1600" dirty="0">
              <a:solidFill>
                <a:schemeClr val="tx1"/>
              </a:solidFill>
            </a:endParaRPr>
          </a:p>
        </p:txBody>
      </p:sp>
      <p:sp>
        <p:nvSpPr>
          <p:cNvPr id="50" name="Rectangle: Rounded Corners 49">
            <a:extLst>
              <a:ext uri="{FF2B5EF4-FFF2-40B4-BE49-F238E27FC236}">
                <a16:creationId xmlns:a16="http://schemas.microsoft.com/office/drawing/2014/main" id="{727E34EA-8989-7B2A-03BD-74E9E26005B9}"/>
              </a:ext>
            </a:extLst>
          </p:cNvPr>
          <p:cNvSpPr/>
          <p:nvPr/>
        </p:nvSpPr>
        <p:spPr>
          <a:xfrm>
            <a:off x="4410156" y="4587514"/>
            <a:ext cx="3224513" cy="900155"/>
          </a:xfrm>
          <a:prstGeom prst="roundRect">
            <a:avLst/>
          </a:prstGeom>
          <a:solidFill>
            <a:srgbClr val="F5F5F5"/>
          </a:solidFill>
          <a:ln w="38100">
            <a:solidFill>
              <a:schemeClr val="accent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r>
              <a:rPr lang="vi-VN" sz="1600" b="0" i="0" dirty="0">
                <a:solidFill>
                  <a:srgbClr val="363636"/>
                </a:solidFill>
                <a:effectLst/>
                <a:highlight>
                  <a:srgbClr val="FFFFFF"/>
                </a:highlight>
                <a:latin typeface="Arial" panose="020B0604020202020204" pitchFamily="34" charset="0"/>
              </a:rPr>
              <a:t> Tăng cường quốc phòng và an ninh</a:t>
            </a:r>
            <a:endParaRPr lang="en-US" sz="1600" dirty="0">
              <a:solidFill>
                <a:schemeClr val="tx1"/>
              </a:solidFill>
            </a:endParaRPr>
          </a:p>
        </p:txBody>
      </p:sp>
      <p:sp>
        <p:nvSpPr>
          <p:cNvPr id="51" name="Rectangle: Rounded Corners 50">
            <a:extLst>
              <a:ext uri="{FF2B5EF4-FFF2-40B4-BE49-F238E27FC236}">
                <a16:creationId xmlns:a16="http://schemas.microsoft.com/office/drawing/2014/main" id="{60EA130D-0113-AF83-5B6D-B72636598D38}"/>
              </a:ext>
            </a:extLst>
          </p:cNvPr>
          <p:cNvSpPr/>
          <p:nvPr/>
        </p:nvSpPr>
        <p:spPr>
          <a:xfrm>
            <a:off x="8084190" y="5067320"/>
            <a:ext cx="3224513" cy="900155"/>
          </a:xfrm>
          <a:prstGeom prst="roundRect">
            <a:avLst/>
          </a:prstGeom>
          <a:solidFill>
            <a:srgbClr val="F5F5F5"/>
          </a:solidFill>
          <a:ln w="38100">
            <a:solidFill>
              <a:schemeClr val="accent6">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10.</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Xây</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dựng</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chỉnh</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đốn</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Đảng</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nâng</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cao</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năng</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lực</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lãnh</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đạo</a:t>
            </a:r>
            <a:r>
              <a:rPr lang="en-US" sz="1600" b="0" i="0" dirty="0">
                <a:solidFill>
                  <a:srgbClr val="363636"/>
                </a:solidFill>
                <a:effectLst/>
                <a:highlight>
                  <a:srgbClr val="FFFFFF"/>
                </a:highlight>
                <a:latin typeface="Arial" panose="020B0604020202020204" pitchFamily="34" charset="0"/>
              </a:rPr>
              <a:t> và sức </a:t>
            </a:r>
            <a:r>
              <a:rPr lang="en-US" sz="1600" b="0" i="0" dirty="0" err="1">
                <a:solidFill>
                  <a:srgbClr val="363636"/>
                </a:solidFill>
                <a:effectLst/>
                <a:highlight>
                  <a:srgbClr val="FFFFFF"/>
                </a:highlight>
                <a:latin typeface="Arial" panose="020B0604020202020204" pitchFamily="34" charset="0"/>
              </a:rPr>
              <a:t>chiến</a:t>
            </a:r>
            <a:r>
              <a:rPr lang="en-US" sz="1600" b="0" i="0" dirty="0">
                <a:solidFill>
                  <a:srgbClr val="363636"/>
                </a:solidFill>
                <a:effectLst/>
                <a:highlight>
                  <a:srgbClr val="FFFFFF"/>
                </a:highlight>
                <a:latin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rPr>
              <a:t>đấu</a:t>
            </a:r>
            <a:r>
              <a:rPr lang="en-US" sz="1600" b="0" i="0" dirty="0">
                <a:solidFill>
                  <a:srgbClr val="363636"/>
                </a:solidFill>
                <a:effectLst/>
                <a:highlight>
                  <a:srgbClr val="FFFFFF"/>
                </a:highlight>
                <a:latin typeface="Arial" panose="020B0604020202020204" pitchFamily="34" charset="0"/>
              </a:rPr>
              <a:t> của </a:t>
            </a:r>
            <a:r>
              <a:rPr lang="en-US" sz="1600" b="0" i="0" dirty="0" err="1">
                <a:solidFill>
                  <a:srgbClr val="363636"/>
                </a:solidFill>
                <a:effectLst/>
                <a:highlight>
                  <a:srgbClr val="FFFFFF"/>
                </a:highlight>
                <a:latin typeface="Arial" panose="020B0604020202020204" pitchFamily="34" charset="0"/>
              </a:rPr>
              <a:t>Đảng</a:t>
            </a:r>
            <a:endParaRPr lang="en-US" sz="1600" dirty="0">
              <a:solidFill>
                <a:schemeClr val="tx1"/>
              </a:solidFill>
            </a:endParaRPr>
          </a:p>
        </p:txBody>
      </p:sp>
      <p:sp>
        <p:nvSpPr>
          <p:cNvPr id="52" name="Rectangle: Rounded Corners 51">
            <a:extLst>
              <a:ext uri="{FF2B5EF4-FFF2-40B4-BE49-F238E27FC236}">
                <a16:creationId xmlns:a16="http://schemas.microsoft.com/office/drawing/2014/main" id="{0196549A-B5E5-E2B2-1FD0-172BCBD91FC9}"/>
              </a:ext>
            </a:extLst>
          </p:cNvPr>
          <p:cNvSpPr/>
          <p:nvPr/>
        </p:nvSpPr>
        <p:spPr>
          <a:xfrm>
            <a:off x="8084190" y="3914729"/>
            <a:ext cx="3224513" cy="900155"/>
          </a:xfrm>
          <a:prstGeom prst="roundRect">
            <a:avLst/>
          </a:prstGeom>
          <a:solidFill>
            <a:srgbClr val="F5F5F5"/>
          </a:solidFill>
          <a:ln w="38100">
            <a:solidFill>
              <a:srgbClr val="00B0F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9.</a:t>
            </a:r>
            <a:r>
              <a:rPr lang="vi-VN" sz="1400" b="0" i="0" dirty="0">
                <a:solidFill>
                  <a:srgbClr val="363636"/>
                </a:solidFill>
                <a:effectLst/>
                <a:highlight>
                  <a:srgbClr val="FFFFFF"/>
                </a:highlight>
                <a:latin typeface="Arial" panose="020B0604020202020204" pitchFamily="34" charset="0"/>
              </a:rPr>
              <a:t> Đẩy mạnh cải cách tổ chức và hoạt động của Nhà nước, phát huy dân chủ, tăng cường pháp chế</a:t>
            </a:r>
            <a:r>
              <a:rPr lang="en-US" sz="14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4"/>
                                        </p:tgtEl>
                                      </p:cBhvr>
                                    </p:animEffect>
                                    <p:anim calcmode="lin" valueType="num">
                                      <p:cBhvr>
                                        <p:cTn id="7" dur="1000"/>
                                        <p:tgtEl>
                                          <p:spTgt spid="44"/>
                                        </p:tgtEl>
                                        <p:attrNameLst>
                                          <p:attrName>ppt_x</p:attrName>
                                        </p:attrNameLst>
                                      </p:cBhvr>
                                      <p:tavLst>
                                        <p:tav tm="0">
                                          <p:val>
                                            <p:strVal val="ppt_x"/>
                                          </p:val>
                                        </p:tav>
                                        <p:tav tm="100000">
                                          <p:val>
                                            <p:strVal val="ppt_x"/>
                                          </p:val>
                                        </p:tav>
                                      </p:tavLst>
                                    </p:anim>
                                    <p:anim calcmode="lin" valueType="num">
                                      <p:cBhvr>
                                        <p:cTn id="8" dur="1000"/>
                                        <p:tgtEl>
                                          <p:spTgt spid="44"/>
                                        </p:tgtEl>
                                        <p:attrNameLst>
                                          <p:attrName>ppt_y</p:attrName>
                                        </p:attrNameLst>
                                      </p:cBhvr>
                                      <p:tavLst>
                                        <p:tav tm="0">
                                          <p:val>
                                            <p:strVal val="ppt_y"/>
                                          </p:val>
                                        </p:tav>
                                        <p:tav tm="100000">
                                          <p:val>
                                            <p:strVal val="ppt_y+.1"/>
                                          </p:val>
                                        </p:tav>
                                      </p:tavLst>
                                    </p:anim>
                                    <p:set>
                                      <p:cBhvr>
                                        <p:cTn id="9" dur="1" fill="hold">
                                          <p:stCondLst>
                                            <p:cond delay="999"/>
                                          </p:stCondLst>
                                        </p:cTn>
                                        <p:tgtEl>
                                          <p:spTgt spid="4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43"/>
                                        </p:tgtEl>
                                      </p:cBhvr>
                                    </p:animEffect>
                                    <p:anim calcmode="lin" valueType="num">
                                      <p:cBhvr>
                                        <p:cTn id="12" dur="1000"/>
                                        <p:tgtEl>
                                          <p:spTgt spid="43"/>
                                        </p:tgtEl>
                                        <p:attrNameLst>
                                          <p:attrName>ppt_x</p:attrName>
                                        </p:attrNameLst>
                                      </p:cBhvr>
                                      <p:tavLst>
                                        <p:tav tm="0">
                                          <p:val>
                                            <p:strVal val="ppt_x"/>
                                          </p:val>
                                        </p:tav>
                                        <p:tav tm="100000">
                                          <p:val>
                                            <p:strVal val="ppt_x"/>
                                          </p:val>
                                        </p:tav>
                                      </p:tavLst>
                                    </p:anim>
                                    <p:anim calcmode="lin" valueType="num">
                                      <p:cBhvr>
                                        <p:cTn id="13" dur="1000"/>
                                        <p:tgtEl>
                                          <p:spTgt spid="43"/>
                                        </p:tgtEl>
                                        <p:attrNameLst>
                                          <p:attrName>ppt_y</p:attrName>
                                        </p:attrNameLst>
                                      </p:cBhvr>
                                      <p:tavLst>
                                        <p:tav tm="0">
                                          <p:val>
                                            <p:strVal val="ppt_y"/>
                                          </p:val>
                                        </p:tav>
                                        <p:tav tm="100000">
                                          <p:val>
                                            <p:strVal val="ppt_y+.1"/>
                                          </p:val>
                                        </p:tav>
                                      </p:tavLst>
                                    </p:anim>
                                    <p:set>
                                      <p:cBhvr>
                                        <p:cTn id="14" dur="1" fill="hold">
                                          <p:stCondLst>
                                            <p:cond delay="999"/>
                                          </p:stCondLst>
                                        </p:cTn>
                                        <p:tgtEl>
                                          <p:spTgt spid="43"/>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47"/>
                                        </p:tgtEl>
                                      </p:cBhvr>
                                    </p:animEffect>
                                    <p:anim calcmode="lin" valueType="num">
                                      <p:cBhvr>
                                        <p:cTn id="17" dur="1000"/>
                                        <p:tgtEl>
                                          <p:spTgt spid="47"/>
                                        </p:tgtEl>
                                        <p:attrNameLst>
                                          <p:attrName>ppt_x</p:attrName>
                                        </p:attrNameLst>
                                      </p:cBhvr>
                                      <p:tavLst>
                                        <p:tav tm="0">
                                          <p:val>
                                            <p:strVal val="ppt_x"/>
                                          </p:val>
                                        </p:tav>
                                        <p:tav tm="100000">
                                          <p:val>
                                            <p:strVal val="ppt_x"/>
                                          </p:val>
                                        </p:tav>
                                      </p:tavLst>
                                    </p:anim>
                                    <p:anim calcmode="lin" valueType="num">
                                      <p:cBhvr>
                                        <p:cTn id="18" dur="1000"/>
                                        <p:tgtEl>
                                          <p:spTgt spid="47"/>
                                        </p:tgtEl>
                                        <p:attrNameLst>
                                          <p:attrName>ppt_y</p:attrName>
                                        </p:attrNameLst>
                                      </p:cBhvr>
                                      <p:tavLst>
                                        <p:tav tm="0">
                                          <p:val>
                                            <p:strVal val="ppt_y"/>
                                          </p:val>
                                        </p:tav>
                                        <p:tav tm="100000">
                                          <p:val>
                                            <p:strVal val="ppt_y+.1"/>
                                          </p:val>
                                        </p:tav>
                                      </p:tavLst>
                                    </p:anim>
                                    <p:set>
                                      <p:cBhvr>
                                        <p:cTn id="19" dur="1" fill="hold">
                                          <p:stCondLst>
                                            <p:cond delay="999"/>
                                          </p:stCondLst>
                                        </p:cTn>
                                        <p:tgtEl>
                                          <p:spTgt spid="47"/>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45"/>
                                        </p:tgtEl>
                                      </p:cBhvr>
                                    </p:animEffect>
                                    <p:anim calcmode="lin" valueType="num">
                                      <p:cBhvr>
                                        <p:cTn id="22" dur="1000"/>
                                        <p:tgtEl>
                                          <p:spTgt spid="45"/>
                                        </p:tgtEl>
                                        <p:attrNameLst>
                                          <p:attrName>ppt_x</p:attrName>
                                        </p:attrNameLst>
                                      </p:cBhvr>
                                      <p:tavLst>
                                        <p:tav tm="0">
                                          <p:val>
                                            <p:strVal val="ppt_x"/>
                                          </p:val>
                                        </p:tav>
                                        <p:tav tm="100000">
                                          <p:val>
                                            <p:strVal val="ppt_x"/>
                                          </p:val>
                                        </p:tav>
                                      </p:tavLst>
                                    </p:anim>
                                    <p:anim calcmode="lin" valueType="num">
                                      <p:cBhvr>
                                        <p:cTn id="23" dur="1000"/>
                                        <p:tgtEl>
                                          <p:spTgt spid="45"/>
                                        </p:tgtEl>
                                        <p:attrNameLst>
                                          <p:attrName>ppt_y</p:attrName>
                                        </p:attrNameLst>
                                      </p:cBhvr>
                                      <p:tavLst>
                                        <p:tav tm="0">
                                          <p:val>
                                            <p:strVal val="ppt_y"/>
                                          </p:val>
                                        </p:tav>
                                        <p:tav tm="100000">
                                          <p:val>
                                            <p:strVal val="ppt_y+.1"/>
                                          </p:val>
                                        </p:tav>
                                      </p:tavLst>
                                    </p:anim>
                                    <p:set>
                                      <p:cBhvr>
                                        <p:cTn id="24" dur="1" fill="hold">
                                          <p:stCondLst>
                                            <p:cond delay="999"/>
                                          </p:stCondLst>
                                        </p:cTn>
                                        <p:tgtEl>
                                          <p:spTgt spid="45"/>
                                        </p:tgtEl>
                                        <p:attrNameLst>
                                          <p:attrName>style.visibility</p:attrName>
                                        </p:attrNameLst>
                                      </p:cBhvr>
                                      <p:to>
                                        <p:strVal val="hidden"/>
                                      </p:to>
                                    </p:set>
                                  </p:childTnLst>
                                </p:cTn>
                              </p:par>
                              <p:par>
                                <p:cTn id="25" presetID="42" presetClass="exit" presetSubtype="0" fill="hold" grpId="0" nodeType="withEffect">
                                  <p:stCondLst>
                                    <p:cond delay="0"/>
                                  </p:stCondLst>
                                  <p:childTnLst>
                                    <p:animEffect transition="out" filter="fade">
                                      <p:cBhvr>
                                        <p:cTn id="26" dur="1000"/>
                                        <p:tgtEl>
                                          <p:spTgt spid="48"/>
                                        </p:tgtEl>
                                      </p:cBhvr>
                                    </p:animEffect>
                                    <p:anim calcmode="lin" valueType="num">
                                      <p:cBhvr>
                                        <p:cTn id="27" dur="1000"/>
                                        <p:tgtEl>
                                          <p:spTgt spid="48"/>
                                        </p:tgtEl>
                                        <p:attrNameLst>
                                          <p:attrName>ppt_x</p:attrName>
                                        </p:attrNameLst>
                                      </p:cBhvr>
                                      <p:tavLst>
                                        <p:tav tm="0">
                                          <p:val>
                                            <p:strVal val="ppt_x"/>
                                          </p:val>
                                        </p:tav>
                                        <p:tav tm="100000">
                                          <p:val>
                                            <p:strVal val="ppt_x"/>
                                          </p:val>
                                        </p:tav>
                                      </p:tavLst>
                                    </p:anim>
                                    <p:anim calcmode="lin" valueType="num">
                                      <p:cBhvr>
                                        <p:cTn id="28" dur="1000"/>
                                        <p:tgtEl>
                                          <p:spTgt spid="48"/>
                                        </p:tgtEl>
                                        <p:attrNameLst>
                                          <p:attrName>ppt_y</p:attrName>
                                        </p:attrNameLst>
                                      </p:cBhvr>
                                      <p:tavLst>
                                        <p:tav tm="0">
                                          <p:val>
                                            <p:strVal val="ppt_y"/>
                                          </p:val>
                                        </p:tav>
                                        <p:tav tm="100000">
                                          <p:val>
                                            <p:strVal val="ppt_y+.1"/>
                                          </p:val>
                                        </p:tav>
                                      </p:tavLst>
                                    </p:anim>
                                    <p:set>
                                      <p:cBhvr>
                                        <p:cTn id="29" dur="1" fill="hold">
                                          <p:stCondLst>
                                            <p:cond delay="999"/>
                                          </p:stCondLst>
                                        </p:cTn>
                                        <p:tgtEl>
                                          <p:spTgt spid="48"/>
                                        </p:tgtEl>
                                        <p:attrNameLst>
                                          <p:attrName>style.visibility</p:attrName>
                                        </p:attrNameLst>
                                      </p:cBhvr>
                                      <p:to>
                                        <p:strVal val="hidden"/>
                                      </p:to>
                                    </p:set>
                                  </p:childTnLst>
                                </p:cTn>
                              </p:par>
                              <p:par>
                                <p:cTn id="30" presetID="42" presetClass="exit" presetSubtype="0" fill="hold" grpId="0" nodeType="withEffect">
                                  <p:stCondLst>
                                    <p:cond delay="0"/>
                                  </p:stCondLst>
                                  <p:childTnLst>
                                    <p:animEffect transition="out" filter="fade">
                                      <p:cBhvr>
                                        <p:cTn id="31" dur="1000"/>
                                        <p:tgtEl>
                                          <p:spTgt spid="50"/>
                                        </p:tgtEl>
                                      </p:cBhvr>
                                    </p:animEffect>
                                    <p:anim calcmode="lin" valueType="num">
                                      <p:cBhvr>
                                        <p:cTn id="32" dur="1000"/>
                                        <p:tgtEl>
                                          <p:spTgt spid="50"/>
                                        </p:tgtEl>
                                        <p:attrNameLst>
                                          <p:attrName>ppt_x</p:attrName>
                                        </p:attrNameLst>
                                      </p:cBhvr>
                                      <p:tavLst>
                                        <p:tav tm="0">
                                          <p:val>
                                            <p:strVal val="ppt_x"/>
                                          </p:val>
                                        </p:tav>
                                        <p:tav tm="100000">
                                          <p:val>
                                            <p:strVal val="ppt_x"/>
                                          </p:val>
                                        </p:tav>
                                      </p:tavLst>
                                    </p:anim>
                                    <p:anim calcmode="lin" valueType="num">
                                      <p:cBhvr>
                                        <p:cTn id="33" dur="1000"/>
                                        <p:tgtEl>
                                          <p:spTgt spid="50"/>
                                        </p:tgtEl>
                                        <p:attrNameLst>
                                          <p:attrName>ppt_y</p:attrName>
                                        </p:attrNameLst>
                                      </p:cBhvr>
                                      <p:tavLst>
                                        <p:tav tm="0">
                                          <p:val>
                                            <p:strVal val="ppt_y"/>
                                          </p:val>
                                        </p:tav>
                                        <p:tav tm="100000">
                                          <p:val>
                                            <p:strVal val="ppt_y+.1"/>
                                          </p:val>
                                        </p:tav>
                                      </p:tavLst>
                                    </p:anim>
                                    <p:set>
                                      <p:cBhvr>
                                        <p:cTn id="34" dur="1" fill="hold">
                                          <p:stCondLst>
                                            <p:cond delay="999"/>
                                          </p:stCondLst>
                                        </p:cTn>
                                        <p:tgtEl>
                                          <p:spTgt spid="50"/>
                                        </p:tgtEl>
                                        <p:attrNameLst>
                                          <p:attrName>style.visibility</p:attrName>
                                        </p:attrNameLst>
                                      </p:cBhvr>
                                      <p:to>
                                        <p:strVal val="hidden"/>
                                      </p:to>
                                    </p:set>
                                  </p:childTnLst>
                                </p:cTn>
                              </p:par>
                              <p:par>
                                <p:cTn id="35" presetID="42" presetClass="exit" presetSubtype="0" fill="hold" grpId="0" nodeType="withEffect">
                                  <p:stCondLst>
                                    <p:cond delay="0"/>
                                  </p:stCondLst>
                                  <p:childTnLst>
                                    <p:animEffect transition="out" filter="fade">
                                      <p:cBhvr>
                                        <p:cTn id="36" dur="1000"/>
                                        <p:tgtEl>
                                          <p:spTgt spid="46"/>
                                        </p:tgtEl>
                                      </p:cBhvr>
                                    </p:animEffect>
                                    <p:anim calcmode="lin" valueType="num">
                                      <p:cBhvr>
                                        <p:cTn id="37" dur="1000"/>
                                        <p:tgtEl>
                                          <p:spTgt spid="46"/>
                                        </p:tgtEl>
                                        <p:attrNameLst>
                                          <p:attrName>ppt_x</p:attrName>
                                        </p:attrNameLst>
                                      </p:cBhvr>
                                      <p:tavLst>
                                        <p:tav tm="0">
                                          <p:val>
                                            <p:strVal val="ppt_x"/>
                                          </p:val>
                                        </p:tav>
                                        <p:tav tm="100000">
                                          <p:val>
                                            <p:strVal val="ppt_x"/>
                                          </p:val>
                                        </p:tav>
                                      </p:tavLst>
                                    </p:anim>
                                    <p:anim calcmode="lin" valueType="num">
                                      <p:cBhvr>
                                        <p:cTn id="38" dur="1000"/>
                                        <p:tgtEl>
                                          <p:spTgt spid="46"/>
                                        </p:tgtEl>
                                        <p:attrNameLst>
                                          <p:attrName>ppt_y</p:attrName>
                                        </p:attrNameLst>
                                      </p:cBhvr>
                                      <p:tavLst>
                                        <p:tav tm="0">
                                          <p:val>
                                            <p:strVal val="ppt_y"/>
                                          </p:val>
                                        </p:tav>
                                        <p:tav tm="100000">
                                          <p:val>
                                            <p:strVal val="ppt_y+.1"/>
                                          </p:val>
                                        </p:tav>
                                      </p:tavLst>
                                    </p:anim>
                                    <p:set>
                                      <p:cBhvr>
                                        <p:cTn id="39" dur="1" fill="hold">
                                          <p:stCondLst>
                                            <p:cond delay="999"/>
                                          </p:stCondLst>
                                        </p:cTn>
                                        <p:tgtEl>
                                          <p:spTgt spid="46"/>
                                        </p:tgtEl>
                                        <p:attrNameLst>
                                          <p:attrName>style.visibility</p:attrName>
                                        </p:attrNameLst>
                                      </p:cBhvr>
                                      <p:to>
                                        <p:strVal val="hidden"/>
                                      </p:to>
                                    </p:set>
                                  </p:childTnLst>
                                </p:cTn>
                              </p:par>
                              <p:par>
                                <p:cTn id="40" presetID="42" presetClass="exit" presetSubtype="0" fill="hold" grpId="0" nodeType="withEffect">
                                  <p:stCondLst>
                                    <p:cond delay="0"/>
                                  </p:stCondLst>
                                  <p:childTnLst>
                                    <p:animEffect transition="out" filter="fade">
                                      <p:cBhvr>
                                        <p:cTn id="41" dur="1000"/>
                                        <p:tgtEl>
                                          <p:spTgt spid="49"/>
                                        </p:tgtEl>
                                      </p:cBhvr>
                                    </p:animEffect>
                                    <p:anim calcmode="lin" valueType="num">
                                      <p:cBhvr>
                                        <p:cTn id="42" dur="1000"/>
                                        <p:tgtEl>
                                          <p:spTgt spid="49"/>
                                        </p:tgtEl>
                                        <p:attrNameLst>
                                          <p:attrName>ppt_x</p:attrName>
                                        </p:attrNameLst>
                                      </p:cBhvr>
                                      <p:tavLst>
                                        <p:tav tm="0">
                                          <p:val>
                                            <p:strVal val="ppt_x"/>
                                          </p:val>
                                        </p:tav>
                                        <p:tav tm="100000">
                                          <p:val>
                                            <p:strVal val="ppt_x"/>
                                          </p:val>
                                        </p:tav>
                                      </p:tavLst>
                                    </p:anim>
                                    <p:anim calcmode="lin" valueType="num">
                                      <p:cBhvr>
                                        <p:cTn id="43" dur="1000"/>
                                        <p:tgtEl>
                                          <p:spTgt spid="49"/>
                                        </p:tgtEl>
                                        <p:attrNameLst>
                                          <p:attrName>ppt_y</p:attrName>
                                        </p:attrNameLst>
                                      </p:cBhvr>
                                      <p:tavLst>
                                        <p:tav tm="0">
                                          <p:val>
                                            <p:strVal val="ppt_y"/>
                                          </p:val>
                                        </p:tav>
                                        <p:tav tm="100000">
                                          <p:val>
                                            <p:strVal val="ppt_y+.1"/>
                                          </p:val>
                                        </p:tav>
                                      </p:tavLst>
                                    </p:anim>
                                    <p:set>
                                      <p:cBhvr>
                                        <p:cTn id="44" dur="1" fill="hold">
                                          <p:stCondLst>
                                            <p:cond delay="999"/>
                                          </p:stCondLst>
                                        </p:cTn>
                                        <p:tgtEl>
                                          <p:spTgt spid="49"/>
                                        </p:tgtEl>
                                        <p:attrNameLst>
                                          <p:attrName>style.visibility</p:attrName>
                                        </p:attrNameLst>
                                      </p:cBhvr>
                                      <p:to>
                                        <p:strVal val="hidden"/>
                                      </p:to>
                                    </p:set>
                                  </p:childTnLst>
                                </p:cTn>
                              </p:par>
                              <p:par>
                                <p:cTn id="45" presetID="42" presetClass="exit" presetSubtype="0" fill="hold" grpId="0" nodeType="withEffect">
                                  <p:stCondLst>
                                    <p:cond delay="0"/>
                                  </p:stCondLst>
                                  <p:childTnLst>
                                    <p:animEffect transition="out" filter="fade">
                                      <p:cBhvr>
                                        <p:cTn id="46" dur="1000"/>
                                        <p:tgtEl>
                                          <p:spTgt spid="52"/>
                                        </p:tgtEl>
                                      </p:cBhvr>
                                    </p:animEffect>
                                    <p:anim calcmode="lin" valueType="num">
                                      <p:cBhvr>
                                        <p:cTn id="47" dur="1000"/>
                                        <p:tgtEl>
                                          <p:spTgt spid="52"/>
                                        </p:tgtEl>
                                        <p:attrNameLst>
                                          <p:attrName>ppt_x</p:attrName>
                                        </p:attrNameLst>
                                      </p:cBhvr>
                                      <p:tavLst>
                                        <p:tav tm="0">
                                          <p:val>
                                            <p:strVal val="ppt_x"/>
                                          </p:val>
                                        </p:tav>
                                        <p:tav tm="100000">
                                          <p:val>
                                            <p:strVal val="ppt_x"/>
                                          </p:val>
                                        </p:tav>
                                      </p:tavLst>
                                    </p:anim>
                                    <p:anim calcmode="lin" valueType="num">
                                      <p:cBhvr>
                                        <p:cTn id="48" dur="1000"/>
                                        <p:tgtEl>
                                          <p:spTgt spid="52"/>
                                        </p:tgtEl>
                                        <p:attrNameLst>
                                          <p:attrName>ppt_y</p:attrName>
                                        </p:attrNameLst>
                                      </p:cBhvr>
                                      <p:tavLst>
                                        <p:tav tm="0">
                                          <p:val>
                                            <p:strVal val="ppt_y"/>
                                          </p:val>
                                        </p:tav>
                                        <p:tav tm="100000">
                                          <p:val>
                                            <p:strVal val="ppt_y+.1"/>
                                          </p:val>
                                        </p:tav>
                                      </p:tavLst>
                                    </p:anim>
                                    <p:set>
                                      <p:cBhvr>
                                        <p:cTn id="49" dur="1" fill="hold">
                                          <p:stCondLst>
                                            <p:cond delay="999"/>
                                          </p:stCondLst>
                                        </p:cTn>
                                        <p:tgtEl>
                                          <p:spTgt spid="52"/>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1"/>
                                        </p:tgtEl>
                                      </p:cBhvr>
                                    </p:animEffect>
                                    <p:anim calcmode="lin" valueType="num">
                                      <p:cBhvr>
                                        <p:cTn id="52" dur="1000"/>
                                        <p:tgtEl>
                                          <p:spTgt spid="51"/>
                                        </p:tgtEl>
                                        <p:attrNameLst>
                                          <p:attrName>ppt_x</p:attrName>
                                        </p:attrNameLst>
                                      </p:cBhvr>
                                      <p:tavLst>
                                        <p:tav tm="0">
                                          <p:val>
                                            <p:strVal val="ppt_x"/>
                                          </p:val>
                                        </p:tav>
                                        <p:tav tm="100000">
                                          <p:val>
                                            <p:strVal val="ppt_x"/>
                                          </p:val>
                                        </p:tav>
                                      </p:tavLst>
                                    </p:anim>
                                    <p:anim calcmode="lin" valueType="num">
                                      <p:cBhvr>
                                        <p:cTn id="53" dur="1000"/>
                                        <p:tgtEl>
                                          <p:spTgt spid="51"/>
                                        </p:tgtEl>
                                        <p:attrNameLst>
                                          <p:attrName>ppt_y</p:attrName>
                                        </p:attrNameLst>
                                      </p:cBhvr>
                                      <p:tavLst>
                                        <p:tav tm="0">
                                          <p:val>
                                            <p:strVal val="ppt_y"/>
                                          </p:val>
                                        </p:tav>
                                        <p:tav tm="100000">
                                          <p:val>
                                            <p:strVal val="ppt_y+.1"/>
                                          </p:val>
                                        </p:tav>
                                      </p:tavLst>
                                    </p:anim>
                                    <p:set>
                                      <p:cBhvr>
                                        <p:cTn id="54" dur="1" fill="hold">
                                          <p:stCondLst>
                                            <p:cond delay="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232</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Ngọc</dc:creator>
  <cp:lastModifiedBy>Nguyễn Văn Ngọc</cp:lastModifiedBy>
  <cp:revision>21</cp:revision>
  <dcterms:created xsi:type="dcterms:W3CDTF">2024-06-28T14:14:00Z</dcterms:created>
  <dcterms:modified xsi:type="dcterms:W3CDTF">2024-07-01T02:08:06Z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736EB6C9D4AF4764B90B37A0CFD08C9C_12</vt:lpwstr>
  </property>
  <property fmtid="{D5CDD505-2E9C-101B-9397-08002B2CF9AE}" pid="3" name="KSOProductBuildVer">
    <vt:lpwstr>1033-12.2.0.17119</vt:lpwstr>
  </property>
</Properties>
</file>