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CF9ED-747E-4DDE-BFC1-9C75DD4E8691}"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7CF9ED-747E-4DDE-BFC1-9C75DD4E8691}"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7CF9ED-747E-4DDE-BFC1-9C75DD4E8691}"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7CF9ED-747E-4DDE-BFC1-9C75DD4E8691}"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7CF9ED-747E-4DDE-BFC1-9C75DD4E8691}"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DBCC6-ED05-478E-A357-A54E5C92E3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CF9ED-747E-4DDE-BFC1-9C75DD4E8691}" type="datetimeFigureOut">
              <a:rPr lang="en-US" smtClean="0"/>
              <a:t>7/1/2024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DBCC6-ED05-478E-A357-A54E5C92E3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em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8672" y="-6902"/>
            <a:ext cx="8215374" cy="1200329"/>
          </a:xfrm>
          <a:prstGeom prst="rect">
            <a:avLst/>
          </a:prstGeom>
          <a:noFill/>
        </p:spPr>
        <p:txBody>
          <a:bodyPr wrap="square" lIns="91440" tIns="45720" rIns="91440" bIns="45720">
            <a:spAutoFit/>
          </a:bodyPr>
          <a:lstStyle/>
          <a:p>
            <a:pPr algn="ctr"/>
            <a:r>
              <a:rPr lang="en-US" sz="3600" b="1" dirty="0" err="1">
                <a:ln w="9525">
                  <a:solidFill>
                    <a:schemeClr val="bg1"/>
                  </a:solidFill>
                  <a:prstDash val="solid"/>
                </a:ln>
                <a:effectLst>
                  <a:outerShdw blurRad="12700" dist="38100" dir="2700000" algn="tl" rotWithShape="0">
                    <a:schemeClr val="bg1">
                      <a:lumMod val="50000"/>
                    </a:schemeClr>
                  </a:outerShdw>
                </a:effectLst>
              </a:rPr>
              <a:t>Đại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hội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đại</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biểu</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toàn</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quốc</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lần</a:t>
            </a:r>
            <a:r>
              <a:rPr lang="en-US" sz="3600" b="1" dirty="0">
                <a:ln w="9525">
                  <a:solidFill>
                    <a:schemeClr val="bg1"/>
                  </a:solidFill>
                  <a:prstDash val="solid"/>
                </a:ln>
                <a:effectLst>
                  <a:outerShdw blurRad="12700" dist="38100" dir="2700000" algn="tl" rotWithShape="0">
                    <a:schemeClr val="bg1">
                      <a:lumMod val="50000"/>
                    </a:schemeClr>
                  </a:outerShdw>
                </a:effectLst>
              </a:rPr>
              <a:t> </a:t>
            </a:r>
            <a:r>
              <a:rPr lang="en-US" sz="3600" b="1" dirty="0" err="1">
                <a:ln w="9525">
                  <a:solidFill>
                    <a:schemeClr val="bg1"/>
                  </a:solidFill>
                  <a:prstDash val="solid"/>
                </a:ln>
                <a:effectLst>
                  <a:outerShdw blurRad="12700" dist="38100" dir="2700000" algn="tl" rotWithShape="0">
                    <a:schemeClr val="bg1">
                      <a:lumMod val="50000"/>
                    </a:schemeClr>
                  </a:outerShdw>
                </a:effectLst>
              </a:rPr>
              <a:t>thứ</a:t>
            </a:r>
            <a:r>
              <a:rPr lang="en-US" sz="3600" b="1" dirty="0">
                <a:ln w="9525">
                  <a:solidFill>
                    <a:schemeClr val="bg1"/>
                  </a:solidFill>
                  <a:prstDash val="solid"/>
                </a:ln>
                <a:effectLst>
                  <a:outerShdw blurRad="12700" dist="38100" dir="2700000" algn="tl" rotWithShape="0">
                    <a:schemeClr val="bg1">
                      <a:lumMod val="50000"/>
                    </a:schemeClr>
                  </a:outerShdw>
                </a:effectLst>
              </a:rPr>
              <a:t> IX</a:t>
            </a:r>
          </a:p>
          <a:p>
            <a:pPr algn="ctr"/>
            <a:r>
              <a:rPr lang="en-US" sz="3600" b="1" dirty="0">
                <a:ln w="9525">
                  <a:solidFill>
                    <a:schemeClr val="bg1"/>
                  </a:solidFill>
                  <a:prstDash val="solid"/>
                </a:ln>
                <a:effectLst>
                  <a:outerShdw blurRad="12700" dist="38100" dir="2700000" algn="tl" rotWithShape="0">
                    <a:schemeClr val="bg1">
                      <a:lumMod val="50000"/>
                    </a:schemeClr>
                  </a:outerShdw>
                </a:effectLst>
              </a:rPr>
              <a:t>(4 - 2001)</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938" y="37482"/>
            <a:ext cx="2281151" cy="1307544"/>
          </a:xfrm>
          <a:prstGeom prst="rect">
            <a:avLst/>
          </a:prstGeom>
        </p:spPr>
      </p:pic>
      <p:grpSp>
        <p:nvGrpSpPr>
          <p:cNvPr id="17" name="Group 16"/>
          <p:cNvGrpSpPr/>
          <p:nvPr/>
        </p:nvGrpSpPr>
        <p:grpSpPr>
          <a:xfrm>
            <a:off x="3121066" y="-6902"/>
            <a:ext cx="8490585" cy="1276985"/>
            <a:chOff x="3450374" y="381639"/>
            <a:chExt cx="8490614" cy="1450046"/>
          </a:xfrm>
        </p:grpSpPr>
        <p:sp>
          <p:nvSpPr>
            <p:cNvPr id="14" name="Rectangle 13"/>
            <p:cNvSpPr/>
            <p:nvPr/>
          </p:nvSpPr>
          <p:spPr>
            <a:xfrm>
              <a:off x="3576918" y="1606198"/>
              <a:ext cx="8364070" cy="22548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5" name="Rectangle 14"/>
            <p:cNvSpPr/>
            <p:nvPr/>
          </p:nvSpPr>
          <p:spPr>
            <a:xfrm>
              <a:off x="3450374" y="381639"/>
              <a:ext cx="175070" cy="144655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pic>
        <p:nvPicPr>
          <p:cNvPr id="19" name="Picture 18"/>
          <p:cNvPicPr>
            <a:picLocks noChangeAspect="1"/>
          </p:cNvPicPr>
          <p:nvPr/>
        </p:nvPicPr>
        <p:blipFill>
          <a:blip r:embed="rId3" cstate="print">
            <a:extLst>
              <a:ext uri="{BEBA8EAE-BF5A-486C-A8C5-ECC9F3942E4B}">
                <a14:imgProps xmlns:a14="http://schemas.microsoft.com/office/drawing/2010/main">
                  <a14:imgLayer r:embed="rId4">
                    <a14:imgEffect>
                      <a14:backgroundRemoval t="9172" b="99112" l="10000" r="90000">
                        <a14:foregroundMark x1="33500" y1="94083" x2="33500" y2="94083"/>
                        <a14:foregroundMark x1="73167" y1="97041" x2="73167" y2="97041"/>
                        <a14:foregroundMark x1="31667" y1="98521" x2="31667" y2="98521"/>
                        <a14:foregroundMark x1="76667" y1="99112" x2="76667" y2="99112"/>
                      </a14:backgroundRemoval>
                    </a14:imgEffect>
                  </a14:imgLayer>
                </a14:imgProps>
              </a:ext>
              <a:ext uri="{28A0092B-C50C-407E-A947-70E740481C1C}">
                <a14:useLocalDpi xmlns:a14="http://schemas.microsoft.com/office/drawing/2010/main" val="0"/>
              </a:ext>
            </a:extLst>
          </a:blip>
          <a:stretch>
            <a:fillRect/>
          </a:stretch>
        </p:blipFill>
        <p:spPr>
          <a:xfrm>
            <a:off x="10386262" y="186995"/>
            <a:ext cx="2164715" cy="1219835"/>
          </a:xfrm>
          <a:prstGeom prst="rect">
            <a:avLst/>
          </a:prstGeom>
        </p:spPr>
      </p:pic>
      <p:sp>
        <p:nvSpPr>
          <p:cNvPr id="30" name="Frame 29"/>
          <p:cNvSpPr/>
          <p:nvPr/>
        </p:nvSpPr>
        <p:spPr>
          <a:xfrm>
            <a:off x="0" y="0"/>
            <a:ext cx="12192000" cy="6858000"/>
          </a:xfrm>
          <a:prstGeom prst="frame">
            <a:avLst>
              <a:gd name="adj1" fmla="val 866"/>
            </a:avLst>
          </a:prstGeom>
          <a:solidFill>
            <a:srgbClr val="FF0000"/>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tLang="en-US" dirty="0" err="1">
              <a:solidFill>
                <a:schemeClr val="tx1"/>
              </a:solidFill>
            </a:endParaRPr>
          </a:p>
          <a:p>
            <a:pPr algn="ctr"/>
            <a:endParaRPr lang="vi-VN" altLang="en-US" dirty="0" err="1">
              <a:solidFill>
                <a:schemeClr val="tx1"/>
              </a:solidFill>
            </a:endParaRPr>
          </a:p>
        </p:txBody>
      </p:sp>
      <p:sp>
        <p:nvSpPr>
          <p:cNvPr id="34" name="Rectangle 33">
            <a:extLst>
              <a:ext uri="{FF2B5EF4-FFF2-40B4-BE49-F238E27FC236}">
                <a16:creationId xmlns:a16="http://schemas.microsoft.com/office/drawing/2014/main" id="{6E159620-F116-691B-B2A2-1194CB905A2B}"/>
              </a:ext>
            </a:extLst>
          </p:cNvPr>
          <p:cNvSpPr/>
          <p:nvPr/>
        </p:nvSpPr>
        <p:spPr>
          <a:xfrm>
            <a:off x="1410219" y="1373705"/>
            <a:ext cx="9991789" cy="980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dirty="0"/>
              <a:t>“Phát huy sức mạnh toàn dân tộc, tiếp tục đổi mới, đẩy mạnh công nghiệp hoá hiện đại hoá, xây dựng và bảo vệ Tổ quốc Việt Nam xã hội chủ nghĩa” </a:t>
            </a:r>
            <a:endParaRPr lang="en-US" sz="1800" b="1" dirty="0">
              <a:solidFill>
                <a:prstClr val="black"/>
              </a:solidFill>
              <a:effectLst>
                <a:outerShdw blurRad="38100" dist="38100" dir="2700000" algn="tl">
                  <a:srgbClr val="000000"/>
                </a:outerShdw>
              </a:effectLst>
              <a:latin typeface="Arial" charset="0"/>
              <a:cs typeface="Arial" charset="0"/>
            </a:endParaRPr>
          </a:p>
          <a:p>
            <a:pPr algn="ctr"/>
            <a:endParaRPr lang="en-US" dirty="0"/>
          </a:p>
        </p:txBody>
      </p:sp>
      <p:sp>
        <p:nvSpPr>
          <p:cNvPr id="46" name="Rectangle: Rounded Corners 45">
            <a:extLst>
              <a:ext uri="{FF2B5EF4-FFF2-40B4-BE49-F238E27FC236}">
                <a16:creationId xmlns:a16="http://schemas.microsoft.com/office/drawing/2014/main" id="{E4C21BA9-F262-AD49-15DF-6FF3833F2088}"/>
              </a:ext>
            </a:extLst>
          </p:cNvPr>
          <p:cNvSpPr/>
          <p:nvPr/>
        </p:nvSpPr>
        <p:spPr>
          <a:xfrm>
            <a:off x="154940" y="3499471"/>
            <a:ext cx="8022078" cy="923692"/>
          </a:xfrm>
          <a:prstGeom prst="roundRect">
            <a:avLst/>
          </a:prstGeom>
          <a:solidFill>
            <a:srgbClr val="F5F5F5"/>
          </a:solidFill>
          <a:ln w="38100">
            <a:solidFill>
              <a:srgbClr val="7030A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 </a:t>
            </a:r>
            <a:r>
              <a:rPr lang="en-US" sz="1400" dirty="0" err="1">
                <a:solidFill>
                  <a:schemeClr val="tx1"/>
                </a:solidFill>
              </a:rPr>
              <a:t>P</a:t>
            </a:r>
            <a:r>
              <a:rPr lang="en-US" sz="1400" b="0" i="0" dirty="0" err="1">
                <a:solidFill>
                  <a:srgbClr val="363636"/>
                </a:solidFill>
                <a:effectLst/>
                <a:highlight>
                  <a:srgbClr val="FFFFFF"/>
                </a:highlight>
                <a:latin typeface="Arial" panose="020B0604020202020204" pitchFamily="34" charset="0"/>
              </a:rPr>
              <a:t>hát</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triển</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giáo</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dục</a:t>
            </a:r>
            <a:r>
              <a:rPr lang="en-US" sz="1400" b="0" i="0" dirty="0">
                <a:solidFill>
                  <a:srgbClr val="363636"/>
                </a:solidFill>
                <a:effectLst/>
                <a:highlight>
                  <a:srgbClr val="FFFFFF"/>
                </a:highlight>
                <a:latin typeface="Arial" panose="020B0604020202020204" pitchFamily="34" charset="0"/>
              </a:rPr>
              <a:t> và </a:t>
            </a:r>
            <a:r>
              <a:rPr lang="en-US" sz="1400" b="0" i="0" dirty="0" err="1">
                <a:solidFill>
                  <a:srgbClr val="363636"/>
                </a:solidFill>
                <a:effectLst/>
                <a:highlight>
                  <a:srgbClr val="FFFFFF"/>
                </a:highlight>
                <a:latin typeface="Arial" panose="020B0604020202020204" pitchFamily="34" charset="0"/>
              </a:rPr>
              <a:t>đào</a:t>
            </a:r>
            <a:r>
              <a:rPr lang="en-US" sz="1400" b="0" i="0" dirty="0">
                <a:solidFill>
                  <a:srgbClr val="363636"/>
                </a:solidFill>
                <a:effectLst/>
                <a:highlight>
                  <a:srgbClr val="FFFFFF"/>
                </a:highlight>
                <a:latin typeface="Arial" panose="020B0604020202020204" pitchFamily="34" charset="0"/>
              </a:rPr>
              <a:t> </a:t>
            </a:r>
            <a:r>
              <a:rPr lang="en-US" sz="1400" b="0" i="0" dirty="0" err="1">
                <a:solidFill>
                  <a:srgbClr val="363636"/>
                </a:solidFill>
                <a:effectLst/>
                <a:highlight>
                  <a:srgbClr val="FFFFFF"/>
                </a:highlight>
                <a:latin typeface="Arial" panose="020B0604020202020204" pitchFamily="34" charset="0"/>
              </a:rPr>
              <a:t>tạo</a:t>
            </a:r>
            <a:r>
              <a:rPr lang="en-US" sz="1400" dirty="0">
                <a:solidFill>
                  <a:srgbClr val="363636"/>
                </a:solidFill>
                <a:highlight>
                  <a:srgbClr val="FFFFFF"/>
                </a:highlight>
                <a:latin typeface="Arial" panose="020B0604020202020204" pitchFamily="34" charset="0"/>
              </a:rPr>
              <a:t>, khoa học và </a:t>
            </a:r>
            <a:r>
              <a:rPr lang="en-US" sz="1400" dirty="0" err="1">
                <a:solidFill>
                  <a:srgbClr val="363636"/>
                </a:solidFill>
                <a:highlight>
                  <a:srgbClr val="FFFFFF"/>
                </a:highlight>
                <a:latin typeface="Arial" panose="020B0604020202020204" pitchFamily="34" charset="0"/>
              </a:rPr>
              <a:t>công</a:t>
            </a:r>
            <a:r>
              <a:rPr lang="en-US" sz="1400" dirty="0">
                <a:solidFill>
                  <a:srgbClr val="363636"/>
                </a:solidFill>
                <a:highlight>
                  <a:srgbClr val="FFFFFF"/>
                </a:highlight>
                <a:latin typeface="Arial" panose="020B0604020202020204" pitchFamily="34" charset="0"/>
              </a:rPr>
              <a:t> </a:t>
            </a:r>
            <a:r>
              <a:rPr lang="en-US" sz="1400" dirty="0" err="1">
                <a:solidFill>
                  <a:srgbClr val="363636"/>
                </a:solidFill>
                <a:highlight>
                  <a:srgbClr val="FFFFFF"/>
                </a:highlight>
                <a:latin typeface="Arial" panose="020B0604020202020204" pitchFamily="34" charset="0"/>
              </a:rPr>
              <a:t>nghệ</a:t>
            </a:r>
            <a:r>
              <a:rPr lang="en-US" sz="1400" dirty="0">
                <a:solidFill>
                  <a:srgbClr val="363636"/>
                </a:solidFill>
                <a:highlight>
                  <a:srgbClr val="FFFFFF"/>
                </a:highlight>
                <a:latin typeface="Arial" panose="020B0604020202020204" pitchFamily="34" charset="0"/>
              </a:rPr>
              <a:t>. </a:t>
            </a:r>
            <a:r>
              <a:rPr lang="en-US" sz="1400" b="1" dirty="0" err="1">
                <a:solidFill>
                  <a:srgbClr val="FF0000"/>
                </a:solidFill>
                <a:latin typeface="Arial" panose="020B0604020202020204" pitchFamily="34" charset="0"/>
              </a:rPr>
              <a:t>Xây</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dựng</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nền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văn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hóa</a:t>
            </a:r>
            <a:r>
              <a:rPr lang="en-US" sz="1400" b="1" dirty="0">
                <a:solidFill>
                  <a:srgbClr val="FF0000"/>
                </a:solidFill>
                <a:latin typeface="Arial" panose="020B0604020202020204" pitchFamily="34" charset="0"/>
              </a:rPr>
              <a:t> VN </a:t>
            </a:r>
            <a:r>
              <a:rPr lang="en-US" sz="1400" b="1" dirty="0" err="1">
                <a:solidFill>
                  <a:srgbClr val="FF0000"/>
                </a:solidFill>
                <a:latin typeface="Arial" panose="020B0604020202020204" pitchFamily="34" charset="0"/>
              </a:rPr>
              <a:t>tiên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tiến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đậm</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đà</a:t>
            </a:r>
            <a:r>
              <a:rPr lang="en-US" sz="1400" b="1" dirty="0">
                <a:solidFill>
                  <a:srgbClr val="FF0000"/>
                </a:solidFill>
                <a:latin typeface="Arial" panose="020B0604020202020204" pitchFamily="34" charset="0"/>
              </a:rPr>
              <a:t> bản </a:t>
            </a:r>
            <a:r>
              <a:rPr lang="en-US" sz="1400" b="1" dirty="0" err="1">
                <a:solidFill>
                  <a:srgbClr val="FF0000"/>
                </a:solidFill>
                <a:latin typeface="Arial" panose="020B0604020202020204" pitchFamily="34" charset="0"/>
              </a:rPr>
              <a:t>sắc</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dân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tộc</a:t>
            </a:r>
            <a:r>
              <a:rPr lang="en-US" sz="1400" b="1" dirty="0">
                <a:solidFill>
                  <a:srgbClr val="FF0000"/>
                </a:solidFill>
                <a:latin typeface="Arial" panose="020B0604020202020204" pitchFamily="34" charset="0"/>
              </a:rPr>
              <a:t> là </a:t>
            </a:r>
            <a:r>
              <a:rPr lang="en-US" sz="1400" b="1" dirty="0" err="1">
                <a:solidFill>
                  <a:srgbClr val="FF0000"/>
                </a:solidFill>
                <a:latin typeface="Arial" panose="020B0604020202020204" pitchFamily="34" charset="0"/>
              </a:rPr>
              <a:t>nền</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tảng</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tinh</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thần</a:t>
            </a:r>
            <a:r>
              <a:rPr lang="en-US" sz="1400" b="1" dirty="0">
                <a:solidFill>
                  <a:srgbClr val="FF0000"/>
                </a:solidFill>
                <a:latin typeface="Arial" panose="020B0604020202020204" pitchFamily="34" charset="0"/>
              </a:rPr>
              <a:t> của </a:t>
            </a:r>
            <a:r>
              <a:rPr lang="en-US" sz="1400" b="1" dirty="0" err="1">
                <a:solidFill>
                  <a:srgbClr val="FF0000"/>
                </a:solidFill>
                <a:latin typeface="Arial" panose="020B0604020202020204" pitchFamily="34" charset="0"/>
              </a:rPr>
              <a:t>xã</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hội</a:t>
            </a:r>
            <a:r>
              <a:rPr lang="en-US" sz="1400" b="1" dirty="0">
                <a:solidFill>
                  <a:srgbClr val="FF0000"/>
                </a:solidFill>
                <a:latin typeface="Arial" panose="020B0604020202020204" pitchFamily="34" charset="0"/>
              </a:rPr>
              <a:t>, vừa là </a:t>
            </a:r>
            <a:r>
              <a:rPr lang="en-US" sz="1400" b="1" dirty="0" err="1">
                <a:solidFill>
                  <a:srgbClr val="FF0000"/>
                </a:solidFill>
                <a:latin typeface="Arial" panose="020B0604020202020204" pitchFamily="34" charset="0"/>
              </a:rPr>
              <a:t>mục</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tiêu</a:t>
            </a:r>
            <a:r>
              <a:rPr lang="en-US" sz="1400" b="1" dirty="0">
                <a:solidFill>
                  <a:srgbClr val="FF0000"/>
                </a:solidFill>
                <a:latin typeface="Arial" panose="020B0604020202020204" pitchFamily="34" charset="0"/>
              </a:rPr>
              <a:t>, vừa là </a:t>
            </a:r>
            <a:r>
              <a:rPr lang="en-US" sz="1400" b="1" dirty="0" err="1">
                <a:solidFill>
                  <a:srgbClr val="FF0000"/>
                </a:solidFill>
                <a:latin typeface="Arial" panose="020B0604020202020204" pitchFamily="34" charset="0"/>
              </a:rPr>
              <a:t>động</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lực</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thúc</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đẩy</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phát</a:t>
            </a:r>
            <a:r>
              <a:rPr lang="en-US" sz="1400" b="1" dirty="0">
                <a:solidFill>
                  <a:srgbClr val="FF0000"/>
                </a:solidFill>
                <a:latin typeface="Arial" panose="020B0604020202020204" pitchFamily="34" charset="0"/>
              </a:rPr>
              <a:t> </a:t>
            </a:r>
            <a:r>
              <a:rPr lang="en-US" sz="1400" b="1" dirty="0" err="1">
                <a:solidFill>
                  <a:srgbClr val="FF0000"/>
                </a:solidFill>
                <a:latin typeface="Arial" panose="020B0604020202020204" pitchFamily="34" charset="0"/>
              </a:rPr>
              <a:t>triển</a:t>
            </a:r>
            <a:r>
              <a:rPr lang="en-US" sz="1400" b="1" dirty="0">
                <a:solidFill>
                  <a:srgbClr val="FF0000"/>
                </a:solidFill>
                <a:latin typeface="Arial" panose="020B0604020202020204" pitchFamily="34" charset="0"/>
              </a:rPr>
              <a:t> KT-XH.</a:t>
            </a:r>
          </a:p>
        </p:txBody>
      </p:sp>
      <p:sp>
        <p:nvSpPr>
          <p:cNvPr id="47" name="Rectangle: Rounded Corners 46">
            <a:extLst>
              <a:ext uri="{FF2B5EF4-FFF2-40B4-BE49-F238E27FC236}">
                <a16:creationId xmlns:a16="http://schemas.microsoft.com/office/drawing/2014/main" id="{F69DD9B0-347F-F4E4-5364-E53A91D574A1}"/>
              </a:ext>
            </a:extLst>
          </p:cNvPr>
          <p:cNvSpPr/>
          <p:nvPr/>
        </p:nvSpPr>
        <p:spPr>
          <a:xfrm>
            <a:off x="189724" y="2432360"/>
            <a:ext cx="6624735" cy="923692"/>
          </a:xfrm>
          <a:prstGeom prst="roundRect">
            <a:avLst/>
          </a:prstGeom>
          <a:solidFill>
            <a:srgbClr val="F5F5F5"/>
          </a:solidFill>
          <a:ln w="38100">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sz="1600" b="0" i="0" dirty="0">
              <a:solidFill>
                <a:srgbClr val="363636"/>
              </a:solidFill>
              <a:effectLst/>
              <a:highlight>
                <a:srgbClr val="FFFFFF"/>
              </a:highlight>
              <a:latin typeface="Arial" panose="020B0604020202020204" pitchFamily="34" charset="0"/>
            </a:endParaRPr>
          </a:p>
          <a:p>
            <a:pPr marL="342900" indent="-342900">
              <a:buAutoNum type="arabicPeriod"/>
            </a:pPr>
            <a:r>
              <a:rPr lang="vi-VN" sz="1600" b="0" i="0" dirty="0">
                <a:solidFill>
                  <a:srgbClr val="363636"/>
                </a:solidFill>
                <a:effectLst/>
                <a:highlight>
                  <a:srgbClr val="FFFFFF"/>
                </a:highlight>
              </a:rPr>
              <a:t>Về con đường đi lên chủ nghĩa xã hội ở nước ta</a:t>
            </a:r>
            <a:r>
              <a:rPr lang="en-US" sz="1600" dirty="0">
                <a:solidFill>
                  <a:srgbClr val="363636"/>
                </a:solidFill>
                <a:highlight>
                  <a:srgbClr val="FFFFFF"/>
                </a:highlight>
              </a:rPr>
              <a:t>: </a:t>
            </a:r>
          </a:p>
          <a:p>
            <a:r>
              <a:rPr lang="en-US" sz="1600" dirty="0">
                <a:solidFill>
                  <a:srgbClr val="363636"/>
                </a:solidFill>
                <a:highlight>
                  <a:srgbClr val="FFFFFF"/>
                </a:highlight>
              </a:rPr>
              <a:t>- </a:t>
            </a:r>
            <a:r>
              <a:rPr lang="en-US" sz="1600" dirty="0" err="1">
                <a:solidFill>
                  <a:srgbClr val="363636"/>
                </a:solidFill>
                <a:highlight>
                  <a:srgbClr val="FFFFFF"/>
                </a:highlight>
              </a:rPr>
              <a:t>Xây</a:t>
            </a:r>
            <a:r>
              <a:rPr lang="en-US" sz="1600" dirty="0">
                <a:solidFill>
                  <a:srgbClr val="363636"/>
                </a:solidFill>
                <a:highlight>
                  <a:srgbClr val="FFFFFF"/>
                </a:highlight>
              </a:rPr>
              <a:t> </a:t>
            </a:r>
            <a:r>
              <a:rPr lang="en-US" sz="1600" dirty="0" err="1">
                <a:solidFill>
                  <a:srgbClr val="363636"/>
                </a:solidFill>
                <a:highlight>
                  <a:srgbClr val="FFFFFF"/>
                </a:highlight>
              </a:rPr>
              <a:t>dựng</a:t>
            </a:r>
            <a:r>
              <a:rPr lang="en-US" sz="1600" dirty="0">
                <a:solidFill>
                  <a:srgbClr val="363636"/>
                </a:solidFill>
                <a:highlight>
                  <a:srgbClr val="FFFFFF"/>
                </a:highlight>
              </a:rPr>
              <a:t> </a:t>
            </a:r>
            <a:r>
              <a:rPr lang="en-US" sz="1600" dirty="0" err="1">
                <a:solidFill>
                  <a:srgbClr val="363636"/>
                </a:solidFill>
                <a:highlight>
                  <a:srgbClr val="FFFFFF"/>
                </a:highlight>
              </a:rPr>
              <a:t>CNXH,b</a:t>
            </a:r>
            <a:r>
              <a:rPr lang="en-US" sz="1600" dirty="0" err="1">
                <a:solidFill>
                  <a:srgbClr val="363636"/>
                </a:solidFill>
              </a:rPr>
              <a:t>ỏ</a:t>
            </a:r>
            <a:r>
              <a:rPr lang="en-US" sz="1600" dirty="0">
                <a:solidFill>
                  <a:srgbClr val="363636"/>
                </a:solidFill>
              </a:rPr>
              <a:t> qua </a:t>
            </a:r>
            <a:r>
              <a:rPr lang="en-US" sz="1600" dirty="0" err="1">
                <a:solidFill>
                  <a:srgbClr val="363636"/>
                </a:solidFill>
              </a:rPr>
              <a:t>chế</a:t>
            </a:r>
            <a:r>
              <a:rPr lang="en-US" sz="1600" dirty="0">
                <a:solidFill>
                  <a:srgbClr val="363636"/>
                </a:solidFill>
              </a:rPr>
              <a:t> </a:t>
            </a:r>
            <a:r>
              <a:rPr lang="en-US" sz="1600" dirty="0" err="1">
                <a:solidFill>
                  <a:srgbClr val="363636"/>
                </a:solidFill>
              </a:rPr>
              <a:t>độ</a:t>
            </a:r>
            <a:r>
              <a:rPr lang="en-US" sz="1600" dirty="0">
                <a:solidFill>
                  <a:srgbClr val="363636"/>
                </a:solidFill>
              </a:rPr>
              <a:t> TBCN</a:t>
            </a:r>
            <a:endParaRPr lang="en-US" sz="1600" dirty="0">
              <a:solidFill>
                <a:srgbClr val="363636"/>
              </a:solidFill>
              <a:highlight>
                <a:srgbClr val="FFFFFF"/>
              </a:highlight>
            </a:endParaRPr>
          </a:p>
          <a:p>
            <a:r>
              <a:rPr lang="en-US" sz="1600" dirty="0">
                <a:solidFill>
                  <a:srgbClr val="363636"/>
                </a:solidFill>
                <a:highlight>
                  <a:srgbClr val="FFFFFF"/>
                </a:highlight>
              </a:rPr>
              <a:t>- </a:t>
            </a:r>
            <a:r>
              <a:rPr lang="vi-VN" sz="1600" dirty="0">
                <a:solidFill>
                  <a:srgbClr val="FF0000"/>
                </a:solidFill>
              </a:rPr>
              <a:t>Kinh tế thị trường định hướng XHCN</a:t>
            </a:r>
            <a:r>
              <a:rPr lang="en-US" sz="1600" dirty="0">
                <a:solidFill>
                  <a:srgbClr val="FF0000"/>
                </a:solidFill>
              </a:rPr>
              <a:t>.</a:t>
            </a:r>
            <a:endParaRPr lang="vi-VN" sz="1600" dirty="0">
              <a:solidFill>
                <a:srgbClr val="FF0000"/>
              </a:solidFill>
            </a:endParaRPr>
          </a:p>
          <a:p>
            <a:pPr algn="ctr"/>
            <a:endParaRPr lang="en-US" sz="1600" dirty="0">
              <a:solidFill>
                <a:schemeClr val="tx1"/>
              </a:solidFill>
            </a:endParaRPr>
          </a:p>
        </p:txBody>
      </p:sp>
      <p:sp>
        <p:nvSpPr>
          <p:cNvPr id="48" name="Rectangle: Rounded Corners 47">
            <a:extLst>
              <a:ext uri="{FF2B5EF4-FFF2-40B4-BE49-F238E27FC236}">
                <a16:creationId xmlns:a16="http://schemas.microsoft.com/office/drawing/2014/main" id="{A0ED537A-9C30-AC01-5F77-E70308F60E21}"/>
              </a:ext>
            </a:extLst>
          </p:cNvPr>
          <p:cNvSpPr/>
          <p:nvPr/>
        </p:nvSpPr>
        <p:spPr>
          <a:xfrm>
            <a:off x="154940" y="4529864"/>
            <a:ext cx="10088828" cy="900155"/>
          </a:xfrm>
          <a:prstGeom prst="roundRect">
            <a:avLst/>
          </a:prstGeom>
          <a:solidFill>
            <a:srgbClr val="F5F5F5"/>
          </a:solidFill>
          <a:ln w="3810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3. </a:t>
            </a:r>
            <a:r>
              <a:rPr lang="vi-VN" sz="1600" dirty="0">
                <a:solidFill>
                  <a:schemeClr val="tx1"/>
                </a:solidFill>
                <a:latin typeface="Arial" panose="020B0604020202020204" pitchFamily="34" charset="0"/>
                <a:cs typeface="Arial" panose="020B0604020202020204" pitchFamily="34" charset="0"/>
              </a:rPr>
              <a:t>Mở rộng quan hệ đối ngoại, chủ động hội nhập kinh tế quốc tế. Thực hiện nhất quán đường lối đối ngoại độc lập tự chủ, rộng mở, đa phương hoá, đa dạng hoá các quan hệ quốc tế. </a:t>
            </a:r>
            <a:r>
              <a:rPr lang="vi-VN" sz="1600" b="1" dirty="0">
                <a:solidFill>
                  <a:srgbClr val="FF0000"/>
                </a:solidFill>
                <a:latin typeface="Arial" panose="020B0604020202020204" pitchFamily="34" charset="0"/>
                <a:cs typeface="Arial" panose="020B0604020202020204" pitchFamily="34" charset="0"/>
              </a:rPr>
              <a:t>Việt Nam sẵn sàng là bạn, là đối tác tin cậy của các nước trong cộng đồng quốc tế, phấn đấu vì hoà bình, độc lập và phát triển.</a:t>
            </a:r>
          </a:p>
        </p:txBody>
      </p:sp>
      <p:sp>
        <p:nvSpPr>
          <p:cNvPr id="49" name="Rectangle: Rounded Corners 48">
            <a:extLst>
              <a:ext uri="{FF2B5EF4-FFF2-40B4-BE49-F238E27FC236}">
                <a16:creationId xmlns:a16="http://schemas.microsoft.com/office/drawing/2014/main" id="{395EFCB6-FDF8-F90D-A500-3C3CC349EA6D}"/>
              </a:ext>
            </a:extLst>
          </p:cNvPr>
          <p:cNvSpPr/>
          <p:nvPr/>
        </p:nvSpPr>
        <p:spPr>
          <a:xfrm>
            <a:off x="154940" y="5638647"/>
            <a:ext cx="11637010" cy="1069933"/>
          </a:xfrm>
          <a:prstGeom prst="roundRect">
            <a:avLst/>
          </a:prstGeom>
          <a:solidFill>
            <a:srgbClr val="F5F5F5"/>
          </a:solidFill>
          <a:ln w="38100">
            <a:solidFill>
              <a:schemeClr val="accent4">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4.</a:t>
            </a:r>
            <a:r>
              <a:rPr lang="vi-VN" sz="1600" dirty="0">
                <a:solidFill>
                  <a:srgbClr val="363636"/>
                </a:solidFill>
                <a:highlight>
                  <a:srgbClr val="FFFFFF"/>
                </a:highlight>
                <a:latin typeface="Arial" panose="020B0604020202020204" pitchFamily="34" charset="0"/>
                <a:cs typeface="Arial" panose="020B0604020202020204" pitchFamily="34" charset="0"/>
              </a:rPr>
              <a:t> Tăng cường quốc phòng và an ninh</a:t>
            </a:r>
            <a:r>
              <a:rPr lang="en-US" sz="1600" dirty="0">
                <a:solidFill>
                  <a:srgbClr val="363636"/>
                </a:solidFill>
                <a:highlight>
                  <a:srgbClr val="FFFFFF"/>
                </a:highlight>
                <a:latin typeface="Arial" panose="020B0604020202020204" pitchFamily="34" charset="0"/>
                <a:cs typeface="Arial" panose="020B0604020202020204" pitchFamily="34" charset="0"/>
              </a:rPr>
              <a:t>.</a:t>
            </a:r>
            <a:r>
              <a:rPr lang="en-US" sz="1600" dirty="0">
                <a:solidFill>
                  <a:schemeClr val="tx1"/>
                </a:solidFill>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Phát</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huy</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sức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mạnh</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đại</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đoàn</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kết</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toàn</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b="0" i="0" dirty="0" err="1">
                <a:solidFill>
                  <a:srgbClr val="363636"/>
                </a:solidFill>
                <a:effectLst/>
                <a:highlight>
                  <a:srgbClr val="FFFFFF"/>
                </a:highlight>
                <a:latin typeface="Arial" panose="020B0604020202020204" pitchFamily="34" charset="0"/>
                <a:cs typeface="Arial" panose="020B0604020202020204" pitchFamily="34" charset="0"/>
              </a:rPr>
              <a:t>dân</a:t>
            </a:r>
            <a:r>
              <a:rPr lang="en-US" sz="1600" b="0" i="0" dirty="0">
                <a:solidFill>
                  <a:srgbClr val="363636"/>
                </a:solidFill>
                <a:effectLst/>
                <a:highlight>
                  <a:srgbClr val="FFFFFF"/>
                </a:highlight>
                <a:latin typeface="Arial" panose="020B0604020202020204" pitchFamily="34" charset="0"/>
                <a:cs typeface="Arial" panose="020B0604020202020204" pitchFamily="34" charset="0"/>
              </a:rPr>
              <a:t>, </a:t>
            </a:r>
            <a:r>
              <a:rPr lang="en-US" sz="1600" dirty="0">
                <a:solidFill>
                  <a:schemeClr val="tx1"/>
                </a:solidFill>
                <a:highlight>
                  <a:srgbClr val="FFFFFF"/>
                </a:highlight>
                <a:latin typeface="Arial" panose="020B0604020202020204" pitchFamily="34" charset="0"/>
                <a:cs typeface="Arial" panose="020B0604020202020204" pitchFamily="34" charset="0"/>
              </a:rPr>
              <a:t>.</a:t>
            </a:r>
            <a:r>
              <a:rPr lang="vi-VN" sz="1600" dirty="0">
                <a:solidFill>
                  <a:srgbClr val="363636"/>
                </a:solidFill>
                <a:highlight>
                  <a:srgbClr val="FFFFFF"/>
                </a:highlight>
                <a:latin typeface="Arial" panose="020B0604020202020204" pitchFamily="34" charset="0"/>
                <a:cs typeface="Arial" panose="020B0604020202020204" pitchFamily="34" charset="0"/>
              </a:rPr>
              <a:t> Đẩy mạnh cải cách tổ chức và hoạt động của Nhà nước, phát huy dân chủ, tăng cường pháp chế</a:t>
            </a:r>
            <a:r>
              <a:rPr lang="en-US" sz="1600" dirty="0">
                <a:solidFill>
                  <a:schemeClr val="tx1"/>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Xây</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dựng</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chỉnh</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đốn</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Đảng</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nâng</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cao</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năng</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lực</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lãnh</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đạo</a:t>
            </a:r>
            <a:r>
              <a:rPr lang="en-US" sz="1600" dirty="0">
                <a:solidFill>
                  <a:srgbClr val="363636"/>
                </a:solidFill>
                <a:highlight>
                  <a:srgbClr val="FFFFFF"/>
                </a:highlight>
                <a:latin typeface="Arial" panose="020B0604020202020204" pitchFamily="34" charset="0"/>
                <a:cs typeface="Arial" panose="020B0604020202020204" pitchFamily="34" charset="0"/>
              </a:rPr>
              <a:t> và sức </a:t>
            </a:r>
            <a:r>
              <a:rPr lang="en-US" sz="1600" dirty="0" err="1">
                <a:solidFill>
                  <a:srgbClr val="363636"/>
                </a:solidFill>
                <a:highlight>
                  <a:srgbClr val="FFFFFF"/>
                </a:highlight>
                <a:latin typeface="Arial" panose="020B0604020202020204" pitchFamily="34" charset="0"/>
                <a:cs typeface="Arial" panose="020B0604020202020204" pitchFamily="34" charset="0"/>
              </a:rPr>
              <a:t>chiến</a:t>
            </a:r>
            <a:r>
              <a:rPr lang="en-US" sz="1600" dirty="0">
                <a:solidFill>
                  <a:srgbClr val="363636"/>
                </a:solidFill>
                <a:highlight>
                  <a:srgbClr val="FFFFFF"/>
                </a:highlight>
                <a:latin typeface="Arial" panose="020B0604020202020204" pitchFamily="34" charset="0"/>
                <a:cs typeface="Arial" panose="020B0604020202020204" pitchFamily="34" charset="0"/>
              </a:rPr>
              <a:t> </a:t>
            </a:r>
            <a:r>
              <a:rPr lang="en-US" sz="1600" dirty="0" err="1">
                <a:solidFill>
                  <a:srgbClr val="363636"/>
                </a:solidFill>
                <a:highlight>
                  <a:srgbClr val="FFFFFF"/>
                </a:highlight>
                <a:latin typeface="Arial" panose="020B0604020202020204" pitchFamily="34" charset="0"/>
                <a:cs typeface="Arial" panose="020B0604020202020204" pitchFamily="34" charset="0"/>
              </a:rPr>
              <a:t>đấu</a:t>
            </a:r>
            <a:r>
              <a:rPr lang="en-US" sz="1600" dirty="0">
                <a:solidFill>
                  <a:srgbClr val="363636"/>
                </a:solidFill>
                <a:highlight>
                  <a:srgbClr val="FFFFFF"/>
                </a:highlight>
                <a:latin typeface="Arial" panose="020B0604020202020204" pitchFamily="34" charset="0"/>
                <a:cs typeface="Arial" panose="020B0604020202020204" pitchFamily="34" charset="0"/>
              </a:rPr>
              <a:t> của </a:t>
            </a:r>
            <a:r>
              <a:rPr lang="en-US" sz="1600" dirty="0" err="1">
                <a:solidFill>
                  <a:srgbClr val="363636"/>
                </a:solidFill>
                <a:highlight>
                  <a:srgbClr val="FFFFFF"/>
                </a:highlight>
                <a:latin typeface="Arial" panose="020B0604020202020204" pitchFamily="34" charset="0"/>
                <a:cs typeface="Arial" panose="020B0604020202020204" pitchFamily="34" charset="0"/>
              </a:rPr>
              <a:t>Đảng</a:t>
            </a:r>
            <a:endParaRPr lang="en-US" sz="16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A6EE7CC-451B-ABE6-C6CA-8D8A082778E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98708" y="2478507"/>
            <a:ext cx="1568294" cy="2217407"/>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237C5F-EFC5-B5EE-057B-54AE13C57578}"/>
              </a:ext>
            </a:extLst>
          </p:cNvPr>
          <p:cNvSpPr txBox="1"/>
          <p:nvPr/>
        </p:nvSpPr>
        <p:spPr>
          <a:xfrm>
            <a:off x="7986355" y="3130320"/>
            <a:ext cx="2773424" cy="830997"/>
          </a:xfrm>
          <a:prstGeom prst="rect">
            <a:avLst/>
          </a:prstGeom>
          <a:noFill/>
        </p:spPr>
        <p:txBody>
          <a:bodyPr wrap="square">
            <a:spAutoFit/>
          </a:bodyPr>
          <a:lstStyle/>
          <a:p>
            <a:pPr algn="ctr"/>
            <a:r>
              <a:rPr lang="vi-VN" sz="1600" dirty="0">
                <a:solidFill>
                  <a:srgbClr val="00B0F0"/>
                </a:solidFill>
              </a:rPr>
              <a:t>Đ/c Nông Đức Mạnh</a:t>
            </a:r>
          </a:p>
          <a:p>
            <a:pPr algn="ctr"/>
            <a:r>
              <a:rPr lang="vi-VN" sz="1600" dirty="0">
                <a:solidFill>
                  <a:srgbClr val="00B0F0"/>
                </a:solidFill>
              </a:rPr>
              <a:t>Tổng Bí thư Đảng </a:t>
            </a:r>
          </a:p>
          <a:p>
            <a:pPr algn="ctr"/>
            <a:r>
              <a:rPr lang="vi-VN" sz="1600" dirty="0">
                <a:solidFill>
                  <a:srgbClr val="00B0F0"/>
                </a:solidFill>
              </a:rPr>
              <a:t>( 2001-2006)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294</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Ngọc</dc:creator>
  <cp:lastModifiedBy>Nguyễn Văn Ngọc</cp:lastModifiedBy>
  <cp:revision>24</cp:revision>
  <dcterms:created xsi:type="dcterms:W3CDTF">2024-06-28T14:14:00Z</dcterms:created>
  <dcterms:modified xsi:type="dcterms:W3CDTF">2024-07-01T03:44:26Z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736EB6C9D4AF4764B90B37A0CFD08C9C_12</vt:lpwstr>
  </property>
  <property fmtid="{D5CDD505-2E9C-101B-9397-08002B2CF9AE}" pid="3" name="KSOProductBuildVer">
    <vt:lpwstr>1033-12.2.0.17119</vt:lpwstr>
  </property>
</Properties>
</file>