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85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681" r:id="rId42"/>
    <p:sldId id="682" r:id="rId43"/>
    <p:sldId id="683" r:id="rId44"/>
    <p:sldId id="684" r:id="rId45"/>
    <p:sldId id="685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5" r:id="rId56"/>
    <p:sldId id="696" r:id="rId57"/>
    <p:sldId id="697" r:id="rId58"/>
    <p:sldId id="698" r:id="rId59"/>
    <p:sldId id="699" r:id="rId60"/>
    <p:sldId id="700" r:id="rId61"/>
    <p:sldId id="701" r:id="rId62"/>
    <p:sldId id="702" r:id="rId63"/>
    <p:sldId id="703" r:id="rId64"/>
    <p:sldId id="704" r:id="rId65"/>
    <p:sldId id="705" r:id="rId66"/>
    <p:sldId id="706" r:id="rId67"/>
    <p:sldId id="707" r:id="rId68"/>
    <p:sldId id="708" r:id="rId69"/>
    <p:sldId id="709" r:id="rId70"/>
    <p:sldId id="710" r:id="rId71"/>
    <p:sldId id="711" r:id="rId72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. GIỚI THIỆU" id="{1E6488F7-C9BD-4BD1-9651-8257B458F83D}">
          <p14:sldIdLst>
            <p14:sldId id="285"/>
          </p14:sldIdLst>
        </p14:section>
        <p14:section name="01. TÍNH TOÁN TRÊN TRƯỜNG SỐ LỚN Fq" id="{12B5E169-F887-422F-BBBD-513924204899}">
          <p14:sldIdLst/>
        </p14:section>
        <p14:section name="02. MỘT SỐ THUẬT TOÁN VỀ SỐ NGUYÊN TỐ" id="{E7F91D40-8884-403E-AFE8-386332C1104C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03. Đối sánh mẫu trên chuỗi" id="{5442E59A-D55D-4B01-A3A5-E7DF3352F5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hd" initials="t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AF9A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0587" autoAdjust="0"/>
  </p:normalViewPr>
  <p:slideViewPr>
    <p:cSldViewPr snapToGrid="0" showGuides="1">
      <p:cViewPr varScale="1">
        <p:scale>
          <a:sx n="75" d="100"/>
          <a:sy n="75" d="100"/>
        </p:scale>
        <p:origin x="105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0906C-12EE-4F34-BED7-C99FC51E4257}" type="datetime1">
              <a:rPr lang="zh-CN" altLang="en-US" smtClean="0"/>
              <a:t>2023/2/7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20D0-3319-42B9-93F0-4E2DB219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6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cite_note-intro-8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/index.php?title=Sieve_of_Sorenson&amp;action=edit&amp;redlink=1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/Englis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#:~:text=In%20mathematics%2C%20the%20sieve%20of,the%20first%20prime%20number%2C%202.&amp;text=It%20may%20be%20used%20to%20find%20primes%20in%20arithmetic%20progressi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3D246E-5EAC-4A49-A199-6C1AE528FA82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5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33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8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2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9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https://www.geeksforgeeks.org/segmented-sieve/</a:t>
            </a:r>
          </a:p>
          <a:p>
            <a:r>
              <a:rPr lang="en-US" dirty="0"/>
              <a:t>https://cp-algorithms.com/algebra/sieve-of-eratosthenes.html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03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Δ is chosen to be √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space complexity of the algorithm is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(√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while the time complexity is the same as that of the regular sieve.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[8]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ranges with upper limit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large that the sieving primes below √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required by the page segmented sieve of Eratosthenes cannot fit in memory, a slower but much more space-efficient sieve like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eve of Sorenson (page does not exist)"/>
              </a:rPr>
              <a:t>sieve of Sorenson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used instead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37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3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D7914-3043-4633-B52A-1E9D0A252EF0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40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31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3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hay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Fermat, Miller-Rabin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Solovay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-Strassen</a:t>
            </a:r>
            <a:r>
              <a:rPr lang="en-US" dirty="0"/>
              <a:t> ở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03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2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63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65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r>
              <a:rPr lang="en-US" sz="1200" b="0" i="0" dirty="0" err="1"/>
              <a:t>Định</a:t>
            </a:r>
            <a:r>
              <a:rPr lang="en-US" sz="1200" b="0" i="0" dirty="0"/>
              <a:t> </a:t>
            </a:r>
            <a:r>
              <a:rPr lang="en-US" sz="1200" b="0" i="0" dirty="0" err="1"/>
              <a:t>nghĩa</a:t>
            </a:r>
            <a:r>
              <a:rPr lang="en-US" sz="1200" b="0" i="0" dirty="0"/>
              <a:t> 2.2.2 </a:t>
            </a:r>
            <a:r>
              <a:rPr lang="en-US" sz="1200" b="0" i="0" dirty="0" err="1"/>
              <a:t>là</a:t>
            </a:r>
            <a:r>
              <a:rPr lang="en-US" sz="1200" b="0" i="0" baseline="0" dirty="0"/>
              <a:t> </a:t>
            </a:r>
            <a:r>
              <a:rPr lang="en-US" sz="1200" b="0" i="0" baseline="0" dirty="0" err="1"/>
              <a:t>tự</a:t>
            </a:r>
            <a:r>
              <a:rPr lang="en-US" sz="1200" b="0" i="0" baseline="0" dirty="0"/>
              <a:t> </a:t>
            </a:r>
            <a:r>
              <a:rPr lang="en-US" sz="1200" b="0" i="0" baseline="0" dirty="0" err="1"/>
              <a:t>thêm</a:t>
            </a:r>
            <a:r>
              <a:rPr lang="en-US" sz="1200" b="0" i="0" baseline="0" dirty="0"/>
              <a:t> </a:t>
            </a:r>
            <a:r>
              <a:rPr lang="en-US" sz="1200" b="0" i="0" baseline="0" dirty="0" err="1"/>
              <a:t>vào</a:t>
            </a:r>
            <a:r>
              <a:rPr lang="en-US" sz="1200" b="0" i="0" baseline="0" dirty="0"/>
              <a:t> </a:t>
            </a:r>
            <a:r>
              <a:rPr lang="en-US" sz="1200" b="0" i="0" baseline="0" dirty="0" err="1"/>
              <a:t>dựa</a:t>
            </a:r>
            <a:r>
              <a:rPr lang="en-US" sz="1200" b="0" i="0" baseline="0" dirty="0"/>
              <a:t> </a:t>
            </a:r>
            <a:r>
              <a:rPr lang="en-US" sz="1200" b="0" i="0" baseline="0" dirty="0" err="1"/>
              <a:t>trên</a:t>
            </a:r>
            <a:r>
              <a:rPr lang="en-US" sz="1200" b="0" i="0" baseline="0" dirty="0"/>
              <a:t> Note 3.6 p 109</a:t>
            </a:r>
            <a:endParaRPr lang="en-US" b="0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7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Chương 3, </a:t>
                </a:r>
                <a:r>
                  <a:rPr lang="en-US" dirty="0" err="1"/>
                  <a:t>mục</a:t>
                </a:r>
                <a:r>
                  <a:rPr lang="en-US" baseline="0" dirty="0"/>
                  <a:t> 3.2 </a:t>
                </a:r>
                <a:r>
                  <a:rPr lang="en-US" baseline="0" dirty="0" err="1"/>
                  <a:t>Tài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liệu</a:t>
                </a:r>
                <a:r>
                  <a:rPr lang="en-US" baseline="0" dirty="0"/>
                  <a:t> Handbook of Applied Cryptography</a:t>
                </a:r>
              </a:p>
              <a:p>
                <a:r>
                  <a:rPr lang="en-US" baseline="0" dirty="0"/>
                  <a:t>“</a:t>
                </a:r>
                <a:r>
                  <a:rPr lang="en-US" baseline="0" dirty="0" err="1"/>
                  <a:t>Nhỏ</a:t>
                </a:r>
                <a:r>
                  <a:rPr lang="en-US" baseline="0" dirty="0"/>
                  <a:t>” </a:t>
                </a:r>
                <a:r>
                  <a:rPr lang="en-US" baseline="0" dirty="0" err="1"/>
                  <a:t>theo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nghĩa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như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một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hàm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có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kích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thước</a:t>
                </a:r>
                <a:r>
                  <a:rPr lang="en-US" baseline="0" dirty="0"/>
                  <a:t> n</a:t>
                </a:r>
              </a:p>
              <a:p>
                <a:r>
                  <a:rPr lang="en-US" baseline="0" dirty="0" err="1"/>
                  <a:t>Trường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hợp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xấu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nhất</a:t>
                </a:r>
                <a:r>
                  <a:rPr lang="en-US" baseline="0" dirty="0"/>
                  <a:t>, </a:t>
                </a:r>
                <a:r>
                  <a:rPr lang="en-US" baseline="0" dirty="0" err="1"/>
                  <a:t>phép</a:t>
                </a:r>
                <a:r>
                  <a:rPr lang="en-US" baseline="0" dirty="0"/>
                  <a:t> chia </a:t>
                </a:r>
                <a:r>
                  <a:rPr lang="en-US" baseline="0" dirty="0" err="1"/>
                  <a:t>thử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phải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thử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tất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cả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các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nguyên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lên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tới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r>
                  <a:rPr lang="en-US" baseline="0" dirty="0" smtClean="0"/>
                  <a:t>“</a:t>
                </a:r>
                <a:r>
                  <a:rPr lang="en-US" baseline="0" dirty="0" err="1" smtClean="0"/>
                  <a:t>Nhỏ</a:t>
                </a:r>
                <a:r>
                  <a:rPr lang="en-US" baseline="0" dirty="0" smtClean="0"/>
                  <a:t>” </a:t>
                </a:r>
                <a:r>
                  <a:rPr lang="en-US" baseline="0" dirty="0" err="1" smtClean="0"/>
                  <a:t>theo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nghĩa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như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hàm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thước</a:t>
                </a:r>
                <a:r>
                  <a:rPr lang="en-US" baseline="0" dirty="0" smtClean="0"/>
                  <a:t> n</a:t>
                </a:r>
              </a:p>
              <a:p>
                <a:r>
                  <a:rPr lang="en-US" baseline="0" dirty="0" err="1" smtClean="0"/>
                  <a:t>Trường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xấu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nhất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phép</a:t>
                </a:r>
                <a:r>
                  <a:rPr lang="en-US" baseline="0" dirty="0" smtClean="0"/>
                  <a:t> chia </a:t>
                </a:r>
                <a:r>
                  <a:rPr lang="en-US" baseline="0" dirty="0" err="1" smtClean="0"/>
                  <a:t>thử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phải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nguyên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tới</a:t>
                </a:r>
                <a:r>
                  <a:rPr lang="en-US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</a:rPr>
                  <a:t>√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</a:t>
                </a:r>
                <a:endParaRPr lang="en-US" dirty="0" smtClean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87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Chương</a:t>
                </a:r>
                <a:r>
                  <a:rPr lang="en-US" dirty="0"/>
                  <a:t> 3, </a:t>
                </a:r>
                <a:r>
                  <a:rPr lang="en-US" dirty="0" err="1"/>
                  <a:t>mục</a:t>
                </a:r>
                <a:r>
                  <a:rPr lang="en-US" baseline="0" dirty="0"/>
                  <a:t> 3.2 </a:t>
                </a:r>
                <a:r>
                  <a:rPr lang="en-US" baseline="0" dirty="0" err="1"/>
                  <a:t>Tài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liệu</a:t>
                </a:r>
                <a:r>
                  <a:rPr lang="en-US" baseline="0" dirty="0"/>
                  <a:t> Handbook of Applied Cryptography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- TT Pollard’s Rho </a:t>
                </a:r>
                <a:r>
                  <a:rPr lang="en-US" baseline="0" dirty="0" err="1"/>
                  <a:t>là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một</a:t>
                </a:r>
                <a:r>
                  <a:rPr lang="en-US" baseline="0" dirty="0"/>
                  <a:t> TT </a:t>
                </a:r>
                <a:r>
                  <a:rPr lang="en-US" baseline="0" dirty="0" err="1"/>
                  <a:t>phân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tích</a:t>
                </a:r>
                <a:r>
                  <a:rPr lang="en-US" baseline="0" dirty="0"/>
                  <a:t> n </a:t>
                </a:r>
                <a:r>
                  <a:rPr lang="en-US" baseline="0" dirty="0" err="1"/>
                  <a:t>ra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thừa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có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mục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tiêu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đặc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biệt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để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tìm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các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thừa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nhỏ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của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một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hợp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n, (</a:t>
                </a:r>
                <a:r>
                  <a:rPr lang="en-US" baseline="0" dirty="0" err="1"/>
                  <a:t>tức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là</a:t>
                </a:r>
                <a:r>
                  <a:rPr lang="en-US" baseline="0" dirty="0"/>
                  <a:t> n </a:t>
                </a:r>
                <a:r>
                  <a:rPr lang="en-US" baseline="0" dirty="0" err="1"/>
                  <a:t>có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một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dạng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đặc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biệt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và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thường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hiệu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quả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hơn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các</a:t>
                </a:r>
                <a:r>
                  <a:rPr lang="en-US" baseline="0" dirty="0"/>
                  <a:t> TT </a:t>
                </a:r>
                <a:r>
                  <a:rPr lang="en-US" baseline="0" dirty="0" err="1"/>
                  <a:t>có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mục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tiêu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chung</a:t>
                </a:r>
                <a:r>
                  <a:rPr lang="en-US" baseline="0" dirty="0"/>
                  <a:t>).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có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chu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kì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liên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quan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tới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một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tấn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công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thám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mã</a:t>
                </a:r>
                <a:r>
                  <a:rPr lang="en-US" baseline="0" dirty="0"/>
                  <a:t>, </a:t>
                </a:r>
                <a:r>
                  <a:rPr lang="en-US" baseline="0" dirty="0" err="1"/>
                  <a:t>bao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gồm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phân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tích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nguyên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thừa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và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bài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toán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logarit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rời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rạc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là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tìm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các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chỉ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số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 TT Pollard’s Rho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TT </a:t>
                </a:r>
                <a:r>
                  <a:rPr lang="en-US" baseline="0" dirty="0" err="1" smtClean="0"/>
                  <a:t>phân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tích</a:t>
                </a:r>
                <a:r>
                  <a:rPr lang="en-US" baseline="0" dirty="0" smtClean="0"/>
                  <a:t> n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mục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tiêu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đặc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biệt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để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tìm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nhỏ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n, (</a:t>
                </a:r>
                <a:r>
                  <a:rPr lang="en-US" baseline="0" dirty="0" err="1" smtClean="0"/>
                  <a:t>tức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n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dạng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đặc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biệt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thường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hiệu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TT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mục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tiêu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chung</a:t>
                </a:r>
                <a:r>
                  <a:rPr lang="en-US" baseline="0" dirty="0" smtClean="0"/>
                  <a:t>).</a:t>
                </a: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-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kì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quan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tới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tấn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công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thám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mã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bao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gồm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phân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nguyên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toán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logarit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rời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tìm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chỉ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≠𝑗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</a:t>
                </a:r>
                <a:r>
                  <a:rPr lang="en-US" i="0">
                    <a:latin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𝑗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39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98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4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DB3E83C-CE56-40FE-B4F3-25A30226EF29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74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6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Chương 3, </a:t>
                </a:r>
                <a:r>
                  <a:rPr lang="en-US" dirty="0" err="1"/>
                  <a:t>mục</a:t>
                </a:r>
                <a:r>
                  <a:rPr lang="en-US" baseline="0" dirty="0"/>
                  <a:t> 3.2 </a:t>
                </a:r>
                <a:r>
                  <a:rPr lang="en-US" baseline="0" dirty="0" err="1"/>
                  <a:t>Tài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liệu</a:t>
                </a:r>
                <a:r>
                  <a:rPr lang="en-US" baseline="0" dirty="0"/>
                  <a:t> Handbook of Applied Cryptography</a:t>
                </a:r>
              </a:p>
              <a:p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với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xác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suất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không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đáng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kể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gcd</a:t>
                </a:r>
                <a:r>
                  <a:rPr lang="en-US" i="0" smtClean="0">
                    <a:latin typeface="Cambria Math" panose="02040503050406030204" pitchFamily="18" charset="0"/>
                  </a:rPr>
                  <a:t>⁡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𝑥_𝑚−𝑥_2𝑚,𝑛)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=n</a:t>
                </a:r>
                <a:r>
                  <a:rPr lang="en-US" dirty="0"/>
                  <a:t> </a:t>
                </a:r>
                <a:r>
                  <a:rPr lang="en-US" dirty="0" err="1" smtClean="0"/>
                  <a:t>xảy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với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suất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không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đáng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kể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5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2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Chương</a:t>
                </a:r>
                <a:r>
                  <a:rPr lang="en-US" dirty="0"/>
                  <a:t> 3, </a:t>
                </a:r>
                <a:r>
                  <a:rPr lang="en-US" dirty="0" err="1"/>
                  <a:t>mục</a:t>
                </a:r>
                <a:r>
                  <a:rPr lang="en-US" baseline="0" dirty="0"/>
                  <a:t> 3.2 </a:t>
                </a:r>
                <a:r>
                  <a:rPr lang="en-US" baseline="0" dirty="0" err="1"/>
                  <a:t>Tài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liệu</a:t>
                </a:r>
                <a:r>
                  <a:rPr lang="en-US" baseline="0" dirty="0"/>
                  <a:t> Handbook of Applied Cryptography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Cryptography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Nên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thêm</a:t>
                </a:r>
                <a:r>
                  <a:rPr lang="en-US" baseline="0" dirty="0" smtClean="0"/>
                  <a:t> slide </a:t>
                </a:r>
                <a:r>
                  <a:rPr lang="en-US" baseline="0" dirty="0" err="1" smtClean="0"/>
                  <a:t>giải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về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hàm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𝑎^2</a:t>
                </a:r>
                <a:r>
                  <a:rPr lang="en-US" i="0">
                    <a:latin typeface="Cambria Math" panose="02040503050406030204" pitchFamily="18" charset="0"/>
                  </a:rPr>
                  <a:t>+1 𝑚𝑜𝑑 𝑛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thuyết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quan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thuật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toán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Prho</a:t>
                </a:r>
                <a:r>
                  <a:rPr lang="en-US" baseline="0" dirty="0" smtClean="0"/>
                  <a:t> ở </a:t>
                </a:r>
                <a:r>
                  <a:rPr lang="en-US" baseline="0" dirty="0" err="1" smtClean="0"/>
                  <a:t>bên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trên</a:t>
                </a:r>
                <a:r>
                  <a:rPr lang="en-US" baseline="0" dirty="0" smtClean="0"/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60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mục</a:t>
            </a:r>
            <a:r>
              <a:rPr lang="en-US" baseline="0" dirty="0"/>
              <a:t> 3.2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  <a:p>
            <a:r>
              <a:rPr lang="en-US" dirty="0"/>
              <a:t>c=0 </a:t>
            </a:r>
            <a:r>
              <a:rPr lang="en-US" dirty="0" err="1"/>
              <a:t>thì</a:t>
            </a:r>
            <a:r>
              <a:rPr lang="en-US" baseline="0" dirty="0"/>
              <a:t> vi </a:t>
            </a:r>
            <a:r>
              <a:rPr lang="en-US" baseline="0" dirty="0" err="1"/>
              <a:t>phạm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lũy</a:t>
            </a:r>
            <a:r>
              <a:rPr lang="en-US" baseline="0" dirty="0"/>
              <a:t> </a:t>
            </a:r>
            <a:r>
              <a:rPr lang="en-US" baseline="0" dirty="0" err="1"/>
              <a:t>thừa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endParaRPr lang="en-US" baseline="0" dirty="0"/>
          </a:p>
          <a:p>
            <a:r>
              <a:rPr lang="en-US" baseline="0" dirty="0"/>
              <a:t>c=-2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x0=2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luôn</a:t>
            </a:r>
            <a:r>
              <a:rPr lang="en-US" baseline="0" dirty="0"/>
              <a:t> </a:t>
            </a:r>
            <a:r>
              <a:rPr lang="en-US" baseline="0" dirty="0" err="1"/>
              <a:t>lặp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f(x) =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37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12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08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Carmichael</a:t>
            </a:r>
            <a:r>
              <a:rPr lang="en-US" baseline="0" dirty="0"/>
              <a:t> 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thỏa</a:t>
            </a:r>
            <a:r>
              <a:rPr lang="en-US" baseline="0" dirty="0"/>
              <a:t> </a:t>
            </a:r>
            <a:r>
              <a:rPr lang="en-US" baseline="0" dirty="0" err="1"/>
              <a:t>mãn</a:t>
            </a:r>
            <a:r>
              <a:rPr lang="en-US" baseline="0" dirty="0"/>
              <a:t> a^(n-1) = 1(mod n)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a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thỏa</a:t>
            </a:r>
            <a:r>
              <a:rPr lang="en-US" baseline="0" dirty="0"/>
              <a:t> </a:t>
            </a:r>
            <a:r>
              <a:rPr lang="en-US" baseline="0" dirty="0" err="1"/>
              <a:t>mãn</a:t>
            </a:r>
            <a:r>
              <a:rPr lang="en-US" baseline="0" dirty="0"/>
              <a:t> </a:t>
            </a:r>
            <a:r>
              <a:rPr lang="en-US" baseline="0" dirty="0" err="1"/>
              <a:t>gcd</a:t>
            </a:r>
            <a:r>
              <a:rPr lang="en-US" baseline="0" dirty="0"/>
              <a:t>(</a:t>
            </a:r>
            <a:r>
              <a:rPr lang="en-US" baseline="0" dirty="0" err="1"/>
              <a:t>a,n</a:t>
            </a:r>
            <a:r>
              <a:rPr lang="en-US" baseline="0" dirty="0"/>
              <a:t>)=1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4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0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alibri" panose="020F0502020204030204" pitchFamily="34" charset="0"/>
              </a:rPr>
              <a:t>Sàng</a:t>
            </a:r>
            <a:r>
              <a:rPr lang="en-US" altLang="zh-CN" sz="1200" b="1" dirty="0">
                <a:latin typeface="Calibri" panose="020F0502020204030204" pitchFamily="34" charset="0"/>
              </a:rPr>
              <a:t> Eratosthenes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ɛrəˈtɒs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θ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əniːz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/English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CF01AB-7C5B-41E6-BCB5-ED7C986CF7AA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64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64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99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qua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sở</a:t>
            </a:r>
            <a:r>
              <a:rPr lang="en-US" baseline="0" dirty="0"/>
              <a:t> a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tin </a:t>
            </a:r>
            <a:r>
              <a:rPr lang="en-US" baseline="0" dirty="0" err="1"/>
              <a:t>cậy</a:t>
            </a:r>
            <a:r>
              <a:rPr lang="en-US" baseline="0" dirty="0"/>
              <a:t> 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3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9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Chương</a:t>
                </a:r>
                <a:r>
                  <a:rPr lang="en-US" dirty="0"/>
                  <a:t> 4 </a:t>
                </a:r>
                <a:r>
                  <a:rPr lang="en-US" dirty="0" err="1"/>
                  <a:t>mục</a:t>
                </a:r>
                <a:r>
                  <a:rPr lang="en-US" baseline="0" dirty="0"/>
                  <a:t> 4.2 </a:t>
                </a:r>
                <a:r>
                  <a:rPr lang="en-US" baseline="0" dirty="0" err="1"/>
                  <a:t>Tài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liệu</a:t>
                </a:r>
                <a:r>
                  <a:rPr lang="en-US" baseline="0" dirty="0"/>
                  <a:t> Handbook of Applied Cryptography</a:t>
                </a:r>
                <a:endParaRPr lang="en-US" dirty="0"/>
              </a:p>
              <a:p>
                <a:r>
                  <a:rPr lang="en-US" dirty="0"/>
                  <a:t>=&gt; </a:t>
                </a:r>
                <a:r>
                  <a:rPr lang="en-US" dirty="0" err="1"/>
                  <a:t>Nếu</a:t>
                </a:r>
                <a:r>
                  <a:rPr lang="en-US" dirty="0"/>
                  <a:t> 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và 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thì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=&gt;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n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a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nhưng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tỏ</a:t>
                </a:r>
                <a:r>
                  <a:rPr lang="en-US" dirty="0"/>
                  <a:t> 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4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4.2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Cryptography</a:t>
                </a:r>
                <a:endParaRPr lang="en-US" dirty="0" smtClean="0"/>
              </a:p>
              <a:p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phần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P </a:t>
                </a:r>
                <a:r>
                  <a:rPr lang="en-US" baseline="0" dirty="0" err="1" smtClean="0"/>
                  <a:t>đã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trình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bày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định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lí</a:t>
                </a:r>
                <a:r>
                  <a:rPr lang="en-US" baseline="0" dirty="0" smtClean="0"/>
                  <a:t> Fermat </a:t>
                </a:r>
                <a:r>
                  <a:rPr lang="en-US" baseline="0" dirty="0" err="1" smtClean="0"/>
                  <a:t>chưa</a:t>
                </a:r>
                <a:endParaRPr lang="en-US" baseline="0" dirty="0" smtClean="0"/>
              </a:p>
              <a:p>
                <a:r>
                  <a:rPr lang="en-US" dirty="0" smtClean="0"/>
                  <a:t>=&gt;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</a:t>
                </a:r>
                <a:r>
                  <a:rPr lang="en-US" dirty="0" smtClean="0"/>
                  <a:t> </a:t>
                </a:r>
                <a:r>
                  <a:rPr lang="en-US" dirty="0"/>
                  <a:t>và 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, 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≤𝑎≤𝑛−1</a:t>
                </a:r>
                <a:r>
                  <a:rPr lang="en-US" dirty="0" smtClean="0"/>
                  <a:t> thì </a:t>
                </a:r>
                <a:r>
                  <a:rPr lang="en-US" i="0">
                    <a:latin typeface="Cambria Math" panose="02040503050406030204" pitchFamily="18" charset="0"/>
                  </a:rPr>
                  <a:t>𝑎^(𝑛−1)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≡1 (𝑚𝑜𝑑 𝑛)</a:t>
                </a:r>
                <a:endParaRPr lang="en-US" dirty="0"/>
              </a:p>
              <a:p>
                <a:pPr lvl="1"/>
                <a:r>
                  <a:rPr lang="en-US" dirty="0" smtClean="0"/>
                  <a:t>=&gt;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kì</a:t>
                </a:r>
                <a:r>
                  <a:rPr lang="en-US" dirty="0" smtClean="0"/>
                  <a:t> ,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≤𝑎≤𝑛−1</a:t>
                </a:r>
                <a:r>
                  <a:rPr lang="en-US" dirty="0" smtClean="0"/>
                  <a:t> nhưng </a:t>
                </a:r>
                <a:r>
                  <a:rPr lang="en-US" i="0">
                    <a:latin typeface="Cambria Math" panose="02040503050406030204" pitchFamily="18" charset="0"/>
                  </a:rPr>
                  <a:t>𝑎^(𝑛−1)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≢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(𝑚𝑜𝑑 𝑛)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tỏ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25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01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936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905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219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VD </a:t>
            </a:r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sở</a:t>
            </a:r>
            <a:r>
              <a:rPr lang="en-US" baseline="0" dirty="0"/>
              <a:t> a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.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tế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sở</a:t>
            </a:r>
            <a:r>
              <a:rPr lang="en-US" baseline="0" dirty="0"/>
              <a:t> a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gcd</a:t>
            </a:r>
            <a:r>
              <a:rPr lang="en-US" baseline="0" dirty="0"/>
              <a:t>(</a:t>
            </a:r>
            <a:r>
              <a:rPr lang="en-US" baseline="0" dirty="0" err="1"/>
              <a:t>a,n</a:t>
            </a:r>
            <a:r>
              <a:rPr lang="en-US" baseline="0" dirty="0"/>
              <a:t>)=1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3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093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015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31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567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Khẳng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2.3.2 </a:t>
            </a:r>
            <a:r>
              <a:rPr lang="en-US" baseline="0" dirty="0" err="1"/>
              <a:t>là</a:t>
            </a:r>
            <a:r>
              <a:rPr lang="en-US" baseline="0" dirty="0"/>
              <a:t> Fact 3.18 p 113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Miller-Rabin </a:t>
            </a:r>
            <a:r>
              <a:rPr lang="en-US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coi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phổ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tế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709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/>
              <a:t>Khẳng</a:t>
            </a:r>
            <a:r>
              <a:rPr lang="en-US" b="0" i="0" dirty="0"/>
              <a:t> </a:t>
            </a:r>
            <a:r>
              <a:rPr lang="en-US" b="0" i="0" dirty="0" err="1"/>
              <a:t>định</a:t>
            </a:r>
            <a:r>
              <a:rPr lang="en-US" b="0" i="0" dirty="0"/>
              <a:t> 2.3.3 </a:t>
            </a:r>
            <a:r>
              <a:rPr lang="en-US" b="0" i="0" dirty="0" err="1"/>
              <a:t>là</a:t>
            </a:r>
            <a:r>
              <a:rPr lang="en-US" b="0" i="0" baseline="0" dirty="0"/>
              <a:t> Fact 4.20 p157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6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55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53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095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2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51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02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347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4.2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“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tố</a:t>
            </a:r>
            <a:r>
              <a:rPr lang="en-US" baseline="0" dirty="0"/>
              <a:t>”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tồn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xs</a:t>
            </a:r>
            <a:r>
              <a:rPr lang="en-US" baseline="0" dirty="0"/>
              <a:t> </a:t>
            </a:r>
            <a:r>
              <a:rPr lang="en-US" baseline="0" dirty="0" err="1"/>
              <a:t>sai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n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851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27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853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72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702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527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98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6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16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mục</a:t>
            </a:r>
            <a:r>
              <a:rPr lang="en-US" baseline="0" dirty="0"/>
              <a:t> 4.4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Handbook of Applied Cryptography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5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https://en.wikipedia.org/wiki/Sieve_of_Eratosthenes#:~:text=In%20mathematics%2C%20the%20sieve%20of,the%20first%20prime%20number%2C%202.&amp;text=It%20may%20be%20used%20to%20find%20primes%20in%20arithmetic%20progressions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r"/>
              <a:t>7 February 2023</a:t>
            </a:fld>
            <a:r>
              <a:rPr lang="en-US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l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l"/>
              <a:t>7 February 2023</a:t>
            </a:fld>
            <a:r>
              <a:rPr lang="en-US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7 February 2023</a:t>
            </a:fld>
            <a:r>
              <a:rPr lang="en-US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1"/>
          <p:cNvSpPr txBox="1">
            <a:spLocks noGrp="1"/>
          </p:cNvSpPr>
          <p:nvPr>
            <p:ph type="body" idx="1" hasCustomPrompt="1"/>
          </p:nvPr>
        </p:nvSpPr>
        <p:spPr>
          <a:xfrm>
            <a:off x="960582" y="1086667"/>
            <a:ext cx="11074400" cy="535107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marL="1219170" lvl="1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2pPr>
            <a:lvl3pPr marL="1828754" lvl="2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■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/>
              <a:t>Click to add content</a:t>
            </a:r>
          </a:p>
          <a:p>
            <a:pPr lvl="1"/>
            <a:r>
              <a:rPr lang="en-US"/>
              <a:t>Click to add content</a:t>
            </a:r>
          </a:p>
          <a:p>
            <a:pPr lvl="2"/>
            <a:r>
              <a:rPr lang="en-US"/>
              <a:t>Click to add content</a:t>
            </a:r>
          </a:p>
          <a:p>
            <a:pPr lvl="3"/>
            <a:r>
              <a:rPr lang="en-US"/>
              <a:t>Click to add content</a:t>
            </a:r>
            <a:endParaRPr/>
          </a:p>
        </p:txBody>
      </p:sp>
      <p:sp>
        <p:nvSpPr>
          <p:cNvPr id="9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7 February 2023</a:t>
            </a:fld>
            <a:r>
              <a:rPr lang="en-US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10" name="Rectangle 2"/>
          <p:cNvSpPr/>
          <p:nvPr userDrawn="1"/>
        </p:nvSpPr>
        <p:spPr>
          <a:xfrm>
            <a:off x="692727" y="907631"/>
            <a:ext cx="11499273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1600" y="64655"/>
            <a:ext cx="1006672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523083" y="1154785"/>
            <a:ext cx="7273380" cy="21852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THUẬT TOÁN TRONG </a:t>
            </a:r>
          </a:p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AN TOÀN THÔNG TIN</a:t>
            </a:r>
          </a:p>
          <a:p>
            <a:r>
              <a:rPr lang="en-US" altLang="zh-CN" sz="4000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Information Security Algorithms</a:t>
            </a: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827" y="1086667"/>
            <a:ext cx="11495155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1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1: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(2, 3, 4, …,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en-US" dirty="0" err="1">
                    <a:solidFill>
                      <a:schemeClr val="tx1"/>
                    </a:solidFill>
                  </a:rPr>
                  <a:t>Khởi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tạo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3: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đếm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dirty="0">
                    <a:solidFill>
                      <a:schemeClr val="tx1"/>
                    </a:solidFill>
                  </a:rPr>
                  <a:t> (..)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4: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dừng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Ngược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gán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5: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5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30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2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3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44" y="2602518"/>
            <a:ext cx="10328031" cy="84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588" y="4007825"/>
            <a:ext cx="10197394" cy="77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412" y="5419353"/>
            <a:ext cx="10221569" cy="7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(..)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5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7, </a:t>
                </a:r>
                <a:r>
                  <a:rPr lang="en-US" dirty="0" err="1">
                    <a:solidFill>
                      <a:schemeClr val="tx1"/>
                    </a:solidFill>
                  </a:rPr>
                  <a:t>tuy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(14, 21, 28)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  <a:blipFill>
                <a:blip r:embed="rId3"/>
                <a:stretch>
                  <a:fillRect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44" y="2583465"/>
            <a:ext cx="10114238" cy="82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91" y="5403069"/>
            <a:ext cx="10079791" cy="8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8472" y="1086667"/>
            <a:ext cx="11726510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mà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???)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vừa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cache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đời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8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675" y="1086667"/>
            <a:ext cx="11594307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1970</a:t>
            </a: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phạm</a:t>
            </a:r>
            <a:r>
              <a:rPr lang="en-US">
                <a:solidFill>
                  <a:schemeClr val="tx1"/>
                </a:solidFill>
              </a:rPr>
              <a:t> vi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1: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phạm</a:t>
                </a:r>
                <a:r>
                  <a:rPr lang="en-US" dirty="0">
                    <a:solidFill>
                      <a:schemeClr val="tx1"/>
                    </a:solidFill>
                  </a:rPr>
                  <a:t> vi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 2: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Sử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dụng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sàng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Eratosthenes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để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ìm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đầu</a:t>
                </a:r>
                <a:r>
                  <a:rPr lang="en-US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tiên</a:t>
                </a:r>
                <a:endParaRPr lang="en-US" dirty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  <a:blipFill>
                <a:blip r:embed="rId3"/>
                <a:stretch>
                  <a:fillRect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5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1692" y="1086667"/>
                <a:ext cx="11583290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3: Theo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thứ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tự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tăng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dần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m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đoạn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3.1: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Thiết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lập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mảng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Boolean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kích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thước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1692" y="1086667"/>
                <a:ext cx="11583290" cy="5351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1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 3.2: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vị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trí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mảng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mỗi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đã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khoảng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m-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m,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vị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trí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thuộc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, ta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∆+1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  <a:blipFill>
                <a:blip r:embed="rId3"/>
                <a:stretch>
                  <a:fillRect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248" y="2541533"/>
            <a:ext cx="323678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经典综艺体简" panose="02010609000101010101" pitchFamily="49" charset="-122"/>
              </a:rPr>
              <a:t>NỘI DUNG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87166" y="2018727"/>
            <a:ext cx="6635437" cy="1015663"/>
            <a:chOff x="5487735" y="1595223"/>
            <a:chExt cx="5999415" cy="1015663"/>
          </a:xfrm>
        </p:grpSpPr>
        <p:sp>
          <p:nvSpPr>
            <p:cNvPr id="5" name="文本框 4"/>
            <p:cNvSpPr txBox="1"/>
            <p:nvPr/>
          </p:nvSpPr>
          <p:spPr>
            <a:xfrm>
              <a:off x="6352704" y="1595223"/>
              <a:ext cx="513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000" b="1">
                  <a:latin typeface="Calibri" panose="020F0502020204030204" pitchFamily="34" charset="0"/>
                </a:rPr>
                <a:t>TÍNH TOÁN TRÊN SỐ NGUYÊN LỚN TRONG TRƯỜNG F</a:t>
              </a:r>
              <a:r>
                <a:rPr lang="en-US" altLang="zh-CN" sz="3000" b="1" baseline="-25000">
                  <a:latin typeface="Calibri" panose="020F0502020204030204" pitchFamily="34" charset="0"/>
                </a:rPr>
                <a:t>P</a:t>
              </a:r>
              <a:endParaRPr lang="en-US" altLang="zh-CN" sz="3000" b="1">
                <a:latin typeface="Calibri" panose="020F050202020403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87735" y="1643444"/>
              <a:ext cx="8402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i="1">
                  <a:solidFill>
                    <a:schemeClr val="accent1"/>
                  </a:solidFill>
                  <a:latin typeface="Calibri" panose="020F0502020204030204" pitchFamily="34" charset="0"/>
                </a:rPr>
                <a:t>01.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87166" y="3340436"/>
            <a:ext cx="6579701" cy="1015663"/>
            <a:chOff x="5487735" y="2630448"/>
            <a:chExt cx="5799697" cy="1015663"/>
          </a:xfrm>
        </p:grpSpPr>
        <p:sp>
          <p:nvSpPr>
            <p:cNvPr id="8" name="文本框 7"/>
            <p:cNvSpPr txBox="1"/>
            <p:nvPr/>
          </p:nvSpPr>
          <p:spPr>
            <a:xfrm>
              <a:off x="6352704" y="2630448"/>
              <a:ext cx="4934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altLang="zh-CN" sz="3000" b="1">
                  <a:solidFill>
                    <a:schemeClr val="tx1"/>
                  </a:solidFill>
                </a:rPr>
                <a:t>MỘT SỐ THUẬT TOÁN VỀ SỐ NGUYÊN TỐ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87735" y="2657376"/>
              <a:ext cx="8402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i="1">
                  <a:solidFill>
                    <a:schemeClr val="accent1"/>
                  </a:solidFill>
                  <a:latin typeface="Calibri" panose="020F0502020204030204" pitchFamily="34" charset="0"/>
                </a:rPr>
                <a:t>02.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87166" y="4615300"/>
            <a:ext cx="6723928" cy="713521"/>
            <a:chOff x="5487735" y="3665673"/>
            <a:chExt cx="5999415" cy="713521"/>
          </a:xfrm>
        </p:grpSpPr>
        <p:sp>
          <p:nvSpPr>
            <p:cNvPr id="11" name="文本框 10"/>
            <p:cNvSpPr txBox="1"/>
            <p:nvPr/>
          </p:nvSpPr>
          <p:spPr>
            <a:xfrm>
              <a:off x="6352704" y="3665673"/>
              <a:ext cx="51344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altLang="zh-CN" sz="3000" b="1">
                  <a:solidFill>
                    <a:schemeClr val="tx1"/>
                  </a:solidFill>
                </a:rPr>
                <a:t>ĐỐI SÁNH MẪU TRÊN CHUỖI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87735" y="3671308"/>
              <a:ext cx="8402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i="1">
                  <a:solidFill>
                    <a:schemeClr val="accent1"/>
                  </a:solidFill>
                  <a:latin typeface="Calibri" panose="020F0502020204030204" pitchFamily="34" charset="0"/>
                </a:rPr>
                <a:t>03.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3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827" y="1086667"/>
            <a:ext cx="11495155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Nắm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02 –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6776" y="1086667"/>
            <a:ext cx="11528206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02 –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3260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Bài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Cho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dương</a:t>
                </a:r>
                <a:r>
                  <a:rPr lang="en-US" dirty="0">
                    <a:solidFill>
                      <a:schemeClr val="tx1"/>
                    </a:solidFill>
                  </a:rPr>
                  <a:t> n, </a:t>
                </a:r>
                <a:r>
                  <a:rPr lang="en-US" dirty="0" err="1">
                    <a:solidFill>
                      <a:schemeClr val="tx1"/>
                    </a:solidFill>
                  </a:rPr>
                  <a:t>hãy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tức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đôi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nhau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3725" y="1086667"/>
            <a:ext cx="11561257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Lưu</a:t>
            </a:r>
            <a:r>
              <a:rPr lang="en-US" b="1" i="1" dirty="0">
                <a:solidFill>
                  <a:schemeClr val="tx1"/>
                </a:solidFill>
              </a:rPr>
              <a:t> ý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hay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so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bảo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0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Định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nghĩa</a:t>
            </a:r>
            <a:r>
              <a:rPr lang="en-US" b="1" i="1" dirty="0">
                <a:solidFill>
                  <a:schemeClr val="tx1"/>
                </a:solidFill>
              </a:rPr>
              <a:t> 2.2.1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tầm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795847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tầm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n=</a:t>
            </a:r>
            <a:r>
              <a:rPr lang="en-US" dirty="0" err="1">
                <a:solidFill>
                  <a:schemeClr val="tx1"/>
                </a:solidFill>
              </a:rPr>
              <a:t>a.b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1&lt;a, b&lt;n.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a, b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tầm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337" y="1086667"/>
            <a:ext cx="11814645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Nhận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xét</a:t>
            </a:r>
            <a:r>
              <a:rPr lang="en-US" b="1" i="1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2.2.1, </a:t>
            </a:r>
            <a:r>
              <a:rPr lang="en-US" dirty="0" err="1">
                <a:solidFill>
                  <a:schemeClr val="tx1"/>
                </a:solidFill>
              </a:rPr>
              <a:t>a,b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1: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2: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b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3: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b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</p:spPr>
            <p:txBody>
              <a:bodyPr/>
              <a:lstStyle/>
              <a:p>
                <a:r>
                  <a:rPr lang="en-US" sz="2800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sz="2800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 2.2.2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Lũy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hảo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</a:rPr>
                  <a:t> a,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800" b="1" i="1" dirty="0" err="1">
                    <a:solidFill>
                      <a:schemeClr val="tx1"/>
                    </a:solidFill>
                  </a:rPr>
                  <a:t>Chú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 ý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lũy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hảo</a:t>
                </a:r>
                <a:r>
                  <a:rPr lang="en-US" sz="2800" dirty="0">
                    <a:solidFill>
                      <a:schemeClr val="tx1"/>
                    </a:solidFill>
                  </a:rPr>
                  <a:t> (perfect power)</a:t>
                </a:r>
              </a:p>
              <a:p>
                <a:pPr lvl="1"/>
                <a:r>
                  <a:rPr lang="en-US" sz="24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sz="2400" dirty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sz="2400" dirty="0" err="1">
                    <a:solidFill>
                      <a:schemeClr val="tx1"/>
                    </a:solidFill>
                  </a:rPr>
                  <a:t>Bài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sz="2400" dirty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luôn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thiết</a:t>
                </a:r>
                <a:r>
                  <a:rPr lang="en-US" sz="2400" dirty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phải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tức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sz="2400" dirty="0">
                    <a:solidFill>
                      <a:schemeClr val="tx1"/>
                    </a:solidFill>
                  </a:rPr>
                  <a:t> 2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nhau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  <a:blipFill>
                <a:blip r:embed="rId3"/>
                <a:stretch>
                  <a:fillRect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9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5422" y="1086667"/>
            <a:ext cx="11759560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Phép</a:t>
            </a:r>
            <a:r>
              <a:rPr lang="en-US" b="1" i="1" dirty="0">
                <a:solidFill>
                  <a:schemeClr val="tx1"/>
                </a:solidFill>
              </a:rPr>
              <a:t> chia </a:t>
            </a:r>
            <a:r>
              <a:rPr lang="en-US" b="1" i="1" dirty="0" err="1">
                <a:solidFill>
                  <a:schemeClr val="tx1"/>
                </a:solidFill>
              </a:rPr>
              <a:t>thử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chia </a:t>
            </a:r>
            <a:r>
              <a:rPr lang="en-US" dirty="0" err="1">
                <a:solidFill>
                  <a:schemeClr val="tx1"/>
                </a:solidFill>
              </a:rPr>
              <a:t>thử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5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S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hữu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cử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S, </a:t>
                </a:r>
                <a:r>
                  <a:rPr lang="en-US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S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hữu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phải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Tồn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sao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xảy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xung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đột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329241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Vấn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bao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sao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189412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49221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MỘT SỐ THUẬT TOÁN </a:t>
            </a:r>
          </a:p>
          <a:p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VỀ SỐ NGUYÊN TỐ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311585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Calibri" panose="020F0502020204030204" pitchFamily="34" charset="0"/>
                <a:ea typeface="时尚中黑简体" panose="01010104010101010101" pitchFamily="2" charset="-122"/>
              </a:rPr>
              <a:t>CHƯƠNG 02</a:t>
            </a:r>
            <a:endParaRPr lang="zh-CN" altLang="en-US" sz="4400" b="1">
              <a:solidFill>
                <a:schemeClr val="accent1"/>
              </a:solidFill>
              <a:latin typeface="Calibri" panose="020F0502020204030204" pitchFamily="34" charset="0"/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8304" y="1086667"/>
                <a:ext cx="11836678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Floyd</a:t>
                </a:r>
                <a:r>
                  <a:rPr lang="en-US" dirty="0">
                    <a:solidFill>
                      <a:schemeClr val="tx1"/>
                    </a:solidFill>
                  </a:rPr>
                  <a:t>: (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1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Bắt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2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m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304" y="1086667"/>
                <a:ext cx="11836678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82805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Cho p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n.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Pollard’s Rho </a:t>
                </a:r>
                <a:r>
                  <a:rPr lang="en-US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sẽ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sự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Floyd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  <a:blipFill>
                <a:blip r:embed="rId3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51948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086667"/>
                <a:ext cx="12034982" cy="5351078"/>
              </a:xfrm>
            </p:spPr>
            <p:txBody>
              <a:bodyPr/>
              <a:lstStyle/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Vì n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chưa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biết</a:t>
                </a:r>
                <a:r>
                  <a:rPr lang="en-US" dirty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tầm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086667"/>
                <a:ext cx="120349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256169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9320" y="1086667"/>
            <a:ext cx="11825662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Mục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 err="1">
                <a:solidFill>
                  <a:schemeClr val="tx1"/>
                </a:solidFill>
              </a:rPr>
              <a:t>Đầu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: 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lũy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359650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085" y="1086667"/>
                <a:ext cx="12034982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Bước 1: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Đặt</a:t>
                </a:r>
                <a:r>
                  <a:rPr lang="en-US" dirty="0">
                    <a:solidFill>
                      <a:schemeClr val="tx1"/>
                    </a:solidFill>
                  </a:rPr>
                  <a:t> a=2; b=2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=1,2, … do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2.1: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b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2.2: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2.3: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return(d)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công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2.4: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bại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85" y="1086667"/>
                <a:ext cx="120349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2080801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Ví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tầm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=455459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Pollard’s Rho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46" y="2766645"/>
            <a:ext cx="3962400" cy="3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1523" y="1086667"/>
                <a:ext cx="11693459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Chú ý: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Chẳng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523" y="1086667"/>
                <a:ext cx="11693459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Pollard’s Rho</a:t>
            </a:r>
          </a:p>
        </p:txBody>
      </p:sp>
    </p:spTree>
    <p:extLst>
      <p:ext uri="{BB962C8B-B14F-4D97-AF65-F5344CB8AC3E}">
        <p14:creationId xmlns:p14="http://schemas.microsoft.com/office/powerpoint/2010/main" val="230055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6439" y="1086667"/>
            <a:ext cx="11748543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hay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03 –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5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03 –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893853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5760" y="1086667"/>
            <a:ext cx="11435508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Carmichael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7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 flipH="1">
            <a:off x="1523492" y="1828346"/>
            <a:ext cx="4261352" cy="92286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/>
        </p:nvSpPr>
        <p:spPr>
          <a:xfrm flipH="1">
            <a:off x="4703001" y="1828230"/>
            <a:ext cx="829310" cy="922866"/>
          </a:xfrm>
          <a:prstGeom prst="rect">
            <a:avLst/>
          </a:prstGeom>
          <a:solidFill>
            <a:schemeClr val="accent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93369" y="1986131"/>
            <a:ext cx="3377387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err="1">
                <a:latin typeface="Calibri" panose="020F0502020204030204" pitchFamily="34" charset="0"/>
              </a:rPr>
              <a:t>Sàng</a:t>
            </a:r>
            <a:r>
              <a:rPr lang="en-US" altLang="zh-CN" sz="1600" b="1" dirty="0">
                <a:latin typeface="Calibri" panose="020F0502020204030204" pitchFamily="34" charset="0"/>
              </a:rPr>
              <a:t> Eratosthenes</a:t>
            </a:r>
            <a:endParaRPr lang="zh-CN" altLang="en-US" sz="1600" b="1" dirty="0">
              <a:latin typeface="Calibri" panose="020F050202020403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33071" y="135000"/>
            <a:ext cx="9503114" cy="830411"/>
            <a:chOff x="6066504" y="2021698"/>
            <a:chExt cx="9503114" cy="830411"/>
          </a:xfrm>
        </p:grpSpPr>
        <p:sp>
          <p:nvSpPr>
            <p:cNvPr id="29" name="文本框 28"/>
            <p:cNvSpPr txBox="1"/>
            <p:nvPr/>
          </p:nvSpPr>
          <p:spPr>
            <a:xfrm>
              <a:off x="6066504" y="2021698"/>
              <a:ext cx="9503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b="1" dirty="0">
                  <a:latin typeface="Calibri" panose="020F0502020204030204" pitchFamily="34" charset="0"/>
                </a:rPr>
                <a:t>CHƯƠNG 2. </a:t>
              </a:r>
              <a:r>
                <a:rPr lang="en-US" altLang="zh-CN" sz="3600" b="1" dirty="0"/>
                <a:t>MỘT SỐ TT VỀ SỐ NGUYÊN TỐ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15664" y="2482777"/>
              <a:ext cx="5061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>
                  <a:latin typeface="Calibri" panose="020F0502020204030204" pitchFamily="34" charset="0"/>
                </a:rPr>
                <a:t>Nội dung các bài học trong chương 02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07781" y="3333431"/>
            <a:ext cx="4261350" cy="922982"/>
            <a:chOff x="6407853" y="1828230"/>
            <a:chExt cx="4261350" cy="922982"/>
          </a:xfrm>
        </p:grpSpPr>
        <p:sp>
          <p:nvSpPr>
            <p:cNvPr id="4" name="Rectangle 2"/>
            <p:cNvSpPr/>
            <p:nvPr/>
          </p:nvSpPr>
          <p:spPr>
            <a:xfrm>
              <a:off x="6407853" y="1828346"/>
              <a:ext cx="4261350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5" name="Rectangle 3"/>
            <p:cNvSpPr/>
            <p:nvPr/>
          </p:nvSpPr>
          <p:spPr>
            <a:xfrm>
              <a:off x="6660386" y="1828230"/>
              <a:ext cx="829310" cy="9228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26873" y="1986131"/>
              <a:ext cx="2905153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 err="1">
                  <a:latin typeface="Calibri" panose="020F0502020204030204" pitchFamily="34" charset="0"/>
                </a:rPr>
                <a:t>Sinh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số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nguyên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tố</a:t>
              </a:r>
              <a:endParaRPr lang="en-US" altLang="zh-CN" sz="1400" dirty="0">
                <a:latin typeface="Calibri" panose="020F0502020204030204" pitchFamily="34" charset="0"/>
              </a:endParaRPr>
            </a:p>
          </p:txBody>
        </p:sp>
        <p:grpSp>
          <p:nvGrpSpPr>
            <p:cNvPr id="33" name="Google Shape;499;p38"/>
            <p:cNvGrpSpPr/>
            <p:nvPr/>
          </p:nvGrpSpPr>
          <p:grpSpPr>
            <a:xfrm>
              <a:off x="6784066" y="2059366"/>
              <a:ext cx="607310" cy="462339"/>
              <a:chOff x="5255200" y="3006475"/>
              <a:chExt cx="511700" cy="378575"/>
            </a:xfrm>
          </p:grpSpPr>
          <p:sp>
            <p:nvSpPr>
              <p:cNvPr id="34" name="Google Shape;500;p38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1;p38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7043;p50"/>
          <p:cNvGrpSpPr/>
          <p:nvPr/>
        </p:nvGrpSpPr>
        <p:grpSpPr>
          <a:xfrm>
            <a:off x="4900879" y="2043076"/>
            <a:ext cx="459815" cy="443579"/>
            <a:chOff x="-32243500" y="2299850"/>
            <a:chExt cx="300900" cy="290275"/>
          </a:xfrm>
          <a:solidFill>
            <a:schemeClr val="bg1"/>
          </a:solidFill>
        </p:grpSpPr>
        <p:sp>
          <p:nvSpPr>
            <p:cNvPr id="42" name="Google Shape;7044;p50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045;p50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7" name="Google Shape;7043;p50"/>
          <p:cNvGrpSpPr/>
          <p:nvPr/>
        </p:nvGrpSpPr>
        <p:grpSpPr>
          <a:xfrm>
            <a:off x="4787810" y="3434340"/>
            <a:ext cx="459815" cy="443579"/>
            <a:chOff x="-32243500" y="2299850"/>
            <a:chExt cx="300900" cy="290275"/>
          </a:xfrm>
          <a:solidFill>
            <a:schemeClr val="bg1"/>
          </a:solidFill>
        </p:grpSpPr>
        <p:sp>
          <p:nvSpPr>
            <p:cNvPr id="48" name="Google Shape;7044;p50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045;p50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43416" y="3324382"/>
            <a:ext cx="4261352" cy="923519"/>
            <a:chOff x="1543416" y="3324382"/>
            <a:chExt cx="4261352" cy="923519"/>
          </a:xfrm>
        </p:grpSpPr>
        <p:grpSp>
          <p:nvGrpSpPr>
            <p:cNvPr id="16" name="Group 15"/>
            <p:cNvGrpSpPr/>
            <p:nvPr/>
          </p:nvGrpSpPr>
          <p:grpSpPr>
            <a:xfrm>
              <a:off x="1543416" y="3324382"/>
              <a:ext cx="4261352" cy="923519"/>
              <a:chOff x="1543416" y="3324382"/>
              <a:chExt cx="4261352" cy="923519"/>
            </a:xfrm>
          </p:grpSpPr>
          <p:sp>
            <p:nvSpPr>
              <p:cNvPr id="12" name="Rectangle 10"/>
              <p:cNvSpPr/>
              <p:nvPr/>
            </p:nvSpPr>
            <p:spPr>
              <a:xfrm flipH="1">
                <a:off x="1543416" y="3324382"/>
                <a:ext cx="4261352" cy="922866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 flipH="1">
                <a:off x="4703001" y="3325035"/>
                <a:ext cx="829310" cy="92286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>
                  <a:latin typeface="Calibri" panose="020F0502020204030204" pitchFamily="34" charset="0"/>
                </a:endParaRPr>
              </a:p>
            </p:txBody>
          </p:sp>
          <p:grpSp>
            <p:nvGrpSpPr>
              <p:cNvPr id="50" name="Google Shape;7043;p50"/>
              <p:cNvGrpSpPr/>
              <p:nvPr/>
            </p:nvGrpSpPr>
            <p:grpSpPr>
              <a:xfrm rot="19560832">
                <a:off x="4984455" y="3581829"/>
                <a:ext cx="459815" cy="443579"/>
                <a:chOff x="-32243500" y="2299850"/>
                <a:chExt cx="300900" cy="290275"/>
              </a:xfrm>
              <a:solidFill>
                <a:schemeClr val="bg1"/>
              </a:solidFill>
            </p:grpSpPr>
            <p:sp>
              <p:nvSpPr>
                <p:cNvPr id="51" name="Google Shape;7044;p50"/>
                <p:cNvSpPr/>
                <p:nvPr/>
              </p:nvSpPr>
              <p:spPr>
                <a:xfrm>
                  <a:off x="-32243500" y="2299850"/>
                  <a:ext cx="300900" cy="2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6" h="11611" extrusionOk="0">
                      <a:moveTo>
                        <a:pt x="7955" y="654"/>
                      </a:moveTo>
                      <a:cubicBezTo>
                        <a:pt x="8743" y="654"/>
                        <a:pt x="9531" y="946"/>
                        <a:pt x="10114" y="1529"/>
                      </a:cubicBezTo>
                      <a:cubicBezTo>
                        <a:pt x="11311" y="2726"/>
                        <a:pt x="11311" y="4679"/>
                        <a:pt x="10114" y="5876"/>
                      </a:cubicBezTo>
                      <a:cubicBezTo>
                        <a:pt x="9540" y="6450"/>
                        <a:pt x="8752" y="6766"/>
                        <a:pt x="7951" y="6766"/>
                      </a:cubicBezTo>
                      <a:cubicBezTo>
                        <a:pt x="7565" y="6766"/>
                        <a:pt x="7175" y="6692"/>
                        <a:pt x="6806" y="6538"/>
                      </a:cubicBezTo>
                      <a:cubicBezTo>
                        <a:pt x="6759" y="6526"/>
                        <a:pt x="6709" y="6519"/>
                        <a:pt x="6661" y="6519"/>
                      </a:cubicBezTo>
                      <a:cubicBezTo>
                        <a:pt x="6577" y="6519"/>
                        <a:pt x="6499" y="6541"/>
                        <a:pt x="6459" y="6601"/>
                      </a:cubicBezTo>
                      <a:lnTo>
                        <a:pt x="5545" y="7514"/>
                      </a:lnTo>
                      <a:lnTo>
                        <a:pt x="4726" y="7514"/>
                      </a:lnTo>
                      <a:cubicBezTo>
                        <a:pt x="4537" y="7514"/>
                        <a:pt x="4380" y="7672"/>
                        <a:pt x="4380" y="7861"/>
                      </a:cubicBezTo>
                      <a:lnTo>
                        <a:pt x="4380" y="8460"/>
                      </a:lnTo>
                      <a:lnTo>
                        <a:pt x="3907" y="8428"/>
                      </a:lnTo>
                      <a:cubicBezTo>
                        <a:pt x="3813" y="8428"/>
                        <a:pt x="3687" y="8428"/>
                        <a:pt x="3655" y="8491"/>
                      </a:cubicBezTo>
                      <a:cubicBezTo>
                        <a:pt x="3592" y="8554"/>
                        <a:pt x="3529" y="8649"/>
                        <a:pt x="3529" y="8743"/>
                      </a:cubicBezTo>
                      <a:lnTo>
                        <a:pt x="3466" y="9531"/>
                      </a:lnTo>
                      <a:lnTo>
                        <a:pt x="2678" y="9594"/>
                      </a:lnTo>
                      <a:cubicBezTo>
                        <a:pt x="2584" y="9594"/>
                        <a:pt x="2521" y="9657"/>
                        <a:pt x="2426" y="9720"/>
                      </a:cubicBezTo>
                      <a:cubicBezTo>
                        <a:pt x="2395" y="9814"/>
                        <a:pt x="2363" y="9877"/>
                        <a:pt x="2363" y="9972"/>
                      </a:cubicBezTo>
                      <a:lnTo>
                        <a:pt x="2426" y="10665"/>
                      </a:lnTo>
                      <a:lnTo>
                        <a:pt x="2174" y="10949"/>
                      </a:lnTo>
                      <a:lnTo>
                        <a:pt x="694" y="10949"/>
                      </a:lnTo>
                      <a:lnTo>
                        <a:pt x="694" y="9499"/>
                      </a:lnTo>
                      <a:lnTo>
                        <a:pt x="757" y="9499"/>
                      </a:lnTo>
                      <a:lnTo>
                        <a:pt x="5041" y="5215"/>
                      </a:lnTo>
                      <a:cubicBezTo>
                        <a:pt x="5104" y="5120"/>
                        <a:pt x="5167" y="4963"/>
                        <a:pt x="5104" y="4837"/>
                      </a:cubicBezTo>
                      <a:cubicBezTo>
                        <a:pt x="4695" y="3702"/>
                        <a:pt x="4947" y="2411"/>
                        <a:pt x="5797" y="1529"/>
                      </a:cubicBezTo>
                      <a:cubicBezTo>
                        <a:pt x="6380" y="946"/>
                        <a:pt x="7168" y="654"/>
                        <a:pt x="7955" y="654"/>
                      </a:cubicBezTo>
                      <a:close/>
                      <a:moveTo>
                        <a:pt x="7936" y="1"/>
                      </a:moveTo>
                      <a:cubicBezTo>
                        <a:pt x="6971" y="1"/>
                        <a:pt x="6002" y="363"/>
                        <a:pt x="5262" y="1088"/>
                      </a:cubicBezTo>
                      <a:cubicBezTo>
                        <a:pt x="4285" y="2096"/>
                        <a:pt x="3939" y="3576"/>
                        <a:pt x="4380" y="4931"/>
                      </a:cubicBezTo>
                      <a:lnTo>
                        <a:pt x="126" y="9184"/>
                      </a:lnTo>
                      <a:cubicBezTo>
                        <a:pt x="32" y="9247"/>
                        <a:pt x="0" y="9342"/>
                        <a:pt x="0" y="9405"/>
                      </a:cubicBezTo>
                      <a:lnTo>
                        <a:pt x="0" y="11358"/>
                      </a:lnTo>
                      <a:cubicBezTo>
                        <a:pt x="32" y="11453"/>
                        <a:pt x="189" y="11610"/>
                        <a:pt x="379" y="11610"/>
                      </a:cubicBezTo>
                      <a:lnTo>
                        <a:pt x="2332" y="11610"/>
                      </a:lnTo>
                      <a:cubicBezTo>
                        <a:pt x="2395" y="11610"/>
                        <a:pt x="2521" y="11579"/>
                        <a:pt x="2552" y="11516"/>
                      </a:cubicBezTo>
                      <a:lnTo>
                        <a:pt x="3025" y="11043"/>
                      </a:lnTo>
                      <a:cubicBezTo>
                        <a:pt x="3119" y="10949"/>
                        <a:pt x="3151" y="10823"/>
                        <a:pt x="3119" y="10759"/>
                      </a:cubicBezTo>
                      <a:lnTo>
                        <a:pt x="3025" y="10255"/>
                      </a:lnTo>
                      <a:lnTo>
                        <a:pt x="3750" y="10161"/>
                      </a:lnTo>
                      <a:cubicBezTo>
                        <a:pt x="3907" y="10161"/>
                        <a:pt x="4002" y="10003"/>
                        <a:pt x="4065" y="9846"/>
                      </a:cubicBezTo>
                      <a:lnTo>
                        <a:pt x="4128" y="9153"/>
                      </a:lnTo>
                      <a:lnTo>
                        <a:pt x="4663" y="9216"/>
                      </a:lnTo>
                      <a:cubicBezTo>
                        <a:pt x="4726" y="9216"/>
                        <a:pt x="4852" y="9216"/>
                        <a:pt x="4915" y="9153"/>
                      </a:cubicBezTo>
                      <a:cubicBezTo>
                        <a:pt x="5010" y="9058"/>
                        <a:pt x="5041" y="8995"/>
                        <a:pt x="5041" y="8901"/>
                      </a:cubicBezTo>
                      <a:lnTo>
                        <a:pt x="5041" y="8271"/>
                      </a:lnTo>
                      <a:lnTo>
                        <a:pt x="5671" y="8271"/>
                      </a:lnTo>
                      <a:cubicBezTo>
                        <a:pt x="5734" y="8271"/>
                        <a:pt x="5829" y="8239"/>
                        <a:pt x="5892" y="8145"/>
                      </a:cubicBezTo>
                      <a:lnTo>
                        <a:pt x="6774" y="7325"/>
                      </a:lnTo>
                      <a:cubicBezTo>
                        <a:pt x="7153" y="7452"/>
                        <a:pt x="7548" y="7514"/>
                        <a:pt x="7941" y="7514"/>
                      </a:cubicBezTo>
                      <a:cubicBezTo>
                        <a:pt x="8920" y="7514"/>
                        <a:pt x="9889" y="7131"/>
                        <a:pt x="10586" y="6412"/>
                      </a:cubicBezTo>
                      <a:cubicBezTo>
                        <a:pt x="12035" y="4963"/>
                        <a:pt x="12035" y="2568"/>
                        <a:pt x="10586" y="1088"/>
                      </a:cubicBezTo>
                      <a:cubicBezTo>
                        <a:pt x="9862" y="363"/>
                        <a:pt x="8901" y="1"/>
                        <a:pt x="79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2" name="Google Shape;7045;p50"/>
                <p:cNvSpPr/>
                <p:nvPr/>
              </p:nvSpPr>
              <p:spPr>
                <a:xfrm>
                  <a:off x="-32048175" y="2342775"/>
                  <a:ext cx="55950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41" extrusionOk="0">
                      <a:moveTo>
                        <a:pt x="1119" y="662"/>
                      </a:moveTo>
                      <a:cubicBezTo>
                        <a:pt x="1206" y="662"/>
                        <a:pt x="1292" y="694"/>
                        <a:pt x="1355" y="757"/>
                      </a:cubicBezTo>
                      <a:cubicBezTo>
                        <a:pt x="1481" y="883"/>
                        <a:pt x="1481" y="1135"/>
                        <a:pt x="1355" y="1229"/>
                      </a:cubicBezTo>
                      <a:cubicBezTo>
                        <a:pt x="1292" y="1292"/>
                        <a:pt x="1206" y="1324"/>
                        <a:pt x="1119" y="1324"/>
                      </a:cubicBezTo>
                      <a:cubicBezTo>
                        <a:pt x="1032" y="1324"/>
                        <a:pt x="946" y="1292"/>
                        <a:pt x="883" y="1229"/>
                      </a:cubicBezTo>
                      <a:cubicBezTo>
                        <a:pt x="725" y="1135"/>
                        <a:pt x="725" y="914"/>
                        <a:pt x="883" y="757"/>
                      </a:cubicBezTo>
                      <a:cubicBezTo>
                        <a:pt x="946" y="694"/>
                        <a:pt x="1032" y="662"/>
                        <a:pt x="1119" y="662"/>
                      </a:cubicBezTo>
                      <a:close/>
                      <a:moveTo>
                        <a:pt x="1115" y="1"/>
                      </a:moveTo>
                      <a:cubicBezTo>
                        <a:pt x="851" y="1"/>
                        <a:pt x="584" y="95"/>
                        <a:pt x="379" y="284"/>
                      </a:cubicBezTo>
                      <a:cubicBezTo>
                        <a:pt x="1" y="694"/>
                        <a:pt x="1" y="1355"/>
                        <a:pt x="379" y="1733"/>
                      </a:cubicBezTo>
                      <a:cubicBezTo>
                        <a:pt x="599" y="1938"/>
                        <a:pt x="867" y="2041"/>
                        <a:pt x="1127" y="2041"/>
                      </a:cubicBezTo>
                      <a:cubicBezTo>
                        <a:pt x="1387" y="2041"/>
                        <a:pt x="1639" y="1938"/>
                        <a:pt x="1828" y="1733"/>
                      </a:cubicBezTo>
                      <a:cubicBezTo>
                        <a:pt x="2238" y="1355"/>
                        <a:pt x="2238" y="694"/>
                        <a:pt x="1828" y="284"/>
                      </a:cubicBezTo>
                      <a:cubicBezTo>
                        <a:pt x="1639" y="95"/>
                        <a:pt x="1379" y="1"/>
                        <a:pt x="11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1755443" y="3587907"/>
              <a:ext cx="2905153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 err="1">
                  <a:latin typeface="Calibri" panose="020F0502020204030204" pitchFamily="34" charset="0"/>
                </a:rPr>
                <a:t>Phân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tích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ra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thừa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số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nguyên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tố</a:t>
              </a:r>
              <a:endParaRPr lang="zh-CN" altLang="en-US" sz="16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09910" y="1812448"/>
            <a:ext cx="4261352" cy="922866"/>
            <a:chOff x="1523492" y="4827514"/>
            <a:chExt cx="4261352" cy="922866"/>
          </a:xfrm>
        </p:grpSpPr>
        <p:sp>
          <p:nvSpPr>
            <p:cNvPr id="14" name="Rectangle 12"/>
            <p:cNvSpPr/>
            <p:nvPr/>
          </p:nvSpPr>
          <p:spPr>
            <a:xfrm flipH="1">
              <a:off x="1523492" y="4827514"/>
              <a:ext cx="4261352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15" name="Rectangle 13"/>
            <p:cNvSpPr/>
            <p:nvPr/>
          </p:nvSpPr>
          <p:spPr>
            <a:xfrm flipH="1">
              <a:off x="4703001" y="4827514"/>
              <a:ext cx="829310" cy="92286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grpSp>
          <p:nvGrpSpPr>
            <p:cNvPr id="26" name="Google Shape;8725;p54"/>
            <p:cNvGrpSpPr/>
            <p:nvPr/>
          </p:nvGrpSpPr>
          <p:grpSpPr>
            <a:xfrm>
              <a:off x="4943927" y="5065297"/>
              <a:ext cx="442984" cy="437097"/>
              <a:chOff x="-6713450" y="2397900"/>
              <a:chExt cx="295375" cy="291450"/>
            </a:xfrm>
            <a:solidFill>
              <a:schemeClr val="bg1"/>
            </a:solidFill>
          </p:grpSpPr>
          <p:sp>
            <p:nvSpPr>
              <p:cNvPr id="31" name="Google Shape;8726;p54"/>
              <p:cNvSpPr/>
              <p:nvPr/>
            </p:nvSpPr>
            <p:spPr>
              <a:xfrm>
                <a:off x="-6628400" y="2465650"/>
                <a:ext cx="69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2427" y="693"/>
                    </a:lnTo>
                    <a:cubicBezTo>
                      <a:pt x="2616" y="693"/>
                      <a:pt x="2773" y="536"/>
                      <a:pt x="2773" y="347"/>
                    </a:cubicBezTo>
                    <a:cubicBezTo>
                      <a:pt x="2773" y="158"/>
                      <a:pt x="2616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8727;p54"/>
              <p:cNvSpPr/>
              <p:nvPr/>
            </p:nvSpPr>
            <p:spPr>
              <a:xfrm>
                <a:off x="-6713450" y="2397900"/>
                <a:ext cx="29537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658" extrusionOk="0">
                    <a:moveTo>
                      <a:pt x="2048" y="1167"/>
                    </a:moveTo>
                    <a:lnTo>
                      <a:pt x="2048" y="2017"/>
                    </a:lnTo>
                    <a:lnTo>
                      <a:pt x="1166" y="2017"/>
                    </a:lnTo>
                    <a:lnTo>
                      <a:pt x="2048" y="1167"/>
                    </a:lnTo>
                    <a:close/>
                    <a:moveTo>
                      <a:pt x="10330" y="2773"/>
                    </a:moveTo>
                    <a:cubicBezTo>
                      <a:pt x="10507" y="2773"/>
                      <a:pt x="10680" y="2836"/>
                      <a:pt x="10806" y="2962"/>
                    </a:cubicBezTo>
                    <a:cubicBezTo>
                      <a:pt x="11058" y="3246"/>
                      <a:pt x="11058" y="3687"/>
                      <a:pt x="10775" y="3908"/>
                    </a:cubicBezTo>
                    <a:lnTo>
                      <a:pt x="10176" y="4506"/>
                    </a:lnTo>
                    <a:lnTo>
                      <a:pt x="9231" y="3561"/>
                    </a:lnTo>
                    <a:lnTo>
                      <a:pt x="9830" y="2962"/>
                    </a:lnTo>
                    <a:cubicBezTo>
                      <a:pt x="9972" y="2836"/>
                      <a:pt x="10153" y="2773"/>
                      <a:pt x="10330" y="2773"/>
                    </a:cubicBezTo>
                    <a:close/>
                    <a:moveTo>
                      <a:pt x="8727" y="4034"/>
                    </a:moveTo>
                    <a:lnTo>
                      <a:pt x="9672" y="4979"/>
                    </a:lnTo>
                    <a:cubicBezTo>
                      <a:pt x="8538" y="6207"/>
                      <a:pt x="7026" y="7688"/>
                      <a:pt x="5892" y="8854"/>
                    </a:cubicBezTo>
                    <a:lnTo>
                      <a:pt x="4915" y="7846"/>
                    </a:lnTo>
                    <a:lnTo>
                      <a:pt x="8727" y="4034"/>
                    </a:lnTo>
                    <a:close/>
                    <a:moveTo>
                      <a:pt x="4600" y="8539"/>
                    </a:moveTo>
                    <a:lnTo>
                      <a:pt x="5230" y="9169"/>
                    </a:lnTo>
                    <a:lnTo>
                      <a:pt x="4285" y="9421"/>
                    </a:lnTo>
                    <a:cubicBezTo>
                      <a:pt x="4348" y="9232"/>
                      <a:pt x="4505" y="8728"/>
                      <a:pt x="4600" y="8539"/>
                    </a:cubicBezTo>
                    <a:close/>
                    <a:moveTo>
                      <a:pt x="7908" y="694"/>
                    </a:moveTo>
                    <a:cubicBezTo>
                      <a:pt x="8097" y="694"/>
                      <a:pt x="8255" y="852"/>
                      <a:pt x="8255" y="1041"/>
                    </a:cubicBezTo>
                    <a:lnTo>
                      <a:pt x="8255" y="3592"/>
                    </a:lnTo>
                    <a:lnTo>
                      <a:pt x="7467" y="4380"/>
                    </a:lnTo>
                    <a:cubicBezTo>
                      <a:pt x="7435" y="4286"/>
                      <a:pt x="7309" y="4160"/>
                      <a:pt x="7152" y="4160"/>
                    </a:cubicBezTo>
                    <a:lnTo>
                      <a:pt x="1733" y="4160"/>
                    </a:lnTo>
                    <a:cubicBezTo>
                      <a:pt x="1512" y="4160"/>
                      <a:pt x="1386" y="4317"/>
                      <a:pt x="1386" y="4506"/>
                    </a:cubicBezTo>
                    <a:cubicBezTo>
                      <a:pt x="1386" y="4695"/>
                      <a:pt x="1512" y="4853"/>
                      <a:pt x="1733" y="4853"/>
                    </a:cubicBezTo>
                    <a:lnTo>
                      <a:pt x="6994" y="4853"/>
                    </a:lnTo>
                    <a:lnTo>
                      <a:pt x="6333" y="5546"/>
                    </a:lnTo>
                    <a:lnTo>
                      <a:pt x="1733" y="5546"/>
                    </a:lnTo>
                    <a:cubicBezTo>
                      <a:pt x="1512" y="5546"/>
                      <a:pt x="1355" y="5703"/>
                      <a:pt x="1355" y="5892"/>
                    </a:cubicBezTo>
                    <a:cubicBezTo>
                      <a:pt x="1355" y="6081"/>
                      <a:pt x="1512" y="6239"/>
                      <a:pt x="1733" y="6239"/>
                    </a:cubicBezTo>
                    <a:lnTo>
                      <a:pt x="5608" y="6239"/>
                    </a:lnTo>
                    <a:lnTo>
                      <a:pt x="4947" y="6901"/>
                    </a:lnTo>
                    <a:lnTo>
                      <a:pt x="1733" y="6901"/>
                    </a:lnTo>
                    <a:cubicBezTo>
                      <a:pt x="1512" y="6901"/>
                      <a:pt x="1355" y="7058"/>
                      <a:pt x="1355" y="7279"/>
                    </a:cubicBezTo>
                    <a:cubicBezTo>
                      <a:pt x="1355" y="7468"/>
                      <a:pt x="1512" y="7625"/>
                      <a:pt x="1733" y="7625"/>
                    </a:cubicBezTo>
                    <a:lnTo>
                      <a:pt x="4285" y="7625"/>
                    </a:lnTo>
                    <a:cubicBezTo>
                      <a:pt x="4190" y="7688"/>
                      <a:pt x="4159" y="7751"/>
                      <a:pt x="4127" y="7814"/>
                    </a:cubicBezTo>
                    <a:lnTo>
                      <a:pt x="3970" y="8287"/>
                    </a:lnTo>
                    <a:lnTo>
                      <a:pt x="1733" y="8287"/>
                    </a:lnTo>
                    <a:cubicBezTo>
                      <a:pt x="1512" y="8287"/>
                      <a:pt x="1355" y="8444"/>
                      <a:pt x="1355" y="8633"/>
                    </a:cubicBezTo>
                    <a:cubicBezTo>
                      <a:pt x="1355" y="8854"/>
                      <a:pt x="1512" y="9011"/>
                      <a:pt x="1733" y="9011"/>
                    </a:cubicBezTo>
                    <a:lnTo>
                      <a:pt x="3718" y="9011"/>
                    </a:lnTo>
                    <a:lnTo>
                      <a:pt x="3466" y="9893"/>
                    </a:lnTo>
                    <a:cubicBezTo>
                      <a:pt x="3385" y="10136"/>
                      <a:pt x="3557" y="10355"/>
                      <a:pt x="3766" y="10355"/>
                    </a:cubicBezTo>
                    <a:cubicBezTo>
                      <a:pt x="3802" y="10355"/>
                      <a:pt x="3839" y="10348"/>
                      <a:pt x="3875" y="10335"/>
                    </a:cubicBezTo>
                    <a:lnTo>
                      <a:pt x="6018" y="9704"/>
                    </a:lnTo>
                    <a:cubicBezTo>
                      <a:pt x="6049" y="9704"/>
                      <a:pt x="6144" y="9673"/>
                      <a:pt x="6175" y="9641"/>
                    </a:cubicBezTo>
                    <a:lnTo>
                      <a:pt x="8286" y="7499"/>
                    </a:lnTo>
                    <a:lnTo>
                      <a:pt x="8286" y="10681"/>
                    </a:lnTo>
                    <a:cubicBezTo>
                      <a:pt x="8255" y="10839"/>
                      <a:pt x="8097" y="10996"/>
                      <a:pt x="7908" y="10996"/>
                    </a:cubicBez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50"/>
                    </a:cubicBezTo>
                    <a:lnTo>
                      <a:pt x="693" y="2742"/>
                    </a:lnTo>
                    <a:lnTo>
                      <a:pt x="2395" y="2742"/>
                    </a:lnTo>
                    <a:cubicBezTo>
                      <a:pt x="2584" y="2742"/>
                      <a:pt x="2741" y="2584"/>
                      <a:pt x="2741" y="2395"/>
                    </a:cubicBezTo>
                    <a:lnTo>
                      <a:pt x="2741" y="694"/>
                    </a:lnTo>
                    <a:close/>
                    <a:moveTo>
                      <a:pt x="2363" y="1"/>
                    </a:moveTo>
                    <a:cubicBezTo>
                      <a:pt x="2237" y="1"/>
                      <a:pt x="2143" y="64"/>
                      <a:pt x="2111" y="127"/>
                    </a:cubicBezTo>
                    <a:lnTo>
                      <a:pt x="158" y="2112"/>
                    </a:lnTo>
                    <a:cubicBezTo>
                      <a:pt x="63" y="2175"/>
                      <a:pt x="0" y="2269"/>
                      <a:pt x="0" y="2364"/>
                    </a:cubicBezTo>
                    <a:lnTo>
                      <a:pt x="0" y="10650"/>
                    </a:lnTo>
                    <a:cubicBezTo>
                      <a:pt x="0" y="11217"/>
                      <a:pt x="473" y="11658"/>
                      <a:pt x="1008" y="11658"/>
                    </a:cubicBezTo>
                    <a:lnTo>
                      <a:pt x="7908" y="11658"/>
                    </a:lnTo>
                    <a:cubicBezTo>
                      <a:pt x="8444" y="11658"/>
                      <a:pt x="8916" y="11217"/>
                      <a:pt x="8916" y="10650"/>
                    </a:cubicBezTo>
                    <a:lnTo>
                      <a:pt x="8916" y="6774"/>
                    </a:lnTo>
                    <a:lnTo>
                      <a:pt x="11279" y="4412"/>
                    </a:lnTo>
                    <a:cubicBezTo>
                      <a:pt x="11815" y="3876"/>
                      <a:pt x="11815" y="3025"/>
                      <a:pt x="11279" y="2490"/>
                    </a:cubicBezTo>
                    <a:cubicBezTo>
                      <a:pt x="11011" y="2222"/>
                      <a:pt x="10657" y="2088"/>
                      <a:pt x="10306" y="2088"/>
                    </a:cubicBezTo>
                    <a:cubicBezTo>
                      <a:pt x="9956" y="2088"/>
                      <a:pt x="9609" y="2222"/>
                      <a:pt x="9357" y="2490"/>
                    </a:cubicBezTo>
                    <a:lnTo>
                      <a:pt x="8916" y="2931"/>
                    </a:lnTo>
                    <a:lnTo>
                      <a:pt x="8916" y="1041"/>
                    </a:ln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1734072" y="5065297"/>
              <a:ext cx="2905153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 err="1">
                  <a:latin typeface="Calibri" panose="020F0502020204030204" pitchFamily="34" charset="0"/>
                </a:rPr>
                <a:t>Kiểm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tra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tính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nguyên</a:t>
              </a:r>
              <a:r>
                <a:rPr lang="en-US" altLang="zh-CN" sz="1600" b="1" dirty="0">
                  <a:latin typeface="Calibri" panose="020F0502020204030204" pitchFamily="34" charset="0"/>
                </a:rPr>
                <a:t> </a:t>
              </a:r>
              <a:r>
                <a:rPr lang="en-US" altLang="zh-CN" sz="1600" b="1" dirty="0" err="1">
                  <a:latin typeface="Calibri" panose="020F0502020204030204" pitchFamily="34" charset="0"/>
                </a:rPr>
                <a:t>tố</a:t>
              </a:r>
              <a:endParaRPr lang="en-US" altLang="zh-CN" sz="16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9489" y="1086667"/>
                <a:ext cx="11715493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khuôn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n,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những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thức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489" y="1086667"/>
                <a:ext cx="11715493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4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9320" y="1086667"/>
                <a:ext cx="11825662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2.3.1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W(n)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thuộc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bù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lừa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- liar)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9320" y="1086667"/>
                <a:ext cx="1182566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8641" y="1086667"/>
                <a:ext cx="11616341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W(n)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Lựa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không?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8641" y="1086667"/>
                <a:ext cx="11616341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39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440675" y="1086667"/>
                <a:ext cx="12475657" cy="5351078"/>
              </a:xfrm>
            </p:spPr>
            <p:txBody>
              <a:bodyPr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Nếu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sự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thất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bại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a</a:t>
                </a:r>
              </a:p>
              <a:p>
                <a:pPr lvl="3"/>
                <a:r>
                  <a:rPr lang="en-US" dirty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chắn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qua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a</a:t>
                </a:r>
              </a:p>
              <a:p>
                <a:pPr lvl="3"/>
                <a:r>
                  <a:rPr lang="en-US" dirty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chưa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chắn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440675" y="1086667"/>
                <a:ext cx="1247565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8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7287" y="1086667"/>
            <a:ext cx="11847695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Định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nghĩa</a:t>
            </a:r>
            <a:r>
              <a:rPr lang="en-US" b="1" i="1" dirty="0">
                <a:solidFill>
                  <a:schemeClr val="tx1"/>
                </a:solidFill>
              </a:rPr>
              <a:t> 2.3.2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18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Fermat</a:t>
                </a:r>
                <a:r>
                  <a:rPr lang="en-US" dirty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2.3.3</a:t>
                </a:r>
                <a:r>
                  <a:rPr lang="en-US" dirty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tỏ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  <a:blipFill>
                <a:blip r:embed="rId3"/>
                <a:stretch>
                  <a:fillRect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406536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2540" y="1086667"/>
                <a:ext cx="11682442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2.3.4</a:t>
                </a:r>
                <a:r>
                  <a:rPr lang="en-US" dirty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=341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là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340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341)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2540" y="1086667"/>
                <a:ext cx="11682442" cy="5351078"/>
              </a:xfrm>
              <a:blipFill>
                <a:blip r:embed="rId3"/>
                <a:stretch>
                  <a:fillRect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3915698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FERMAT(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dirty="0">
                    <a:solidFill>
                      <a:schemeClr val="tx1"/>
                    </a:solidFill>
                  </a:rPr>
                  <a:t>: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an </a:t>
                </a:r>
                <a:r>
                  <a:rPr lang="en-US" dirty="0" err="1">
                    <a:solidFill>
                      <a:schemeClr val="tx1"/>
                    </a:solidFill>
                  </a:rPr>
                  <a:t>toàn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3525320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FERMAT(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1: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1 to t do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1.1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1.2: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1.3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return (“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Return (“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  <a:blipFill>
                <a:blip r:embed="rId3"/>
                <a:stretch>
                  <a:fillRect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1143904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Nhận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FERMAT(</a:t>
            </a:r>
            <a:r>
              <a:rPr lang="en-US" dirty="0" err="1">
                <a:solidFill>
                  <a:schemeClr val="tx1"/>
                </a:solidFill>
              </a:rPr>
              <a:t>n,t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chắc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chắn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Ngược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tỏ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thật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173175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3557" y="1086667"/>
            <a:ext cx="11671425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Nắm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Chương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78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8641" y="1086667"/>
            <a:ext cx="11616341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Nhận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: (..)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 </a:t>
            </a: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3726054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7961" y="1086667"/>
                <a:ext cx="11407021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2.3.5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7961" y="1086667"/>
                <a:ext cx="11407021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1115733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4573" y="1086667"/>
                <a:ext cx="11660409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Nếu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>
                    <a:solidFill>
                      <a:schemeClr val="tx1"/>
                    </a:solidFill>
                  </a:rPr>
                  <a:t>duy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mà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 </a:t>
                </a:r>
                <a:r>
                  <a:rPr lang="en-US" dirty="0" err="1">
                    <a:solidFill>
                      <a:schemeClr val="tx1"/>
                    </a:solidFill>
                  </a:rPr>
                  <a:t>vậy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ngay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t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Solovay</a:t>
                </a:r>
                <a:r>
                  <a:rPr lang="en-US" dirty="0">
                    <a:solidFill>
                      <a:schemeClr val="tx1"/>
                    </a:solidFill>
                  </a:rPr>
                  <a:t>-Strassen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Miller-Rabin </a:t>
                </a:r>
                <a:r>
                  <a:rPr lang="en-US" dirty="0" err="1">
                    <a:solidFill>
                      <a:schemeClr val="tx1"/>
                    </a:solidFill>
                  </a:rPr>
                  <a:t>khắc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phục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này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Fermat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4573" y="1086667"/>
                <a:ext cx="11660409" cy="5351078"/>
              </a:xfrm>
              <a:blipFill>
                <a:blip r:embed="rId3"/>
                <a:stretch>
                  <a:fillRect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2550716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2.3.1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Điều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kiện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đủ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>
                    <a:solidFill>
                      <a:schemeClr val="tx1"/>
                    </a:solidFill>
                  </a:rPr>
                  <a:t>điều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kiện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) n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dirty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</a:t>
                </a:r>
              </a:p>
              <a:p>
                <a:r>
                  <a:rPr lang="en-US" b="1" i="1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Mọi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3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nhau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Fermat</a:t>
            </a:r>
          </a:p>
        </p:txBody>
      </p:sp>
    </p:spTree>
    <p:extLst>
      <p:ext uri="{BB962C8B-B14F-4D97-AF65-F5344CB8AC3E}">
        <p14:creationId xmlns:p14="http://schemas.microsoft.com/office/powerpoint/2010/main" val="480096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2.3.2</a:t>
                </a:r>
                <a:r>
                  <a:rPr lang="en-US" dirty="0">
                    <a:solidFill>
                      <a:schemeClr val="tx1"/>
                    </a:solidFill>
                  </a:rPr>
                  <a:t>: Cho x, y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tầm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736520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7455" y="1086667"/>
                <a:ext cx="11737527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2.3.3</a:t>
                </a:r>
                <a:r>
                  <a:rPr lang="en-US" dirty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. Cho a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j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7455" y="1086667"/>
                <a:ext cx="1173752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918569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6439" y="1086667"/>
                <a:ext cx="11748543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2.3.6</a:t>
                </a:r>
                <a:r>
                  <a:rPr lang="en-US" dirty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. Cho a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j,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tỏ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6439" y="1086667"/>
                <a:ext cx="11748543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26113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6607" y="1086667"/>
                <a:ext cx="11638375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2.3.6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(ii) </a:t>
                </a:r>
                <a:r>
                  <a:rPr lang="en-US" dirty="0" err="1">
                    <a:solidFill>
                      <a:schemeClr val="tx1"/>
                    </a:solidFill>
                  </a:rPr>
                  <a:t>Ngược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h</a:t>
                </a:r>
                <a:r>
                  <a:rPr lang="en-US" dirty="0">
                    <a:solidFill>
                      <a:schemeClr val="tx1"/>
                    </a:solidFill>
                  </a:rPr>
                  <a:t>oặc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j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a (</a:t>
                </a:r>
                <a:r>
                  <a:rPr lang="en-US" dirty="0" err="1">
                    <a:solidFill>
                      <a:schemeClr val="tx1"/>
                    </a:solidFill>
                  </a:rPr>
                  <a:t>Tức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hoạt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607" y="1086667"/>
                <a:ext cx="11638375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471126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4330" y="1086667"/>
                <a:ext cx="11680652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=91 (=7×13)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91 – 1 = 90 = 2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45</a:t>
                </a:r>
              </a:p>
              <a:p>
                <a:pPr marL="795847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=&gt; s = 1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r = 45.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91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9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91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79584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1, 9, 10, 12, 16, 17, 22, 29, 38, 53, 62, 69, 74, 75, 79, 81, 82, 90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330" y="1086667"/>
                <a:ext cx="1168065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4080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086667"/>
                <a:ext cx="11463482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an </a:t>
                </a:r>
                <a:r>
                  <a:rPr lang="en-US" dirty="0" err="1">
                    <a:solidFill>
                      <a:schemeClr val="tx1"/>
                    </a:solidFill>
                  </a:rPr>
                  <a:t>toàn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086667"/>
                <a:ext cx="114634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24814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1860" y="1086667"/>
            <a:ext cx="11473122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Nắm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Nắm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01 –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33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190" y="1086667"/>
                <a:ext cx="11657792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1: </a:t>
                </a:r>
                <a:r>
                  <a:rPr lang="en-US" dirty="0" err="1">
                    <a:solidFill>
                      <a:schemeClr val="tx1"/>
                    </a:solidFill>
                  </a:rPr>
                  <a:t>Viết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dirty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1 to t do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2.1: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2.2: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190" y="1086667"/>
                <a:ext cx="1165779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1552035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4350" y="1066799"/>
                <a:ext cx="11520632" cy="5370945"/>
              </a:xfrm>
            </p:spPr>
            <p:txBody>
              <a:bodyPr/>
              <a:lstStyle/>
              <a:p>
                <a:r>
                  <a:rPr lang="en-US" sz="2800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sz="2800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sz="2800" b="1" i="1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sz="2800" dirty="0">
                    <a:solidFill>
                      <a:schemeClr val="tx1"/>
                    </a:solidFill>
                  </a:rPr>
                  <a:t> n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2.3: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thì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>
                    <a:solidFill>
                      <a:schemeClr val="tx1"/>
                    </a:solidFill>
                  </a:rPr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</a:p>
              <a:p>
                <a:pPr lvl="4"/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return(“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return(“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3: Return (“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066799"/>
                <a:ext cx="11520632" cy="53709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050569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010" y="1086667"/>
                <a:ext cx="11954972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Nhận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sở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dirty="0">
                    <a:solidFill>
                      <a:schemeClr val="tx1"/>
                    </a:solidFill>
                  </a:rPr>
                  <a:t> 2.3.6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Dòng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lệnh</a:t>
                </a:r>
                <a:r>
                  <a:rPr lang="en-US" dirty="0">
                    <a:solidFill>
                      <a:schemeClr val="tx1"/>
                    </a:solidFill>
                  </a:rPr>
                  <a:t> 5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2.3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đây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trường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tuân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2.3.2 </a:t>
                </a:r>
                <a:r>
                  <a:rPr lang="en-US" dirty="0" err="1">
                    <a:solidFill>
                      <a:schemeClr val="tx1"/>
                    </a:solidFill>
                  </a:rPr>
                  <a:t>mà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tế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tầm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010" y="1086667"/>
                <a:ext cx="1195497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15556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1086666"/>
                <a:ext cx="11692082" cy="5470887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Nhận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Dòng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thứ</a:t>
                </a:r>
                <a:r>
                  <a:rPr lang="en-US" dirty="0">
                    <a:solidFill>
                      <a:schemeClr val="tx1"/>
                    </a:solidFill>
                  </a:rPr>
                  <a:t> 7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2.3,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n.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chắn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vi </a:t>
                </a:r>
                <a:r>
                  <a:rPr lang="en-US" dirty="0" err="1">
                    <a:solidFill>
                      <a:schemeClr val="tx1"/>
                    </a:solidFill>
                  </a:rPr>
                  <a:t>phạm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Khẳng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2.3.3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sự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luôn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086666"/>
                <a:ext cx="11692082" cy="5470887"/>
              </a:xfrm>
              <a:blipFill>
                <a:blip r:embed="rId3"/>
                <a:stretch>
                  <a:fillRect r="-209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43536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04 –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41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4742" y="1086667"/>
            <a:ext cx="11550240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04 –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085325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1523" y="1086667"/>
            <a:ext cx="11693459" cy="535107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sửa</a:t>
            </a:r>
            <a:r>
              <a:rPr lang="en-US" dirty="0">
                <a:solidFill>
                  <a:schemeClr val="tx1"/>
                </a:solidFill>
              </a:rPr>
              <a:t> – fixed form),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dẫn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77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2.4.1</a:t>
                </a:r>
                <a:r>
                  <a:rPr lang="en-US" dirty="0">
                    <a:solidFill>
                      <a:schemeClr val="tx1"/>
                    </a:solidFill>
                  </a:rPr>
                  <a:t>: (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95847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i="1" dirty="0">
                    <a:solidFill>
                      <a:schemeClr val="tx1"/>
                    </a:solidFill>
                  </a:rPr>
                  <a:t>Nhận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Từ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dirty="0">
                    <a:solidFill>
                      <a:schemeClr val="tx1"/>
                    </a:solidFill>
                  </a:rPr>
                  <a:t> 2.4.1 </a:t>
                </a:r>
                <a:r>
                  <a:rPr lang="en-US" dirty="0" err="1">
                    <a:solidFill>
                      <a:schemeClr val="tx1"/>
                    </a:solidFill>
                  </a:rPr>
                  <a:t>suy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nửa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chẵn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5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err="1">
                <a:solidFill>
                  <a:schemeClr val="tx1"/>
                </a:solidFill>
              </a:rPr>
              <a:t>Chiến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k-bit </a:t>
            </a:r>
            <a:r>
              <a:rPr lang="en-US" dirty="0" err="1">
                <a:solidFill>
                  <a:schemeClr val="tx1"/>
                </a:solidFill>
              </a:rPr>
              <a:t>ngẫu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lẻ</a:t>
            </a:r>
            <a:r>
              <a:rPr lang="en-US" dirty="0">
                <a:solidFill>
                  <a:schemeClr val="tx1"/>
                </a:solidFill>
              </a:rPr>
              <a:t> k-bit 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mà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MILLER-RABIN(</a:t>
            </a:r>
            <a:r>
              <a:rPr lang="en-US" dirty="0" err="1">
                <a:solidFill>
                  <a:schemeClr val="tx1"/>
                </a:solidFill>
              </a:rPr>
              <a:t>n,t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an </a:t>
            </a:r>
            <a:r>
              <a:rPr lang="en-US" dirty="0" err="1">
                <a:solidFill>
                  <a:schemeClr val="tx1"/>
                </a:solidFill>
              </a:rPr>
              <a:t>toàn</a:t>
            </a:r>
            <a:r>
              <a:rPr lang="en-US" dirty="0">
                <a:solidFill>
                  <a:schemeClr val="tx1"/>
                </a:solidFill>
              </a:rPr>
              <a:t> t </a:t>
            </a:r>
            <a:r>
              <a:rPr lang="en-US" dirty="0" err="1">
                <a:solidFill>
                  <a:schemeClr val="tx1"/>
                </a:solidFill>
              </a:rPr>
              <a:t>thích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75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Vì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áp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Miller-Rabin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thử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B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trước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Chia n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B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  <a:blipFill>
                <a:blip r:embed="rId3"/>
                <a:stretch>
                  <a:fillRect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01 –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344183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2540" y="1086667"/>
            <a:ext cx="11682442" cy="5351078"/>
          </a:xfrm>
        </p:spPr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Thuật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toán</a:t>
            </a:r>
            <a:r>
              <a:rPr lang="en-US" b="1" i="1" dirty="0">
                <a:solidFill>
                  <a:schemeClr val="tx1"/>
                </a:solidFill>
              </a:rPr>
              <a:t> RANDOM-SEARCH(</a:t>
            </a:r>
            <a:r>
              <a:rPr lang="en-US" b="1" i="1" dirty="0" err="1">
                <a:solidFill>
                  <a:schemeClr val="tx1"/>
                </a:solidFill>
              </a:rPr>
              <a:t>k,t</a:t>
            </a:r>
            <a:r>
              <a:rPr lang="en-US" b="1" i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Miller-Rabin</a:t>
            </a:r>
          </a:p>
          <a:p>
            <a:pPr lvl="1"/>
            <a:r>
              <a:rPr lang="en-US" b="1" i="1" dirty="0" err="1">
                <a:solidFill>
                  <a:schemeClr val="tx1"/>
                </a:solidFill>
              </a:rPr>
              <a:t>Đầu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k,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an </a:t>
            </a:r>
            <a:r>
              <a:rPr lang="en-US" dirty="0" err="1">
                <a:solidFill>
                  <a:schemeClr val="tx1"/>
                </a:solidFill>
              </a:rPr>
              <a:t>toàn</a:t>
            </a:r>
            <a:r>
              <a:rPr lang="en-US" dirty="0">
                <a:solidFill>
                  <a:schemeClr val="tx1"/>
                </a:solidFill>
              </a:rPr>
              <a:t> t</a:t>
            </a:r>
          </a:p>
          <a:p>
            <a:pPr lvl="1"/>
            <a:r>
              <a:rPr lang="en-US" b="1" i="1" dirty="0" err="1">
                <a:solidFill>
                  <a:schemeClr val="tx1"/>
                </a:solidFill>
              </a:rPr>
              <a:t>Đầu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k-bit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35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RANDOM-SEARCH(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k,t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1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Sinh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n k-bit</a:t>
                </a: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2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phép</a:t>
                </a:r>
                <a:r>
                  <a:rPr lang="en-US" dirty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thử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n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quay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3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MILLER-RABIN(</a:t>
                </a:r>
                <a:r>
                  <a:rPr lang="en-US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return(n). </a:t>
                </a:r>
                <a:r>
                  <a:rPr lang="en-US" dirty="0" err="1">
                    <a:solidFill>
                      <a:schemeClr val="tx1"/>
                    </a:solidFill>
                  </a:rPr>
                  <a:t>Ngược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, quay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đúng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9658" y="1086667"/>
            <a:ext cx="11605324" cy="53510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Ý </a:t>
            </a:r>
            <a:r>
              <a:rPr lang="en-US" dirty="0" err="1">
                <a:solidFill>
                  <a:schemeClr val="tx1"/>
                </a:solidFill>
              </a:rPr>
              <a:t>tưởng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06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Master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7478</TotalTime>
  <Words>6126</Words>
  <Application>Microsoft Office PowerPoint</Application>
  <PresentationFormat>Widescreen</PresentationFormat>
  <Paragraphs>530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等线</vt:lpstr>
      <vt:lpstr>Arial</vt:lpstr>
      <vt:lpstr>Calibri</vt:lpstr>
      <vt:lpstr>Cambria Math</vt:lpstr>
      <vt:lpstr>Muli</vt:lpstr>
      <vt:lpstr>Wingdings</vt:lpstr>
      <vt:lpstr>Master</vt:lpstr>
      <vt:lpstr>PowerPoint Presentation</vt:lpstr>
      <vt:lpstr>PowerPoint Presentation</vt:lpstr>
      <vt:lpstr>PowerPoint Presentation</vt:lpstr>
      <vt:lpstr>PowerPoint Presentation</vt:lpstr>
      <vt:lpstr>Chương 2 – Mục tiêu</vt:lpstr>
      <vt:lpstr>Bài 01 – Mục tiêu</vt:lpstr>
      <vt:lpstr>Bài 01 – Nội dung</vt:lpstr>
      <vt:lpstr>Kiến thức chung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phân đoạn</vt:lpstr>
      <vt:lpstr>Sàng Eratosthenes phân đoạn</vt:lpstr>
      <vt:lpstr>Sàng Eratosthenes phân đoạn</vt:lpstr>
      <vt:lpstr>Sàng Eratosthenes phân đoạn</vt:lpstr>
      <vt:lpstr>Bài 02 – Mục tiêu</vt:lpstr>
      <vt:lpstr>Bài 02 – Nội dung</vt:lpstr>
      <vt:lpstr>Kiến thức chung</vt:lpstr>
      <vt:lpstr>Kiến thức chung</vt:lpstr>
      <vt:lpstr>Kiến thức chung</vt:lpstr>
      <vt:lpstr>Kiến thức chung</vt:lpstr>
      <vt:lpstr>Kiến thức chung</vt:lpstr>
      <vt:lpstr>Kiến thức chung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Bài 03 – Mục tiêu</vt:lpstr>
      <vt:lpstr>Bài 03 – Nội dung</vt:lpstr>
      <vt:lpstr>Kiến thức chung</vt:lpstr>
      <vt:lpstr>Kiến thức chung</vt:lpstr>
      <vt:lpstr>Kiến thức chung</vt:lpstr>
      <vt:lpstr>Kiến thức chung</vt:lpstr>
      <vt:lpstr>Kiến thức chung</vt:lpstr>
      <vt:lpstr>Kiến thức chung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Bài 04 – Mục tiêu</vt:lpstr>
      <vt:lpstr>Bài 04 – Nội dung</vt:lpstr>
      <vt:lpstr>Kiến thức chung</vt:lpstr>
      <vt:lpstr>Kiến thức chung</vt:lpstr>
      <vt:lpstr>Kiến thức chung</vt:lpstr>
      <vt:lpstr>Kiến thức chung</vt:lpstr>
      <vt:lpstr>Thuật toán sinh số nguyên tố</vt:lpstr>
      <vt:lpstr>Thuật toán sinh số nguyên tố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Khánh Hoàng</cp:lastModifiedBy>
  <cp:revision>554</cp:revision>
  <dcterms:created xsi:type="dcterms:W3CDTF">2017-09-22T08:16:39Z</dcterms:created>
  <dcterms:modified xsi:type="dcterms:W3CDTF">2023-02-07T13:13:36Z</dcterms:modified>
</cp:coreProperties>
</file>