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72" r:id="rId16"/>
    <p:sldId id="273" r:id="rId17"/>
    <p:sldId id="274" r:id="rId18"/>
    <p:sldId id="275" r:id="rId19"/>
    <p:sldId id="277" r:id="rId20"/>
    <p:sldId id="278" r:id="rId21"/>
    <p:sldId id="279" r:id="rId22"/>
    <p:sldId id="280" r:id="rId23"/>
    <p:sldId id="282" r:id="rId24"/>
    <p:sldId id="283"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935AB-F407-4446-A47C-F30CAE069433}"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F35E-CA7E-4F2F-8E22-C80DF5525AF0}" type="slidenum">
              <a:rPr lang="en-US" smtClean="0"/>
              <a:t>‹#›</a:t>
            </a:fld>
            <a:endParaRPr lang="en-US"/>
          </a:p>
        </p:txBody>
      </p:sp>
    </p:spTree>
    <p:extLst>
      <p:ext uri="{BB962C8B-B14F-4D97-AF65-F5344CB8AC3E}">
        <p14:creationId xmlns:p14="http://schemas.microsoft.com/office/powerpoint/2010/main" val="232913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550981" y="6386755"/>
            <a:ext cx="2743200" cy="365125"/>
          </a:xfrm>
        </p:spPr>
        <p:txBody>
          <a:bodyPr/>
          <a:lstStyle/>
          <a:p>
            <a:fld id="{3F0C6EA5-9C01-4B46-A8E8-721FE841AB66}" type="datetime1">
              <a:rPr lang="en-US" smtClean="0"/>
              <a:t>10/29/2024</a:t>
            </a:fld>
            <a:endParaRPr lang="en-US"/>
          </a:p>
        </p:txBody>
      </p:sp>
      <p:sp>
        <p:nvSpPr>
          <p:cNvPr id="5" name="Footer Placeholder 4"/>
          <p:cNvSpPr>
            <a:spLocks noGrp="1"/>
          </p:cNvSpPr>
          <p:nvPr>
            <p:ph type="ftr" sz="quarter" idx="11"/>
          </p:nvPr>
        </p:nvSpPr>
        <p:spPr>
          <a:xfrm>
            <a:off x="680321" y="6386756"/>
            <a:ext cx="6870660" cy="365125"/>
          </a:xfrm>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55858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7F7FC-DEC3-48CC-9DB5-DE689CAFBC05}"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0398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C5D59-CF2C-4468-B071-0FA90EE00F03}"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65758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F4A3D7-99AA-4D6E-8BE0-7F127F77872B}"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543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78C508-BF84-4706-93A5-29886C9EDE9A}"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050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6C1D30-DB44-4D9D-AC0D-B334F0E9F718}" type="datetime1">
              <a:rPr lang="en-US" smtClean="0"/>
              <a:t>10/29/2024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14063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24EC89-C836-4FA5-8FDB-95E76A109F82}" type="datetime1">
              <a:rPr lang="en-US" smtClean="0"/>
              <a:t>10/29/2024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52586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DD2D4-80B8-4CB7-98E9-1906956F9821}" type="datetime1">
              <a:rPr lang="en-US" smtClean="0"/>
              <a:t>10/29/2024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68956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45F052-A904-4B60-99AD-F25EAC962A98}" type="datetime1">
              <a:rPr lang="en-US" smtClean="0"/>
              <a:t>10/29/2024</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8156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lgn="ct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0981" y="6373508"/>
            <a:ext cx="2743200" cy="365125"/>
          </a:xfrm>
        </p:spPr>
        <p:txBody>
          <a:bodyPr/>
          <a:lstStyle>
            <a:lvl1pPr>
              <a:defRPr sz="1400">
                <a:latin typeface="Times New Roman" panose="02020603050405020304" pitchFamily="18" charset="0"/>
                <a:cs typeface="Times New Roman" panose="02020603050405020304" pitchFamily="18" charset="0"/>
              </a:defRPr>
            </a:lvl1p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a:xfrm>
            <a:off x="680321" y="6373509"/>
            <a:ext cx="6870660" cy="365125"/>
          </a:xfrm>
        </p:spPr>
        <p:txBody>
          <a:bodyPr/>
          <a:lstStyle>
            <a:lvl1pPr>
              <a:defRPr sz="1400">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dirty="0"/>
          </a:p>
        </p:txBody>
      </p:sp>
    </p:spTree>
    <p:extLst>
      <p:ext uri="{BB962C8B-B14F-4D97-AF65-F5344CB8AC3E}">
        <p14:creationId xmlns:p14="http://schemas.microsoft.com/office/powerpoint/2010/main" val="34627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565F59-D9B7-4667-9E6F-F0066B28FF77}" type="datetime1">
              <a:rPr lang="en-US" smtClean="0"/>
              <a:t>10/29/2024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17565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8A295-4BAE-4777-B28A-33038F00DD96}"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759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78C59-D774-44E4-9107-FC3B6F9ABB90}" type="datetime1">
              <a:rPr lang="en-US" smtClean="0"/>
              <a:t>10/29/2024</a:t>
            </a:fld>
            <a:endParaRPr lang="en-US"/>
          </a:p>
        </p:txBody>
      </p:sp>
      <p:sp>
        <p:nvSpPr>
          <p:cNvPr id="8" name="Footer Placeholder 7"/>
          <p:cNvSpPr>
            <a:spLocks noGrp="1"/>
          </p:cNvSpPr>
          <p:nvPr>
            <p:ph type="ftr" sz="quarter" idx="11"/>
          </p:nvPr>
        </p:nvSpPr>
        <p:spPr/>
        <p:txBody>
          <a:bodyPr/>
          <a:lstStyle/>
          <a:p>
            <a:r>
              <a:rPr lang="en-US" smtClean="0"/>
              <a:t>Khoa CNTT - HvKTMM</a:t>
            </a:r>
            <a:endParaRPr lang="en-US"/>
          </a:p>
        </p:txBody>
      </p:sp>
      <p:sp>
        <p:nvSpPr>
          <p:cNvPr id="9" name="Slide Number Placeholder 8"/>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0997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5A358-EEA4-4663-B074-C519D067A3EC}" type="datetime1">
              <a:rPr lang="en-US" smtClean="0"/>
              <a:t>10/29/2024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225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040DBC-0D1C-4636-8746-6647B00DBCBE}" type="datetime1">
              <a:rPr lang="en-US" smtClean="0"/>
              <a:t>10/29/2024</a:t>
            </a:fld>
            <a:endParaRPr lang="en-US"/>
          </a:p>
        </p:txBody>
      </p:sp>
      <p:sp>
        <p:nvSpPr>
          <p:cNvPr id="3" name="Footer Placeholder 2"/>
          <p:cNvSpPr>
            <a:spLocks noGrp="1"/>
          </p:cNvSpPr>
          <p:nvPr>
            <p:ph type="ftr" sz="quarter" idx="11"/>
          </p:nvPr>
        </p:nvSpPr>
        <p:spPr/>
        <p:txBody>
          <a:bodyPr/>
          <a:lstStyle/>
          <a:p>
            <a:r>
              <a:rPr lang="en-US" smtClean="0"/>
              <a:t>Khoa CNTT - HvKTMM</a:t>
            </a:r>
            <a:endParaRPr lang="en-US"/>
          </a:p>
        </p:txBody>
      </p:sp>
      <p:sp>
        <p:nvSpPr>
          <p:cNvPr id="4" name="Slide Number Placeholder 3"/>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3944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8C493-1E56-48F1-A41D-2E257E97210C}"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593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9E8A9-06BD-4758-A484-5446F6E9FC82}" type="datetime1">
              <a:rPr lang="en-US" smtClean="0"/>
              <a:t>10/29/2024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74171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400">
                <a:solidFill>
                  <a:schemeClr val="tx1">
                    <a:tint val="75000"/>
                  </a:schemeClr>
                </a:solidFill>
                <a:latin typeface="Times New Roman" panose="02020603050405020304" pitchFamily="18" charset="0"/>
                <a:cs typeface="Times New Roman" panose="02020603050405020304" pitchFamily="18" charset="0"/>
              </a:defRPr>
            </a:lvl1pPr>
          </a:lstStyle>
          <a:p>
            <a:fld id="{C2BB5E4D-BB76-48E7-9A5B-389712221236}" type="datetime1">
              <a:rPr lang="en-US" smtClean="0"/>
              <a:pPr/>
              <a:t>10/29/2024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3313094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0081" y="452339"/>
            <a:ext cx="9158271" cy="1235781"/>
          </a:xfrm>
        </p:spPr>
        <p:txBody>
          <a:bodyPr/>
          <a:lstStyle/>
          <a:p>
            <a:pPr algn="ctr"/>
            <a:r>
              <a:rPr lang="vi-VN" sz="4400" dirty="0" smtClean="0">
                <a:latin typeface="Times New Roman" panose="02020603050405020304" pitchFamily="18" charset="0"/>
                <a:cs typeface="Times New Roman" panose="02020603050405020304" pitchFamily="18" charset="0"/>
              </a:rPr>
              <a:t>HỌC PHẦN: LINUX VÀ PHẦN MỀM MÃ NGUỒN MỞ</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32784" y="5031794"/>
            <a:ext cx="4727241" cy="1117687"/>
          </a:xfrm>
        </p:spPr>
        <p:txBody>
          <a:bodyPr>
            <a:normAutofit/>
          </a:bodyPr>
          <a:lstStyle/>
          <a:p>
            <a:pPr algn="r"/>
            <a:r>
              <a:rPr lang="vi-VN" sz="2800" dirty="0" smtClean="0"/>
              <a:t>Giảng viên: Nguyễn Hồng Anh </a:t>
            </a:r>
          </a:p>
          <a:p>
            <a:pPr algn="r"/>
            <a:r>
              <a:rPr lang="vi-VN" sz="2800" dirty="0" smtClean="0"/>
              <a:t>Khoa CNTT-HVKTMM</a:t>
            </a:r>
            <a:endParaRPr lang="en-US" sz="2800" dirty="0"/>
          </a:p>
        </p:txBody>
      </p:sp>
      <p:sp>
        <p:nvSpPr>
          <p:cNvPr id="4" name="Date Placeholder 3"/>
          <p:cNvSpPr>
            <a:spLocks noGrp="1"/>
          </p:cNvSpPr>
          <p:nvPr>
            <p:ph type="dt" sz="half" idx="10"/>
          </p:nvPr>
        </p:nvSpPr>
        <p:spPr/>
        <p:txBody>
          <a:bodyPr/>
          <a:lstStyle/>
          <a:p>
            <a:fld id="{6C1D4695-CE50-4FE4-AC0D-58125EE06649}" type="datetime1">
              <a:rPr lang="en-US" sz="1400" smtClean="0">
                <a:latin typeface="Times New Roman" panose="02020603050405020304" pitchFamily="18" charset="0"/>
                <a:cs typeface="Times New Roman" panose="02020603050405020304" pitchFamily="18" charset="0"/>
              </a:rPr>
              <a:t>10/29/2024</a:t>
            </a:fld>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8F00E-E4F6-4114-9AEB-3F9BA9C6B3E2}" type="slidenum">
              <a:rPr lang="en-US" smtClean="0"/>
              <a:t>1</a:t>
            </a:fld>
            <a:endParaRPr lang="en-US"/>
          </a:p>
        </p:txBody>
      </p:sp>
      <p:sp>
        <p:nvSpPr>
          <p:cNvPr id="6" name="Footer Placeholder 5"/>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80321" y="2750337"/>
            <a:ext cx="8144135" cy="121924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vi-VN" sz="4000" dirty="0" smtClean="0">
                <a:latin typeface="Times New Roman" panose="02020603050405020304" pitchFamily="18" charset="0"/>
                <a:cs typeface="Times New Roman" panose="02020603050405020304" pitchFamily="18" charset="0"/>
              </a:rPr>
              <a:t>Chương 1: Tổng quan Linux và phần mềm mã nguồn mở</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0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983" y="2204989"/>
            <a:ext cx="9613861" cy="3599316"/>
          </a:xfrm>
        </p:spPr>
        <p:txBody>
          <a:bodyPr/>
          <a:lstStyle/>
          <a:p>
            <a:pPr marL="0" indent="0">
              <a:buNone/>
            </a:pPr>
            <a:r>
              <a:rPr lang="vi-VN" dirty="0" smtClean="0"/>
              <a:t>1.2. Lịch sử phát triển phần mềm mã nguồn mở</a:t>
            </a:r>
          </a:p>
          <a:p>
            <a:pPr marL="0" indent="0">
              <a:buNone/>
            </a:pP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là</a:t>
            </a:r>
            <a:r>
              <a:rPr lang="en-US" dirty="0"/>
              <a:t> </a:t>
            </a:r>
            <a:r>
              <a:rPr lang="en-US" dirty="0" err="1"/>
              <a:t>một</a:t>
            </a:r>
            <a:r>
              <a:rPr lang="en-US" dirty="0"/>
              <a:t> </a:t>
            </a:r>
            <a:r>
              <a:rPr lang="en-US" dirty="0" err="1"/>
              <a:t>hành</a:t>
            </a:r>
            <a:r>
              <a:rPr lang="en-US" dirty="0"/>
              <a:t> </a:t>
            </a:r>
            <a:r>
              <a:rPr lang="en-US" dirty="0" err="1"/>
              <a:t>trình</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đa</a:t>
            </a:r>
            <a:r>
              <a:rPr lang="en-US" dirty="0"/>
              <a:t> </a:t>
            </a:r>
            <a:r>
              <a:rPr lang="en-US" dirty="0" err="1"/>
              <a:t>dạng</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những</a:t>
            </a:r>
            <a:r>
              <a:rPr lang="en-US" dirty="0"/>
              <a:t> </a:t>
            </a:r>
            <a:r>
              <a:rPr lang="en-US" dirty="0" err="1"/>
              <a:t>năm</a:t>
            </a:r>
            <a:r>
              <a:rPr lang="en-US" dirty="0"/>
              <a:t> </a:t>
            </a:r>
            <a:r>
              <a:rPr lang="en-US" dirty="0" err="1"/>
              <a:t>đầu</a:t>
            </a:r>
            <a:r>
              <a:rPr lang="en-US" dirty="0"/>
              <a:t> </a:t>
            </a:r>
            <a:r>
              <a:rPr lang="en-US" dirty="0" err="1"/>
              <a:t>của</a:t>
            </a:r>
            <a:r>
              <a:rPr lang="en-US" dirty="0"/>
              <a:t> </a:t>
            </a:r>
            <a:r>
              <a:rPr lang="en-US" dirty="0" err="1"/>
              <a:t>thế</a:t>
            </a:r>
            <a:r>
              <a:rPr lang="en-US" dirty="0"/>
              <a:t> </a:t>
            </a:r>
            <a:r>
              <a:rPr lang="en-US" dirty="0" err="1"/>
              <a:t>kỷ</a:t>
            </a:r>
            <a:r>
              <a:rPr lang="en-US" dirty="0"/>
              <a:t> 20 </a:t>
            </a:r>
            <a:r>
              <a:rPr lang="en-US" dirty="0" err="1"/>
              <a:t>đến</a:t>
            </a:r>
            <a:r>
              <a:rPr lang="en-US" dirty="0"/>
              <a:t> </a:t>
            </a:r>
            <a:r>
              <a:rPr lang="en-US" dirty="0" err="1"/>
              <a:t>hiện</a:t>
            </a:r>
            <a:r>
              <a:rPr lang="en-US" dirty="0"/>
              <a:t> </a:t>
            </a:r>
            <a:r>
              <a:rPr lang="en-US" dirty="0" err="1"/>
              <a:t>tại</a:t>
            </a:r>
            <a:r>
              <a:rPr lang="en-US" dirty="0"/>
              <a:t>.</a:t>
            </a:r>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10</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1408976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1.2.1. </a:t>
            </a:r>
            <a:r>
              <a:rPr lang="vi-VN" dirty="0"/>
              <a:t>Bước khởi đầu (1950-1980</a:t>
            </a:r>
            <a:r>
              <a:rPr lang="vi-VN" dirty="0" smtClean="0"/>
              <a:t>):</a:t>
            </a:r>
            <a:endParaRPr lang="vi-VN" dirty="0"/>
          </a:p>
          <a:p>
            <a:pPr marL="0" indent="0">
              <a:buNone/>
            </a:pPr>
            <a:r>
              <a:rPr lang="vi-VN" dirty="0" smtClean="0"/>
              <a:t>Đầu </a:t>
            </a:r>
            <a:r>
              <a:rPr lang="vi-VN" dirty="0"/>
              <a:t>thập kỷ 1950: Những nguồn mở đầu tiên xuất hiện trong các dự án nghiên cứu và học thuật. Ví dụ là các dự án ở MIT như Lisp và CTSS (Compatible Time-Sharing System).</a:t>
            </a:r>
          </a:p>
          <a:p>
            <a:pPr marL="0" indent="0">
              <a:buNone/>
            </a:pPr>
            <a:r>
              <a:rPr lang="vi-VN" dirty="0"/>
              <a:t>Thập kỷ 1960: Các dự án mã nguồn mở sớm ra đời</a:t>
            </a:r>
            <a:r>
              <a:rPr lang="vi-VN" dirty="0" smtClean="0"/>
              <a:t>, chẳng hạn như UNIX </a:t>
            </a:r>
            <a:r>
              <a:rPr lang="vi-VN" dirty="0"/>
              <a:t>nhưng chưa phổ biến. Trong giai đoạn này, nguồn mở thường được xem xét dưới góc độ học thuật và nghiên cứu.</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11</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2165429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391" y="2336800"/>
            <a:ext cx="6333194" cy="3598863"/>
          </a:xfrm>
        </p:spPr>
      </p:pic>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12</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1991301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vi-VN" dirty="0" smtClean="0"/>
              <a:t>1.2.2. </a:t>
            </a:r>
            <a:r>
              <a:rPr lang="en-US" dirty="0" err="1" smtClean="0"/>
              <a:t>Phong</a:t>
            </a:r>
            <a:r>
              <a:rPr lang="en-US" dirty="0" smtClean="0"/>
              <a:t> </a:t>
            </a:r>
            <a:r>
              <a:rPr lang="en-US" dirty="0" err="1"/>
              <a:t>trào</a:t>
            </a:r>
            <a:r>
              <a:rPr lang="en-US" dirty="0"/>
              <a:t> GNU </a:t>
            </a:r>
            <a:r>
              <a:rPr lang="en-US" dirty="0" err="1"/>
              <a:t>và</a:t>
            </a:r>
            <a:r>
              <a:rPr lang="en-US" dirty="0"/>
              <a:t> </a:t>
            </a:r>
            <a:r>
              <a:rPr lang="en-US" dirty="0" err="1"/>
              <a:t>Giấy</a:t>
            </a:r>
            <a:r>
              <a:rPr lang="en-US" dirty="0"/>
              <a:t> </a:t>
            </a:r>
            <a:r>
              <a:rPr lang="en-US" dirty="0" err="1"/>
              <a:t>phép</a:t>
            </a:r>
            <a:r>
              <a:rPr lang="en-US" dirty="0"/>
              <a:t> GPL (1980-1990</a:t>
            </a:r>
            <a:r>
              <a:rPr lang="en-US" dirty="0" smtClean="0"/>
              <a:t>)</a:t>
            </a:r>
            <a:r>
              <a:rPr lang="vi-VN" dirty="0" smtClean="0"/>
              <a:t>:</a:t>
            </a:r>
          </a:p>
          <a:p>
            <a:pPr marL="0" indent="0">
              <a:buNone/>
            </a:pPr>
            <a:r>
              <a:rPr lang="en-US" dirty="0"/>
              <a:t>GNU organization - </a:t>
            </a:r>
            <a:r>
              <a:rPr lang="en-US" dirty="0" err="1"/>
              <a:t>một</a:t>
            </a:r>
            <a:r>
              <a:rPr lang="en-US" dirty="0"/>
              <a:t> </a:t>
            </a:r>
            <a:r>
              <a:rPr lang="en-US" dirty="0" err="1"/>
              <a:t>tổ</a:t>
            </a:r>
            <a:r>
              <a:rPr lang="en-US" dirty="0"/>
              <a:t> </a:t>
            </a:r>
            <a:r>
              <a:rPr lang="en-US" dirty="0" err="1" smtClean="0"/>
              <a:t>chức</a:t>
            </a:r>
            <a:r>
              <a:rPr lang="vi-VN" dirty="0"/>
              <a:t> đã phát triển hoàn thiện một set các công cụ hệ thống mã nguồn </a:t>
            </a:r>
            <a:r>
              <a:rPr lang="vi-VN" dirty="0" smtClean="0"/>
              <a:t>mở dựa trên gói </a:t>
            </a:r>
            <a:r>
              <a:rPr lang="vi-VN" dirty="0"/>
              <a:t>công cụ của hệ điều hành Unix lúc bấy </a:t>
            </a:r>
            <a:r>
              <a:rPr lang="vi-VN" dirty="0" smtClean="0"/>
              <a:t>giờ.</a:t>
            </a:r>
          </a:p>
          <a:p>
            <a:pPr marL="0" indent="0">
              <a:buNone/>
            </a:pPr>
            <a:r>
              <a:rPr lang="vi-VN" dirty="0" smtClean="0"/>
              <a:t>Năm 1985,</a:t>
            </a:r>
            <a:r>
              <a:rPr lang="en-US" dirty="0" smtClean="0"/>
              <a:t> </a:t>
            </a:r>
            <a:r>
              <a:rPr lang="en-US" dirty="0"/>
              <a:t>Stallman </a:t>
            </a:r>
            <a:r>
              <a:rPr lang="en-US" dirty="0" err="1"/>
              <a:t>viết</a:t>
            </a:r>
            <a:r>
              <a:rPr lang="en-US" dirty="0"/>
              <a:t> </a:t>
            </a:r>
            <a:r>
              <a:rPr lang="en-US" dirty="0" err="1"/>
              <a:t>Giấy</a:t>
            </a:r>
            <a:r>
              <a:rPr lang="en-US" dirty="0"/>
              <a:t> </a:t>
            </a:r>
            <a:r>
              <a:rPr lang="en-US" dirty="0" err="1"/>
              <a:t>phép</a:t>
            </a:r>
            <a:r>
              <a:rPr lang="en-US" dirty="0"/>
              <a:t> </a:t>
            </a:r>
            <a:r>
              <a:rPr lang="en-US" dirty="0" err="1"/>
              <a:t>Công</a:t>
            </a:r>
            <a:r>
              <a:rPr lang="en-US" dirty="0"/>
              <a:t> </a:t>
            </a:r>
            <a:r>
              <a:rPr lang="en-US" dirty="0" err="1"/>
              <a:t>cộng</a:t>
            </a:r>
            <a:r>
              <a:rPr lang="en-US" dirty="0"/>
              <a:t> GNU (GPL), </a:t>
            </a:r>
            <a:r>
              <a:rPr lang="en-US" dirty="0" err="1"/>
              <a:t>giấy</a:t>
            </a:r>
            <a:r>
              <a:rPr lang="en-US" dirty="0"/>
              <a:t> </a:t>
            </a:r>
            <a:r>
              <a:rPr lang="en-US" dirty="0" err="1"/>
              <a:t>phép</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đầu</a:t>
            </a:r>
            <a:r>
              <a:rPr lang="en-US" dirty="0"/>
              <a:t> </a:t>
            </a:r>
            <a:r>
              <a:rPr lang="en-US" dirty="0" err="1"/>
              <a:t>tiên</a:t>
            </a:r>
            <a:r>
              <a:rPr lang="en-US" dirty="0"/>
              <a:t> </a:t>
            </a:r>
            <a:r>
              <a:rPr lang="en-US" dirty="0" err="1"/>
              <a:t>mà</a:t>
            </a:r>
            <a:r>
              <a:rPr lang="en-US" dirty="0"/>
              <a:t> </a:t>
            </a:r>
            <a:r>
              <a:rPr lang="en-US" dirty="0" err="1"/>
              <a:t>nói</a:t>
            </a:r>
            <a:r>
              <a:rPr lang="en-US" dirty="0"/>
              <a:t> </a:t>
            </a:r>
            <a:r>
              <a:rPr lang="en-US" dirty="0" err="1"/>
              <a:t>rằng</a:t>
            </a:r>
            <a:r>
              <a:rPr lang="en-US" dirty="0"/>
              <a:t> </a:t>
            </a:r>
            <a:r>
              <a:rPr lang="en-US" dirty="0" err="1"/>
              <a:t>bất</a:t>
            </a:r>
            <a:r>
              <a:rPr lang="en-US" dirty="0"/>
              <a:t> </a:t>
            </a:r>
            <a:r>
              <a:rPr lang="en-US" dirty="0" err="1"/>
              <a:t>kỳ</a:t>
            </a:r>
            <a:r>
              <a:rPr lang="en-US" dirty="0"/>
              <a:t> </a:t>
            </a:r>
            <a:r>
              <a:rPr lang="en-US" dirty="0" err="1"/>
              <a:t>phần</a:t>
            </a:r>
            <a:r>
              <a:rPr lang="en-US" dirty="0"/>
              <a:t> </a:t>
            </a:r>
            <a:r>
              <a:rPr lang="en-US" dirty="0" err="1"/>
              <a:t>mềm</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GPL </a:t>
            </a:r>
            <a:r>
              <a:rPr lang="en-US" dirty="0" err="1"/>
              <a:t>phải</a:t>
            </a:r>
            <a:r>
              <a:rPr lang="en-US" dirty="0"/>
              <a:t> </a:t>
            </a:r>
            <a:r>
              <a:rPr lang="en-US" dirty="0" err="1"/>
              <a:t>cũng</a:t>
            </a:r>
            <a:r>
              <a:rPr lang="en-US" dirty="0"/>
              <a:t> </a:t>
            </a:r>
            <a:r>
              <a:rPr lang="en-US" dirty="0" err="1"/>
              <a:t>là</a:t>
            </a:r>
            <a:r>
              <a:rPr lang="en-US" dirty="0"/>
              <a:t> </a:t>
            </a:r>
            <a:r>
              <a:rPr lang="en-US" dirty="0" err="1"/>
              <a:t>mã</a:t>
            </a:r>
            <a:r>
              <a:rPr lang="en-US" dirty="0"/>
              <a:t> </a:t>
            </a:r>
            <a:r>
              <a:rPr lang="en-US" dirty="0" err="1"/>
              <a:t>nguồn</a:t>
            </a:r>
            <a:r>
              <a:rPr lang="en-US" dirty="0"/>
              <a:t> </a:t>
            </a:r>
            <a:r>
              <a:rPr lang="en-US" dirty="0" err="1"/>
              <a:t>mở</a:t>
            </a:r>
            <a:r>
              <a:rPr lang="en-US" dirty="0" smtClean="0"/>
              <a:t>.</a:t>
            </a:r>
            <a:endParaRPr lang="vi-VN" dirty="0" smtClean="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13</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3802334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1.2.3. </a:t>
            </a:r>
            <a:r>
              <a:rPr lang="en-US" dirty="0" smtClean="0"/>
              <a:t>Linux </a:t>
            </a:r>
            <a:r>
              <a:rPr lang="en-US" dirty="0" err="1"/>
              <a:t>và</a:t>
            </a:r>
            <a:r>
              <a:rPr lang="en-US" dirty="0"/>
              <a:t> </a:t>
            </a:r>
            <a:r>
              <a:rPr lang="en-US" dirty="0" err="1"/>
              <a:t>Hệ</a:t>
            </a:r>
            <a:r>
              <a:rPr lang="en-US" dirty="0"/>
              <a:t> </a:t>
            </a:r>
            <a:r>
              <a:rPr lang="en-US" dirty="0" err="1"/>
              <a:t>điều</a:t>
            </a:r>
            <a:r>
              <a:rPr lang="en-US" dirty="0"/>
              <a:t> </a:t>
            </a:r>
            <a:r>
              <a:rPr lang="en-US" dirty="0" err="1" smtClean="0"/>
              <a:t>hành</a:t>
            </a:r>
            <a:r>
              <a:rPr lang="en-US" dirty="0" smtClean="0"/>
              <a:t> </a:t>
            </a:r>
            <a:r>
              <a:rPr lang="en-US" dirty="0" err="1"/>
              <a:t>mã</a:t>
            </a:r>
            <a:r>
              <a:rPr lang="en-US" dirty="0"/>
              <a:t> </a:t>
            </a:r>
            <a:r>
              <a:rPr lang="en-US" dirty="0" err="1"/>
              <a:t>nguồn</a:t>
            </a:r>
            <a:r>
              <a:rPr lang="en-US" dirty="0"/>
              <a:t> </a:t>
            </a:r>
            <a:r>
              <a:rPr lang="en-US" dirty="0" err="1"/>
              <a:t>mở</a:t>
            </a:r>
            <a:r>
              <a:rPr lang="en-US" dirty="0"/>
              <a:t> (1990s</a:t>
            </a:r>
            <a:r>
              <a:rPr lang="en-US" dirty="0" smtClean="0"/>
              <a:t>)</a:t>
            </a:r>
            <a:endParaRPr lang="vi-VN" dirty="0"/>
          </a:p>
          <a:p>
            <a:pPr marL="0" indent="0">
              <a:buNone/>
            </a:pPr>
            <a:r>
              <a:rPr lang="vi-VN" dirty="0" smtClean="0"/>
              <a:t>Sự xuất hiện của phiên bản nhân Linux đầu tiên đã thay đổi con đường phát triển của hệ thống mã nguồn mở</a:t>
            </a:r>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14</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364022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1.3. So sánh phần mềm mã nguồn mở và phần mềm mã nguồn đóng</a:t>
            </a:r>
          </a:p>
          <a:p>
            <a:pPr marL="0" indent="0">
              <a:buNone/>
            </a:pPr>
            <a:r>
              <a:rPr lang="vi-VN" dirty="0"/>
              <a:t>	</a:t>
            </a:r>
            <a:r>
              <a:rPr lang="vi-VN" b="1" i="1" dirty="0" smtClean="0"/>
              <a:t>Ưu điểm của phần mềm mã nguồn mở:</a:t>
            </a:r>
          </a:p>
          <a:p>
            <a:r>
              <a:rPr lang="vi-VN" dirty="0" smtClean="0"/>
              <a:t>Miễn phí truy cập và sử dụng;</a:t>
            </a:r>
          </a:p>
          <a:p>
            <a:r>
              <a:rPr lang="vi-VN" dirty="0" smtClean="0"/>
              <a:t>Có khả năng linh hoạt cao;</a:t>
            </a:r>
          </a:p>
          <a:p>
            <a:r>
              <a:rPr lang="vi-VN" dirty="0" smtClean="0"/>
              <a:t>Cho phép công động tham gia phát triển và cải tỉến.</a:t>
            </a:r>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15</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156006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	</a:t>
            </a:r>
            <a:r>
              <a:rPr lang="vi-VN" b="1" i="1" dirty="0" smtClean="0"/>
              <a:t>Ưu điểm của phần mềm mã nguồn đóng:</a:t>
            </a:r>
            <a:endParaRPr lang="vi-VN" dirty="0" smtClean="0"/>
          </a:p>
          <a:p>
            <a:r>
              <a:rPr lang="vi-VN" dirty="0" smtClean="0"/>
              <a:t>Thân thiện với người dùng;</a:t>
            </a:r>
          </a:p>
          <a:p>
            <a:r>
              <a:rPr lang="vi-VN" dirty="0" smtClean="0"/>
              <a:t>Các nhà phát triển có trách nhiệm khắc phục các rủi ro bảo mật;</a:t>
            </a:r>
          </a:p>
          <a:p>
            <a:r>
              <a:rPr lang="vi-VN" dirty="0" smtClean="0"/>
              <a:t>Trách nhiệm pháp lý hoàn toàn thuộc về nhà sản xuất.</a:t>
            </a:r>
          </a:p>
          <a:p>
            <a:pPr marL="0" indent="0">
              <a:buNone/>
            </a:pPr>
            <a:r>
              <a:rPr lang="vi-VN" dirty="0" smtClean="0"/>
              <a:t>Nhược điểm của phần mềm mã nguồn mở chính là ưu điểm của phần mềm mã nguồn đóng và ngược lại.</a:t>
            </a:r>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16</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3238832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Có thể thấy phần mềm mã nguồn mở phù hợp với hóm học sinh, sinh viên, những người hoạt động trong lĩnh vực công nghệ, kỹ thuật máy tính.</a:t>
            </a:r>
          </a:p>
          <a:p>
            <a:pPr marL="0" indent="0">
              <a:buNone/>
            </a:pPr>
            <a:r>
              <a:rPr lang="vi-VN" dirty="0" smtClean="0"/>
              <a:t>Trong khi đó những phần mềm độc quyền thì thích hợp với hầu hết người dùng, những công việc văn phòng hay cung cấp những dịch vụ liên quan đến giải trí, truyền thông.</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17</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2548124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2.1. Lịch sử phát triển của Linux</a:t>
            </a:r>
          </a:p>
          <a:p>
            <a:pPr marL="0" indent="0">
              <a:buNone/>
            </a:pPr>
            <a:r>
              <a:rPr lang="vi-VN" dirty="0" smtClean="0"/>
              <a:t>Vào năm 1991, </a:t>
            </a:r>
            <a:r>
              <a:rPr lang="en-US" dirty="0"/>
              <a:t>Linus </a:t>
            </a:r>
            <a:r>
              <a:rPr lang="en-US" dirty="0" smtClean="0"/>
              <a:t>Torvalds</a:t>
            </a:r>
            <a:r>
              <a:rPr lang="vi-VN" dirty="0" smtClean="0"/>
              <a:t> đã công khai lên mạng internet phiên bản </a:t>
            </a:r>
            <a:r>
              <a:rPr lang="vi-VN" dirty="0"/>
              <a:t>nhân</a:t>
            </a:r>
            <a:r>
              <a:rPr lang="vi-VN" dirty="0" smtClean="0"/>
              <a:t> Linux đầu tiên (The First Linux Kernel) và kêu gọi cộng đồng cùng phát triển nó.</a:t>
            </a:r>
          </a:p>
          <a:p>
            <a:pPr marL="0" indent="0">
              <a:buNone/>
            </a:pPr>
            <a:r>
              <a:rPr lang="vi-VN" dirty="0"/>
              <a:t>Tuy nhiên, bản thân kernel không có khả năng thực hiện các tác vụ, mà nó cần có kẻ ra lệnh. Kẻ này lại chính là GNU mà ta đề cập ở phần trước. </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18</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spTree>
    <p:extLst>
      <p:ext uri="{BB962C8B-B14F-4D97-AF65-F5344CB8AC3E}">
        <p14:creationId xmlns:p14="http://schemas.microsoft.com/office/powerpoint/2010/main" val="2320854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Và như thế hệ điều hành Linux hoàn chỉnh đã ra đời nhờ sự kết hợp giữa Linux kernel và GNU, mở đầu cho thời đại của hệ thống mã nguồn mở sau này.</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19</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spTree>
    <p:extLst>
      <p:ext uri="{BB962C8B-B14F-4D97-AF65-F5344CB8AC3E}">
        <p14:creationId xmlns:p14="http://schemas.microsoft.com/office/powerpoint/2010/main" val="187132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a:t>
            </a:r>
            <a:endParaRPr lang="en-US" dirty="0"/>
          </a:p>
        </p:txBody>
      </p:sp>
      <p:sp>
        <p:nvSpPr>
          <p:cNvPr id="3" name="Content Placeholder 2"/>
          <p:cNvSpPr>
            <a:spLocks noGrp="1"/>
          </p:cNvSpPr>
          <p:nvPr>
            <p:ph idx="1"/>
          </p:nvPr>
        </p:nvSpPr>
        <p:spPr/>
        <p:txBody>
          <a:bodyPr/>
          <a:lstStyle/>
          <a:p>
            <a:pPr marL="0" indent="0">
              <a:buNone/>
            </a:pPr>
            <a:r>
              <a:rPr lang="vi-VN" dirty="0" smtClean="0"/>
              <a:t>Nắm được các khái niệm cơ bản liên quan đến phần mềm mã nguồn mở nói chung và Linux nói riêng.</a:t>
            </a:r>
            <a:endParaRPr lang="en-US" dirty="0"/>
          </a:p>
        </p:txBody>
      </p:sp>
      <p:sp>
        <p:nvSpPr>
          <p:cNvPr id="4" name="Date Placeholder 3"/>
          <p:cNvSpPr>
            <a:spLocks noGrp="1"/>
          </p:cNvSpPr>
          <p:nvPr>
            <p:ph type="dt" sz="half" idx="10"/>
          </p:nvPr>
        </p:nvSpPr>
        <p:spPr/>
        <p:txBody>
          <a:bodyPr/>
          <a:lstStyle/>
          <a:p>
            <a:fld id="{F4302252-0E1D-4B64-AC0D-C4B06E512BD5}" type="datetime1">
              <a:rPr lang="en-US" sz="1400" smtClean="0">
                <a:latin typeface="Times New Roman" panose="02020603050405020304" pitchFamily="18" charset="0"/>
                <a:cs typeface="Times New Roman" panose="02020603050405020304" pitchFamily="18" charset="0"/>
              </a:rPr>
              <a:t>10/29/2024</a:t>
            </a:fld>
            <a:endParaRPr lang="en-US" sz="1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7C8F00E-E4F6-4114-9AEB-3F9BA9C6B3E2}" type="slidenum">
              <a:rPr lang="en-US" smtClean="0"/>
              <a:t>2</a:t>
            </a:fld>
            <a:endParaRPr lang="en-US"/>
          </a:p>
        </p:txBody>
      </p:sp>
    </p:spTree>
    <p:extLst>
      <p:ext uri="{BB962C8B-B14F-4D97-AF65-F5344CB8AC3E}">
        <p14:creationId xmlns:p14="http://schemas.microsoft.com/office/powerpoint/2010/main" val="321592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2.2. Khái niệm và thành phần</a:t>
            </a:r>
          </a:p>
          <a:p>
            <a:pPr marL="0" indent="0">
              <a:buNone/>
            </a:pPr>
            <a:r>
              <a:rPr lang="vi-VN" dirty="0"/>
              <a:t>	</a:t>
            </a:r>
            <a:r>
              <a:rPr lang="vi-VN" b="1" i="1" dirty="0" smtClean="0"/>
              <a:t>Linux là gì?</a:t>
            </a:r>
            <a:endParaRPr lang="vi-VN" dirty="0" smtClean="0"/>
          </a:p>
          <a:p>
            <a:pPr marL="0" indent="0">
              <a:buNone/>
            </a:pPr>
            <a:r>
              <a:rPr lang="vi-VN" dirty="0" smtClean="0"/>
              <a:t>Linux là một hệ điều hành mã nguồn mở, được phát triển dựa trên hệ điều hành Unix, nổi </a:t>
            </a:r>
            <a:r>
              <a:rPr lang="vi-VN" dirty="0"/>
              <a:t>tiếng </a:t>
            </a:r>
            <a:r>
              <a:rPr lang="vi-VN" dirty="0" smtClean="0"/>
              <a:t>với </a:t>
            </a:r>
            <a:r>
              <a:rPr lang="vi-VN" dirty="0"/>
              <a:t>đặc điểm mạnh mẽ, ổn định và sử dụng rộng rãi trong nhiều lĩnh vực khác nhau.</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20</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spTree>
    <p:extLst>
      <p:ext uri="{BB962C8B-B14F-4D97-AF65-F5344CB8AC3E}">
        <p14:creationId xmlns:p14="http://schemas.microsoft.com/office/powerpoint/2010/main" val="2277298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5142963" cy="3599316"/>
          </a:xfrm>
        </p:spPr>
        <p:txBody>
          <a:bodyPr/>
          <a:lstStyle/>
          <a:p>
            <a:pPr marL="0" indent="0">
              <a:buNone/>
            </a:pPr>
            <a:r>
              <a:rPr lang="vi-VN" dirty="0" smtClean="0"/>
              <a:t>Một hệ thống Linux có thể tóm gọn lại bao gồm 4 thành phần chính sau:</a:t>
            </a:r>
          </a:p>
          <a:p>
            <a:r>
              <a:rPr lang="vi-VN" dirty="0" smtClean="0"/>
              <a:t>Linux kernel</a:t>
            </a:r>
          </a:p>
          <a:p>
            <a:r>
              <a:rPr lang="vi-VN" dirty="0" smtClean="0"/>
              <a:t>GNU utilities</a:t>
            </a:r>
          </a:p>
          <a:p>
            <a:r>
              <a:rPr lang="vi-VN" dirty="0"/>
              <a:t>The Linux Desktop </a:t>
            </a:r>
            <a:r>
              <a:rPr lang="vi-VN" dirty="0" smtClean="0"/>
              <a:t>Environment</a:t>
            </a:r>
          </a:p>
          <a:p>
            <a:r>
              <a:rPr lang="vi-VN" dirty="0" smtClean="0"/>
              <a:t>Application software</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21</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515" y="2336873"/>
            <a:ext cx="4658940" cy="3598863"/>
          </a:xfrm>
          <a:prstGeom prst="rect">
            <a:avLst/>
          </a:prstGeom>
        </p:spPr>
      </p:pic>
    </p:spTree>
    <p:extLst>
      <p:ext uri="{BB962C8B-B14F-4D97-AF65-F5344CB8AC3E}">
        <p14:creationId xmlns:p14="http://schemas.microsoft.com/office/powerpoint/2010/main" val="1785436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4854205" cy="3599316"/>
          </a:xfrm>
        </p:spPr>
        <p:txBody>
          <a:bodyPr/>
          <a:lstStyle/>
          <a:p>
            <a:pPr marL="0" indent="0">
              <a:buNone/>
            </a:pPr>
            <a:r>
              <a:rPr lang="en-US" i="1" dirty="0" smtClean="0"/>
              <a:t>Linux kernel </a:t>
            </a:r>
            <a:r>
              <a:rPr lang="vi-VN" dirty="0" smtClean="0"/>
              <a:t>là lõi của hệ thống, điều khiển toàn bộ phần cứng cũng như phần mềm của hệ thống, quản lý hệ thống lưu trữ.</a:t>
            </a:r>
            <a:endParaRPr lang="en-US" i="1" dirty="0" smtClean="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22</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8598" y="2489386"/>
            <a:ext cx="4484988" cy="3276704"/>
          </a:xfrm>
          <a:prstGeom prst="rect">
            <a:avLst/>
          </a:prstGeom>
        </p:spPr>
      </p:pic>
    </p:spTree>
    <p:extLst>
      <p:ext uri="{BB962C8B-B14F-4D97-AF65-F5344CB8AC3E}">
        <p14:creationId xmlns:p14="http://schemas.microsoft.com/office/powerpoint/2010/main" val="3187436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5094837" cy="3599316"/>
          </a:xfrm>
        </p:spPr>
        <p:txBody>
          <a:bodyPr/>
          <a:lstStyle/>
          <a:p>
            <a:pPr marL="0" indent="0">
              <a:buNone/>
            </a:pPr>
            <a:r>
              <a:rPr lang="vi-VN" i="1" dirty="0" smtClean="0"/>
              <a:t>GNU utilities</a:t>
            </a:r>
            <a:r>
              <a:rPr lang="vi-VN" dirty="0"/>
              <a:t> là một tập</a:t>
            </a:r>
            <a:r>
              <a:rPr lang="vi-VN" dirty="0" smtClean="0"/>
              <a:t> </a:t>
            </a:r>
            <a:r>
              <a:rPr lang="vi-VN" dirty="0"/>
              <a:t>các công cụ hệ </a:t>
            </a:r>
            <a:r>
              <a:rPr lang="vi-VN" dirty="0" smtClean="0"/>
              <a:t>thống, có thể chia làm 3 nhóm:</a:t>
            </a:r>
          </a:p>
          <a:p>
            <a:r>
              <a:rPr lang="vi-VN" dirty="0" smtClean="0"/>
              <a:t>Công cụ xử lý file</a:t>
            </a:r>
          </a:p>
          <a:p>
            <a:r>
              <a:rPr lang="vi-VN" dirty="0" smtClean="0"/>
              <a:t>Công cụ thao tác với văn bản</a:t>
            </a:r>
          </a:p>
          <a:p>
            <a:r>
              <a:rPr lang="vi-VN" dirty="0" smtClean="0"/>
              <a:t>Công cụ quản lý các tiến trình</a:t>
            </a:r>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23</a:t>
            </a:fld>
            <a:endParaRPr lang="en-US" dirty="0"/>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58" y="2464038"/>
            <a:ext cx="5391351" cy="2938529"/>
          </a:xfrm>
          <a:prstGeom prst="rect">
            <a:avLst/>
          </a:prstGeom>
        </p:spPr>
      </p:pic>
    </p:spTree>
    <p:extLst>
      <p:ext uri="{BB962C8B-B14F-4D97-AF65-F5344CB8AC3E}">
        <p14:creationId xmlns:p14="http://schemas.microsoft.com/office/powerpoint/2010/main" val="2422946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5287342" cy="3599316"/>
          </a:xfrm>
        </p:spPr>
        <p:txBody>
          <a:bodyPr>
            <a:normAutofit lnSpcReduction="10000"/>
          </a:bodyPr>
          <a:lstStyle/>
          <a:p>
            <a:pPr marL="0" indent="0">
              <a:buNone/>
            </a:pPr>
            <a:r>
              <a:rPr lang="en-US" i="1" dirty="0"/>
              <a:t>The Linux Desktop Environment</a:t>
            </a:r>
          </a:p>
          <a:p>
            <a:pPr marL="0" indent="0">
              <a:buNone/>
            </a:pPr>
            <a:r>
              <a:rPr lang="vi-VN" dirty="0"/>
              <a:t>Đây là một tập hợp các phần mềm và giao diện người dùng giúp người dùng tương tác với hệ điều hành Linux thông qua giao diện đồ họa. Những giao diện nổi tiếng nhất đó là X Window </a:t>
            </a:r>
            <a:r>
              <a:rPr lang="vi-VN" dirty="0" smtClean="0"/>
              <a:t>system, KDE Desktop, GNOME Desktop, Unity </a:t>
            </a:r>
            <a:r>
              <a:rPr lang="vi-VN" dirty="0"/>
              <a:t>Desktop</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24</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705" y="2336873"/>
            <a:ext cx="4766026" cy="3599313"/>
          </a:xfrm>
          <a:prstGeom prst="rect">
            <a:avLst/>
          </a:prstGeom>
        </p:spPr>
      </p:pic>
    </p:spTree>
    <p:extLst>
      <p:ext uri="{BB962C8B-B14F-4D97-AF65-F5344CB8AC3E}">
        <p14:creationId xmlns:p14="http://schemas.microsoft.com/office/powerpoint/2010/main" val="279183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vi-VN" dirty="0" smtClean="0"/>
              <a:t>2.3. Ứng dụng của Linux</a:t>
            </a:r>
          </a:p>
          <a:p>
            <a:pPr marL="0" indent="0">
              <a:buNone/>
            </a:pPr>
            <a:r>
              <a:rPr lang="vi-VN" dirty="0"/>
              <a:t>Ngày nay Linux đã không còn là khái niệm xa lạ với mọi người nữa, đặc biệt là các lập trình viên. </a:t>
            </a:r>
            <a:r>
              <a:rPr lang="vi-VN" dirty="0" smtClean="0"/>
              <a:t>Có </a:t>
            </a:r>
            <a:r>
              <a:rPr lang="vi-VN" dirty="0"/>
              <a:t>lẽ chỉ trừ hệ điều hành cho máy tính cá nhân lâu nay vốn là sự thống trị của Microsoft Windows ra thì mọi nơi khác đâu đâu cũng có mặt của Linux. Từ các dịch vụ công cộng như y tế, giáo dục hay các dịch vụ mạng, vận hành siêu máy tính, phần lớn thị phần hệ điều hành di động cũng là một biến thể của Linux (Android</a:t>
            </a:r>
            <a:r>
              <a:rPr lang="vi-VN" dirty="0" smtClean="0"/>
              <a: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25</a:t>
            </a:fld>
            <a:endParaRPr lang="en-US"/>
          </a:p>
        </p:txBody>
      </p:sp>
      <p:sp>
        <p:nvSpPr>
          <p:cNvPr id="8"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spTree>
    <p:extLst>
      <p:ext uri="{BB962C8B-B14F-4D97-AF65-F5344CB8AC3E}">
        <p14:creationId xmlns:p14="http://schemas.microsoft.com/office/powerpoint/2010/main" val="1655225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2.4. Các bản phân phối của Linux</a:t>
            </a:r>
          </a:p>
          <a:p>
            <a:pPr marL="0" indent="0">
              <a:buNone/>
            </a:pPr>
            <a:r>
              <a:rPr lang="vi-VN" dirty="0"/>
              <a:t>Hệ điều hành Linux có nhiều phiên bản phân phối khác nhau, thường được gọi là "distro" (viết tắt của "distribution"). Mỗi phiên bản phân phối Linux là một bản tùy chỉnh của hệ điều hành Linux gốc, kết hợp kernel Linux với một bộ ứng dụng và cài đặt cụ thể để phục vụ mục tiêu và nhu cầu cụ thể của người dùng. </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26</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spTree>
    <p:extLst>
      <p:ext uri="{BB962C8B-B14F-4D97-AF65-F5344CB8AC3E}">
        <p14:creationId xmlns:p14="http://schemas.microsoft.com/office/powerpoint/2010/main" val="1007459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Các bản phân phối phổ biến:</a:t>
            </a:r>
          </a:p>
          <a:p>
            <a:r>
              <a:rPr lang="en-US" dirty="0" err="1" smtClean="0"/>
              <a:t>Redhat</a:t>
            </a:r>
            <a:r>
              <a:rPr lang="en-US" dirty="0"/>
              <a:t> </a:t>
            </a:r>
            <a:r>
              <a:rPr lang="en-US" dirty="0" smtClean="0"/>
              <a:t>(RHEL)</a:t>
            </a:r>
            <a:endParaRPr lang="vi-VN" dirty="0" smtClean="0"/>
          </a:p>
          <a:p>
            <a:r>
              <a:rPr lang="vi-VN" dirty="0" smtClean="0"/>
              <a:t>CentOS</a:t>
            </a:r>
          </a:p>
          <a:p>
            <a:r>
              <a:rPr lang="vi-VN" dirty="0" smtClean="0"/>
              <a:t>Debian</a:t>
            </a:r>
          </a:p>
          <a:p>
            <a:r>
              <a:rPr lang="vi-VN" dirty="0" smtClean="0"/>
              <a:t>....</a:t>
            </a:r>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27</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Tổng quan </a:t>
            </a:r>
            <a:r>
              <a:rPr lang="vi-VN" dirty="0"/>
              <a:t>Linux</a:t>
            </a:r>
            <a:endParaRPr lang="en-US" dirty="0"/>
          </a:p>
        </p:txBody>
      </p:sp>
    </p:spTree>
    <p:extLst>
      <p:ext uri="{BB962C8B-B14F-4D97-AF65-F5344CB8AC3E}">
        <p14:creationId xmlns:p14="http://schemas.microsoft.com/office/powerpoint/2010/main" val="262755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dirty="0" smtClean="0"/>
              <a:t>Tổng quan phần mềm mã nguồn mở</a:t>
            </a:r>
          </a:p>
          <a:p>
            <a:pPr marL="514350" indent="-514350">
              <a:buFont typeface="+mj-lt"/>
              <a:buAutoNum type="arabicPeriod"/>
            </a:pPr>
            <a:r>
              <a:rPr lang="vi-VN" dirty="0" smtClean="0"/>
              <a:t>Tổng quan Linux</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a:t>
            </a:fld>
            <a:endParaRPr lang="en-US"/>
          </a:p>
        </p:txBody>
      </p:sp>
    </p:spTree>
    <p:extLst>
      <p:ext uri="{BB962C8B-B14F-4D97-AF65-F5344CB8AC3E}">
        <p14:creationId xmlns:p14="http://schemas.microsoft.com/office/powerpoint/2010/main" val="1723776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
        <p:nvSpPr>
          <p:cNvPr id="3" name="Content Placeholder 2"/>
          <p:cNvSpPr>
            <a:spLocks noGrp="1"/>
          </p:cNvSpPr>
          <p:nvPr>
            <p:ph idx="1"/>
          </p:nvPr>
        </p:nvSpPr>
        <p:spPr/>
        <p:txBody>
          <a:bodyPr/>
          <a:lstStyle/>
          <a:p>
            <a:pPr marL="0" indent="0">
              <a:buNone/>
            </a:pPr>
            <a:r>
              <a:rPr lang="en-US" dirty="0" smtClean="0"/>
              <a:t>1.1. </a:t>
            </a:r>
            <a:r>
              <a:rPr lang="vi-VN" dirty="0"/>
              <a:t>Khái </a:t>
            </a:r>
            <a:r>
              <a:rPr lang="vi-VN" dirty="0" smtClean="0"/>
              <a:t>niệm:</a:t>
            </a:r>
          </a:p>
          <a:p>
            <a:pPr marL="0" indent="0">
              <a:buNone/>
            </a:pPr>
            <a:r>
              <a:rPr lang="vi-VN" i="1" dirty="0" smtClean="0"/>
              <a:t>Phần </a:t>
            </a:r>
            <a:r>
              <a:rPr lang="vi-VN" i="1" dirty="0"/>
              <a:t>mềm mã nguồn mở (Open source software - OSS) </a:t>
            </a:r>
            <a:r>
              <a:rPr lang="vi-VN" dirty="0"/>
              <a:t>là những phần mềm có mã nguồn (source) được công khai, cho phép bất cứ ai cũng có thể chỉnh sửa, thay đổi hay sử dụng mã nguồn </a:t>
            </a:r>
            <a:r>
              <a:rPr lang="vi-VN" dirty="0" smtClean="0"/>
              <a:t>này miễn phí </a:t>
            </a:r>
            <a:r>
              <a:rPr lang="vi-VN" dirty="0"/>
              <a:t>để phát triển ra các phần mềm khác.</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a:t>
            </a:fld>
            <a:endParaRPr lang="en-US"/>
          </a:p>
        </p:txBody>
      </p:sp>
    </p:spTree>
    <p:extLst>
      <p:ext uri="{BB962C8B-B14F-4D97-AF65-F5344CB8AC3E}">
        <p14:creationId xmlns:p14="http://schemas.microsoft.com/office/powerpoint/2010/main" val="2888736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2" y="2270491"/>
            <a:ext cx="4719272" cy="3665698"/>
          </a:xfrm>
        </p:spPr>
        <p:txBody>
          <a:bodyPr>
            <a:normAutofit/>
          </a:bodyPr>
          <a:lstStyle/>
          <a:p>
            <a:pPr marL="0" indent="0">
              <a:buNone/>
            </a:pPr>
            <a:r>
              <a:rPr lang="vi-VN" dirty="0"/>
              <a:t>Phần phềm mã nguồn mở được nhen nhóm từ những năm 50s, 60s của thế kỷ </a:t>
            </a:r>
            <a:r>
              <a:rPr lang="vi-VN" dirty="0" smtClean="0"/>
              <a:t>trước. Do những </a:t>
            </a:r>
            <a:r>
              <a:rPr lang="vi-VN" dirty="0"/>
              <a:t>tranh cãi về pháp lý mà sau đó phần mềm mã nguồn mở không được phát triển và thay vào đó là </a:t>
            </a:r>
            <a:r>
              <a:rPr lang="vi-VN" dirty="0" smtClean="0"/>
              <a:t>phần </a:t>
            </a:r>
            <a:r>
              <a:rPr lang="vi-VN" dirty="0"/>
              <a:t>mềm mã nguồn đóng (độc quyền).</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5</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593" y="2270490"/>
            <a:ext cx="5028083" cy="3591488"/>
          </a:xfrm>
          <a:prstGeom prst="rect">
            <a:avLst/>
          </a:prstGeom>
        </p:spPr>
      </p:pic>
    </p:spTree>
    <p:extLst>
      <p:ext uri="{BB962C8B-B14F-4D97-AF65-F5344CB8AC3E}">
        <p14:creationId xmlns:p14="http://schemas.microsoft.com/office/powerpoint/2010/main" val="209349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i="1" dirty="0" smtClean="0"/>
              <a:t>Phần mềm độc quyền </a:t>
            </a:r>
            <a:r>
              <a:rPr lang="vi-VN" dirty="0" smtClean="0"/>
              <a:t>hay phần mềm mã </a:t>
            </a:r>
            <a:r>
              <a:rPr lang="vi-VN" dirty="0"/>
              <a:t>nguồn đóng là một dạng phần mềm được tạo ra bởi một mã nguồn độc quyền, chúng được bảo vệ chặt chẽ bởi một đơn vị chủ quản</a:t>
            </a:r>
            <a:r>
              <a:rPr lang="vi-VN" dirty="0" smtClean="0"/>
              <a:t>.</a:t>
            </a:r>
          </a:p>
          <a:p>
            <a:pPr marL="0" indent="0">
              <a:buNone/>
            </a:pPr>
            <a:r>
              <a:rPr lang="vi-VN" dirty="0"/>
              <a:t>Chỉ có những người xây dựng nên mã nguồn đóng mới được phép truy cập vào để thực hiện các công việc như sao chép, chỉnh sửa hay thậm chí là thay đổi các tính năng có trong chương trình.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6</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3450852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4964341" cy="3599316"/>
          </a:xfrm>
        </p:spPr>
        <p:txBody>
          <a:bodyPr/>
          <a:lstStyle/>
          <a:p>
            <a:pPr marL="0" indent="0">
              <a:buNone/>
            </a:pPr>
            <a:r>
              <a:rPr lang="vi-VN" dirty="0"/>
              <a:t>Một số chương trình sử dụng mã nguồn đóng đang hoạt động phổ biến trên thị </a:t>
            </a:r>
            <a:r>
              <a:rPr lang="vi-VN" dirty="0" smtClean="0"/>
              <a:t>trường như Photoshop</a:t>
            </a:r>
            <a:r>
              <a:rPr lang="vi-VN" dirty="0"/>
              <a:t>, Adobe </a:t>
            </a:r>
            <a:r>
              <a:rPr lang="vi-VN" dirty="0" smtClean="0"/>
              <a:t>Flash, </a:t>
            </a:r>
            <a:r>
              <a:rPr lang="vi-VN" dirty="0"/>
              <a:t>Microsoft </a:t>
            </a:r>
            <a:r>
              <a:rPr lang="vi-VN" dirty="0" smtClean="0"/>
              <a:t>Windows,...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7</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0781" y="2172823"/>
            <a:ext cx="1479413" cy="145261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6313" y="2172823"/>
            <a:ext cx="2238356" cy="145261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0781" y="3964092"/>
            <a:ext cx="5582971" cy="1972094"/>
          </a:xfrm>
          <a:prstGeom prst="rect">
            <a:avLst/>
          </a:prstGeom>
        </p:spPr>
      </p:pic>
    </p:spTree>
    <p:extLst>
      <p:ext uri="{BB962C8B-B14F-4D97-AF65-F5344CB8AC3E}">
        <p14:creationId xmlns:p14="http://schemas.microsoft.com/office/powerpoint/2010/main" val="640987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Vào </a:t>
            </a:r>
            <a:r>
              <a:rPr lang="vi-VN" dirty="0"/>
              <a:t>năm 1985, Richard Stallman người sáng lập Free Software Foundation (FSF) đã đưa phần </a:t>
            </a:r>
            <a:r>
              <a:rPr lang="vi-VN" dirty="0" smtClean="0"/>
              <a:t>mềm mã nguồn </a:t>
            </a:r>
            <a:r>
              <a:rPr lang="vi-VN" dirty="0"/>
              <a:t>mở trở lại thông qua dự án GNU Project. GNU là </a:t>
            </a:r>
            <a:r>
              <a:rPr lang="vi-VN" dirty="0" smtClean="0"/>
              <a:t>một </a:t>
            </a:r>
            <a:r>
              <a:rPr lang="vi-VN" dirty="0"/>
              <a:t>nhóm các phần mềm và công cụ hướng dẫn thiết bị hoặc máy tính vận hành. </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8</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731059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smtClean="0"/>
              <a:t>Vào tháng </a:t>
            </a:r>
            <a:r>
              <a:rPr lang="vi-VN" dirty="0"/>
              <a:t>2/1998, </a:t>
            </a:r>
            <a:r>
              <a:rPr lang="vi-VN" dirty="0" smtClean="0"/>
              <a:t>Open </a:t>
            </a:r>
            <a:r>
              <a:rPr lang="vi-VN" dirty="0"/>
              <a:t>Source Initiative (OSI</a:t>
            </a:r>
            <a:r>
              <a:rPr lang="vi-VN" dirty="0" smtClean="0"/>
              <a:t>) - </a:t>
            </a:r>
            <a:r>
              <a:rPr lang="vi-VN" dirty="0"/>
              <a:t>một tổ chức phi lợi </a:t>
            </a:r>
            <a:r>
              <a:rPr lang="vi-VN" dirty="0" smtClean="0"/>
              <a:t>nhuận đã </a:t>
            </a:r>
            <a:r>
              <a:rPr lang="vi-VN" dirty="0"/>
              <a:t>được thành lập bởi Eric Raymond và Bruce Perens nhằm </a:t>
            </a:r>
            <a:r>
              <a:rPr lang="vi-VN" dirty="0" smtClean="0"/>
              <a:t>huyến </a:t>
            </a:r>
            <a:r>
              <a:rPr lang="vi-VN" dirty="0"/>
              <a:t>khích </a:t>
            </a:r>
            <a:r>
              <a:rPr lang="vi-VN" dirty="0" smtClean="0"/>
              <a:t>phát triển phần mềm mã nguồn mở.</a:t>
            </a:r>
          </a:p>
          <a:p>
            <a:pPr marL="0" indent="0">
              <a:buNone/>
            </a:pPr>
            <a:r>
              <a:rPr lang="vi-VN" dirty="0"/>
              <a:t>Xu hướng phần mềm tự do và mã nguồn mở (FOSS - Free and Open Source Software) đã trải qua nhiều thay đổi và phát triển trong thập kỷ gần đây</a:t>
            </a:r>
            <a:r>
              <a:rPr lang="vi-VN" dirty="0" smtClean="0"/>
              <a:t>. Các xu hướng nổi bật mà ta thấy hiện nay đó là AI, IoT và nền tảng đám mây.</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10/29/2024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9</a:t>
            </a:fld>
            <a:endParaRPr lang="en-US"/>
          </a:p>
        </p:txBody>
      </p:sp>
      <p:sp>
        <p:nvSpPr>
          <p:cNvPr id="7" name="Title 1"/>
          <p:cNvSpPr>
            <a:spLocks noGrp="1"/>
          </p:cNvSpPr>
          <p:nvPr>
            <p:ph type="title"/>
          </p:nvPr>
        </p:nvSpPr>
        <p:spPr/>
        <p:txBody>
          <a:bodyPr/>
          <a:lstStyle/>
          <a:p>
            <a:r>
              <a:rPr lang="en-US" dirty="0" smtClean="0"/>
              <a:t>1. </a:t>
            </a:r>
            <a:r>
              <a:rPr lang="vi-VN" dirty="0" smtClean="0"/>
              <a:t>Tổng quan phần mềm mã nguồn mở</a:t>
            </a:r>
            <a:endParaRPr lang="en-US" dirty="0"/>
          </a:p>
        </p:txBody>
      </p:sp>
    </p:spTree>
    <p:extLst>
      <p:ext uri="{BB962C8B-B14F-4D97-AF65-F5344CB8AC3E}">
        <p14:creationId xmlns:p14="http://schemas.microsoft.com/office/powerpoint/2010/main" val="2728386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5903</TotalTime>
  <Words>1582</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Trebuchet MS</vt:lpstr>
      <vt:lpstr>Berlin</vt:lpstr>
      <vt:lpstr>HỌC PHẦN: LINUX VÀ PHẦN MỀM MÃ NGUỒN MỞ</vt:lpstr>
      <vt:lpstr>Mục tiêu</vt:lpstr>
      <vt:lpstr>Nội dung</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1. Tổng quan phần mềm mã nguồn mở</vt:lpstr>
      <vt:lpstr>2. Tổng quan Linux</vt:lpstr>
      <vt:lpstr>2. Tổng quan Linux</vt:lpstr>
      <vt:lpstr>2. Tổng quan Linux</vt:lpstr>
      <vt:lpstr>2. Tổng quan Linux</vt:lpstr>
      <vt:lpstr>2. Tổng quan Linux</vt:lpstr>
      <vt:lpstr>2. Tổng quan Linux</vt:lpstr>
      <vt:lpstr>2. Tổng quan Linux</vt:lpstr>
      <vt:lpstr>2. Tổng quan Linux</vt:lpstr>
      <vt:lpstr>2. Tổng quan Linux</vt:lpstr>
      <vt:lpstr>2. Tổng quan 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và phần mềm mã nguồn mở</dc:title>
  <dc:creator>Anh Nguyen</dc:creator>
  <cp:lastModifiedBy>Anh Nguyen</cp:lastModifiedBy>
  <cp:revision>58</cp:revision>
  <dcterms:created xsi:type="dcterms:W3CDTF">2023-10-02T01:21:42Z</dcterms:created>
  <dcterms:modified xsi:type="dcterms:W3CDTF">2024-10-29T08:11:23Z</dcterms:modified>
</cp:coreProperties>
</file>