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6" r:id="rId2"/>
    <p:sldId id="257" r:id="rId3"/>
    <p:sldId id="258" r:id="rId4"/>
    <p:sldId id="259" r:id="rId5"/>
    <p:sldId id="266" r:id="rId6"/>
    <p:sldId id="262" r:id="rId7"/>
    <p:sldId id="263" r:id="rId8"/>
    <p:sldId id="264" r:id="rId9"/>
    <p:sldId id="268" r:id="rId10"/>
    <p:sldId id="269" r:id="rId11"/>
    <p:sldId id="265" r:id="rId12"/>
    <p:sldId id="270" r:id="rId13"/>
    <p:sldId id="271" r:id="rId14"/>
    <p:sldId id="276"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0C6EA5-9C01-4B46-A8E8-721FE841AB66}" type="datetime1">
              <a:rPr lang="en-US" smtClean="0"/>
              <a:t>9/12/2024</a:t>
            </a:fld>
            <a:endParaRPr lang="en-US"/>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9/12/2024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9/12/2024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9/12/2024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9/12/2024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417449"/>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a:xfrm>
            <a:off x="680321" y="6417450"/>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9/12/2024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9/12/2024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9/12/2024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9/12/2024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9/12/2024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6417451"/>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9/12/2024</a:t>
            </a:fld>
            <a:endParaRPr lang="en-US" dirty="0"/>
          </a:p>
        </p:txBody>
      </p:sp>
      <p:sp>
        <p:nvSpPr>
          <p:cNvPr id="5" name="Footer Placeholder 4"/>
          <p:cNvSpPr>
            <a:spLocks noGrp="1"/>
          </p:cNvSpPr>
          <p:nvPr>
            <p:ph type="ftr" sz="quarter" idx="3"/>
          </p:nvPr>
        </p:nvSpPr>
        <p:spPr>
          <a:xfrm>
            <a:off x="680321" y="6417452"/>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9/12/2024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2: Các thao tác cơ bản</a:t>
            </a:r>
            <a:endParaRPr lang="en-US" sz="4000" dirty="0">
              <a:latin typeface="Times New Roman" panose="02020603050405020304" pitchFamily="18" charset="0"/>
              <a:cs typeface="Times New Roman" panose="02020603050405020304" pitchFamily="18" charset="0"/>
            </a:endParaRPr>
          </a:p>
        </p:txBody>
      </p:sp>
      <p:sp>
        <p:nvSpPr>
          <p:cNvPr id="9" name="Subtitle 2"/>
          <p:cNvSpPr txBox="1">
            <a:spLocks/>
          </p:cNvSpPr>
          <p:nvPr/>
        </p:nvSpPr>
        <p:spPr>
          <a:xfrm>
            <a:off x="7323991" y="5168996"/>
            <a:ext cx="4727241" cy="11176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vi-VN" sz="2800" dirty="0" smtClean="0"/>
              <a:t>Giảng viên: Nguyễn Hồng Anh </a:t>
            </a:r>
          </a:p>
          <a:p>
            <a:pPr algn="r"/>
            <a:r>
              <a:rPr lang="vi-VN" sz="2800" dirty="0" smtClean="0"/>
              <a:t>Khoa CNTT-HVKTMM</a:t>
            </a:r>
            <a:endParaRPr lang="en-US" sz="2800" dirty="0"/>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3"/>
            <a:ext cx="9613861" cy="3855380"/>
          </a:xfrm>
        </p:spPr>
        <p:txBody>
          <a:bodyPr/>
          <a:lstStyle/>
          <a:p>
            <a:pPr marL="0" indent="0">
              <a:buNone/>
            </a:pPr>
            <a:r>
              <a:rPr lang="vi-VN" dirty="0"/>
              <a:t>Chúng ta có hai nhóm lệnh cơ bản trên hệ thống:</a:t>
            </a:r>
          </a:p>
          <a:p>
            <a:pPr marL="0" indent="0">
              <a:buNone/>
            </a:pPr>
            <a:r>
              <a:rPr lang="vi-VN" dirty="0" smtClean="0"/>
              <a:t>• Lệnh </a:t>
            </a:r>
            <a:r>
              <a:rPr lang="vi-VN" dirty="0"/>
              <a:t>nội bộ (internal commands): Là những lệnh được tích hợp vào các công cụ hệ thống, đa số không nằm trong đường dẫn của biến PATH</a:t>
            </a:r>
          </a:p>
          <a:p>
            <a:pPr marL="0" indent="0">
              <a:buNone/>
            </a:pPr>
            <a:r>
              <a:rPr lang="vi-VN" dirty="0" smtClean="0"/>
              <a:t>• Nhóm </a:t>
            </a:r>
            <a:r>
              <a:rPr lang="vi-VN" dirty="0"/>
              <a:t>lệnh còn lại, bao gồm các lệnh thực thi cơ bản trong /bin, hay những lệnh quản lý hệ thống trong /sbin, ..., là những câu lệnh nằm trong đường dẫn của biến PATH</a:t>
            </a:r>
            <a:r>
              <a:rPr lang="vi-VN" dirty="0" smtClean="0"/>
              <a:t>. Hay còn gọi là</a:t>
            </a:r>
            <a:r>
              <a:rPr lang="vi-VN" dirty="0"/>
              <a:t> </a:t>
            </a:r>
            <a:r>
              <a:rPr lang="vi-VN" dirty="0" smtClean="0"/>
              <a:t>External commands.</a:t>
            </a:r>
            <a:endParaRPr lang="vi-VN"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sp>
        <p:nvSpPr>
          <p:cNvPr id="7" name="Title 1"/>
          <p:cNvSpPr>
            <a:spLocks noGrp="1"/>
          </p:cNvSpPr>
          <p:nvPr>
            <p:ph type="title"/>
          </p:nvPr>
        </p:nvSpPr>
        <p:spPr/>
        <p:txBody>
          <a:bodyPr/>
          <a:lstStyle/>
          <a:p>
            <a:r>
              <a:rPr lang="vi-VN" dirty="0"/>
              <a:t>4. Lệnh  (commands)</a:t>
            </a:r>
            <a:endParaRPr lang="en-US" dirty="0"/>
          </a:p>
        </p:txBody>
      </p:sp>
    </p:spTree>
    <p:extLst>
      <p:ext uri="{BB962C8B-B14F-4D97-AF65-F5344CB8AC3E}">
        <p14:creationId xmlns:p14="http://schemas.microsoft.com/office/powerpoint/2010/main" val="306386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dirty="0" smtClean="0"/>
              <a:t>2. Cấu trúc dòng lệnh trong Linux</a:t>
            </a:r>
          </a:p>
          <a:p>
            <a:pPr marL="0" indent="0">
              <a:buNone/>
            </a:pPr>
            <a:r>
              <a:rPr lang="vi-VN" dirty="0"/>
              <a:t>Một câu lệnh cơ bản sẽ có 3 thành phần cấu tạo </a:t>
            </a:r>
            <a:r>
              <a:rPr lang="vi-VN" dirty="0" smtClean="0"/>
              <a:t>lần lượt là: </a:t>
            </a:r>
            <a:r>
              <a:rPr lang="vi-VN" dirty="0"/>
              <a:t>cmd, options, arguments.</a:t>
            </a:r>
          </a:p>
          <a:p>
            <a:pPr marL="0" indent="0">
              <a:buNone/>
            </a:pPr>
            <a:r>
              <a:rPr lang="vi-VN" dirty="0"/>
              <a:t>Ví dụ: ls –a /root</a:t>
            </a:r>
          </a:p>
          <a:p>
            <a:pPr marL="0" indent="0">
              <a:buNone/>
            </a:pPr>
            <a:r>
              <a:rPr lang="vi-VN" dirty="0" smtClean="0"/>
              <a:t>• ls </a:t>
            </a:r>
            <a:r>
              <a:rPr lang="vi-VN" dirty="0"/>
              <a:t>– cmd</a:t>
            </a:r>
          </a:p>
          <a:p>
            <a:pPr marL="0" indent="0">
              <a:buNone/>
            </a:pPr>
            <a:r>
              <a:rPr lang="vi-VN" dirty="0" smtClean="0"/>
              <a:t>• -</a:t>
            </a:r>
            <a:r>
              <a:rPr lang="vi-VN" dirty="0"/>
              <a:t>a – option</a:t>
            </a:r>
          </a:p>
          <a:p>
            <a:pPr marL="0" indent="0">
              <a:buNone/>
            </a:pPr>
            <a:r>
              <a:rPr lang="vi-VN" dirty="0" smtClean="0"/>
              <a:t>• /</a:t>
            </a:r>
            <a:r>
              <a:rPr lang="vi-VN" dirty="0"/>
              <a:t>root - argument </a:t>
            </a:r>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spTree>
    <p:extLst>
      <p:ext uri="{BB962C8B-B14F-4D97-AF65-F5344CB8AC3E}">
        <p14:creationId xmlns:p14="http://schemas.microsoft.com/office/powerpoint/2010/main" val="200253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b="1" i="1" dirty="0" smtClean="0"/>
              <a:t>	</a:t>
            </a:r>
            <a:r>
              <a:rPr lang="vi-VN" b="1" dirty="0" smtClean="0"/>
              <a:t>3. Options</a:t>
            </a:r>
          </a:p>
          <a:p>
            <a:pPr marL="0" indent="0">
              <a:buNone/>
            </a:pPr>
            <a:r>
              <a:rPr lang="en-US" dirty="0"/>
              <a:t>Option </a:t>
            </a:r>
            <a:r>
              <a:rPr lang="en-US" dirty="0" err="1"/>
              <a:t>sẽ</a:t>
            </a:r>
            <a:r>
              <a:rPr lang="en-US" dirty="0"/>
              <a:t> chia </a:t>
            </a:r>
            <a:r>
              <a:rPr lang="en-US" dirty="0" err="1"/>
              <a:t>ra</a:t>
            </a:r>
            <a:r>
              <a:rPr lang="en-US" dirty="0"/>
              <a:t> </a:t>
            </a:r>
            <a:r>
              <a:rPr lang="en-US" dirty="0" err="1"/>
              <a:t>làm</a:t>
            </a:r>
            <a:r>
              <a:rPr lang="en-US" dirty="0"/>
              <a:t> 2 </a:t>
            </a:r>
            <a:r>
              <a:rPr lang="en-US" dirty="0" err="1"/>
              <a:t>dạng</a:t>
            </a:r>
            <a:r>
              <a:rPr lang="en-US" dirty="0"/>
              <a:t> </a:t>
            </a:r>
            <a:r>
              <a:rPr lang="en-US" dirty="0" err="1"/>
              <a:t>là</a:t>
            </a:r>
            <a:r>
              <a:rPr lang="en-US" dirty="0"/>
              <a:t>:</a:t>
            </a:r>
          </a:p>
          <a:p>
            <a:pPr marL="0" indent="0">
              <a:buNone/>
            </a:pPr>
            <a:r>
              <a:rPr lang="en-US" dirty="0" smtClean="0"/>
              <a:t>•</a:t>
            </a:r>
            <a:r>
              <a:rPr lang="vi-VN" dirty="0" smtClean="0"/>
              <a:t> </a:t>
            </a:r>
            <a:r>
              <a:rPr lang="en-US" dirty="0" smtClean="0"/>
              <a:t>Long </a:t>
            </a:r>
            <a:r>
              <a:rPr lang="en-US" dirty="0"/>
              <a:t>option: --option, </a:t>
            </a:r>
            <a:r>
              <a:rPr lang="en-US" dirty="0" err="1"/>
              <a:t>dạng</a:t>
            </a:r>
            <a:r>
              <a:rPr lang="en-US" dirty="0"/>
              <a:t> </a:t>
            </a:r>
            <a:r>
              <a:rPr lang="en-US" dirty="0" err="1"/>
              <a:t>này</a:t>
            </a:r>
            <a:r>
              <a:rPr lang="en-US" dirty="0"/>
              <a:t> ta </a:t>
            </a:r>
            <a:r>
              <a:rPr lang="en-US" dirty="0" err="1"/>
              <a:t>phải</a:t>
            </a:r>
            <a:r>
              <a:rPr lang="en-US" dirty="0"/>
              <a:t> </a:t>
            </a:r>
            <a:r>
              <a:rPr lang="en-US" dirty="0" err="1"/>
              <a:t>viết</a:t>
            </a:r>
            <a:r>
              <a:rPr lang="en-US" dirty="0"/>
              <a:t> </a:t>
            </a:r>
            <a:r>
              <a:rPr lang="en-US" dirty="0" err="1"/>
              <a:t>đầy</a:t>
            </a:r>
            <a:r>
              <a:rPr lang="en-US" dirty="0"/>
              <a:t> </a:t>
            </a:r>
            <a:r>
              <a:rPr lang="en-US" dirty="0" err="1"/>
              <a:t>đủ</a:t>
            </a:r>
            <a:r>
              <a:rPr lang="en-US" dirty="0"/>
              <a:t> </a:t>
            </a:r>
            <a:r>
              <a:rPr lang="en-US" dirty="0" err="1"/>
              <a:t>tên</a:t>
            </a:r>
            <a:r>
              <a:rPr lang="en-US" dirty="0"/>
              <a:t> option. Ở </a:t>
            </a:r>
            <a:r>
              <a:rPr lang="en-US" dirty="0" err="1"/>
              <a:t>dạng</a:t>
            </a:r>
            <a:r>
              <a:rPr lang="en-US" dirty="0"/>
              <a:t> </a:t>
            </a:r>
            <a:r>
              <a:rPr lang="en-US" dirty="0" err="1"/>
              <a:t>này</a:t>
            </a:r>
            <a:r>
              <a:rPr lang="en-US" dirty="0"/>
              <a:t> </a:t>
            </a:r>
            <a:r>
              <a:rPr lang="en-US" dirty="0" err="1"/>
              <a:t>không</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các</a:t>
            </a:r>
            <a:r>
              <a:rPr lang="en-US" dirty="0"/>
              <a:t> options </a:t>
            </a:r>
            <a:r>
              <a:rPr lang="en-US" dirty="0" err="1"/>
              <a:t>mà</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dùng</a:t>
            </a:r>
            <a:r>
              <a:rPr lang="en-US" dirty="0"/>
              <a:t> 1 option</a:t>
            </a:r>
          </a:p>
          <a:p>
            <a:pPr marL="0" indent="0">
              <a:buNone/>
            </a:pPr>
            <a:r>
              <a:rPr lang="en-US" dirty="0" smtClean="0"/>
              <a:t>•</a:t>
            </a:r>
            <a:r>
              <a:rPr lang="vi-VN" dirty="0" smtClean="0"/>
              <a:t> </a:t>
            </a:r>
            <a:r>
              <a:rPr lang="en-US" dirty="0" smtClean="0"/>
              <a:t>Sort </a:t>
            </a:r>
            <a:r>
              <a:rPr lang="en-US" dirty="0"/>
              <a:t>option: </a:t>
            </a:r>
            <a:r>
              <a:rPr lang="en-US" dirty="0" err="1"/>
              <a:t>ký</a:t>
            </a:r>
            <a:r>
              <a:rPr lang="en-US" dirty="0"/>
              <a:t> </a:t>
            </a:r>
            <a:r>
              <a:rPr lang="en-US" dirty="0" err="1"/>
              <a:t>hiệu</a:t>
            </a:r>
            <a:r>
              <a:rPr lang="en-US" dirty="0"/>
              <a:t> </a:t>
            </a:r>
            <a:r>
              <a:rPr lang="en-US" dirty="0" err="1"/>
              <a:t>là</a:t>
            </a:r>
            <a:r>
              <a:rPr lang="en-US" dirty="0"/>
              <a:t> –a, a ở </a:t>
            </a:r>
            <a:r>
              <a:rPr lang="en-US" dirty="0" err="1"/>
              <a:t>đây</a:t>
            </a:r>
            <a:r>
              <a:rPr lang="en-US" dirty="0"/>
              <a:t> </a:t>
            </a:r>
            <a:r>
              <a:rPr lang="en-US" dirty="0" err="1"/>
              <a:t>là</a:t>
            </a:r>
            <a:r>
              <a:rPr lang="en-US" dirty="0"/>
              <a:t> </a:t>
            </a:r>
            <a:r>
              <a:rPr lang="en-US" dirty="0" err="1"/>
              <a:t>ký</a:t>
            </a:r>
            <a:r>
              <a:rPr lang="en-US" dirty="0"/>
              <a:t> </a:t>
            </a:r>
            <a:r>
              <a:rPr lang="en-US" dirty="0" err="1"/>
              <a:t>tự</a:t>
            </a:r>
            <a:r>
              <a:rPr lang="en-US" dirty="0"/>
              <a:t> </a:t>
            </a:r>
            <a:r>
              <a:rPr lang="en-US" dirty="0" err="1"/>
              <a:t>viết</a:t>
            </a:r>
            <a:r>
              <a:rPr lang="en-US" dirty="0"/>
              <a:t> </a:t>
            </a:r>
            <a:r>
              <a:rPr lang="en-US" dirty="0" err="1"/>
              <a:t>tắt</a:t>
            </a:r>
            <a:r>
              <a:rPr lang="en-US" dirty="0"/>
              <a:t> </a:t>
            </a:r>
            <a:r>
              <a:rPr lang="en-US" dirty="0" err="1"/>
              <a:t>của</a:t>
            </a:r>
            <a:r>
              <a:rPr lang="en-US" dirty="0"/>
              <a:t> option </a:t>
            </a:r>
            <a:r>
              <a:rPr lang="en-US" dirty="0" err="1"/>
              <a:t>nào</a:t>
            </a:r>
            <a:r>
              <a:rPr lang="en-US" dirty="0"/>
              <a:t> </a:t>
            </a:r>
            <a:r>
              <a:rPr lang="en-US" dirty="0" err="1"/>
              <a:t>đó</a:t>
            </a:r>
            <a:r>
              <a:rPr lang="en-US" dirty="0"/>
              <a:t>. </a:t>
            </a:r>
            <a:r>
              <a:rPr lang="en-US" dirty="0" err="1"/>
              <a:t>Dạng</a:t>
            </a:r>
            <a:r>
              <a:rPr lang="en-US" dirty="0"/>
              <a:t> </a:t>
            </a:r>
            <a:r>
              <a:rPr lang="en-US" dirty="0" err="1"/>
              <a:t>này</a:t>
            </a:r>
            <a:r>
              <a:rPr lang="en-US" dirty="0"/>
              <a:t> ta </a:t>
            </a:r>
            <a:r>
              <a:rPr lang="en-US" dirty="0" err="1"/>
              <a:t>có</a:t>
            </a:r>
            <a:r>
              <a:rPr lang="en-US" dirty="0"/>
              <a:t> </a:t>
            </a:r>
            <a:r>
              <a:rPr lang="en-US" dirty="0" err="1"/>
              <a:t>thể</a:t>
            </a:r>
            <a:r>
              <a:rPr lang="en-US" dirty="0"/>
              <a:t> </a:t>
            </a:r>
            <a:r>
              <a:rPr lang="en-US" dirty="0" err="1"/>
              <a:t>kết</a:t>
            </a:r>
            <a:r>
              <a:rPr lang="en-US" dirty="0"/>
              <a:t> </a:t>
            </a:r>
            <a:r>
              <a:rPr lang="en-US" dirty="0" err="1"/>
              <a:t>hợp</a:t>
            </a:r>
            <a:r>
              <a:rPr lang="en-US" dirty="0"/>
              <a:t> </a:t>
            </a:r>
            <a:r>
              <a:rPr lang="en-US" dirty="0" err="1"/>
              <a:t>nhiều</a:t>
            </a:r>
            <a:r>
              <a:rPr lang="en-US" dirty="0"/>
              <a:t> option. </a:t>
            </a:r>
            <a:r>
              <a:rPr lang="en-US" dirty="0" err="1"/>
              <a:t>Ví</a:t>
            </a:r>
            <a:r>
              <a:rPr lang="en-US" dirty="0"/>
              <a:t> </a:t>
            </a:r>
            <a:r>
              <a:rPr lang="en-US" dirty="0" err="1"/>
              <a:t>dụ</a:t>
            </a:r>
            <a:r>
              <a:rPr lang="en-US" dirty="0"/>
              <a:t> : ls –al</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spTree>
    <p:extLst>
      <p:ext uri="{BB962C8B-B14F-4D97-AF65-F5344CB8AC3E}">
        <p14:creationId xmlns:p14="http://schemas.microsoft.com/office/powerpoint/2010/main" val="167139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b="1" i="1" dirty="0" smtClean="0"/>
              <a:t>	</a:t>
            </a:r>
            <a:r>
              <a:rPr lang="vi-VN" b="1" dirty="0" smtClean="0"/>
              <a:t>4. Kỹ thuật dùng lệnh</a:t>
            </a:r>
          </a:p>
          <a:p>
            <a:pPr marL="0" indent="0">
              <a:buNone/>
            </a:pPr>
            <a:r>
              <a:rPr lang="en-US" i="1" dirty="0" smtClean="0"/>
              <a:t>	</a:t>
            </a:r>
            <a:r>
              <a:rPr lang="vi-VN" i="1" dirty="0" smtClean="0"/>
              <a:t>Lệnh man:</a:t>
            </a:r>
          </a:p>
          <a:p>
            <a:pPr marL="0" indent="0">
              <a:buNone/>
            </a:pPr>
            <a:r>
              <a:rPr lang="vi-VN" dirty="0"/>
              <a:t>man là viết tắt của mannual. Trong các hệ điều hành như Linux và macOS, lệnh "man" được sử dụng để truy cập các trang hướng dẫn (manual pages) cho các lệnh, hàm hệ thống, và các chủ đề khác.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Tree>
    <p:extLst>
      <p:ext uri="{BB962C8B-B14F-4D97-AF65-F5344CB8AC3E}">
        <p14:creationId xmlns:p14="http://schemas.microsoft.com/office/powerpoint/2010/main" val="98406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406327"/>
          </a:xfrm>
        </p:spPr>
        <p:txBody>
          <a:bodyPr>
            <a:normAutofit fontScale="92500" lnSpcReduction="20000"/>
          </a:bodyPr>
          <a:lstStyle/>
          <a:p>
            <a:pPr marL="0" indent="0">
              <a:buNone/>
            </a:pPr>
            <a:r>
              <a:rPr lang="vi-VN" dirty="0"/>
              <a:t>Ví dụ: man cp</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715776" y="2841926"/>
            <a:ext cx="7542949" cy="3476796"/>
          </a:xfrm>
          <a:prstGeom prst="rect">
            <a:avLst/>
          </a:prstGeom>
        </p:spPr>
      </p:pic>
    </p:spTree>
    <p:extLst>
      <p:ext uri="{BB962C8B-B14F-4D97-AF65-F5344CB8AC3E}">
        <p14:creationId xmlns:p14="http://schemas.microsoft.com/office/powerpoint/2010/main" val="90585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a:t>	</a:t>
            </a:r>
            <a:r>
              <a:rPr lang="vi-VN" i="1" dirty="0" smtClean="0"/>
              <a:t>Sử dụng man để tìm kiếm câu lệnh theo mô tả hành động </a:t>
            </a:r>
          </a:p>
          <a:p>
            <a:pPr marL="0" indent="0">
              <a:buNone/>
            </a:pPr>
            <a:r>
              <a:rPr lang="vi-VN" dirty="0" smtClean="0"/>
              <a:t>Trước tiên cần tạo database cho mô tả của các câu lệnh:</a:t>
            </a:r>
          </a:p>
          <a:p>
            <a:r>
              <a:rPr lang="vi-VN" dirty="0" smtClean="0"/>
              <a:t>Nền tảng sysv: makewhatis</a:t>
            </a:r>
          </a:p>
          <a:p>
            <a:r>
              <a:rPr lang="vi-VN" dirty="0" smtClean="0"/>
              <a:t>Nền tảng systemd: mandb</a:t>
            </a:r>
          </a:p>
          <a:p>
            <a:pPr marL="0" indent="0">
              <a:buNone/>
            </a:pPr>
            <a:r>
              <a:rPr lang="vi-VN" dirty="0" smtClean="0"/>
              <a:t>Sau khi tạo thành công ta có cú pháp tìm kiếm câu lệnh:</a:t>
            </a:r>
          </a:p>
          <a:p>
            <a:pPr marL="0" indent="0">
              <a:buNone/>
            </a:pPr>
            <a:r>
              <a:rPr lang="vi-VN" dirty="0" smtClean="0"/>
              <a:t>man –k “des_action”</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spTree>
    <p:extLst>
      <p:ext uri="{BB962C8B-B14F-4D97-AF65-F5344CB8AC3E}">
        <p14:creationId xmlns:p14="http://schemas.microsoft.com/office/powerpoint/2010/main" val="379113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406327"/>
          </a:xfrm>
        </p:spPr>
        <p:txBody>
          <a:bodyPr>
            <a:normAutofit fontScale="92500" lnSpcReduction="20000"/>
          </a:bodyPr>
          <a:lstStyle/>
          <a:p>
            <a:pPr marL="0" indent="0">
              <a:buNone/>
            </a:pPr>
            <a:r>
              <a:rPr lang="vi-VN" dirty="0"/>
              <a:t>Ví dụ: man –k “new user”</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980585" y="2686645"/>
            <a:ext cx="7013331" cy="3730803"/>
          </a:xfrm>
          <a:prstGeom prst="rect">
            <a:avLst/>
          </a:prstGeom>
        </p:spPr>
      </p:pic>
    </p:spTree>
    <p:extLst>
      <p:ext uri="{BB962C8B-B14F-4D97-AF65-F5344CB8AC3E}">
        <p14:creationId xmlns:p14="http://schemas.microsoft.com/office/powerpoint/2010/main" val="271805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Unix streams</a:t>
            </a:r>
            <a:endParaRPr lang="vi-VN" dirty="0" smtClean="0"/>
          </a:p>
          <a:p>
            <a:pPr marL="0" indent="0">
              <a:buNone/>
            </a:pPr>
            <a:r>
              <a:rPr lang="vi-VN" dirty="0"/>
              <a:t>C</a:t>
            </a:r>
            <a:r>
              <a:rPr lang="vi-VN" dirty="0" smtClean="0"/>
              <a:t>ó </a:t>
            </a:r>
            <a:r>
              <a:rPr lang="vi-VN" dirty="0"/>
              <a:t>ba luồng dữ liệu được gọi là </a:t>
            </a:r>
            <a:r>
              <a:rPr lang="vi-VN" dirty="0" smtClean="0"/>
              <a:t>Unix streams và </a:t>
            </a:r>
            <a:r>
              <a:rPr lang="vi-VN" dirty="0"/>
              <a:t>được ký hiệu như sau:</a:t>
            </a:r>
            <a:endParaRPr lang="en-US" dirty="0"/>
          </a:p>
          <a:p>
            <a:pPr lvl="0"/>
            <a:r>
              <a:rPr lang="vi-VN" dirty="0"/>
              <a:t>Dữ liệu đầu vào chuẩn: stdin</a:t>
            </a:r>
            <a:endParaRPr lang="en-US" dirty="0"/>
          </a:p>
          <a:p>
            <a:pPr lvl="0"/>
            <a:r>
              <a:rPr lang="vi-VN" dirty="0"/>
              <a:t>Dữ liệu đầu ra chuẩn: stdout</a:t>
            </a:r>
            <a:endParaRPr lang="en-US" dirty="0"/>
          </a:p>
          <a:p>
            <a:pPr lvl="0"/>
            <a:r>
              <a:rPr lang="vi-VN" dirty="0"/>
              <a:t>Dữ liệu đầu ra lỗi: stderr</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spTree>
    <p:extLst>
      <p:ext uri="{BB962C8B-B14F-4D97-AF65-F5344CB8AC3E}">
        <p14:creationId xmlns:p14="http://schemas.microsoft.com/office/powerpoint/2010/main" val="302438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18</a:t>
            </a:fld>
            <a:endParaRPr lang="en-US"/>
          </a:p>
        </p:txBody>
      </p:sp>
      <p:pic>
        <p:nvPicPr>
          <p:cNvPr id="1027"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596" y="2095981"/>
            <a:ext cx="7215309" cy="432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583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smtClean="0"/>
              <a:t>Các </a:t>
            </a:r>
            <a:r>
              <a:rPr lang="vi-VN" i="1" dirty="0"/>
              <a:t>kỹ thuật điều hướng dữ liệu trên Linux</a:t>
            </a:r>
            <a:r>
              <a:rPr lang="vi-VN" dirty="0"/>
              <a:t>:</a:t>
            </a:r>
            <a:endParaRPr lang="en-US" dirty="0"/>
          </a:p>
          <a:p>
            <a:pPr marL="0" indent="0">
              <a:buNone/>
            </a:pPr>
            <a:r>
              <a:rPr lang="vi-VN" dirty="0"/>
              <a:t>Ta có 3 cách điều hướng tương ứng với ba luồng dữ liệu trên Linux và ký hiệu của nó lần lượt là:</a:t>
            </a:r>
            <a:endParaRPr lang="en-US" dirty="0"/>
          </a:p>
          <a:p>
            <a:pPr lvl="0"/>
            <a:r>
              <a:rPr lang="vi-VN" dirty="0"/>
              <a:t>Điều hướng dữ liệu đầu vào chuẩn: &lt;</a:t>
            </a:r>
            <a:endParaRPr lang="en-US" dirty="0"/>
          </a:p>
          <a:p>
            <a:pPr lvl="0"/>
            <a:r>
              <a:rPr lang="vi-VN" dirty="0"/>
              <a:t>Điều hướng dữ liệu đầu ra chuẩn: &gt;, &gt;&gt;</a:t>
            </a:r>
            <a:endParaRPr lang="en-US" dirty="0"/>
          </a:p>
          <a:p>
            <a:pPr lvl="0"/>
            <a:r>
              <a:rPr lang="vi-VN" dirty="0"/>
              <a:t>Điều hướng dữ liệu đầu ra lỗi: 2</a:t>
            </a:r>
            <a:r>
              <a:rPr lang="vi-VN" dirty="0" smtClean="0"/>
              <a:t>&gt;, 2</a:t>
            </a:r>
            <a:r>
              <a:rPr lang="vi-VN" dirty="0"/>
              <a:t>&gt;&gt;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19</a:t>
            </a:fld>
            <a:endParaRPr lang="en-US"/>
          </a:p>
        </p:txBody>
      </p:sp>
    </p:spTree>
    <p:extLst>
      <p:ext uri="{BB962C8B-B14F-4D97-AF65-F5344CB8AC3E}">
        <p14:creationId xmlns:p14="http://schemas.microsoft.com/office/powerpoint/2010/main" val="2013558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a:t>Nắm được một số thao tác cơ bản như cài </a:t>
            </a:r>
            <a:r>
              <a:rPr lang="vi-VN" dirty="0" smtClean="0"/>
              <a:t>đặt </a:t>
            </a:r>
            <a:r>
              <a:rPr lang="vi-VN" dirty="0"/>
              <a:t>L</a:t>
            </a:r>
            <a:r>
              <a:rPr lang="vi-VN" dirty="0" smtClean="0"/>
              <a:t>inux</a:t>
            </a:r>
            <a:r>
              <a:rPr lang="vi-VN" dirty="0"/>
              <a:t>, đăng nhập, sử dụng giao diện </a:t>
            </a:r>
            <a:r>
              <a:rPr lang="vi-VN" dirty="0" smtClean="0"/>
              <a:t>dòng </a:t>
            </a:r>
            <a:r>
              <a:rPr lang="vi-VN" dirty="0"/>
              <a:t>lệnh và sử dụng được một số câu </a:t>
            </a:r>
            <a:r>
              <a:rPr lang="vi-VN" dirty="0" smtClean="0"/>
              <a:t>lệnh</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9/12/2024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467873"/>
          </a:xfrm>
        </p:spPr>
        <p:txBody>
          <a:bodyPr>
            <a:normAutofit lnSpcReduction="10000"/>
          </a:bodyPr>
          <a:lstStyle/>
          <a:p>
            <a:pPr marL="0" indent="0">
              <a:buNone/>
            </a:pPr>
            <a:r>
              <a:rPr lang="vi-VN" dirty="0" smtClean="0"/>
              <a:t>Ví dụ:</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849316" y="2743200"/>
            <a:ext cx="7285892" cy="3674248"/>
          </a:xfrm>
          <a:prstGeom prst="rect">
            <a:avLst/>
          </a:prstGeom>
        </p:spPr>
      </p:pic>
    </p:spTree>
    <p:extLst>
      <p:ext uri="{BB962C8B-B14F-4D97-AF65-F5344CB8AC3E}">
        <p14:creationId xmlns:p14="http://schemas.microsoft.com/office/powerpoint/2010/main" val="168300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b="1" i="1" dirty="0"/>
              <a:t>	</a:t>
            </a:r>
            <a:r>
              <a:rPr lang="vi-VN" b="1" i="1" dirty="0" smtClean="0"/>
              <a:t>Điều hướng các đầu ra </a:t>
            </a:r>
            <a:endParaRPr lang="vi-VN" dirty="0" smtClean="0"/>
          </a:p>
          <a:p>
            <a:pPr marL="0" indent="0">
              <a:buNone/>
            </a:pPr>
            <a:r>
              <a:rPr lang="vi-VN" dirty="0" smtClean="0"/>
              <a:t>Các luồng dữ liệu vào, ra được quy ước như sau:</a:t>
            </a:r>
          </a:p>
          <a:p>
            <a:pPr lvl="0"/>
            <a:r>
              <a:rPr lang="vi-VN" dirty="0"/>
              <a:t>stdin: 0</a:t>
            </a:r>
            <a:endParaRPr lang="en-US" dirty="0"/>
          </a:p>
          <a:p>
            <a:pPr lvl="0"/>
            <a:r>
              <a:rPr lang="vi-VN" dirty="0"/>
              <a:t>stdout: 1</a:t>
            </a:r>
            <a:endParaRPr lang="en-US" dirty="0"/>
          </a:p>
          <a:p>
            <a:pPr lvl="0"/>
            <a:r>
              <a:rPr lang="vi-VN" dirty="0"/>
              <a:t>stderr: 2</a:t>
            </a:r>
            <a:endParaRPr lang="en-US" dirty="0"/>
          </a:p>
          <a:p>
            <a:pPr marL="0" indent="0">
              <a:buNone/>
            </a:pP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21</a:t>
            </a:fld>
            <a:endParaRPr lang="en-US"/>
          </a:p>
        </p:txBody>
      </p:sp>
    </p:spTree>
    <p:extLst>
      <p:ext uri="{BB962C8B-B14F-4D97-AF65-F5344CB8AC3E}">
        <p14:creationId xmlns:p14="http://schemas.microsoft.com/office/powerpoint/2010/main" val="11309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Điều hướng stdout và std err về cùng 1 file</a:t>
            </a:r>
            <a:br>
              <a:rPr lang="vi-VN" dirty="0" smtClean="0"/>
            </a:br>
            <a:r>
              <a:rPr lang="vi-VN" dirty="0" smtClean="0"/>
              <a:t>Cú pháp: i&gt;&amp;j</a:t>
            </a:r>
          </a:p>
          <a:p>
            <a:pPr marL="0" indent="0">
              <a:buNone/>
            </a:pPr>
            <a:r>
              <a:rPr lang="vi-VN" dirty="0" smtClean="0"/>
              <a:t>Trong đó:</a:t>
            </a:r>
          </a:p>
          <a:p>
            <a:pPr marL="0" indent="0">
              <a:buNone/>
            </a:pPr>
            <a:r>
              <a:rPr lang="vi-VN" dirty="0" smtClean="0"/>
              <a:t>i và j là con số quy ước các luồng dữ liệu ra (1, 2)</a:t>
            </a:r>
          </a:p>
          <a:p>
            <a:pPr marL="0" indent="0">
              <a:buNone/>
            </a:pPr>
            <a:r>
              <a:rPr lang="vi-VN" dirty="0" smtClean="0"/>
              <a:t>Ý nghĩa cú pháp: j=j+i</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22</a:t>
            </a:fld>
            <a:endParaRPr lang="en-US"/>
          </a:p>
        </p:txBody>
      </p:sp>
    </p:spTree>
    <p:extLst>
      <p:ext uri="{BB962C8B-B14F-4D97-AF65-F5344CB8AC3E}">
        <p14:creationId xmlns:p14="http://schemas.microsoft.com/office/powerpoint/2010/main" val="205213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1993985"/>
            <a:ext cx="9613861" cy="3599316"/>
          </a:xfrm>
        </p:spPr>
        <p:txBody>
          <a:bodyPr/>
          <a:lstStyle/>
          <a:p>
            <a:pPr marL="0" indent="0">
              <a:buNone/>
            </a:pPr>
            <a:r>
              <a:rPr lang="vi-VN" dirty="0" smtClean="0"/>
              <a:t>Cú pháp để ghi stdout và stderr về cùng 1 file:</a:t>
            </a:r>
          </a:p>
          <a:p>
            <a:pPr marL="0" indent="0">
              <a:buNone/>
            </a:pPr>
            <a:r>
              <a:rPr lang="vi-VN" dirty="0" smtClean="0"/>
              <a:t>&lt;stdout&gt; &gt;&gt; file 2&gt;&amp;1</a:t>
            </a:r>
          </a:p>
          <a:p>
            <a:pPr marL="0" indent="0">
              <a:buNone/>
            </a:pPr>
            <a:r>
              <a:rPr lang="vi-VN" dirty="0" smtClean="0"/>
              <a:t>&lt;stderr&gt; </a:t>
            </a:r>
            <a:r>
              <a:rPr lang="vi-VN" dirty="0" smtClean="0"/>
              <a:t>2&gt;&gt; </a:t>
            </a:r>
            <a:r>
              <a:rPr lang="vi-VN" dirty="0" smtClean="0"/>
              <a:t>file 1&gt;&amp;2</a:t>
            </a:r>
          </a:p>
          <a:p>
            <a:pPr marL="0" indent="0">
              <a:buNone/>
            </a:pPr>
            <a:r>
              <a:rPr lang="vi-VN" dirty="0" smtClean="0"/>
              <a:t>Ví dụ:</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267855" y="2470638"/>
            <a:ext cx="7615751" cy="3946810"/>
          </a:xfrm>
          <a:prstGeom prst="rect">
            <a:avLst/>
          </a:prstGeom>
        </p:spPr>
      </p:pic>
    </p:spTree>
    <p:extLst>
      <p:ext uri="{BB962C8B-B14F-4D97-AF65-F5344CB8AC3E}">
        <p14:creationId xmlns:p14="http://schemas.microsoft.com/office/powerpoint/2010/main" val="125607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smtClean="0"/>
              <a:t>Kỹ thuật đường ống (pipe)</a:t>
            </a:r>
            <a:endParaRPr lang="vi-VN" dirty="0" smtClean="0"/>
          </a:p>
          <a:p>
            <a:pPr marL="0" indent="0">
              <a:buNone/>
            </a:pPr>
            <a:r>
              <a:rPr lang="vi-VN" dirty="0"/>
              <a:t>Kỹ thuật này ký hiệu bằng toán tử pipe </a:t>
            </a:r>
            <a:r>
              <a:rPr lang="vi-VN" dirty="0" smtClean="0"/>
              <a:t>“|”, cho </a:t>
            </a:r>
            <a:r>
              <a:rPr lang="vi-VN" dirty="0"/>
              <a:t>phép kết nối đầu ra của một lệnh với đầu </a:t>
            </a:r>
            <a:r>
              <a:rPr lang="vi-VN" dirty="0" smtClean="0"/>
              <a:t>vào </a:t>
            </a:r>
            <a:r>
              <a:rPr lang="vi-VN" dirty="0"/>
              <a:t>của một lệnh khác, tạo ra một chuỗi các lệnh được kết hợp mà không cần sử dụng tệp trung gian</a:t>
            </a:r>
            <a:r>
              <a:rPr lang="vi-VN" dirty="0" smtClean="0"/>
              <a:t>.</a:t>
            </a:r>
          </a:p>
          <a:p>
            <a:pPr marL="0" indent="0">
              <a:buNone/>
            </a:pPr>
            <a:r>
              <a:rPr lang="vi-VN" dirty="0" smtClean="0"/>
              <a:t>Cú pháp: </a:t>
            </a:r>
            <a:r>
              <a:rPr lang="vi-VN" dirty="0"/>
              <a:t>cmd1 | cmd2...</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24</a:t>
            </a:fld>
            <a:endParaRPr lang="en-US"/>
          </a:p>
        </p:txBody>
      </p:sp>
    </p:spTree>
    <p:extLst>
      <p:ext uri="{BB962C8B-B14F-4D97-AF65-F5344CB8AC3E}">
        <p14:creationId xmlns:p14="http://schemas.microsoft.com/office/powerpoint/2010/main" val="79410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494250"/>
          </a:xfrm>
        </p:spPr>
        <p:txBody>
          <a:bodyPr/>
          <a:lstStyle/>
          <a:p>
            <a:pPr marL="0" indent="0">
              <a:buNone/>
            </a:pPr>
            <a:r>
              <a:rPr lang="vi-VN" dirty="0"/>
              <a:t>Ví dụ: sort &lt; hello.txt | nl</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36665" y="2831123"/>
            <a:ext cx="9501171" cy="3586325"/>
          </a:xfrm>
          <a:prstGeom prst="rect">
            <a:avLst/>
          </a:prstGeom>
        </p:spPr>
      </p:pic>
    </p:spTree>
    <p:extLst>
      <p:ext uri="{BB962C8B-B14F-4D97-AF65-F5344CB8AC3E}">
        <p14:creationId xmlns:p14="http://schemas.microsoft.com/office/powerpoint/2010/main" val="3560662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smtClean="0"/>
              <a:t>Công cụ tee</a:t>
            </a:r>
          </a:p>
          <a:p>
            <a:pPr marL="0" indent="0">
              <a:buNone/>
            </a:pPr>
            <a:r>
              <a:rPr lang="vi-VN" dirty="0"/>
              <a:t>Công cụ này được thiết kế để đọc từ đầu vào chuẩn (stdin) và ghi vào đầu ra chuẩn (stdout) cũng như vào một hoặc nhiều tập tin. Công cụ này </a:t>
            </a:r>
            <a:r>
              <a:rPr lang="vi-VN" dirty="0" smtClean="0"/>
              <a:t>giúp sao </a:t>
            </a:r>
            <a:r>
              <a:rPr lang="vi-VN" dirty="0"/>
              <a:t>chép đầu vào của một ống đến một hoặc nhiều tệp tin cũng như in ra màn hình.</a:t>
            </a:r>
            <a:endParaRPr lang="en-US" dirty="0"/>
          </a:p>
          <a:p>
            <a:pPr marL="0" indent="0">
              <a:buNone/>
            </a:pPr>
            <a:r>
              <a:rPr lang="vi-VN" dirty="0"/>
              <a:t>Cú pháp: cmd | tee file1 file2 file3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26</a:t>
            </a:fld>
            <a:endParaRPr lang="en-US"/>
          </a:p>
        </p:txBody>
      </p:sp>
    </p:spTree>
    <p:extLst>
      <p:ext uri="{BB962C8B-B14F-4D97-AF65-F5344CB8AC3E}">
        <p14:creationId xmlns:p14="http://schemas.microsoft.com/office/powerpoint/2010/main" val="33368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98120" y="2048607"/>
            <a:ext cx="7778262" cy="4368841"/>
          </a:xfrm>
          <a:prstGeom prst="rect">
            <a:avLst/>
          </a:prstGeom>
        </p:spPr>
      </p:pic>
    </p:spTree>
    <p:extLst>
      <p:ext uri="{BB962C8B-B14F-4D97-AF65-F5344CB8AC3E}">
        <p14:creationId xmlns:p14="http://schemas.microsoft.com/office/powerpoint/2010/main" val="1264982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smtClean="0"/>
              <a:t>xargs</a:t>
            </a:r>
          </a:p>
          <a:p>
            <a:pPr marL="0" indent="0">
              <a:buNone/>
            </a:pPr>
            <a:r>
              <a:rPr lang="vi-VN" dirty="0"/>
              <a:t>Công cụ này được thiết kế để chuyển đối số từ đầu vào chuẩn (stdin) và thực hiện một lệnh được chỉ định với các đối số đó. Nó thường được sử dụng khi bạn muốn thực hiện một lệnh với một danh sách các đối số mà bạn có từ đầu vào chuẩn hoặc từ một tập tin.</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28</a:t>
            </a:fld>
            <a:endParaRPr lang="en-US"/>
          </a:p>
        </p:txBody>
      </p:sp>
    </p:spTree>
    <p:extLst>
      <p:ext uri="{BB962C8B-B14F-4D97-AF65-F5344CB8AC3E}">
        <p14:creationId xmlns:p14="http://schemas.microsoft.com/office/powerpoint/2010/main" val="2815604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29</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610906" y="2118947"/>
            <a:ext cx="7744110" cy="4298502"/>
          </a:xfrm>
          <a:prstGeom prst="rect">
            <a:avLst/>
          </a:prstGeom>
        </p:spPr>
      </p:pic>
    </p:spTree>
    <p:extLst>
      <p:ext uri="{BB962C8B-B14F-4D97-AF65-F5344CB8AC3E}">
        <p14:creationId xmlns:p14="http://schemas.microsoft.com/office/powerpoint/2010/main" val="38676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Cài đặt Linux</a:t>
            </a:r>
          </a:p>
          <a:p>
            <a:pPr marL="514350" indent="-514350">
              <a:buFont typeface="+mj-lt"/>
              <a:buAutoNum type="arabicPeriod"/>
            </a:pPr>
            <a:r>
              <a:rPr lang="vi-VN" dirty="0" smtClean="0"/>
              <a:t>Đăng nhập</a:t>
            </a:r>
          </a:p>
          <a:p>
            <a:pPr marL="514350" indent="-514350">
              <a:buFont typeface="+mj-lt"/>
              <a:buAutoNum type="arabicPeriod"/>
            </a:pPr>
            <a:r>
              <a:rPr lang="vi-VN" dirty="0" smtClean="0"/>
              <a:t>Giao diện CLI</a:t>
            </a:r>
          </a:p>
          <a:p>
            <a:pPr marL="514350" indent="-514350">
              <a:buFont typeface="+mj-lt"/>
              <a:buAutoNum type="arabicPeriod"/>
            </a:pPr>
            <a:r>
              <a:rPr lang="vi-VN" dirty="0" smtClean="0"/>
              <a:t>Lệnh (commands)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234579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3707041" cy="4080576"/>
          </a:xfrm>
        </p:spPr>
        <p:txBody>
          <a:bodyPr>
            <a:normAutofit/>
          </a:bodyPr>
          <a:lstStyle/>
          <a:p>
            <a:pPr marL="0" indent="0">
              <a:buNone/>
            </a:pPr>
            <a:r>
              <a:rPr lang="vi-VN" dirty="0"/>
              <a:t>Ví dụ: xargs &lt; info.txt cat</a:t>
            </a:r>
            <a:endParaRPr lang="en-US" dirty="0"/>
          </a:p>
          <a:p>
            <a:r>
              <a:rPr lang="vi-VN" dirty="0"/>
              <a:t>Nội dung info.txt</a:t>
            </a:r>
            <a:r>
              <a:rPr lang="vi-VN" dirty="0" smtClean="0"/>
              <a:t>:</a:t>
            </a:r>
          </a:p>
          <a:p>
            <a:pPr marL="0" indent="0">
              <a:buNone/>
            </a:pPr>
            <a:r>
              <a:rPr lang="vi-VN" dirty="0" smtClean="0"/>
              <a:t>/</a:t>
            </a:r>
            <a:r>
              <a:rPr lang="vi-VN" dirty="0"/>
              <a:t>root/Desktop/hello.txt</a:t>
            </a:r>
            <a:endParaRPr lang="en-US" dirty="0"/>
          </a:p>
          <a:p>
            <a:pPr marL="0" indent="0">
              <a:buNone/>
            </a:pPr>
            <a:r>
              <a:rPr lang="vi-VN" dirty="0" smtClean="0"/>
              <a:t>/</a:t>
            </a:r>
            <a:r>
              <a:rPr lang="vi-VN" dirty="0"/>
              <a:t>root/Desktop/sort.sort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202724" y="2031023"/>
            <a:ext cx="7332784" cy="4475285"/>
          </a:xfrm>
          <a:prstGeom prst="rect">
            <a:avLst/>
          </a:prstGeom>
        </p:spPr>
      </p:pic>
    </p:spTree>
    <p:extLst>
      <p:ext uri="{BB962C8B-B14F-4D97-AF65-F5344CB8AC3E}">
        <p14:creationId xmlns:p14="http://schemas.microsoft.com/office/powerpoint/2010/main" val="243663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4911587" cy="3599316"/>
          </a:xfrm>
        </p:spPr>
        <p:txBody>
          <a:bodyPr/>
          <a:lstStyle/>
          <a:p>
            <a:pPr marL="0" indent="0">
              <a:buNone/>
            </a:pPr>
            <a:r>
              <a:rPr lang="vi-VN" i="1" dirty="0" smtClean="0"/>
              <a:t>	</a:t>
            </a:r>
            <a:r>
              <a:rPr lang="vi-VN" i="1" dirty="0"/>
              <a:t>grep và các ký tự đặc </a:t>
            </a:r>
            <a:r>
              <a:rPr lang="vi-VN" i="1" dirty="0" smtClean="0"/>
              <a:t>biệt</a:t>
            </a:r>
          </a:p>
          <a:p>
            <a:pPr marL="0" indent="0">
              <a:buNone/>
            </a:pPr>
            <a:r>
              <a:rPr lang="vi-VN" dirty="0"/>
              <a:t>Lệnh này được sử dụng để tìm kiếm và in ra các dòng trong văn bản phù hợp với một mẫu (pattern) cụ thể.</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092" y="2068843"/>
            <a:ext cx="5827690" cy="4403630"/>
          </a:xfrm>
          <a:prstGeom prst="rect">
            <a:avLst/>
          </a:prstGeom>
        </p:spPr>
      </p:pic>
    </p:spTree>
    <p:extLst>
      <p:ext uri="{BB962C8B-B14F-4D97-AF65-F5344CB8AC3E}">
        <p14:creationId xmlns:p14="http://schemas.microsoft.com/office/powerpoint/2010/main" val="1705951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046726"/>
            <a:ext cx="10239725" cy="4178227"/>
          </a:xfrm>
        </p:spPr>
        <p:txBody>
          <a:bodyPr>
            <a:normAutofit fontScale="92500" lnSpcReduction="10000"/>
          </a:bodyPr>
          <a:lstStyle/>
          <a:p>
            <a:pPr marL="0" indent="0">
              <a:buNone/>
            </a:pPr>
            <a:r>
              <a:rPr lang="vi-VN" dirty="0"/>
              <a:t>Các ký tự đặc biệt:</a:t>
            </a:r>
            <a:endParaRPr lang="en-US" dirty="0"/>
          </a:p>
          <a:p>
            <a:r>
              <a:rPr lang="vi-VN" dirty="0"/>
              <a:t>&amp;: Đặt ở cuối dòng lệnh, ý nghĩa là chạy lệnh ở nền mà  không chờ việc thực thi kết thúc</a:t>
            </a:r>
            <a:endParaRPr lang="en-US" dirty="0"/>
          </a:p>
          <a:p>
            <a:r>
              <a:rPr lang="vi-VN" dirty="0"/>
              <a:t>*: 1 chuỗi bất kỳ hoặc rỗng</a:t>
            </a:r>
            <a:endParaRPr lang="en-US" dirty="0"/>
          </a:p>
          <a:p>
            <a:r>
              <a:rPr lang="vi-VN" dirty="0"/>
              <a:t>. :1 ký tự bất kỳ, không thể để rỗng</a:t>
            </a:r>
            <a:endParaRPr lang="en-US" dirty="0"/>
          </a:p>
          <a:p>
            <a:r>
              <a:rPr lang="vi-VN" dirty="0"/>
              <a:t>/ : Hủy ý nghĩa đặc biệt của ký tự đặc biệt</a:t>
            </a:r>
            <a:endParaRPr lang="en-US" dirty="0"/>
          </a:p>
          <a:p>
            <a:r>
              <a:rPr lang="vi-VN" dirty="0"/>
              <a:t>$ : Ký tự kết thúc của dòng </a:t>
            </a:r>
            <a:endParaRPr lang="en-US" dirty="0"/>
          </a:p>
          <a:p>
            <a:r>
              <a:rPr lang="vi-VN" dirty="0"/>
              <a:t>^ : Ký tự ở đầu dòng</a:t>
            </a:r>
            <a:endParaRPr lang="en-US" dirty="0"/>
          </a:p>
          <a:p>
            <a:r>
              <a:rPr lang="vi-VN" dirty="0"/>
              <a:t>&lt;&lt;: Khai báo một chuỗi, báo hiệu khi nhập vào chuỗi này thì quá trình nhập stdin kết thúc</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32</a:t>
            </a:fld>
            <a:endParaRPr lang="en-US"/>
          </a:p>
        </p:txBody>
      </p:sp>
    </p:spTree>
    <p:extLst>
      <p:ext uri="{BB962C8B-B14F-4D97-AF65-F5344CB8AC3E}">
        <p14:creationId xmlns:p14="http://schemas.microsoft.com/office/powerpoint/2010/main" val="672805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i="1" dirty="0" smtClean="0"/>
              <a:t>	</a:t>
            </a:r>
            <a:r>
              <a:rPr lang="vi-VN" i="1" dirty="0"/>
              <a:t>cut và tr:</a:t>
            </a:r>
            <a:endParaRPr lang="en-US" i="1" dirty="0"/>
          </a:p>
          <a:p>
            <a:pPr marL="0" indent="0">
              <a:buNone/>
            </a:pPr>
            <a:r>
              <a:rPr lang="vi-VN" dirty="0"/>
              <a:t>Trên Linux, trong một file, dữ liệu sẽ được phân chia theo các dòng (line) và trường (field). Nếu grep là lệnh giúp chúng ta in ra các dòng chứa “pattern” mà ta chỉ định, thì cut sẽ giúp ta in ra các trường mà ta mong muốn với option –f.</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33</a:t>
            </a:fld>
            <a:endParaRPr lang="en-US"/>
          </a:p>
        </p:txBody>
      </p:sp>
    </p:spTree>
    <p:extLst>
      <p:ext uri="{BB962C8B-B14F-4D97-AF65-F5344CB8AC3E}">
        <p14:creationId xmlns:p14="http://schemas.microsoft.com/office/powerpoint/2010/main" val="199250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2085658"/>
          </a:xfrm>
        </p:spPr>
        <p:txBody>
          <a:bodyPr>
            <a:normAutofit/>
          </a:bodyPr>
          <a:lstStyle/>
          <a:p>
            <a:pPr marL="0" indent="0">
              <a:buNone/>
            </a:pPr>
            <a:r>
              <a:rPr lang="vi-VN" dirty="0" smtClean="0"/>
              <a:t>Ví dụ: </a:t>
            </a:r>
            <a:r>
              <a:rPr lang="vi-VN" dirty="0"/>
              <a:t>cut –f 1 df0.txt</a:t>
            </a:r>
            <a:endParaRPr lang="en-US" dirty="0"/>
          </a:p>
          <a:p>
            <a:pPr marL="0" indent="0">
              <a:buNone/>
            </a:pPr>
            <a:r>
              <a:rPr lang="vi-VN" dirty="0" smtClean="0"/>
              <a:t> </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34</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36831" y="2029704"/>
            <a:ext cx="5757350" cy="4387744"/>
          </a:xfrm>
          <a:prstGeom prst="rect">
            <a:avLst/>
          </a:prstGeom>
        </p:spPr>
      </p:pic>
    </p:spTree>
    <p:extLst>
      <p:ext uri="{BB962C8B-B14F-4D97-AF65-F5344CB8AC3E}">
        <p14:creationId xmlns:p14="http://schemas.microsoft.com/office/powerpoint/2010/main" val="2278045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2" y="2336873"/>
            <a:ext cx="3926848" cy="3599316"/>
          </a:xfrm>
        </p:spPr>
        <p:txBody>
          <a:bodyPr/>
          <a:lstStyle/>
          <a:p>
            <a:pPr marL="0" indent="0">
              <a:buNone/>
            </a:pPr>
            <a:r>
              <a:rPr lang="vi-VN" dirty="0" smtClean="0"/>
              <a:t>Với tr, </a:t>
            </a:r>
            <a:r>
              <a:rPr lang="vi-VN" dirty="0"/>
              <a:t>chức năng cơ bản đầu tiên của công cụ tr là giúp ta thay thế một hoặc nhiều ký tự thành một hoặc nhiều ký tự khác.</a:t>
            </a:r>
            <a:endParaRPr lang="en-US" dirty="0"/>
          </a:p>
          <a:p>
            <a:pPr marL="0" indent="0">
              <a:buNone/>
            </a:pPr>
            <a:r>
              <a:rPr lang="vi-VN" dirty="0"/>
              <a:t>Ví dụ: tr h H &lt; </a:t>
            </a:r>
            <a:r>
              <a:rPr lang="vi-VN" dirty="0" smtClean="0"/>
              <a:t>hello.txt</a:t>
            </a:r>
          </a:p>
          <a:p>
            <a:pPr marL="0" indent="0">
              <a:buNone/>
            </a:pPr>
            <a:r>
              <a:rPr lang="vi-VN" dirty="0"/>
              <a:t>tr [a-z] [A-Z] &lt; hello.txt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35</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457699" y="2098333"/>
            <a:ext cx="5836481" cy="4319115"/>
          </a:xfrm>
          <a:prstGeom prst="rect">
            <a:avLst/>
          </a:prstGeom>
        </p:spPr>
      </p:pic>
    </p:spTree>
    <p:extLst>
      <p:ext uri="{BB962C8B-B14F-4D97-AF65-F5344CB8AC3E}">
        <p14:creationId xmlns:p14="http://schemas.microsoft.com/office/powerpoint/2010/main" val="82936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020349"/>
            <a:ext cx="9613861" cy="4653013"/>
          </a:xfrm>
        </p:spPr>
        <p:txBody>
          <a:bodyPr>
            <a:normAutofit/>
          </a:bodyPr>
          <a:lstStyle/>
          <a:p>
            <a:pPr marL="0" indent="0">
              <a:buNone/>
            </a:pPr>
            <a:r>
              <a:rPr lang="vi-VN" dirty="0" smtClean="0"/>
              <a:t>	</a:t>
            </a:r>
            <a:r>
              <a:rPr lang="vi-VN" i="1" dirty="0"/>
              <a:t>cat và more, tac và </a:t>
            </a:r>
            <a:r>
              <a:rPr lang="vi-VN" i="1" dirty="0" smtClean="0"/>
              <a:t>less</a:t>
            </a:r>
          </a:p>
          <a:p>
            <a:pPr marL="0" indent="0">
              <a:buNone/>
            </a:pPr>
            <a:r>
              <a:rPr lang="vi-VN" dirty="0"/>
              <a:t>Đây là nhóm lệnh in ra màn hình nội dung của file, tuy nhiên có vài điểm cần lưu ý ở đây:</a:t>
            </a:r>
            <a:endParaRPr lang="en-US" dirty="0"/>
          </a:p>
          <a:p>
            <a:r>
              <a:rPr lang="vi-VN" dirty="0"/>
              <a:t>cat: in ra toàn bộ nội dung từ trên xuống </a:t>
            </a:r>
            <a:r>
              <a:rPr lang="vi-VN" dirty="0" smtClean="0"/>
              <a:t>dưới.</a:t>
            </a:r>
          </a:p>
          <a:p>
            <a:r>
              <a:rPr lang="vi-VN" dirty="0" smtClean="0"/>
              <a:t>more</a:t>
            </a:r>
            <a:r>
              <a:rPr lang="vi-VN" dirty="0"/>
              <a:t>: in ra nội dung từ trên xuống dưới nhưng không phải toàn bộ, </a:t>
            </a:r>
            <a:r>
              <a:rPr lang="vi-VN" dirty="0" smtClean="0"/>
              <a:t>người dùng muốn đọc tới đâu in tới đó</a:t>
            </a:r>
          </a:p>
          <a:p>
            <a:pPr marL="0" indent="0">
              <a:buNone/>
            </a:pPr>
            <a:r>
              <a:rPr lang="vi-VN" dirty="0" smtClean="0"/>
              <a:t>Hai </a:t>
            </a:r>
            <a:r>
              <a:rPr lang="vi-VN" dirty="0"/>
              <a:t>lệnh tac và less chức năng tương ứng lần lượt với cat và more, có điều hai lệnh này in ra nội dung từ dưới lên trên.</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36</a:t>
            </a:fld>
            <a:endParaRPr lang="en-US"/>
          </a:p>
        </p:txBody>
      </p:sp>
    </p:spTree>
    <p:extLst>
      <p:ext uri="{BB962C8B-B14F-4D97-AF65-F5344CB8AC3E}">
        <p14:creationId xmlns:p14="http://schemas.microsoft.com/office/powerpoint/2010/main" val="197756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a:t>head và </a:t>
            </a:r>
            <a:r>
              <a:rPr lang="vi-VN" i="1" dirty="0" smtClean="0"/>
              <a:t>tail</a:t>
            </a:r>
          </a:p>
          <a:p>
            <a:r>
              <a:rPr lang="vi-VN" dirty="0"/>
              <a:t>head: mặc định khi không có option in ra nội dung 10 dòng đầu tiên của 1 file</a:t>
            </a:r>
            <a:endParaRPr lang="en-US" dirty="0"/>
          </a:p>
          <a:p>
            <a:r>
              <a:rPr lang="vi-VN" dirty="0"/>
              <a:t>tail: mặc định khi không có option in ra nội dung 10 dòng cuối của 1 file</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37</a:t>
            </a:fld>
            <a:endParaRPr lang="en-US"/>
          </a:p>
        </p:txBody>
      </p:sp>
    </p:spTree>
    <p:extLst>
      <p:ext uri="{BB962C8B-B14F-4D97-AF65-F5344CB8AC3E}">
        <p14:creationId xmlns:p14="http://schemas.microsoft.com/office/powerpoint/2010/main" val="32116643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9613861" cy="476665"/>
          </a:xfrm>
        </p:spPr>
        <p:txBody>
          <a:bodyPr/>
          <a:lstStyle/>
          <a:p>
            <a:pPr marL="0" indent="0">
              <a:buNone/>
            </a:pPr>
            <a:r>
              <a:rPr lang="vi-VN" dirty="0" smtClean="0"/>
              <a:t>Ví dụ:</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38</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515451" y="2013441"/>
            <a:ext cx="5722941" cy="4360050"/>
          </a:xfrm>
          <a:prstGeom prst="rect">
            <a:avLst/>
          </a:prstGeom>
        </p:spPr>
      </p:pic>
    </p:spTree>
    <p:extLst>
      <p:ext uri="{BB962C8B-B14F-4D97-AF65-F5344CB8AC3E}">
        <p14:creationId xmlns:p14="http://schemas.microsoft.com/office/powerpoint/2010/main" val="2696960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4120279" cy="3599316"/>
          </a:xfrm>
        </p:spPr>
        <p:txBody>
          <a:bodyPr/>
          <a:lstStyle/>
          <a:p>
            <a:pPr marL="0" indent="0">
              <a:buNone/>
            </a:pPr>
            <a:r>
              <a:rPr lang="vi-VN" dirty="0"/>
              <a:t>Lệnh tail còn 1 cách sử dụng nữa, đó là option –f dùng để đọc log</a:t>
            </a:r>
            <a:r>
              <a:rPr lang="vi-VN" dirty="0" smtClean="0"/>
              <a:t>.</a:t>
            </a:r>
          </a:p>
          <a:p>
            <a:pPr marL="0" indent="0">
              <a:buNone/>
            </a:pPr>
            <a:r>
              <a:rPr lang="vi-VN" dirty="0" smtClean="0"/>
              <a:t>Cú pháp: tail –f &lt;file.log&gt;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39</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716927" y="2062961"/>
            <a:ext cx="5577254" cy="4285086"/>
          </a:xfrm>
          <a:prstGeom prst="rect">
            <a:avLst/>
          </a:prstGeom>
        </p:spPr>
      </p:pic>
    </p:spTree>
    <p:extLst>
      <p:ext uri="{BB962C8B-B14F-4D97-AF65-F5344CB8AC3E}">
        <p14:creationId xmlns:p14="http://schemas.microsoft.com/office/powerpoint/2010/main" val="53501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vi-VN" dirty="0" smtClean="0"/>
              <a:t>Cài đặt Linux</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1.1. </a:t>
            </a:r>
            <a:r>
              <a:rPr lang="vi-VN" dirty="0" smtClean="0"/>
              <a:t>Cài đặt Linux</a:t>
            </a:r>
          </a:p>
          <a:p>
            <a:pPr marL="0" indent="0">
              <a:buNone/>
            </a:pPr>
            <a:r>
              <a:rPr lang="vi-VN" dirty="0"/>
              <a:t>	</a:t>
            </a:r>
            <a:r>
              <a:rPr lang="vi-VN" b="1" i="1" dirty="0"/>
              <a:t>Các bước chuẩn bị khi cài đặt</a:t>
            </a:r>
            <a:endParaRPr lang="vi-VN" dirty="0"/>
          </a:p>
          <a:p>
            <a:r>
              <a:rPr lang="vi-VN" dirty="0"/>
              <a:t>Yêu cầu phần cứng: Kiểm tra yêu cầu phần cứng tối thiểu cho máy </a:t>
            </a:r>
            <a:r>
              <a:rPr lang="vi-VN" dirty="0" smtClean="0"/>
              <a:t>chủ, </a:t>
            </a:r>
            <a:r>
              <a:rPr lang="vi-VN" dirty="0"/>
              <a:t>bao gồm CPU, RAM, và không gian đĩa cứng.</a:t>
            </a:r>
          </a:p>
          <a:p>
            <a:r>
              <a:rPr lang="vi-VN" dirty="0"/>
              <a:t>Tải về và tạo bộ cài đặt.</a:t>
            </a:r>
          </a:p>
          <a:p>
            <a:r>
              <a:rPr lang="vi-VN" dirty="0"/>
              <a:t>Thiết lập môi trường ảo hóa (nếu cần)</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spTree>
    <p:extLst>
      <p:ext uri="{BB962C8B-B14F-4D97-AF65-F5344CB8AC3E}">
        <p14:creationId xmlns:p14="http://schemas.microsoft.com/office/powerpoint/2010/main" val="1655960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i="1" dirty="0"/>
              <a:t>Công cụ </a:t>
            </a:r>
            <a:r>
              <a:rPr lang="vi-VN" i="1" dirty="0" smtClean="0"/>
              <a:t>sed</a:t>
            </a:r>
          </a:p>
          <a:p>
            <a:pPr marL="0" indent="0">
              <a:buNone/>
            </a:pPr>
            <a:r>
              <a:rPr lang="vi-VN" dirty="0"/>
              <a:t>V</a:t>
            </a:r>
            <a:r>
              <a:rPr lang="vi-VN" dirty="0" smtClean="0"/>
              <a:t>ới </a:t>
            </a:r>
            <a:r>
              <a:rPr lang="vi-VN" dirty="0"/>
              <a:t>sed ta có thể thay thế hoặc xóa đi một chuỗi mà ta chỉ định</a:t>
            </a:r>
            <a:r>
              <a:rPr lang="vi-VN" dirty="0" smtClean="0"/>
              <a:t>.</a:t>
            </a:r>
          </a:p>
          <a:p>
            <a:pPr marL="0" indent="0">
              <a:buNone/>
            </a:pPr>
            <a:r>
              <a:rPr lang="vi-VN" dirty="0" smtClean="0"/>
              <a:t>Cú pháp: </a:t>
            </a:r>
            <a:r>
              <a:rPr lang="vi-VN" dirty="0"/>
              <a:t>sed ‘ ‘ &lt;input file</a:t>
            </a:r>
            <a:r>
              <a:rPr lang="vi-VN" dirty="0" smtClean="0"/>
              <a:t>&gt;</a:t>
            </a:r>
          </a:p>
          <a:p>
            <a:pPr marL="0" indent="0">
              <a:buNone/>
            </a:pPr>
            <a:r>
              <a:rPr lang="vi-VN" dirty="0" smtClean="0"/>
              <a:t>Nội dung bên trong ‘ ‘ như sau</a:t>
            </a:r>
          </a:p>
          <a:p>
            <a:pPr marL="0" indent="0">
              <a:buNone/>
            </a:pPr>
            <a:r>
              <a:rPr lang="vi-VN" dirty="0"/>
              <a:t>‘add cmd/str/rep_str/flag(g)’</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40</a:t>
            </a:fld>
            <a:endParaRPr lang="en-US"/>
          </a:p>
        </p:txBody>
      </p:sp>
    </p:spTree>
    <p:extLst>
      <p:ext uri="{BB962C8B-B14F-4D97-AF65-F5344CB8AC3E}">
        <p14:creationId xmlns:p14="http://schemas.microsoft.com/office/powerpoint/2010/main" val="1313428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p:txBody>
          <a:bodyPr/>
          <a:lstStyle/>
          <a:p>
            <a:pPr marL="0" indent="0">
              <a:buNone/>
            </a:pPr>
            <a:r>
              <a:rPr lang="vi-VN" dirty="0" smtClean="0"/>
              <a:t>Trong đó:</a:t>
            </a:r>
          </a:p>
          <a:p>
            <a:r>
              <a:rPr lang="vi-VN" dirty="0"/>
              <a:t>add: địa chỉ (number line) chỉ định cho việc xóa hoặc thay thế</a:t>
            </a:r>
            <a:endParaRPr lang="en-US" dirty="0"/>
          </a:p>
          <a:p>
            <a:r>
              <a:rPr lang="vi-VN" dirty="0"/>
              <a:t>cmd: có hai lệnh là d(delete) và s(replace)</a:t>
            </a:r>
            <a:endParaRPr lang="en-US" dirty="0"/>
          </a:p>
          <a:p>
            <a:r>
              <a:rPr lang="vi-VN" dirty="0"/>
              <a:t>str: chuỗi chỉ định</a:t>
            </a:r>
            <a:endParaRPr lang="en-US" dirty="0"/>
          </a:p>
          <a:p>
            <a:r>
              <a:rPr lang="vi-VN" dirty="0"/>
              <a:t>rep_str: chuỗi thay thế</a:t>
            </a:r>
            <a:endParaRPr lang="en-US" dirty="0"/>
          </a:p>
          <a:p>
            <a:r>
              <a:rPr lang="vi-VN" dirty="0"/>
              <a:t>flag: gắn cờ g ( Lưu ý nếu không gắn cờ thì việc thay thế hay xóa đi sẽ không được thực hiện triệt để)</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41</a:t>
            </a:fld>
            <a:endParaRPr lang="en-US"/>
          </a:p>
        </p:txBody>
      </p:sp>
    </p:spTree>
    <p:extLst>
      <p:ext uri="{BB962C8B-B14F-4D97-AF65-F5344CB8AC3E}">
        <p14:creationId xmlns:p14="http://schemas.microsoft.com/office/powerpoint/2010/main" val="3021822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Lệnh  (commands)</a:t>
            </a:r>
            <a:endParaRPr lang="en-US" dirty="0"/>
          </a:p>
        </p:txBody>
      </p:sp>
      <p:sp>
        <p:nvSpPr>
          <p:cNvPr id="3" name="Content Placeholder 2"/>
          <p:cNvSpPr>
            <a:spLocks noGrp="1"/>
          </p:cNvSpPr>
          <p:nvPr>
            <p:ph idx="1"/>
          </p:nvPr>
        </p:nvSpPr>
        <p:spPr>
          <a:xfrm>
            <a:off x="680321" y="2336873"/>
            <a:ext cx="5333617" cy="3599316"/>
          </a:xfrm>
        </p:spPr>
        <p:txBody>
          <a:bodyPr/>
          <a:lstStyle/>
          <a:p>
            <a:pPr marL="0" indent="0">
              <a:buNone/>
            </a:pPr>
            <a:r>
              <a:rPr lang="vi-VN" dirty="0"/>
              <a:t>Ví dụ: </a:t>
            </a:r>
            <a:endParaRPr lang="en-US" dirty="0"/>
          </a:p>
          <a:p>
            <a:pPr marL="0" indent="0">
              <a:buNone/>
            </a:pPr>
            <a:r>
              <a:rPr lang="vi-VN" dirty="0"/>
              <a:t>sed ‘s/hello/xin chao/’ &lt; hello.txt</a:t>
            </a:r>
            <a:endParaRPr lang="en-US" dirty="0"/>
          </a:p>
          <a:p>
            <a:pPr marL="0" indent="0">
              <a:buNone/>
            </a:pPr>
            <a:r>
              <a:rPr lang="vi-VN" dirty="0"/>
              <a:t>sed ‘s/hello/xin chao/g’ &lt; hello.txt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42</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732583" y="2071126"/>
            <a:ext cx="5424855" cy="4250543"/>
          </a:xfrm>
          <a:prstGeom prst="rect">
            <a:avLst/>
          </a:prstGeom>
        </p:spPr>
      </p:pic>
    </p:spTree>
    <p:extLst>
      <p:ext uri="{BB962C8B-B14F-4D97-AF65-F5344CB8AC3E}">
        <p14:creationId xmlns:p14="http://schemas.microsoft.com/office/powerpoint/2010/main" val="269552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i="1" dirty="0" smtClean="0"/>
              <a:t>	</a:t>
            </a:r>
            <a:r>
              <a:rPr lang="vi-VN" b="1" i="1" dirty="0" smtClean="0"/>
              <a:t>Lựa </a:t>
            </a:r>
            <a:r>
              <a:rPr lang="vi-VN" b="1" i="1" dirty="0"/>
              <a:t>chọn cách thức cài đặt</a:t>
            </a:r>
            <a:endParaRPr lang="vi-VN" dirty="0"/>
          </a:p>
          <a:p>
            <a:pPr marL="0" indent="0">
              <a:buNone/>
            </a:pPr>
            <a:r>
              <a:rPr lang="vi-VN" dirty="0"/>
              <a:t>Lựa chọn </a:t>
            </a:r>
            <a:r>
              <a:rPr lang="vi-VN" dirty="0" smtClean="0"/>
              <a:t>bản phân phối </a:t>
            </a:r>
            <a:r>
              <a:rPr lang="en-US" dirty="0" smtClean="0"/>
              <a:t>Linux</a:t>
            </a:r>
            <a:r>
              <a:rPr lang="vi-VN" dirty="0" smtClean="0"/>
              <a:t> phù hợp </a:t>
            </a:r>
            <a:r>
              <a:rPr lang="vi-VN" dirty="0"/>
              <a:t>để cài đặt</a:t>
            </a:r>
            <a:r>
              <a:rPr lang="vi-VN" dirty="0" smtClean="0"/>
              <a:t>. Có thể là CentOS, Ubuntu,...</a:t>
            </a:r>
            <a:endParaRPr lang="vi-VN" dirty="0"/>
          </a:p>
          <a:p>
            <a:pPr marL="0" indent="0">
              <a:buNone/>
            </a:pPr>
            <a:r>
              <a:rPr lang="vi-VN" dirty="0"/>
              <a:t>Có các cách cài đặt sau:</a:t>
            </a:r>
          </a:p>
          <a:p>
            <a:r>
              <a:rPr lang="vi-VN" dirty="0"/>
              <a:t>Tạo usb boot</a:t>
            </a:r>
          </a:p>
          <a:p>
            <a:r>
              <a:rPr lang="vi-VN" dirty="0"/>
              <a:t>Dùng đĩa CD</a:t>
            </a:r>
          </a:p>
          <a:p>
            <a:r>
              <a:rPr lang="vi-VN" dirty="0"/>
              <a:t>Dùng máy ảo</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
        <p:nvSpPr>
          <p:cNvPr id="7" name="Title 1"/>
          <p:cNvSpPr>
            <a:spLocks noGrp="1"/>
          </p:cNvSpPr>
          <p:nvPr>
            <p:ph type="title"/>
          </p:nvPr>
        </p:nvSpPr>
        <p:spPr/>
        <p:txBody>
          <a:bodyPr/>
          <a:lstStyle/>
          <a:p>
            <a:r>
              <a:rPr lang="en-US" dirty="0" smtClean="0"/>
              <a:t>1. </a:t>
            </a:r>
            <a:r>
              <a:rPr lang="vi-VN" dirty="0" smtClean="0"/>
              <a:t>Cài đặt Linux</a:t>
            </a:r>
            <a:endParaRPr lang="en-US" dirty="0"/>
          </a:p>
        </p:txBody>
      </p:sp>
    </p:spTree>
    <p:extLst>
      <p:ext uri="{BB962C8B-B14F-4D97-AF65-F5344CB8AC3E}">
        <p14:creationId xmlns:p14="http://schemas.microsoft.com/office/powerpoint/2010/main" val="233494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2" y="2336873"/>
            <a:ext cx="4677742" cy="3599316"/>
          </a:xfrm>
        </p:spPr>
        <p:txBody>
          <a:bodyPr/>
          <a:lstStyle/>
          <a:p>
            <a:pPr marL="0" indent="0">
              <a:buNone/>
            </a:pPr>
            <a:r>
              <a:rPr lang="vi-VN" dirty="0" smtClean="0"/>
              <a:t>Sau khi reboot vầ khởi động hệ thống, tiến hành đăng nhập vào hệ thống:</a:t>
            </a:r>
          </a:p>
          <a:p>
            <a:pPr marL="0" indent="0">
              <a:buNone/>
            </a:pPr>
            <a:r>
              <a:rPr lang="vi-VN" dirty="0" smtClean="0"/>
              <a:t>Nhập thông tin người dùng đã cài đặt (Tên người dùng, mật khẩu). Ví dụ như hình bên là giao diện đăng nhập của phiên bản Ubuntu.</a:t>
            </a:r>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
        <p:nvSpPr>
          <p:cNvPr id="7" name="Title 1"/>
          <p:cNvSpPr>
            <a:spLocks noGrp="1"/>
          </p:cNvSpPr>
          <p:nvPr>
            <p:ph type="title"/>
          </p:nvPr>
        </p:nvSpPr>
        <p:spPr/>
        <p:txBody>
          <a:bodyPr/>
          <a:lstStyle/>
          <a:p>
            <a:r>
              <a:rPr lang="vi-VN" dirty="0"/>
              <a:t>2</a:t>
            </a:r>
            <a:r>
              <a:rPr lang="en-US" dirty="0" smtClean="0"/>
              <a:t>. </a:t>
            </a:r>
            <a:r>
              <a:rPr lang="vi-VN" dirty="0" smtClean="0"/>
              <a:t>Đăng nhập</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918" y="2375182"/>
            <a:ext cx="3544521" cy="3561007"/>
          </a:xfrm>
          <a:prstGeom prst="rect">
            <a:avLst/>
          </a:prstGeom>
        </p:spPr>
      </p:pic>
    </p:spTree>
    <p:extLst>
      <p:ext uri="{BB962C8B-B14F-4D97-AF65-F5344CB8AC3E}">
        <p14:creationId xmlns:p14="http://schemas.microsoft.com/office/powerpoint/2010/main" val="205059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3.Giao diện dòng lệnh CLI</a:t>
            </a:r>
            <a:endParaRPr lang="en-US" dirty="0"/>
          </a:p>
        </p:txBody>
      </p:sp>
      <p:sp>
        <p:nvSpPr>
          <p:cNvPr id="3" name="Content Placeholder 2"/>
          <p:cNvSpPr>
            <a:spLocks noGrp="1"/>
          </p:cNvSpPr>
          <p:nvPr>
            <p:ph idx="1"/>
          </p:nvPr>
        </p:nvSpPr>
        <p:spPr>
          <a:xfrm>
            <a:off x="680321" y="2336873"/>
            <a:ext cx="10049134" cy="3599316"/>
          </a:xfrm>
        </p:spPr>
        <p:txBody>
          <a:bodyPr/>
          <a:lstStyle/>
          <a:p>
            <a:pPr marL="0" indent="0">
              <a:buNone/>
            </a:pPr>
            <a:r>
              <a:rPr lang="vi-VN" dirty="0" smtClean="0"/>
              <a:t>	</a:t>
            </a:r>
            <a:r>
              <a:rPr lang="vi-VN" b="1" i="1" dirty="0" smtClean="0"/>
              <a:t>Terminal và console ảo</a:t>
            </a:r>
            <a:endParaRPr lang="vi-VN" dirty="0" smtClean="0"/>
          </a:p>
          <a:p>
            <a:pPr marL="0" indent="0">
              <a:buNone/>
            </a:pPr>
            <a:r>
              <a:rPr lang="vi-VN" dirty="0" smtClean="0"/>
              <a:t>Để làm việc với giao diện dòng lệnh CLI cần sử dụng </a:t>
            </a:r>
            <a:r>
              <a:rPr lang="vi-VN" i="1" dirty="0" smtClean="0"/>
              <a:t>Termina</a:t>
            </a:r>
            <a:r>
              <a:rPr lang="en-US" i="1" dirty="0" smtClean="0"/>
              <a:t>l</a:t>
            </a:r>
            <a:r>
              <a:rPr lang="vi-VN" dirty="0" smtClean="0"/>
              <a:t> của hệ thống</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137" y="3461085"/>
            <a:ext cx="6549285" cy="2956363"/>
          </a:xfrm>
          <a:prstGeom prst="rect">
            <a:avLst/>
          </a:prstGeom>
        </p:spPr>
      </p:pic>
    </p:spTree>
    <p:extLst>
      <p:ext uri="{BB962C8B-B14F-4D97-AF65-F5344CB8AC3E}">
        <p14:creationId xmlns:p14="http://schemas.microsoft.com/office/powerpoint/2010/main" val="1790081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2" y="2336873"/>
            <a:ext cx="4116268" cy="3599316"/>
          </a:xfrm>
        </p:spPr>
        <p:txBody>
          <a:bodyPr/>
          <a:lstStyle/>
          <a:p>
            <a:pPr marL="0" indent="0">
              <a:buNone/>
            </a:pPr>
            <a:r>
              <a:rPr lang="vi-VN" dirty="0" smtClean="0"/>
              <a:t>Đây là shell của Ubuntu với giao diện CLI.</a:t>
            </a:r>
          </a:p>
          <a:p>
            <a:pPr marL="0" indent="0">
              <a:buNone/>
            </a:pPr>
            <a:r>
              <a:rPr lang="vi-VN" dirty="0" smtClean="0"/>
              <a:t>Với các phiên bản khác thì cơ bản shell mặc định sẽ là bash shell</a:t>
            </a:r>
          </a:p>
          <a:p>
            <a:pPr marL="0" indent="0">
              <a:buNone/>
            </a:pPr>
            <a:r>
              <a:rPr lang="vi-VN" dirty="0" smtClean="0"/>
              <a:t>Thông tin về các shell sẽ lưu ở file /etc/shells</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sp>
        <p:nvSpPr>
          <p:cNvPr id="7" name="Title 1"/>
          <p:cNvSpPr>
            <a:spLocks noGrp="1"/>
          </p:cNvSpPr>
          <p:nvPr>
            <p:ph type="title"/>
          </p:nvPr>
        </p:nvSpPr>
        <p:spPr/>
        <p:txBody>
          <a:bodyPr/>
          <a:lstStyle/>
          <a:p>
            <a:r>
              <a:rPr lang="vi-VN" dirty="0" smtClean="0"/>
              <a:t>3.Giao diện dòng lệnh CLI</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618" y="2336873"/>
            <a:ext cx="5415563" cy="3839946"/>
          </a:xfrm>
          <a:prstGeom prst="rect">
            <a:avLst/>
          </a:prstGeom>
        </p:spPr>
      </p:pic>
    </p:spTree>
    <p:extLst>
      <p:ext uri="{BB962C8B-B14F-4D97-AF65-F5344CB8AC3E}">
        <p14:creationId xmlns:p14="http://schemas.microsoft.com/office/powerpoint/2010/main" val="41788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2336872"/>
            <a:ext cx="9613861" cy="3743085"/>
          </a:xfrm>
        </p:spPr>
        <p:txBody>
          <a:bodyPr>
            <a:normAutofit lnSpcReduction="10000"/>
          </a:bodyPr>
          <a:lstStyle/>
          <a:p>
            <a:pPr marL="0" indent="0">
              <a:buNone/>
            </a:pPr>
            <a:r>
              <a:rPr lang="vi-VN" b="1" i="1" dirty="0" smtClean="0"/>
              <a:t>	</a:t>
            </a:r>
            <a:r>
              <a:rPr lang="vi-VN" b="1" dirty="0" smtClean="0"/>
              <a:t>1. Các phím tắt</a:t>
            </a:r>
          </a:p>
          <a:p>
            <a:r>
              <a:rPr lang="en-US" dirty="0" err="1" smtClean="0"/>
              <a:t>Phím</a:t>
            </a:r>
            <a:r>
              <a:rPr lang="en-US" dirty="0" smtClean="0"/>
              <a:t> </a:t>
            </a:r>
            <a:r>
              <a:rPr lang="en-US" dirty="0" err="1" smtClean="0"/>
              <a:t>mũi</a:t>
            </a:r>
            <a:r>
              <a:rPr lang="en-US" dirty="0" smtClean="0"/>
              <a:t> </a:t>
            </a:r>
            <a:r>
              <a:rPr lang="en-US" dirty="0" err="1" smtClean="0"/>
              <a:t>tên</a:t>
            </a:r>
            <a:r>
              <a:rPr lang="en-US" dirty="0" smtClean="0"/>
              <a:t> </a:t>
            </a:r>
            <a:r>
              <a:rPr lang="vi-VN" dirty="0" smtClean="0"/>
              <a:t>lên, xuống</a:t>
            </a:r>
            <a:r>
              <a:rPr lang="en-US" dirty="0" smtClean="0"/>
              <a:t> (</a:t>
            </a:r>
            <a:r>
              <a:rPr lang="vi-VN" dirty="0" smtClean="0"/>
              <a:t>Up, down</a:t>
            </a:r>
            <a:r>
              <a:rPr lang="en-US" dirty="0" smtClean="0"/>
              <a:t> Arrow)</a:t>
            </a:r>
            <a:r>
              <a:rPr lang="vi-VN" dirty="0" smtClean="0"/>
              <a:t> Dùng để lấy lại các lệnh đã thực hiện trước đó trong lịch sử lệnh. </a:t>
            </a:r>
          </a:p>
          <a:p>
            <a:r>
              <a:rPr lang="en-US" dirty="0" smtClean="0"/>
              <a:t>Ctrl </a:t>
            </a:r>
            <a:r>
              <a:rPr lang="en-US" dirty="0"/>
              <a:t>+ R: </a:t>
            </a:r>
            <a:r>
              <a:rPr lang="en-US" dirty="0" err="1"/>
              <a:t>Dùng</a:t>
            </a:r>
            <a:r>
              <a:rPr lang="en-US" dirty="0"/>
              <a:t> </a:t>
            </a:r>
            <a:r>
              <a:rPr lang="en-US" dirty="0" err="1"/>
              <a:t>để</a:t>
            </a:r>
            <a:r>
              <a:rPr lang="en-US" dirty="0"/>
              <a:t> </a:t>
            </a:r>
            <a:r>
              <a:rPr lang="en-US" dirty="0" err="1"/>
              <a:t>tìm</a:t>
            </a:r>
            <a:r>
              <a:rPr lang="en-US" dirty="0"/>
              <a:t> </a:t>
            </a:r>
            <a:r>
              <a:rPr lang="en-US" dirty="0" err="1"/>
              <a:t>kiếm</a:t>
            </a:r>
            <a:r>
              <a:rPr lang="en-US" dirty="0"/>
              <a:t> </a:t>
            </a:r>
            <a:r>
              <a:rPr lang="en-US" dirty="0" err="1"/>
              <a:t>trong</a:t>
            </a:r>
            <a:r>
              <a:rPr lang="en-US" dirty="0"/>
              <a:t> </a:t>
            </a:r>
            <a:r>
              <a:rPr lang="en-US" dirty="0" err="1"/>
              <a:t>lịch</a:t>
            </a:r>
            <a:r>
              <a:rPr lang="en-US" dirty="0"/>
              <a:t> </a:t>
            </a:r>
            <a:r>
              <a:rPr lang="en-US" dirty="0" err="1"/>
              <a:t>sử</a:t>
            </a:r>
            <a:r>
              <a:rPr lang="en-US" dirty="0"/>
              <a:t> </a:t>
            </a:r>
            <a:r>
              <a:rPr lang="en-US" dirty="0" err="1" smtClean="0"/>
              <a:t>lệnh</a:t>
            </a:r>
            <a:r>
              <a:rPr lang="en-US" dirty="0" smtClean="0"/>
              <a:t>.</a:t>
            </a:r>
            <a:endParaRPr lang="vi-VN" dirty="0" smtClean="0"/>
          </a:p>
          <a:p>
            <a:r>
              <a:rPr lang="en-US" dirty="0"/>
              <a:t>Ctrl + C: </a:t>
            </a:r>
            <a:r>
              <a:rPr lang="en-US" dirty="0" err="1"/>
              <a:t>Dùng</a:t>
            </a:r>
            <a:r>
              <a:rPr lang="en-US" dirty="0"/>
              <a:t> </a:t>
            </a:r>
            <a:r>
              <a:rPr lang="en-US" dirty="0" err="1"/>
              <a:t>để</a:t>
            </a:r>
            <a:r>
              <a:rPr lang="en-US" dirty="0"/>
              <a:t> </a:t>
            </a:r>
            <a:r>
              <a:rPr lang="en-US" dirty="0" err="1"/>
              <a:t>hủy</a:t>
            </a:r>
            <a:r>
              <a:rPr lang="en-US" dirty="0"/>
              <a:t> </a:t>
            </a:r>
            <a:r>
              <a:rPr lang="en-US" dirty="0" err="1"/>
              <a:t>bỏ</a:t>
            </a:r>
            <a:r>
              <a:rPr lang="en-US" dirty="0"/>
              <a:t> </a:t>
            </a:r>
            <a:r>
              <a:rPr lang="en-US" dirty="0" err="1"/>
              <a:t>lệnh</a:t>
            </a:r>
            <a:r>
              <a:rPr lang="en-US" dirty="0"/>
              <a:t> </a:t>
            </a:r>
            <a:r>
              <a:rPr lang="en-US" dirty="0" err="1"/>
              <a:t>hiện</a:t>
            </a:r>
            <a:r>
              <a:rPr lang="en-US" dirty="0"/>
              <a:t> </a:t>
            </a:r>
            <a:r>
              <a:rPr lang="en-US" dirty="0" err="1"/>
              <a:t>đang</a:t>
            </a:r>
            <a:r>
              <a:rPr lang="en-US" dirty="0"/>
              <a:t> </a:t>
            </a:r>
            <a:r>
              <a:rPr lang="en-US" dirty="0" err="1"/>
              <a:t>thực</a:t>
            </a:r>
            <a:r>
              <a:rPr lang="en-US" dirty="0"/>
              <a:t> </a:t>
            </a:r>
            <a:r>
              <a:rPr lang="en-US" dirty="0" err="1"/>
              <a:t>hiện</a:t>
            </a:r>
            <a:r>
              <a:rPr lang="en-US" dirty="0" smtClean="0"/>
              <a:t>.</a:t>
            </a:r>
            <a:endParaRPr lang="vi-VN" dirty="0" smtClean="0"/>
          </a:p>
          <a:p>
            <a:r>
              <a:rPr lang="vi-VN" dirty="0"/>
              <a:t>Ctrl + D: Dùng để đóng terminal hoặc thoát khỏi môi trường shell nếu bạn không muốn tiếp tục sử dụng</a:t>
            </a:r>
            <a:r>
              <a:rPr lang="vi-VN" dirty="0" smtClean="0"/>
              <a:t>.</a:t>
            </a:r>
          </a:p>
          <a:p>
            <a:pPr marL="0" indent="0">
              <a:buNone/>
            </a:pPr>
            <a:r>
              <a:rPr lang="vi-VN" dirty="0" smtClean="0"/>
              <a: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9/12/2024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sp>
        <p:nvSpPr>
          <p:cNvPr id="7" name="Title 1"/>
          <p:cNvSpPr>
            <a:spLocks noGrp="1"/>
          </p:cNvSpPr>
          <p:nvPr>
            <p:ph type="title"/>
          </p:nvPr>
        </p:nvSpPr>
        <p:spPr/>
        <p:txBody>
          <a:bodyPr/>
          <a:lstStyle/>
          <a:p>
            <a:r>
              <a:rPr lang="vi-VN" dirty="0" smtClean="0"/>
              <a:t>4. Lệnh  (commands)</a:t>
            </a:r>
            <a:endParaRPr lang="en-US" dirty="0"/>
          </a:p>
        </p:txBody>
      </p:sp>
    </p:spTree>
    <p:extLst>
      <p:ext uri="{BB962C8B-B14F-4D97-AF65-F5344CB8AC3E}">
        <p14:creationId xmlns:p14="http://schemas.microsoft.com/office/powerpoint/2010/main" val="218923458"/>
      </p:ext>
    </p:extLst>
  </p:cSld>
  <p:clrMapOvr>
    <a:masterClrMapping/>
  </p:clrMapOvr>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14936</TotalTime>
  <Words>1072</Words>
  <Application>Microsoft Office PowerPoint</Application>
  <PresentationFormat>Widescreen</PresentationFormat>
  <Paragraphs>303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Trebuchet MS</vt:lpstr>
      <vt:lpstr>Berlin</vt:lpstr>
      <vt:lpstr>HỌC PHẦN: LINUX VÀ PHẦN MỀM MÃ NGUỒN MỞ</vt:lpstr>
      <vt:lpstr>Mục tiêu</vt:lpstr>
      <vt:lpstr>Nội dung</vt:lpstr>
      <vt:lpstr>1. Cài đặt Linux</vt:lpstr>
      <vt:lpstr>1. Cài đặt Linux</vt:lpstr>
      <vt:lpstr>2. Đăng nhập</vt:lpstr>
      <vt:lpstr>3.Giao diện dòng lệnh CLI</vt:lpstr>
      <vt:lpstr>3.Giao diện dòng lệnh CLI</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lpstr>4. Lệnh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85</cp:revision>
  <dcterms:created xsi:type="dcterms:W3CDTF">2023-10-02T01:21:42Z</dcterms:created>
  <dcterms:modified xsi:type="dcterms:W3CDTF">2024-09-16T15:53:30Z</dcterms:modified>
</cp:coreProperties>
</file>