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94" r:id="rId16"/>
    <p:sldId id="29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0C6EA5-9C01-4B46-A8E8-721FE841AB66}" type="datetime1">
              <a:rPr lang="en-US" smtClean="0"/>
              <a:t>9/11/2024</a:t>
            </a:fld>
            <a:endParaRPr lang="en-US"/>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9/11/2024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9/11/2024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9/11/2024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9/11/2024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417449"/>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a:xfrm>
            <a:off x="680321" y="6417450"/>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9/11/2024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9/11/2024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9/11/2024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9/11/2024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9/11/2024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6417451"/>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9/11/2024</a:t>
            </a:fld>
            <a:endParaRPr lang="en-US" dirty="0"/>
          </a:p>
        </p:txBody>
      </p:sp>
      <p:sp>
        <p:nvSpPr>
          <p:cNvPr id="5" name="Footer Placeholder 4"/>
          <p:cNvSpPr>
            <a:spLocks noGrp="1"/>
          </p:cNvSpPr>
          <p:nvPr>
            <p:ph type="ftr" sz="quarter" idx="3"/>
          </p:nvPr>
        </p:nvSpPr>
        <p:spPr>
          <a:xfrm>
            <a:off x="680321" y="6417452"/>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9/11/2024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a:t>
            </a:r>
            <a:r>
              <a:rPr lang="vi-VN" sz="4000" dirty="0">
                <a:latin typeface="Times New Roman" panose="02020603050405020304" pitchFamily="18" charset="0"/>
                <a:cs typeface="Times New Roman" panose="02020603050405020304" pitchFamily="18" charset="0"/>
              </a:rPr>
              <a:t>3</a:t>
            </a:r>
            <a:r>
              <a:rPr lang="vi-VN" sz="4000" dirty="0" smtClean="0">
                <a:latin typeface="Times New Roman" panose="02020603050405020304" pitchFamily="18" charset="0"/>
                <a:cs typeface="Times New Roman" panose="02020603050405020304" pitchFamily="18" charset="0"/>
              </a:rPr>
              <a:t>: Hệ thống file và thiết bị lưu trữ</a:t>
            </a:r>
            <a:endParaRPr lang="en-US" sz="4000" dirty="0">
              <a:latin typeface="Times New Roman" panose="02020603050405020304" pitchFamily="18" charset="0"/>
              <a:cs typeface="Times New Roman" panose="02020603050405020304" pitchFamily="18" charset="0"/>
            </a:endParaRPr>
          </a:p>
        </p:txBody>
      </p:sp>
      <p:sp>
        <p:nvSpPr>
          <p:cNvPr id="7" name="Subtitle 2"/>
          <p:cNvSpPr>
            <a:spLocks noGrp="1"/>
          </p:cNvSpPr>
          <p:nvPr>
            <p:ph type="subTitle" idx="1"/>
          </p:nvPr>
        </p:nvSpPr>
        <p:spPr>
          <a:xfrm>
            <a:off x="7332784" y="5031794"/>
            <a:ext cx="4727241" cy="1117687"/>
          </a:xfrm>
        </p:spPr>
        <p:txBody>
          <a:bodyPr>
            <a:normAutofit/>
          </a:bodyPr>
          <a:lstStyle/>
          <a:p>
            <a:pPr algn="r"/>
            <a:r>
              <a:rPr lang="vi-VN" sz="2800" dirty="0" smtClean="0"/>
              <a:t>Giảng viên: Nguyễn Hồng Anh </a:t>
            </a:r>
          </a:p>
          <a:p>
            <a:pPr algn="r"/>
            <a:r>
              <a:rPr lang="vi-VN" sz="2800" dirty="0" smtClean="0"/>
              <a:t>Khoa CNTT-HVKTMM</a:t>
            </a:r>
            <a:endParaRPr lang="en-US" sz="2800" dirty="0"/>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a:xfrm>
            <a:off x="680321" y="2336873"/>
            <a:ext cx="3602921" cy="3599316"/>
          </a:xfrm>
        </p:spPr>
        <p:txBody>
          <a:bodyPr/>
          <a:lstStyle/>
          <a:p>
            <a:pPr marL="0" indent="0">
              <a:buNone/>
            </a:pPr>
            <a:r>
              <a:rPr lang="vi-VN" dirty="0"/>
              <a:t>Tạo logical partition từ extended</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948150" y="2156404"/>
            <a:ext cx="5346031" cy="3960254"/>
          </a:xfrm>
          <a:prstGeom prst="rect">
            <a:avLst/>
          </a:prstGeom>
        </p:spPr>
      </p:pic>
    </p:spTree>
    <p:extLst>
      <p:ext uri="{BB962C8B-B14F-4D97-AF65-F5344CB8AC3E}">
        <p14:creationId xmlns:p14="http://schemas.microsoft.com/office/powerpoint/2010/main" val="35597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a:xfrm>
            <a:off x="680321" y="2336873"/>
            <a:ext cx="3346247" cy="3599316"/>
          </a:xfrm>
        </p:spPr>
        <p:txBody>
          <a:bodyPr/>
          <a:lstStyle/>
          <a:p>
            <a:pPr marL="0" indent="0">
              <a:buNone/>
            </a:pPr>
            <a:r>
              <a:rPr lang="vi-VN" dirty="0" smtClean="0"/>
              <a:t>Sau </a:t>
            </a:r>
            <a:r>
              <a:rPr lang="vi-VN" dirty="0"/>
              <a:t>khi phân vùng xong, tiến hành ghi bảng phân vùng xuống ổ đĩa và thoát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870270" y="2080088"/>
            <a:ext cx="5423911" cy="4091439"/>
          </a:xfrm>
          <a:prstGeom prst="rect">
            <a:avLst/>
          </a:prstGeom>
        </p:spPr>
      </p:pic>
    </p:spTree>
    <p:extLst>
      <p:ext uri="{BB962C8B-B14F-4D97-AF65-F5344CB8AC3E}">
        <p14:creationId xmlns:p14="http://schemas.microsoft.com/office/powerpoint/2010/main" val="111177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1" y="2336873"/>
            <a:ext cx="2633352" cy="3599316"/>
          </a:xfrm>
        </p:spPr>
        <p:txBody>
          <a:bodyPr/>
          <a:lstStyle/>
          <a:p>
            <a:pPr marL="0" indent="0">
              <a:buNone/>
            </a:pPr>
            <a:r>
              <a:rPr lang="vi-VN" dirty="0"/>
              <a:t>Sau khi tạo ra các phân vùng để quản lý thiết bị thì ta cần phải có File System trên từng phân vùng đó.</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273" y="2274685"/>
            <a:ext cx="6370908" cy="3661504"/>
          </a:xfrm>
          <a:prstGeom prst="rect">
            <a:avLst/>
          </a:prstGeom>
        </p:spPr>
      </p:pic>
    </p:spTree>
    <p:extLst>
      <p:ext uri="{BB962C8B-B14F-4D97-AF65-F5344CB8AC3E}">
        <p14:creationId xmlns:p14="http://schemas.microsoft.com/office/powerpoint/2010/main" val="379198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p:txBody>
          <a:bodyPr/>
          <a:lstStyle/>
          <a:p>
            <a:pPr marL="0" indent="0">
              <a:buNone/>
            </a:pPr>
            <a:r>
              <a:rPr lang="vi-VN" dirty="0"/>
              <a:t>Mỗi FS sẽ có hai phần dữ liệu tương ứng là meta và data</a:t>
            </a:r>
            <a:endParaRPr lang="en-US" dirty="0"/>
          </a:p>
          <a:p>
            <a:r>
              <a:rPr lang="vi-VN" dirty="0" smtClean="0"/>
              <a:t>Meta</a:t>
            </a:r>
            <a:r>
              <a:rPr lang="vi-VN" dirty="0"/>
              <a:t>: đây là một không gian lưu trữ thông tin, cấu trúc của FS, các thông tin thuộc tính của một file như là type, timestamp, owner, size, pointer. Dung lượng của meta chiếm nhiều nhất là 5% dung lượng của cả FS.</a:t>
            </a:r>
            <a:endParaRPr lang="en-US" dirty="0"/>
          </a:p>
          <a:p>
            <a:r>
              <a:rPr lang="vi-VN" dirty="0" smtClean="0"/>
              <a:t>Datablock</a:t>
            </a:r>
            <a:r>
              <a:rPr lang="vi-VN" dirty="0"/>
              <a:t>: là không gian lưu trữ dữ liệu</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Tree>
    <p:extLst>
      <p:ext uri="{BB962C8B-B14F-4D97-AF65-F5344CB8AC3E}">
        <p14:creationId xmlns:p14="http://schemas.microsoft.com/office/powerpoint/2010/main" val="227479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2" y="2336873"/>
            <a:ext cx="9613859" cy="3599316"/>
          </a:xfrm>
        </p:spPr>
        <p:txBody>
          <a:bodyPr>
            <a:normAutofit/>
          </a:bodyPr>
          <a:lstStyle/>
          <a:p>
            <a:pPr marL="0" indent="0">
              <a:buNone/>
            </a:pPr>
            <a:r>
              <a:rPr lang="en-US" dirty="0" smtClean="0"/>
              <a:t>	B</a:t>
            </a:r>
            <a:r>
              <a:rPr lang="vi-VN" dirty="0" smtClean="0"/>
              <a:t>ên </a:t>
            </a:r>
            <a:r>
              <a:rPr lang="vi-VN" dirty="0"/>
              <a:t>trong meta cũng chia ra làm các không gian lưu trữ nhỏ hơn, gọi là inodes. Mỗi không gian inode sẽ lưu trữ thông tin thuộc tính của file mà inode đó trỏ pointer đến. Các inodes được đánh số từ 1, cách đánh số này được lưu trong một danh sách gọi là ilist.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spTree>
    <p:extLst>
      <p:ext uri="{BB962C8B-B14F-4D97-AF65-F5344CB8AC3E}">
        <p14:creationId xmlns:p14="http://schemas.microsoft.com/office/powerpoint/2010/main" val="93250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76" y="2167659"/>
            <a:ext cx="9611605" cy="3916296"/>
          </a:xfrm>
          <a:prstGeom prst="rect">
            <a:avLst/>
          </a:prstGeom>
        </p:spPr>
      </p:pic>
    </p:spTree>
    <p:extLst>
      <p:ext uri="{BB962C8B-B14F-4D97-AF65-F5344CB8AC3E}">
        <p14:creationId xmlns:p14="http://schemas.microsoft.com/office/powerpoint/2010/main" val="294362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94" y="2219976"/>
            <a:ext cx="9445314" cy="4049555"/>
          </a:xfrm>
          <a:prstGeom prst="rect">
            <a:avLst/>
          </a:prstGeom>
        </p:spPr>
      </p:pic>
    </p:spTree>
    <p:extLst>
      <p:ext uri="{BB962C8B-B14F-4D97-AF65-F5344CB8AC3E}">
        <p14:creationId xmlns:p14="http://schemas.microsoft.com/office/powerpoint/2010/main" val="201991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2" y="2336873"/>
            <a:ext cx="4324816" cy="4080576"/>
          </a:xfrm>
        </p:spPr>
        <p:txBody>
          <a:bodyPr>
            <a:normAutofit/>
          </a:bodyPr>
          <a:lstStyle/>
          <a:p>
            <a:pPr marL="0" indent="0">
              <a:buNone/>
            </a:pPr>
            <a:r>
              <a:rPr lang="en-US" dirty="0" smtClean="0"/>
              <a:t>	</a:t>
            </a:r>
            <a:r>
              <a:rPr lang="vi-VN" dirty="0" smtClean="0"/>
              <a:t>Để tạo FS cho 1 phân vùng ta sử dụng công cụ mkfs</a:t>
            </a:r>
          </a:p>
          <a:p>
            <a:pPr marL="0" indent="0">
              <a:buNone/>
            </a:pPr>
            <a:r>
              <a:rPr lang="vi-VN" dirty="0"/>
              <a:t>Ví dụ: Ta có một phân vùng /dev/sdb2 nào đó trên hệ thống vừa mới được phân </a:t>
            </a:r>
            <a:r>
              <a:rPr lang="vi-VN" dirty="0" smtClean="0"/>
              <a:t>vùng, tạo FS cho phân vùng đó</a:t>
            </a:r>
          </a:p>
          <a:p>
            <a:pPr marL="0" indent="0">
              <a:buNone/>
            </a:pPr>
            <a:r>
              <a:rPr lang="vi-VN" dirty="0" smtClean="0"/>
              <a:t>mkfs –t ext4 /dev/sdb2</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036381" y="2146195"/>
            <a:ext cx="5257800" cy="3959225"/>
          </a:xfrm>
          <a:prstGeom prst="rect">
            <a:avLst/>
          </a:prstGeom>
        </p:spPr>
      </p:pic>
    </p:spTree>
    <p:extLst>
      <p:ext uri="{BB962C8B-B14F-4D97-AF65-F5344CB8AC3E}">
        <p14:creationId xmlns:p14="http://schemas.microsoft.com/office/powerpoint/2010/main" val="48205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2" y="2336873"/>
            <a:ext cx="3201868" cy="3599316"/>
          </a:xfrm>
        </p:spPr>
        <p:txBody>
          <a:bodyPr/>
          <a:lstStyle/>
          <a:p>
            <a:pPr marL="0" indent="0">
              <a:buNone/>
            </a:pPr>
            <a:r>
              <a:rPr lang="vi-VN" smtClean="0"/>
              <a:t>Với extended partition thì không tạo FS được vì nó không được phép lưu trữ dữ liệu</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397709" y="2155331"/>
            <a:ext cx="5289550" cy="3962400"/>
          </a:xfrm>
          <a:prstGeom prst="rect">
            <a:avLst/>
          </a:prstGeom>
        </p:spPr>
      </p:pic>
    </p:spTree>
    <p:extLst>
      <p:ext uri="{BB962C8B-B14F-4D97-AF65-F5344CB8AC3E}">
        <p14:creationId xmlns:p14="http://schemas.microsoft.com/office/powerpoint/2010/main" val="43764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p:txBody>
          <a:bodyPr/>
          <a:lstStyle/>
          <a:p>
            <a:pPr marL="0" indent="0">
              <a:buNone/>
            </a:pPr>
            <a:r>
              <a:rPr lang="vi-VN" dirty="0"/>
              <a:t>Các lệnh để moniter FS:</a:t>
            </a:r>
            <a:endParaRPr lang="en-US" dirty="0"/>
          </a:p>
          <a:p>
            <a:r>
              <a:rPr lang="vi-VN" dirty="0" smtClean="0"/>
              <a:t>df </a:t>
            </a:r>
            <a:r>
              <a:rPr lang="vi-VN" dirty="0"/>
              <a:t>–h/-i (xem size/xem </a:t>
            </a:r>
            <a:r>
              <a:rPr lang="vi-VN" dirty="0" smtClean="0"/>
              <a:t>inodes file)</a:t>
            </a:r>
            <a:endParaRPr lang="en-US" dirty="0"/>
          </a:p>
          <a:p>
            <a:r>
              <a:rPr lang="vi-VN" dirty="0" smtClean="0"/>
              <a:t>du </a:t>
            </a:r>
            <a:r>
              <a:rPr lang="vi-VN" dirty="0"/>
              <a:t>–sh (xem size thư mục)</a:t>
            </a:r>
            <a:endParaRPr lang="en-US" dirty="0"/>
          </a:p>
          <a:p>
            <a:r>
              <a:rPr lang="vi-VN"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19</a:t>
            </a:fld>
            <a:endParaRPr lang="en-US"/>
          </a:p>
        </p:txBody>
      </p:sp>
    </p:spTree>
    <p:extLst>
      <p:ext uri="{BB962C8B-B14F-4D97-AF65-F5344CB8AC3E}">
        <p14:creationId xmlns:p14="http://schemas.microsoft.com/office/powerpoint/2010/main" val="81253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smtClean="0"/>
              <a:t>Hiểu và biết cách phân vùng. Hiểu bản chất việc ghi và lưu dữ liệu trên hệ thống, thiết bị. Biết cách thiết lập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9/11/2024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Quản lý files và thư mục</a:t>
            </a:r>
          </a:p>
          <a:p>
            <a:pPr marL="0" indent="0">
              <a:buNone/>
            </a:pPr>
            <a:r>
              <a:rPr lang="vi-VN" dirty="0"/>
              <a:t>Bản chất file và thư mục đều là các files, vì bản chất chúng đều được định nghĩa bởi các inodes và blocks dữ liệu. Sự khác nhau nằm ở cấu trúc dữ liệu của chúng.</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20</a:t>
            </a:fld>
            <a:endParaRPr lang="en-US"/>
          </a:p>
        </p:txBody>
      </p:sp>
    </p:spTree>
    <p:extLst>
      <p:ext uri="{BB962C8B-B14F-4D97-AF65-F5344CB8AC3E}">
        <p14:creationId xmlns:p14="http://schemas.microsoft.com/office/powerpoint/2010/main" val="333278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1" y="2237873"/>
            <a:ext cx="9613861" cy="4620127"/>
          </a:xfrm>
        </p:spPr>
        <p:txBody>
          <a:bodyPr>
            <a:normAutofit/>
          </a:bodyPr>
          <a:lstStyle/>
          <a:p>
            <a:pPr marL="0" indent="0">
              <a:buNone/>
            </a:pPr>
            <a:r>
              <a:rPr lang="vi-VN" dirty="0" smtClean="0"/>
              <a:t>Một vài thư mục quan trọng trên hệ thống</a:t>
            </a:r>
          </a:p>
          <a:p>
            <a:r>
              <a:rPr lang="vi-VN" dirty="0"/>
              <a:t>Thư mục quan trọng nhất trên hệ thống và cần ưu tiên backup đầu điên đó chính là /etc</a:t>
            </a:r>
            <a:r>
              <a:rPr lang="vi-VN" dirty="0" smtClean="0"/>
              <a:t>.</a:t>
            </a:r>
          </a:p>
          <a:p>
            <a:r>
              <a:rPr lang="vi-VN" dirty="0"/>
              <a:t>/bin và /sbin: hai thư mục này chứa những chương trình, file chạy, các câu lệnh cho người dùng sử dụng</a:t>
            </a:r>
            <a:r>
              <a:rPr lang="vi-VN" dirty="0" smtClean="0"/>
              <a:t>.</a:t>
            </a:r>
          </a:p>
          <a:p>
            <a:r>
              <a:rPr lang="vi-VN" dirty="0" smtClean="0"/>
              <a:t>+/</a:t>
            </a:r>
            <a:r>
              <a:rPr lang="vi-VN" dirty="0"/>
              <a:t>var: Thư mục chứa những files, thư mục có nội dung thay đổi, không cố định (log</a:t>
            </a:r>
            <a:r>
              <a:rPr lang="vi-VN" dirty="0" smtClean="0"/>
              <a:t>).</a:t>
            </a:r>
          </a:p>
          <a:p>
            <a:r>
              <a:rPr lang="vi-VN" dirty="0"/>
              <a:t>+ /proc, /tmp: các thư mục không có thiết bị nào đứng sau.</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21</a:t>
            </a:fld>
            <a:endParaRPr lang="en-US"/>
          </a:p>
        </p:txBody>
      </p:sp>
    </p:spTree>
    <p:extLst>
      <p:ext uri="{BB962C8B-B14F-4D97-AF65-F5344CB8AC3E}">
        <p14:creationId xmlns:p14="http://schemas.microsoft.com/office/powerpoint/2010/main" val="408587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a:xfrm>
            <a:off x="680321" y="2101516"/>
            <a:ext cx="9613861" cy="4756484"/>
          </a:xfrm>
        </p:spPr>
        <p:txBody>
          <a:bodyPr>
            <a:normAutofit/>
          </a:bodyPr>
          <a:lstStyle/>
          <a:p>
            <a:pPr marL="0" indent="0">
              <a:buNone/>
            </a:pPr>
            <a:r>
              <a:rPr lang="vi-VN" dirty="0" smtClean="0"/>
              <a:t> </a:t>
            </a:r>
            <a:r>
              <a:rPr lang="vi-VN" dirty="0"/>
              <a:t>Files type:</a:t>
            </a:r>
            <a:endParaRPr lang="en-US" dirty="0"/>
          </a:p>
          <a:p>
            <a:r>
              <a:rPr lang="vi-VN" dirty="0" smtClean="0"/>
              <a:t>-: </a:t>
            </a:r>
            <a:r>
              <a:rPr lang="vi-VN" dirty="0"/>
              <a:t>regular file</a:t>
            </a:r>
            <a:endParaRPr lang="en-US" dirty="0"/>
          </a:p>
          <a:p>
            <a:r>
              <a:rPr lang="vi-VN" dirty="0" smtClean="0"/>
              <a:t>d</a:t>
            </a:r>
            <a:r>
              <a:rPr lang="vi-VN" dirty="0"/>
              <a:t>: directory</a:t>
            </a:r>
            <a:endParaRPr lang="en-US" dirty="0"/>
          </a:p>
          <a:p>
            <a:r>
              <a:rPr lang="vi-VN" dirty="0" smtClean="0"/>
              <a:t>l</a:t>
            </a:r>
            <a:r>
              <a:rPr lang="vi-VN" dirty="0"/>
              <a:t>: link</a:t>
            </a:r>
            <a:endParaRPr lang="en-US" dirty="0"/>
          </a:p>
          <a:p>
            <a:r>
              <a:rPr lang="vi-VN" dirty="0" smtClean="0"/>
              <a:t>c</a:t>
            </a:r>
            <a:r>
              <a:rPr lang="vi-VN" dirty="0"/>
              <a:t>: special file</a:t>
            </a:r>
            <a:endParaRPr lang="en-US" dirty="0"/>
          </a:p>
          <a:p>
            <a:r>
              <a:rPr lang="vi-VN" dirty="0" smtClean="0"/>
              <a:t>s</a:t>
            </a:r>
            <a:r>
              <a:rPr lang="vi-VN" dirty="0"/>
              <a:t>: sockets</a:t>
            </a:r>
            <a:endParaRPr lang="en-US" dirty="0"/>
          </a:p>
          <a:p>
            <a:r>
              <a:rPr lang="vi-VN" dirty="0" smtClean="0"/>
              <a:t>p</a:t>
            </a:r>
            <a:r>
              <a:rPr lang="vi-VN" dirty="0"/>
              <a:t>: Named pipe</a:t>
            </a:r>
            <a:endParaRPr lang="en-US" dirty="0"/>
          </a:p>
          <a:p>
            <a:r>
              <a:rPr lang="vi-VN" dirty="0" smtClean="0"/>
              <a:t>b</a:t>
            </a:r>
            <a:r>
              <a:rPr lang="vi-VN" dirty="0"/>
              <a:t>: block device</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22</a:t>
            </a:fld>
            <a:endParaRPr lang="en-US"/>
          </a:p>
        </p:txBody>
      </p:sp>
    </p:spTree>
    <p:extLst>
      <p:ext uri="{BB962C8B-B14F-4D97-AF65-F5344CB8AC3E}">
        <p14:creationId xmlns:p14="http://schemas.microsoft.com/office/powerpoint/2010/main" val="257118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Hệ thống file (File System)</a:t>
            </a:r>
            <a:endParaRPr lang="en-US" dirty="0"/>
          </a:p>
        </p:txBody>
      </p:sp>
      <p:sp>
        <p:nvSpPr>
          <p:cNvPr id="3" name="Content Placeholder 2"/>
          <p:cNvSpPr>
            <a:spLocks noGrp="1"/>
          </p:cNvSpPr>
          <p:nvPr>
            <p:ph idx="1"/>
          </p:nvPr>
        </p:nvSpPr>
        <p:spPr/>
        <p:txBody>
          <a:bodyPr/>
          <a:lstStyle/>
          <a:p>
            <a:pPr marL="0" indent="0">
              <a:buNone/>
            </a:pPr>
            <a:r>
              <a:rPr lang="vi-VN" dirty="0" smtClean="0"/>
              <a:t>Công cụ tìm kiếm files:</a:t>
            </a:r>
          </a:p>
          <a:p>
            <a:r>
              <a:rPr lang="vi-VN" dirty="0" smtClean="0"/>
              <a:t>which</a:t>
            </a:r>
          </a:p>
          <a:p>
            <a:r>
              <a:rPr lang="vi-VN" dirty="0" smtClean="0"/>
              <a:t>whereis</a:t>
            </a:r>
          </a:p>
          <a:p>
            <a:r>
              <a:rPr lang="vi-VN" dirty="0" smtClean="0"/>
              <a:t>locate</a:t>
            </a:r>
          </a:p>
          <a:p>
            <a:r>
              <a:rPr lang="vi-VN" dirty="0" smtClean="0"/>
              <a:t>find</a:t>
            </a:r>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23</a:t>
            </a:fld>
            <a:endParaRPr lang="en-US"/>
          </a:p>
        </p:txBody>
      </p:sp>
    </p:spTree>
    <p:extLst>
      <p:ext uri="{BB962C8B-B14F-4D97-AF65-F5344CB8AC3E}">
        <p14:creationId xmlns:p14="http://schemas.microsoft.com/office/powerpoint/2010/main" val="3913823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Quota (hạn ngạch)</a:t>
            </a:r>
            <a:endParaRPr lang="en-US" dirty="0"/>
          </a:p>
        </p:txBody>
      </p:sp>
      <p:sp>
        <p:nvSpPr>
          <p:cNvPr id="3" name="Content Placeholder 2"/>
          <p:cNvSpPr>
            <a:spLocks noGrp="1"/>
          </p:cNvSpPr>
          <p:nvPr>
            <p:ph idx="1"/>
          </p:nvPr>
        </p:nvSpPr>
        <p:spPr/>
        <p:txBody>
          <a:bodyPr/>
          <a:lstStyle/>
          <a:p>
            <a:pPr marL="0" indent="0">
              <a:buNone/>
            </a:pPr>
            <a:r>
              <a:rPr lang="vi-VN" dirty="0" smtClean="0"/>
              <a:t>	Quota </a:t>
            </a:r>
            <a:r>
              <a:rPr lang="vi-VN" dirty="0"/>
              <a:t>là một tính năng cho phép ta quản lý, phân chia hạn ngạch cho người dùng trên hệ thống. Cụ thể, tính năng có thể được thiết lập trên từng thiết bị lưu trữ kết nối với máy chủ, trên bản thân ổ cứng của máy chủ. Để enable quota chúng ta sẽ sử dụng một câu lệnh quen thuộc là lệnh mount.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24</a:t>
            </a:fld>
            <a:endParaRPr lang="en-US"/>
          </a:p>
        </p:txBody>
      </p:sp>
    </p:spTree>
    <p:extLst>
      <p:ext uri="{BB962C8B-B14F-4D97-AF65-F5344CB8AC3E}">
        <p14:creationId xmlns:p14="http://schemas.microsoft.com/office/powerpoint/2010/main" val="60727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b="1" i="1" dirty="0" smtClean="0"/>
              <a:t>	Khái </a:t>
            </a:r>
            <a:r>
              <a:rPr lang="vi-VN" b="1" i="1" dirty="0"/>
              <a:t>niệm:</a:t>
            </a:r>
            <a:endParaRPr lang="en-US" dirty="0"/>
          </a:p>
          <a:p>
            <a:r>
              <a:rPr lang="vi-VN" dirty="0" smtClean="0"/>
              <a:t> </a:t>
            </a:r>
            <a:r>
              <a:rPr lang="vi-VN" dirty="0"/>
              <a:t>Hard limit: Đây là giới hạn khi mà người sử dụng chạm đến thì ngay lập tức sẽ không thể chiếm dụng tài nguyên trên thiết bị đã được thiết lập quota nữa.</a:t>
            </a:r>
            <a:endParaRPr lang="en-US" dirty="0"/>
          </a:p>
          <a:p>
            <a:r>
              <a:rPr lang="vi-VN" dirty="0" smtClean="0"/>
              <a:t>Soft </a:t>
            </a:r>
            <a:r>
              <a:rPr lang="vi-VN" dirty="0"/>
              <a:t>limit: Đây là giới hạn khi mà người dùng chạm đến thì sẽ đưa ra cảnh báo về việc hạn ngạch sử dụng của người dùng sắp hết, cần cân nhắc trong việc sử dụng</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25</a:t>
            </a:fld>
            <a:endParaRPr lang="en-US"/>
          </a:p>
        </p:txBody>
      </p:sp>
    </p:spTree>
    <p:extLst>
      <p:ext uri="{BB962C8B-B14F-4D97-AF65-F5344CB8AC3E}">
        <p14:creationId xmlns:p14="http://schemas.microsoft.com/office/powerpoint/2010/main" val="107420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dirty="0"/>
              <a:t>	</a:t>
            </a:r>
            <a:r>
              <a:rPr lang="vi-VN" dirty="0" smtClean="0"/>
              <a:t>Khi </a:t>
            </a:r>
            <a:r>
              <a:rPr lang="vi-VN" dirty="0"/>
              <a:t>người dùng chạm ngưỡng soft limit thì sẽ có một khoảng thời gian được định ra cho người dùng tiếp tục sử dụng, đó gọi là grace time</a:t>
            </a:r>
            <a:endParaRPr lang="en-US" dirty="0"/>
          </a:p>
          <a:p>
            <a:r>
              <a:rPr lang="vi-VN" dirty="0" smtClean="0"/>
              <a:t>Grace </a:t>
            </a:r>
            <a:r>
              <a:rPr lang="vi-VN" dirty="0"/>
              <a:t>time: Là khoảng thời gian đếm ngược, cho phép người dùng chiếm dụng tài nguyên trong giới hạn của hard limit. Nếu grace time kết thúc thì dù cho chưa chạm tới hard limit, người dùng cũng không thể chiếm dụng thêm tài nguyên được nữa.</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26</a:t>
            </a:fld>
            <a:endParaRPr lang="en-US"/>
          </a:p>
        </p:txBody>
      </p:sp>
    </p:spTree>
    <p:extLst>
      <p:ext uri="{BB962C8B-B14F-4D97-AF65-F5344CB8AC3E}">
        <p14:creationId xmlns:p14="http://schemas.microsoft.com/office/powerpoint/2010/main" val="3344606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a:t>Thiết lập quota:</a:t>
            </a:r>
            <a:endParaRPr lang="en-US" dirty="0"/>
          </a:p>
          <a:p>
            <a:pPr marL="0" indent="0">
              <a:buNone/>
            </a:pPr>
            <a:r>
              <a:rPr lang="vi-VN" dirty="0"/>
              <a:t>Bước 1: Enable quota</a:t>
            </a:r>
            <a:endParaRPr lang="en-US" dirty="0"/>
          </a:p>
          <a:p>
            <a:r>
              <a:rPr lang="vi-VN" dirty="0" smtClean="0"/>
              <a:t> </a:t>
            </a:r>
            <a:r>
              <a:rPr lang="vi-VN" dirty="0"/>
              <a:t>Sử dụng lệnh mount một thiết bị nào đó, chẳng hạn /dev/sdb2 đến một mountpoint nào đó /data, để thiết lập quota trên thiết bị đó.</a:t>
            </a:r>
            <a:endParaRPr lang="en-US" dirty="0"/>
          </a:p>
          <a:p>
            <a:pPr marL="0" indent="0">
              <a:buNone/>
            </a:pPr>
            <a:r>
              <a:rPr lang="vi-VN" dirty="0" smtClean="0"/>
              <a:t>	mount </a:t>
            </a:r>
            <a:r>
              <a:rPr lang="vi-VN" dirty="0"/>
              <a:t>-o usrquota,grpquota /dev/sdb2 /data</a:t>
            </a:r>
            <a:endParaRPr lang="en-US" dirty="0"/>
          </a:p>
          <a:p>
            <a:r>
              <a:rPr lang="vi-VN" dirty="0" smtClean="0"/>
              <a:t>Để </a:t>
            </a:r>
            <a:r>
              <a:rPr lang="vi-VN" dirty="0"/>
              <a:t>xem tính năng quota đã enabled chưa, dùng lệnh: mount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27</a:t>
            </a:fld>
            <a:endParaRPr lang="en-US"/>
          </a:p>
        </p:txBody>
      </p:sp>
    </p:spTree>
    <p:extLst>
      <p:ext uri="{BB962C8B-B14F-4D97-AF65-F5344CB8AC3E}">
        <p14:creationId xmlns:p14="http://schemas.microsoft.com/office/powerpoint/2010/main" val="1642591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22445" y="2048606"/>
            <a:ext cx="6329612" cy="4368842"/>
          </a:xfrm>
          <a:prstGeom prst="rect">
            <a:avLst/>
          </a:prstGeom>
        </p:spPr>
      </p:pic>
    </p:spTree>
    <p:extLst>
      <p:ext uri="{BB962C8B-B14F-4D97-AF65-F5344CB8AC3E}">
        <p14:creationId xmlns:p14="http://schemas.microsoft.com/office/powerpoint/2010/main" val="2874066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29</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69755" y="2086953"/>
            <a:ext cx="6034991" cy="4330495"/>
          </a:xfrm>
          <a:prstGeom prst="rect">
            <a:avLst/>
          </a:prstGeom>
        </p:spPr>
      </p:pic>
    </p:spTree>
    <p:extLst>
      <p:ext uri="{BB962C8B-B14F-4D97-AF65-F5344CB8AC3E}">
        <p14:creationId xmlns:p14="http://schemas.microsoft.com/office/powerpoint/2010/main" val="3463323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a:t>Thiết bị lưu </a:t>
            </a:r>
            <a:r>
              <a:rPr lang="vi-VN" dirty="0" smtClean="0"/>
              <a:t>trữ (Partitions and Devices)</a:t>
            </a:r>
          </a:p>
          <a:p>
            <a:pPr marL="514350" indent="-514350">
              <a:buFont typeface="+mj-lt"/>
              <a:buAutoNum type="arabicPeriod"/>
            </a:pPr>
            <a:r>
              <a:rPr lang="vi-VN" dirty="0" smtClean="0"/>
              <a:t>Hệ </a:t>
            </a:r>
            <a:r>
              <a:rPr lang="vi-VN" dirty="0"/>
              <a:t>thống </a:t>
            </a:r>
            <a:r>
              <a:rPr lang="vi-VN" dirty="0" smtClean="0"/>
              <a:t>file (File System)</a:t>
            </a:r>
          </a:p>
          <a:p>
            <a:pPr marL="514350" indent="-514350">
              <a:buFont typeface="+mj-lt"/>
              <a:buAutoNum type="arabicPeriod"/>
            </a:pPr>
            <a:r>
              <a:rPr lang="vi-VN" dirty="0" smtClean="0"/>
              <a:t>Quota (hạn ngạch)</a:t>
            </a:r>
            <a:endParaRPr lang="vi-VN" dirty="0"/>
          </a:p>
          <a:p>
            <a:pPr marL="514350" indent="-514350">
              <a:buFont typeface="+mj-lt"/>
              <a:buAutoNum type="arabicPeriod"/>
            </a:pPr>
            <a:endParaRPr lang="vi-VN" dirty="0" smtClean="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488666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dirty="0"/>
              <a:t>Bước 2: Tạo file lưu thông tin quota người dùng</a:t>
            </a:r>
            <a:endParaRPr lang="en-US" dirty="0"/>
          </a:p>
          <a:p>
            <a:pPr marL="0" indent="0">
              <a:buNone/>
            </a:pPr>
            <a:r>
              <a:rPr lang="vi-VN" dirty="0"/>
              <a:t>Có 2 file lưu thông tin là: aquota.user – thông tiin người dùng và aquota.group – thông tin nhóm người dùng.</a:t>
            </a:r>
            <a:endParaRPr lang="en-US" dirty="0"/>
          </a:p>
          <a:p>
            <a:r>
              <a:rPr lang="vi-VN" dirty="0" smtClean="0"/>
              <a:t>Tạo </a:t>
            </a:r>
            <a:r>
              <a:rPr lang="vi-VN" dirty="0"/>
              <a:t>files bằng cách: quotacheck –cug /data</a:t>
            </a:r>
            <a:endParaRPr lang="en-US" dirty="0"/>
          </a:p>
          <a:p>
            <a:r>
              <a:rPr lang="vi-VN" dirty="0"/>
              <a:t>Trường hợp hệ thống báo lỗi không tạo được, tắt SELinux: </a:t>
            </a:r>
            <a:r>
              <a:rPr lang="vi-VN" dirty="0" smtClean="0"/>
              <a:t>setenforce </a:t>
            </a:r>
            <a:r>
              <a:rPr lang="vi-VN" dirty="0"/>
              <a:t>0</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30</a:t>
            </a:fld>
            <a:endParaRPr lang="en-US"/>
          </a:p>
        </p:txBody>
      </p:sp>
    </p:spTree>
    <p:extLst>
      <p:ext uri="{BB962C8B-B14F-4D97-AF65-F5344CB8AC3E}">
        <p14:creationId xmlns:p14="http://schemas.microsoft.com/office/powerpoint/2010/main" val="1715541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dirty="0"/>
              <a:t>Bước 3: Thiết lập quota:</a:t>
            </a:r>
            <a:endParaRPr lang="en-US" dirty="0"/>
          </a:p>
          <a:p>
            <a:pPr marL="0" indent="0">
              <a:buNone/>
            </a:pPr>
            <a:r>
              <a:rPr lang="vi-VN" dirty="0"/>
              <a:t>Ví dụ: user1: softlimit=3 inodes, hardlimit=5 inodes, grace time=2 minutes</a:t>
            </a:r>
            <a:endParaRPr lang="en-US" dirty="0"/>
          </a:p>
          <a:p>
            <a:r>
              <a:rPr lang="vi-VN" dirty="0" smtClean="0"/>
              <a:t>Thiết </a:t>
            </a:r>
            <a:r>
              <a:rPr lang="vi-VN" dirty="0"/>
              <a:t>lập các giới hạn: edquota –u –f /data user1</a:t>
            </a:r>
            <a:endParaRPr lang="en-US" dirty="0"/>
          </a:p>
          <a:p>
            <a:r>
              <a:rPr lang="vi-VN" dirty="0" smtClean="0"/>
              <a:t>Thiết </a:t>
            </a:r>
            <a:r>
              <a:rPr lang="vi-VN" dirty="0"/>
              <a:t>lập grace time: edquota –t –f /</a:t>
            </a:r>
            <a:r>
              <a:rPr lang="vi-VN" dirty="0" smtClean="0"/>
              <a:t>data</a:t>
            </a:r>
          </a:p>
          <a:p>
            <a:pPr marL="0" indent="0">
              <a:buNone/>
            </a:pPr>
            <a:r>
              <a:rPr lang="vi-VN" dirty="0"/>
              <a:t>Sửa và lưu file thao tác như trình soạn thảo vi</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31</a:t>
            </a:fld>
            <a:endParaRPr lang="en-US"/>
          </a:p>
        </p:txBody>
      </p:sp>
    </p:spTree>
    <p:extLst>
      <p:ext uri="{BB962C8B-B14F-4D97-AF65-F5344CB8AC3E}">
        <p14:creationId xmlns:p14="http://schemas.microsoft.com/office/powerpoint/2010/main" val="4114703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51708" y="2069433"/>
            <a:ext cx="6071086" cy="4348016"/>
          </a:xfrm>
          <a:prstGeom prst="rect">
            <a:avLst/>
          </a:prstGeom>
        </p:spPr>
      </p:pic>
    </p:spTree>
    <p:extLst>
      <p:ext uri="{BB962C8B-B14F-4D97-AF65-F5344CB8AC3E}">
        <p14:creationId xmlns:p14="http://schemas.microsoft.com/office/powerpoint/2010/main" val="268037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33</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543524" y="2021305"/>
            <a:ext cx="5887453" cy="4396143"/>
          </a:xfrm>
          <a:prstGeom prst="rect">
            <a:avLst/>
          </a:prstGeom>
        </p:spPr>
      </p:pic>
    </p:spTree>
    <p:extLst>
      <p:ext uri="{BB962C8B-B14F-4D97-AF65-F5344CB8AC3E}">
        <p14:creationId xmlns:p14="http://schemas.microsoft.com/office/powerpoint/2010/main" val="469818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63314" y="2005265"/>
            <a:ext cx="6047874" cy="4412184"/>
          </a:xfrm>
          <a:prstGeom prst="rect">
            <a:avLst/>
          </a:prstGeom>
        </p:spPr>
      </p:pic>
    </p:spTree>
    <p:extLst>
      <p:ext uri="{BB962C8B-B14F-4D97-AF65-F5344CB8AC3E}">
        <p14:creationId xmlns:p14="http://schemas.microsoft.com/office/powerpoint/2010/main" val="3223952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35</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71335" y="2037349"/>
            <a:ext cx="6031832" cy="4380100"/>
          </a:xfrm>
          <a:prstGeom prst="rect">
            <a:avLst/>
          </a:prstGeom>
        </p:spPr>
      </p:pic>
    </p:spTree>
    <p:extLst>
      <p:ext uri="{BB962C8B-B14F-4D97-AF65-F5344CB8AC3E}">
        <p14:creationId xmlns:p14="http://schemas.microsoft.com/office/powerpoint/2010/main" val="3824507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3" name="Content Placeholder 2"/>
          <p:cNvSpPr>
            <a:spLocks noGrp="1"/>
          </p:cNvSpPr>
          <p:nvPr>
            <p:ph idx="1"/>
          </p:nvPr>
        </p:nvSpPr>
        <p:spPr/>
        <p:txBody>
          <a:bodyPr/>
          <a:lstStyle/>
          <a:p>
            <a:pPr marL="0" indent="0">
              <a:buNone/>
            </a:pPr>
            <a:r>
              <a:rPr lang="vi-VN" dirty="0"/>
              <a:t>Bước 4: Turn on quota</a:t>
            </a:r>
            <a:endParaRPr lang="en-US" dirty="0"/>
          </a:p>
          <a:p>
            <a:r>
              <a:rPr lang="vi-VN" dirty="0" smtClean="0"/>
              <a:t>Dùng </a:t>
            </a:r>
            <a:r>
              <a:rPr lang="vi-VN" dirty="0"/>
              <a:t>lệnh: quotaon /data</a:t>
            </a:r>
            <a:endParaRPr lang="en-US" dirty="0"/>
          </a:p>
          <a:p>
            <a:r>
              <a:rPr lang="vi-VN" dirty="0" smtClean="0"/>
              <a:t>Để </a:t>
            </a:r>
            <a:r>
              <a:rPr lang="vi-VN" dirty="0"/>
              <a:t>xem hạn ngạch đã sử dụng, cd vào thư mục đã thiết lập rồi dùng lệnh: quota</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36</a:t>
            </a:fld>
            <a:endParaRPr lang="en-US"/>
          </a:p>
        </p:txBody>
      </p:sp>
    </p:spTree>
    <p:extLst>
      <p:ext uri="{BB962C8B-B14F-4D97-AF65-F5344CB8AC3E}">
        <p14:creationId xmlns:p14="http://schemas.microsoft.com/office/powerpoint/2010/main" val="41966554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37</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30905" y="2012070"/>
            <a:ext cx="6079958" cy="4405379"/>
          </a:xfrm>
          <a:prstGeom prst="rect">
            <a:avLst/>
          </a:prstGeom>
        </p:spPr>
      </p:pic>
    </p:spTree>
    <p:extLst>
      <p:ext uri="{BB962C8B-B14F-4D97-AF65-F5344CB8AC3E}">
        <p14:creationId xmlns:p14="http://schemas.microsoft.com/office/powerpoint/2010/main" val="1119501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Quota (hạn ngạch)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253187" y="1991366"/>
            <a:ext cx="6468128" cy="4474210"/>
          </a:xfrm>
          <a:prstGeom prst="rect">
            <a:avLst/>
          </a:prstGeom>
        </p:spPr>
      </p:pic>
    </p:spTree>
    <p:extLst>
      <p:ext uri="{BB962C8B-B14F-4D97-AF65-F5344CB8AC3E}">
        <p14:creationId xmlns:p14="http://schemas.microsoft.com/office/powerpoint/2010/main" val="393430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1. </a:t>
            </a:r>
            <a:r>
              <a:rPr lang="vi-VN" dirty="0"/>
              <a:t>Thiết bị lưu trữ (Partitions and Devices</a:t>
            </a:r>
            <a:r>
              <a:rPr lang="vi-VN" dirty="0" smtClean="0"/>
              <a:t>)</a:t>
            </a:r>
            <a:endParaRPr lang="en-US" dirty="0"/>
          </a:p>
        </p:txBody>
      </p:sp>
      <p:sp>
        <p:nvSpPr>
          <p:cNvPr id="3" name="Content Placeholder 2"/>
          <p:cNvSpPr>
            <a:spLocks noGrp="1"/>
          </p:cNvSpPr>
          <p:nvPr>
            <p:ph idx="1"/>
          </p:nvPr>
        </p:nvSpPr>
        <p:spPr>
          <a:xfrm>
            <a:off x="337424" y="2011560"/>
            <a:ext cx="10099045" cy="4846440"/>
          </a:xfrm>
        </p:spPr>
        <p:txBody>
          <a:bodyPr>
            <a:normAutofit/>
          </a:bodyPr>
          <a:lstStyle/>
          <a:p>
            <a:pPr marL="0" indent="0">
              <a:buNone/>
            </a:pPr>
            <a:r>
              <a:rPr lang="vi-VN" dirty="0" smtClean="0"/>
              <a:t>	</a:t>
            </a:r>
            <a:r>
              <a:rPr lang="vi-VN" i="1" dirty="0"/>
              <a:t>Quản lý thiết </a:t>
            </a:r>
            <a:r>
              <a:rPr lang="vi-VN" i="1" dirty="0" smtClean="0"/>
              <a:t>bị lưu trữ</a:t>
            </a:r>
            <a:endParaRPr lang="vi-VN" dirty="0" smtClean="0"/>
          </a:p>
          <a:p>
            <a:r>
              <a:rPr lang="vi-VN" dirty="0"/>
              <a:t>Để quản lý thiết bị ta cần hiểu tên logic của thiết bị được đặt như thế nào và công cụ để quản lý</a:t>
            </a:r>
            <a:endParaRPr lang="en-US" dirty="0"/>
          </a:p>
          <a:p>
            <a:r>
              <a:rPr lang="vi-VN" dirty="0"/>
              <a:t>Với các thiết bị ổ cứng SCSI, SAS, SSD thì tên logic của các ổ và phân vùng của chúng được đặt như sau: sd | a(b,c,d,...) | 1(2,3,...)</a:t>
            </a:r>
            <a:endParaRPr lang="en-US" dirty="0"/>
          </a:p>
          <a:p>
            <a:pPr marL="0" indent="0">
              <a:buNone/>
            </a:pPr>
            <a:r>
              <a:rPr lang="vi-VN" dirty="0"/>
              <a:t>	Trong đó: sd là chỉ loại ổ dạng SCSI, SAS, SSD</a:t>
            </a:r>
            <a:endParaRPr lang="en-US" dirty="0"/>
          </a:p>
          <a:p>
            <a:pPr marL="0" indent="0">
              <a:buNone/>
            </a:pPr>
            <a:r>
              <a:rPr lang="vi-VN" dirty="0"/>
              <a:t>		       a(b,c,d,...) chỉ thứ tự của ổ đĩa</a:t>
            </a:r>
            <a:endParaRPr lang="en-US" dirty="0"/>
          </a:p>
          <a:p>
            <a:pPr marL="0" indent="0">
              <a:buNone/>
            </a:pPr>
            <a:r>
              <a:rPr lang="vi-VN" dirty="0"/>
              <a:t>		       1(2,3,...) chỉ thứ tự phân vùng trong mỗi ổ</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spTree>
    <p:extLst>
      <p:ext uri="{BB962C8B-B14F-4D97-AF65-F5344CB8AC3E}">
        <p14:creationId xmlns:p14="http://schemas.microsoft.com/office/powerpoint/2010/main" val="115222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p:txBody>
          <a:bodyPr/>
          <a:lstStyle/>
          <a:p>
            <a:pPr marL="0" indent="0">
              <a:buNone/>
            </a:pPr>
            <a:r>
              <a:rPr lang="vi-VN" dirty="0"/>
              <a:t>Các ổ cứng IDE cũ cũng có cách đặt tên logic tương tự như vậy nhưng thay sd bằng hd.</a:t>
            </a:r>
            <a:endParaRPr lang="en-US" dirty="0"/>
          </a:p>
          <a:p>
            <a:pPr marL="0" indent="0">
              <a:buNone/>
            </a:pPr>
            <a:r>
              <a:rPr lang="vi-VN" dirty="0" smtClean="0"/>
              <a:t>Để </a:t>
            </a:r>
            <a:r>
              <a:rPr lang="vi-VN" dirty="0"/>
              <a:t>quản lý thiết bị thì có nhiều công cụ, với Linux thì ta thường sử dụng tool lsblk.</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Tree>
    <p:extLst>
      <p:ext uri="{BB962C8B-B14F-4D97-AF65-F5344CB8AC3E}">
        <p14:creationId xmlns:p14="http://schemas.microsoft.com/office/powerpoint/2010/main" val="32254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smtClean="0"/>
              <a:t>Partitions</a:t>
            </a:r>
            <a:endParaRPr lang="vi-VN" dirty="0" smtClean="0"/>
          </a:p>
          <a:p>
            <a:pPr marL="0" indent="0">
              <a:buNone/>
            </a:pPr>
            <a:r>
              <a:rPr lang="vi-VN" dirty="0" smtClean="0"/>
              <a:t>Ta </a:t>
            </a:r>
            <a:r>
              <a:rPr lang="vi-VN" dirty="0"/>
              <a:t>có hai chuẩn để quản lý phân vùng là chuẩn MBR với công cụ fdisk và chuẩn GPT với công cụ parted. Ở đây ta chỉ làm với chuẩn MBR, tức là quản lý phân vùng các ổ đĩa truyền thống, partition giới hạn 2TB trở lại.</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Tree>
    <p:extLst>
      <p:ext uri="{BB962C8B-B14F-4D97-AF65-F5344CB8AC3E}">
        <p14:creationId xmlns:p14="http://schemas.microsoft.com/office/powerpoint/2010/main" val="46279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a:xfrm>
            <a:off x="680322" y="2336873"/>
            <a:ext cx="3522401" cy="3599316"/>
          </a:xfrm>
        </p:spPr>
        <p:txBody>
          <a:bodyPr/>
          <a:lstStyle/>
          <a:p>
            <a:pPr marL="0" indent="0">
              <a:buNone/>
            </a:pPr>
            <a:r>
              <a:rPr lang="vi-VN" dirty="0"/>
              <a:t>Giả định ta đã có một ổ đĩa được kết nối với hệ thống với tên logic là /dev/sdb, ta tiến hành phân vùng ổ đĩa đó như sau:</a:t>
            </a:r>
            <a:endParaRPr lang="en-US" dirty="0"/>
          </a:p>
          <a:p>
            <a:pPr marL="0" indent="0">
              <a:buNone/>
            </a:pPr>
            <a:r>
              <a:rPr lang="vi-VN" dirty="0" smtClean="0"/>
              <a:t>fdisk </a:t>
            </a:r>
            <a:r>
              <a:rPr lang="vi-VN" dirty="0"/>
              <a:t>/dev/sdb</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93835" y="2099863"/>
            <a:ext cx="5700346" cy="4317585"/>
          </a:xfrm>
          <a:prstGeom prst="rect">
            <a:avLst/>
          </a:prstGeom>
        </p:spPr>
      </p:pic>
    </p:spTree>
    <p:extLst>
      <p:ext uri="{BB962C8B-B14F-4D97-AF65-F5344CB8AC3E}">
        <p14:creationId xmlns:p14="http://schemas.microsoft.com/office/powerpoint/2010/main" val="94074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p:txBody>
          <a:bodyPr/>
          <a:lstStyle/>
          <a:p>
            <a:pPr marL="0" indent="0">
              <a:buNone/>
            </a:pPr>
            <a:r>
              <a:rPr lang="vi-VN" dirty="0" smtClean="0"/>
              <a:t>Tạo primary partition</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744453" y="2090849"/>
            <a:ext cx="5549728" cy="4085970"/>
          </a:xfrm>
          <a:prstGeom prst="rect">
            <a:avLst/>
          </a:prstGeom>
        </p:spPr>
      </p:pic>
    </p:spTree>
    <p:extLst>
      <p:ext uri="{BB962C8B-B14F-4D97-AF65-F5344CB8AC3E}">
        <p14:creationId xmlns:p14="http://schemas.microsoft.com/office/powerpoint/2010/main" val="107019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Thiết bị lưu trữ (Partitions and Devices)</a:t>
            </a:r>
            <a:endParaRPr lang="en-US" dirty="0"/>
          </a:p>
        </p:txBody>
      </p:sp>
      <p:sp>
        <p:nvSpPr>
          <p:cNvPr id="3" name="Content Placeholder 2"/>
          <p:cNvSpPr>
            <a:spLocks noGrp="1"/>
          </p:cNvSpPr>
          <p:nvPr>
            <p:ph idx="1"/>
          </p:nvPr>
        </p:nvSpPr>
        <p:spPr>
          <a:xfrm>
            <a:off x="680321" y="2336873"/>
            <a:ext cx="3651047" cy="3599316"/>
          </a:xfrm>
        </p:spPr>
        <p:txBody>
          <a:bodyPr/>
          <a:lstStyle/>
          <a:p>
            <a:pPr marL="0" indent="0">
              <a:buNone/>
            </a:pPr>
            <a:r>
              <a:rPr lang="vi-VN" dirty="0"/>
              <a:t>Tạo extended để tạo thêm logical partitions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108800" y="2074795"/>
            <a:ext cx="5185381" cy="4102023"/>
          </a:xfrm>
          <a:prstGeom prst="rect">
            <a:avLst/>
          </a:prstGeom>
        </p:spPr>
      </p:pic>
    </p:spTree>
    <p:extLst>
      <p:ext uri="{BB962C8B-B14F-4D97-AF65-F5344CB8AC3E}">
        <p14:creationId xmlns:p14="http://schemas.microsoft.com/office/powerpoint/2010/main" val="1401333100"/>
      </p:ext>
    </p:extLst>
  </p:cSld>
  <p:clrMapOvr>
    <a:masterClrMapping/>
  </p:clrMapOvr>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17901</TotalTime>
  <Words>1151</Words>
  <Application>Microsoft Office PowerPoint</Application>
  <PresentationFormat>Widescreen</PresentationFormat>
  <Paragraphs>231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Trebuchet MS</vt:lpstr>
      <vt:lpstr>Berlin</vt:lpstr>
      <vt:lpstr>HỌC PHẦN: LINUX VÀ PHẦN MỀM MÃ NGUỒN MỞ</vt:lpstr>
      <vt:lpstr>Mục tiêu</vt:lpstr>
      <vt:lpstr>Nội dung</vt:lpstr>
      <vt:lpstr>1. Thiết bị lưu trữ (Partitions and Devices)</vt:lpstr>
      <vt:lpstr>1. Thiết bị lưu trữ (Partitions and Devices)</vt:lpstr>
      <vt:lpstr>1. Thiết bị lưu trữ (Partitions and Devices)</vt:lpstr>
      <vt:lpstr>1. Thiết bị lưu trữ (Partitions and Devices)</vt:lpstr>
      <vt:lpstr>1. Thiết bị lưu trữ (Partitions and Devices)</vt:lpstr>
      <vt:lpstr>1. Thiết bị lưu trữ (Partitions and Devices)</vt:lpstr>
      <vt:lpstr>1. Thiết bị lưu trữ (Partitions and Devices)</vt:lpstr>
      <vt:lpstr>1. Thiết bị lưu trữ (Partitions and Devices)</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2. Hệ thống file (File System)</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lpstr>3. Quota (hạn ngạch)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102</cp:revision>
  <dcterms:created xsi:type="dcterms:W3CDTF">2023-10-02T01:21:42Z</dcterms:created>
  <dcterms:modified xsi:type="dcterms:W3CDTF">2024-09-16T15:53:26Z</dcterms:modified>
</cp:coreProperties>
</file>