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935AB-F407-4446-A47C-F30CAE069433}"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F35E-CA7E-4F2F-8E22-C80DF5525AF0}" type="slidenum">
              <a:rPr lang="en-US" smtClean="0"/>
              <a:t>‹#›</a:t>
            </a:fld>
            <a:endParaRPr lang="en-US"/>
          </a:p>
        </p:txBody>
      </p:sp>
    </p:spTree>
    <p:extLst>
      <p:ext uri="{BB962C8B-B14F-4D97-AF65-F5344CB8AC3E}">
        <p14:creationId xmlns:p14="http://schemas.microsoft.com/office/powerpoint/2010/main" val="232913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ctr">
              <a:buNone/>
              <a:defRPr sz="20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F0C6EA5-9C01-4B46-A8E8-721FE841AB66}" type="datetime1">
              <a:rPr lang="en-US" smtClean="0"/>
              <a:t>9/20/2024</a:t>
            </a:fld>
            <a:endParaRPr lang="en-US"/>
          </a:p>
        </p:txBody>
      </p:sp>
      <p:sp>
        <p:nvSpPr>
          <p:cNvPr id="5" name="Footer Placeholder 4"/>
          <p:cNvSpPr>
            <a:spLocks noGrp="1"/>
          </p:cNvSpPr>
          <p:nvPr>
            <p:ph type="ftr" sz="quarter" idx="11"/>
          </p:nvPr>
        </p:nvSpPr>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55858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7F7FC-DEC3-48CC-9DB5-DE689CAFBC05}" type="datetime1">
              <a:rPr lang="en-US" smtClean="0"/>
              <a:t>9/20/2024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0398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0C5D59-CF2C-4468-B071-0FA90EE00F03}" type="datetime1">
              <a:rPr lang="en-US" smtClean="0"/>
              <a:t>9/20/2024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65758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F4A3D7-99AA-4D6E-8BE0-7F127F77872B}" type="datetime1">
              <a:rPr lang="en-US" smtClean="0"/>
              <a:t>9/20/2024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5543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78C508-BF84-4706-93A5-29886C9EDE9A}" type="datetime1">
              <a:rPr lang="en-US" smtClean="0"/>
              <a:t>9/20/2024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050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A6C1D30-DB44-4D9D-AC0D-B334F0E9F718}" type="datetime1">
              <a:rPr lang="en-US" smtClean="0"/>
              <a:t>9/20/2024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14063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24EC89-C836-4FA5-8FDB-95E76A109F82}" type="datetime1">
              <a:rPr lang="en-US" smtClean="0"/>
              <a:t>9/20/2024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525865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DD2D4-80B8-4CB7-98E9-1906956F9821}" type="datetime1">
              <a:rPr lang="en-US" smtClean="0"/>
              <a:t>9/20/2024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68956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C45F052-A904-4B60-99AD-F25EAC962A98}" type="datetime1">
              <a:rPr lang="en-US" smtClean="0"/>
              <a:t>9/20/2024</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81566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lgn="ctr">
              <a:defRPr sz="4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550981" y="6417449"/>
            <a:ext cx="2743200" cy="365125"/>
          </a:xfrm>
        </p:spPr>
        <p:txBody>
          <a:bodyPr/>
          <a:lstStyle>
            <a:lvl1pPr>
              <a:defRPr sz="1400">
                <a:latin typeface="Times New Roman" panose="02020603050405020304" pitchFamily="18" charset="0"/>
                <a:cs typeface="Times New Roman" panose="02020603050405020304" pitchFamily="18" charset="0"/>
              </a:defRPr>
            </a:lvl1p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a:xfrm>
            <a:off x="680321" y="6417450"/>
            <a:ext cx="6870660" cy="365125"/>
          </a:xfrm>
        </p:spPr>
        <p:txBody>
          <a:bodyPr/>
          <a:lstStyle>
            <a:lvl1pPr>
              <a:defRPr sz="1400">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4627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565F59-D9B7-4667-9E6F-F0066B28FF77}" type="datetime1">
              <a:rPr lang="en-US" smtClean="0"/>
              <a:t>9/20/2024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17565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28A295-4BAE-4777-B28A-33038F00DD96}" type="datetime1">
              <a:rPr lang="en-US" smtClean="0"/>
              <a:t>9/20/2024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7595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478C59-D774-44E4-9107-FC3B6F9ABB90}" type="datetime1">
              <a:rPr lang="en-US" smtClean="0"/>
              <a:t>9/20/2024</a:t>
            </a:fld>
            <a:endParaRPr lang="en-US"/>
          </a:p>
        </p:txBody>
      </p:sp>
      <p:sp>
        <p:nvSpPr>
          <p:cNvPr id="8" name="Footer Placeholder 7"/>
          <p:cNvSpPr>
            <a:spLocks noGrp="1"/>
          </p:cNvSpPr>
          <p:nvPr>
            <p:ph type="ftr" sz="quarter" idx="11"/>
          </p:nvPr>
        </p:nvSpPr>
        <p:spPr/>
        <p:txBody>
          <a:bodyPr/>
          <a:lstStyle/>
          <a:p>
            <a:r>
              <a:rPr lang="en-US" smtClean="0"/>
              <a:t>Khoa CNTT - HvKTMM</a:t>
            </a:r>
            <a:endParaRPr lang="en-US"/>
          </a:p>
        </p:txBody>
      </p:sp>
      <p:sp>
        <p:nvSpPr>
          <p:cNvPr id="9" name="Slide Number Placeholder 8"/>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09979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5A358-EEA4-4663-B074-C519D067A3EC}" type="datetime1">
              <a:rPr lang="en-US" smtClean="0"/>
              <a:t>9/20/2024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22538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040DBC-0D1C-4636-8746-6647B00DBCBE}" type="datetime1">
              <a:rPr lang="en-US" smtClean="0"/>
              <a:t>9/20/2024</a:t>
            </a:fld>
            <a:endParaRPr lang="en-US"/>
          </a:p>
        </p:txBody>
      </p:sp>
      <p:sp>
        <p:nvSpPr>
          <p:cNvPr id="3" name="Footer Placeholder 2"/>
          <p:cNvSpPr>
            <a:spLocks noGrp="1"/>
          </p:cNvSpPr>
          <p:nvPr>
            <p:ph type="ftr" sz="quarter" idx="11"/>
          </p:nvPr>
        </p:nvSpPr>
        <p:spPr/>
        <p:txBody>
          <a:bodyPr/>
          <a:lstStyle/>
          <a:p>
            <a:r>
              <a:rPr lang="en-US" smtClean="0"/>
              <a:t>Khoa CNTT - HvKTMM</a:t>
            </a:r>
            <a:endParaRPr lang="en-US"/>
          </a:p>
        </p:txBody>
      </p:sp>
      <p:sp>
        <p:nvSpPr>
          <p:cNvPr id="4" name="Slide Number Placeholder 3"/>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3944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8C493-1E56-48F1-A41D-2E257E97210C}" type="datetime1">
              <a:rPr lang="en-US" smtClean="0"/>
              <a:t>9/20/2024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59334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09E8A9-06BD-4758-A484-5446F6E9FC82}" type="datetime1">
              <a:rPr lang="en-US" smtClean="0"/>
              <a:t>9/20/2024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74171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550981" y="6417451"/>
            <a:ext cx="2743200" cy="365125"/>
          </a:xfrm>
          <a:prstGeom prst="rect">
            <a:avLst/>
          </a:prstGeom>
        </p:spPr>
        <p:txBody>
          <a:bodyPr vert="horz" lIns="91440" tIns="45720" rIns="91440" bIns="45720" rtlCol="0" anchor="ctr"/>
          <a:lstStyle>
            <a:lvl1pPr algn="r">
              <a:defRPr sz="1400">
                <a:solidFill>
                  <a:schemeClr val="tx1">
                    <a:tint val="75000"/>
                  </a:schemeClr>
                </a:solidFill>
                <a:latin typeface="Times New Roman" panose="02020603050405020304" pitchFamily="18" charset="0"/>
                <a:cs typeface="Times New Roman" panose="02020603050405020304" pitchFamily="18" charset="0"/>
              </a:defRPr>
            </a:lvl1pPr>
          </a:lstStyle>
          <a:p>
            <a:fld id="{C2BB5E4D-BB76-48E7-9A5B-389712221236}" type="datetime1">
              <a:rPr lang="en-US" smtClean="0"/>
              <a:pPr/>
              <a:t>9/20/2024</a:t>
            </a:fld>
            <a:endParaRPr lang="en-US" dirty="0"/>
          </a:p>
        </p:txBody>
      </p:sp>
      <p:sp>
        <p:nvSpPr>
          <p:cNvPr id="5" name="Footer Placeholder 4"/>
          <p:cNvSpPr>
            <a:spLocks noGrp="1"/>
          </p:cNvSpPr>
          <p:nvPr>
            <p:ph type="ftr" sz="quarter" idx="3"/>
          </p:nvPr>
        </p:nvSpPr>
        <p:spPr>
          <a:xfrm>
            <a:off x="680321" y="6417452"/>
            <a:ext cx="6870660" cy="365125"/>
          </a:xfrm>
          <a:prstGeom prst="rect">
            <a:avLst/>
          </a:prstGeom>
        </p:spPr>
        <p:txBody>
          <a:bodyPr vert="horz" lIns="91440" tIns="45720" rIns="91440" bIns="45720" rtlCol="0" anchor="ctr"/>
          <a:lstStyle>
            <a:lvl1pPr algn="l">
              <a:defRPr sz="14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33130942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0081" y="452339"/>
            <a:ext cx="9158271" cy="1235781"/>
          </a:xfrm>
        </p:spPr>
        <p:txBody>
          <a:bodyPr/>
          <a:lstStyle/>
          <a:p>
            <a:pPr algn="ctr"/>
            <a:r>
              <a:rPr lang="vi-VN" sz="4400" dirty="0" smtClean="0">
                <a:latin typeface="Times New Roman" panose="02020603050405020304" pitchFamily="18" charset="0"/>
                <a:cs typeface="Times New Roman" panose="02020603050405020304" pitchFamily="18" charset="0"/>
              </a:rPr>
              <a:t>HỌC PHẦN: LINUX VÀ PHẦN MỀM MÃ NGUỒN MỞ</a:t>
            </a:r>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C1D4695-CE50-4FE4-AC0D-58125EE06649}" type="datetime1">
              <a:rPr lang="en-US" sz="1400" smtClean="0">
                <a:latin typeface="Times New Roman" panose="02020603050405020304" pitchFamily="18" charset="0"/>
                <a:cs typeface="Times New Roman" panose="02020603050405020304" pitchFamily="18" charset="0"/>
              </a:rPr>
              <a:t>9/20/2024</a:t>
            </a:fld>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7C8F00E-E4F6-4114-9AEB-3F9BA9C6B3E2}" type="slidenum">
              <a:rPr lang="en-US" smtClean="0"/>
              <a:t>1</a:t>
            </a:fld>
            <a:endParaRPr lang="en-US"/>
          </a:p>
        </p:txBody>
      </p:sp>
      <p:sp>
        <p:nvSpPr>
          <p:cNvPr id="6" name="Footer Placeholder 5"/>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80321" y="2750337"/>
            <a:ext cx="8144135" cy="121924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vi-VN" sz="4000" dirty="0" smtClean="0">
                <a:latin typeface="Times New Roman" panose="02020603050405020304" pitchFamily="18" charset="0"/>
                <a:cs typeface="Times New Roman" panose="02020603050405020304" pitchFamily="18" charset="0"/>
              </a:rPr>
              <a:t>Chương </a:t>
            </a:r>
            <a:r>
              <a:rPr lang="en-US" sz="4000" dirty="0">
                <a:latin typeface="Times New Roman" panose="02020603050405020304" pitchFamily="18" charset="0"/>
                <a:cs typeface="Times New Roman" panose="02020603050405020304" pitchFamily="18" charset="0"/>
              </a:rPr>
              <a:t>4</a:t>
            </a:r>
            <a:r>
              <a:rPr lang="vi-VN" sz="4000" dirty="0" smtClean="0">
                <a:latin typeface="Times New Roman" panose="02020603050405020304" pitchFamily="18" charset="0"/>
                <a:cs typeface="Times New Roman" panose="02020603050405020304" pitchFamily="18" charset="0"/>
              </a:rPr>
              <a:t>: Tài khoản và quyền</a:t>
            </a:r>
            <a:endParaRPr lang="en-US" sz="4000" dirty="0">
              <a:latin typeface="Times New Roman" panose="02020603050405020304" pitchFamily="18" charset="0"/>
              <a:cs typeface="Times New Roman" panose="02020603050405020304" pitchFamily="18" charset="0"/>
            </a:endParaRPr>
          </a:p>
        </p:txBody>
      </p:sp>
      <p:sp>
        <p:nvSpPr>
          <p:cNvPr id="9" name="Subtitle 2"/>
          <p:cNvSpPr>
            <a:spLocks noGrp="1"/>
          </p:cNvSpPr>
          <p:nvPr>
            <p:ph type="subTitle" idx="1"/>
          </p:nvPr>
        </p:nvSpPr>
        <p:spPr>
          <a:xfrm>
            <a:off x="7332784" y="5031794"/>
            <a:ext cx="4727241" cy="1117687"/>
          </a:xfrm>
        </p:spPr>
        <p:txBody>
          <a:bodyPr>
            <a:normAutofit/>
          </a:bodyPr>
          <a:lstStyle/>
          <a:p>
            <a:pPr algn="r"/>
            <a:r>
              <a:rPr lang="vi-VN" sz="2800" dirty="0" smtClean="0"/>
              <a:t>Giảng viên: Nguyễn Hồng Anh </a:t>
            </a:r>
          </a:p>
          <a:p>
            <a:pPr algn="r"/>
            <a:r>
              <a:rPr lang="vi-VN" sz="2800" dirty="0" smtClean="0"/>
              <a:t>Khoa CNTT-HVKTMM</a:t>
            </a:r>
            <a:endParaRPr lang="en-US" sz="2800" dirty="0"/>
          </a:p>
        </p:txBody>
      </p:sp>
    </p:spTree>
    <p:extLst>
      <p:ext uri="{BB962C8B-B14F-4D97-AF65-F5344CB8AC3E}">
        <p14:creationId xmlns:p14="http://schemas.microsoft.com/office/powerpoint/2010/main" val="300208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smtClean="0"/>
              <a:t>Umask</a:t>
            </a:r>
          </a:p>
          <a:p>
            <a:pPr marL="0" indent="0">
              <a:buNone/>
            </a:pPr>
            <a:r>
              <a:rPr lang="vi-VN" dirty="0" smtClean="0"/>
              <a:t>Đây </a:t>
            </a:r>
            <a:r>
              <a:rPr lang="vi-VN" dirty="0" smtClean="0"/>
              <a:t>là con </a:t>
            </a:r>
            <a:r>
              <a:rPr lang="vi-VN" dirty="0"/>
              <a:t>số quyết định một file hay thưc mục được tạo ra sẽ có quyền gì. Ta có thể xem umask bằng lệnh: umask. Hoặc thay đổi giá trị umask: umask &lt;value&gt;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10</a:t>
            </a:fld>
            <a:endParaRPr lang="en-US"/>
          </a:p>
        </p:txBody>
      </p:sp>
    </p:spTree>
    <p:extLst>
      <p:ext uri="{BB962C8B-B14F-4D97-AF65-F5344CB8AC3E}">
        <p14:creationId xmlns:p14="http://schemas.microsoft.com/office/powerpoint/2010/main" val="354802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normAutofit fontScale="92500"/>
          </a:bodyPr>
          <a:lstStyle/>
          <a:p>
            <a:pPr marL="0" indent="0">
              <a:buNone/>
            </a:pPr>
            <a:r>
              <a:rPr lang="vi-VN" dirty="0" smtClean="0"/>
              <a:t>	Giá </a:t>
            </a:r>
            <a:r>
              <a:rPr lang="vi-VN" dirty="0"/>
              <a:t>trị umask có 4 con số, và thường là 0022 trên mọi hệ thống. </a:t>
            </a:r>
            <a:endParaRPr lang="vi-VN" dirty="0" smtClean="0"/>
          </a:p>
          <a:p>
            <a:pPr marL="0" indent="0">
              <a:buNone/>
            </a:pPr>
            <a:r>
              <a:rPr lang="vi-VN" dirty="0"/>
              <a:t>	</a:t>
            </a:r>
            <a:r>
              <a:rPr lang="vi-VN" dirty="0" smtClean="0"/>
              <a:t>Công thức xác định quyền cho các đối tượng của 1 file vừa được tạo ra</a:t>
            </a:r>
          </a:p>
          <a:p>
            <a:r>
              <a:rPr lang="vi-VN" dirty="0"/>
              <a:t>Với file: permissions = 666 – umask</a:t>
            </a:r>
            <a:endParaRPr lang="en-US" dirty="0"/>
          </a:p>
          <a:p>
            <a:r>
              <a:rPr lang="vi-VN" dirty="0"/>
              <a:t>Với thư mục: permissions = 777 – umask</a:t>
            </a:r>
            <a:endParaRPr lang="en-US" dirty="0"/>
          </a:p>
          <a:p>
            <a:pPr marL="0" indent="0">
              <a:buNone/>
            </a:pPr>
            <a:r>
              <a:rPr lang="vi-VN" dirty="0" smtClean="0"/>
              <a:t>Ở đây giá trị umask chỉ tính 3 con số sau, còn số 0  biểu thị cho các quyền đặc biệt</a:t>
            </a:r>
            <a:endParaRPr lang="en-US" dirty="0"/>
          </a:p>
          <a:p>
            <a:pPr marL="0" indent="0">
              <a:buNone/>
            </a:pPr>
            <a:r>
              <a:rPr lang="vi-VN" dirty="0" smtClean="0"/>
              <a:t>	</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11</a:t>
            </a:fld>
            <a:endParaRPr lang="en-US"/>
          </a:p>
        </p:txBody>
      </p:sp>
    </p:spTree>
    <p:extLst>
      <p:ext uri="{BB962C8B-B14F-4D97-AF65-F5344CB8AC3E}">
        <p14:creationId xmlns:p14="http://schemas.microsoft.com/office/powerpoint/2010/main" val="10870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a:t>Quyền đặc biệt</a:t>
            </a:r>
            <a:endParaRPr lang="en-US" dirty="0"/>
          </a:p>
          <a:p>
            <a:pPr marL="0" indent="0">
              <a:buNone/>
            </a:pPr>
            <a:r>
              <a:rPr lang="vi-VN" dirty="0"/>
              <a:t>Ngoài 3 quyền cơ bản thì trên Linux còn có thêm 3 quyền đặc biệt nữa. Đó lần lượt là SUID (set userid), SGID (set groupid) và Sticky Bit.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12</a:t>
            </a:fld>
            <a:endParaRPr lang="en-US"/>
          </a:p>
        </p:txBody>
      </p:sp>
    </p:spTree>
    <p:extLst>
      <p:ext uri="{BB962C8B-B14F-4D97-AF65-F5344CB8AC3E}">
        <p14:creationId xmlns:p14="http://schemas.microsoft.com/office/powerpoint/2010/main" val="18710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r>
              <a:rPr lang="vi-VN" dirty="0"/>
              <a:t>SUID: Cấp quyền thực thi như là chủ sở hữu đối với 1 file cho tất cả các users có quyền thực thi với file đó trên hệ thống. </a:t>
            </a:r>
            <a:endParaRPr lang="vi-VN" dirty="0" smtClean="0"/>
          </a:p>
          <a:p>
            <a:pPr marL="0" indent="0">
              <a:buNone/>
            </a:pPr>
            <a:r>
              <a:rPr lang="vi-VN" dirty="0" smtClean="0"/>
              <a:t>Cú </a:t>
            </a:r>
            <a:r>
              <a:rPr lang="vi-VN" dirty="0"/>
              <a:t>pháp cấp quyền: chmod u+s &lt;file_name&gt;</a:t>
            </a:r>
            <a:endParaRPr lang="en-US" dirty="0"/>
          </a:p>
          <a:p>
            <a:r>
              <a:rPr lang="vi-VN" dirty="0"/>
              <a:t>SGID: Quyền này được cấp cho thực mục. Nếu 1 thư mục được cấp quyền này, thì các files trong thư mục được tạo ra khi đó sẽ có nhóm sở hữu là nhóm của thư mục cha, chứ không phải nhóm sở hữu của người dùng hiện đang tạo file</a:t>
            </a:r>
            <a:r>
              <a:rPr lang="vi-VN" dirty="0" smtClean="0"/>
              <a:t>.</a:t>
            </a:r>
          </a:p>
          <a:p>
            <a:pPr marL="0" indent="0">
              <a:buNone/>
            </a:pPr>
            <a:r>
              <a:rPr lang="vi-VN" dirty="0"/>
              <a:t>Cú pháp cấp quyền: chmod g+s &lt;directory_name&gt;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13</a:t>
            </a:fld>
            <a:endParaRPr lang="en-US"/>
          </a:p>
        </p:txBody>
      </p:sp>
    </p:spTree>
    <p:extLst>
      <p:ext uri="{BB962C8B-B14F-4D97-AF65-F5344CB8AC3E}">
        <p14:creationId xmlns:p14="http://schemas.microsoft.com/office/powerpoint/2010/main" val="2123284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14</a:t>
            </a:fld>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270809" y="2121846"/>
            <a:ext cx="6432883" cy="4295603"/>
          </a:xfrm>
          <a:prstGeom prst="rect">
            <a:avLst/>
          </a:prstGeom>
        </p:spPr>
      </p:pic>
    </p:spTree>
    <p:extLst>
      <p:ext uri="{BB962C8B-B14F-4D97-AF65-F5344CB8AC3E}">
        <p14:creationId xmlns:p14="http://schemas.microsoft.com/office/powerpoint/2010/main" val="336327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r>
              <a:rPr lang="vi-VN" dirty="0"/>
              <a:t>Sticky Bit: Khi một thư mục được đặt quyền sticky bit, chỉ người sở hữu của tệp tin đó mới có thể xóa hoặc di chuyển tệp tin khỏi thư mục</a:t>
            </a:r>
            <a:r>
              <a:rPr lang="vi-VN" dirty="0" smtClean="0"/>
              <a:t>.</a:t>
            </a:r>
          </a:p>
          <a:p>
            <a:pPr marL="0" indent="0">
              <a:buNone/>
            </a:pPr>
            <a:r>
              <a:rPr lang="vi-VN" dirty="0"/>
              <a:t>Xem ví dụ sau:</a:t>
            </a:r>
            <a:endParaRPr lang="en-US" dirty="0"/>
          </a:p>
          <a:p>
            <a:pPr marL="0" indent="0">
              <a:buNone/>
            </a:pPr>
            <a:r>
              <a:rPr lang="vi-VN" dirty="0"/>
              <a:t>Đã có sẵn user1, với 2 file đều thuộc sở hữu của nó từ ví dụ trên. Cấp quyền rwx cho tất cả users đối với 2 file này. Thêm user2 để tiến hành xóa file khi chưa thiết lập sticky bit.</a:t>
            </a:r>
            <a:endParaRPr lang="en-US" dirty="0"/>
          </a:p>
          <a:p>
            <a:pPr marL="0" indent="0">
              <a:buNone/>
            </a:pPr>
            <a:endParaRPr lang="en-US" b="1"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15</a:t>
            </a:fld>
            <a:endParaRPr lang="en-US"/>
          </a:p>
        </p:txBody>
      </p:sp>
    </p:spTree>
    <p:extLst>
      <p:ext uri="{BB962C8B-B14F-4D97-AF65-F5344CB8AC3E}">
        <p14:creationId xmlns:p14="http://schemas.microsoft.com/office/powerpoint/2010/main" val="3805983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a:xfrm>
            <a:off x="680321" y="2336873"/>
            <a:ext cx="3635005" cy="3599316"/>
          </a:xfrm>
        </p:spPr>
        <p:txBody>
          <a:bodyPr/>
          <a:lstStyle/>
          <a:p>
            <a:pPr marL="0" indent="0">
              <a:buNone/>
            </a:pPr>
            <a:r>
              <a:rPr lang="vi-VN" dirty="0"/>
              <a:t>Có thể thấy mặc dù f1.txt không thuộc sở hữu của user2, nhưng user2 vẫn có thể xóa file này. Lúc này, ta tiến hành thêm quyền Sticky Bit cho thư mục xd.</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16</a:t>
            </a:fld>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459705" y="2053388"/>
            <a:ext cx="5834476" cy="4364061"/>
          </a:xfrm>
          <a:prstGeom prst="rect">
            <a:avLst/>
          </a:prstGeom>
        </p:spPr>
      </p:pic>
    </p:spTree>
    <p:extLst>
      <p:ext uri="{BB962C8B-B14F-4D97-AF65-F5344CB8AC3E}">
        <p14:creationId xmlns:p14="http://schemas.microsoft.com/office/powerpoint/2010/main" val="2825204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a:xfrm>
            <a:off x="680321" y="2336873"/>
            <a:ext cx="3041447" cy="3599316"/>
          </a:xfrm>
        </p:spPr>
        <p:txBody>
          <a:bodyPr/>
          <a:lstStyle/>
          <a:p>
            <a:pPr marL="0" indent="0">
              <a:buNone/>
            </a:pPr>
            <a:r>
              <a:rPr lang="vi-VN" dirty="0" smtClean="0"/>
              <a:t>Sau khi thêm quyền Sticky Bit, có </a:t>
            </a:r>
            <a:r>
              <a:rPr lang="vi-VN" dirty="0"/>
              <a:t>thể thấy user2 không thể xóa được file f2.txt dù có toàn bộ các quyền rwx đối với nó.</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17</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07831" y="2101516"/>
            <a:ext cx="5786349" cy="4315932"/>
          </a:xfrm>
          <a:prstGeom prst="rect">
            <a:avLst/>
          </a:prstGeom>
        </p:spPr>
      </p:pic>
    </p:spTree>
    <p:extLst>
      <p:ext uri="{BB962C8B-B14F-4D97-AF65-F5344CB8AC3E}">
        <p14:creationId xmlns:p14="http://schemas.microsoft.com/office/powerpoint/2010/main" val="3186861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2.</a:t>
            </a:r>
            <a:r>
              <a:rPr lang="vi-VN" dirty="0"/>
              <a:t> Users và </a:t>
            </a:r>
            <a:r>
              <a:rPr lang="vi-VN" dirty="0" smtClean="0"/>
              <a:t>Groups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a:t>Khái </a:t>
            </a:r>
            <a:r>
              <a:rPr lang="vi-VN" b="1" i="1" dirty="0" smtClean="0"/>
              <a:t>niệm</a:t>
            </a:r>
          </a:p>
          <a:p>
            <a:pPr marL="0" indent="0">
              <a:buNone/>
            </a:pPr>
            <a:r>
              <a:rPr lang="vi-VN" dirty="0" smtClean="0"/>
              <a:t>	Trên </a:t>
            </a:r>
            <a:r>
              <a:rPr lang="vi-VN" dirty="0"/>
              <a:t>Linux người dùng cơ bản chia làm 2 nhóm sau:</a:t>
            </a:r>
            <a:endParaRPr lang="en-US" dirty="0"/>
          </a:p>
          <a:p>
            <a:r>
              <a:rPr lang="vi-VN" dirty="0" smtClean="0"/>
              <a:t>Super </a:t>
            </a:r>
            <a:r>
              <a:rPr lang="vi-VN" dirty="0"/>
              <a:t>user: Đây là người dùng toàn quyền, thường có tên là root với UID=0, có toàn quyền với tất cả các file trên hệ thống. Có thư mục home là /root.</a:t>
            </a:r>
            <a:endParaRPr lang="en-US" dirty="0"/>
          </a:p>
          <a:p>
            <a:r>
              <a:rPr lang="vi-VN" dirty="0" smtClean="0"/>
              <a:t>Users</a:t>
            </a:r>
            <a:r>
              <a:rPr lang="vi-VN" dirty="0"/>
              <a:t>: Là những người dùng có quyền giới hạn trên hệ thống, mỗi người dùng sẽ có thư mục home nằm trong /home</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18</a:t>
            </a:fld>
            <a:endParaRPr lang="en-US"/>
          </a:p>
        </p:txBody>
      </p:sp>
    </p:spTree>
    <p:extLst>
      <p:ext uri="{BB962C8B-B14F-4D97-AF65-F5344CB8AC3E}">
        <p14:creationId xmlns:p14="http://schemas.microsoft.com/office/powerpoint/2010/main" val="3124066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Users và Groups</a:t>
            </a:r>
            <a:endParaRPr lang="en-US" dirty="0"/>
          </a:p>
        </p:txBody>
      </p:sp>
      <p:sp>
        <p:nvSpPr>
          <p:cNvPr id="3" name="Content Placeholder 2"/>
          <p:cNvSpPr>
            <a:spLocks noGrp="1"/>
          </p:cNvSpPr>
          <p:nvPr>
            <p:ph idx="1"/>
          </p:nvPr>
        </p:nvSpPr>
        <p:spPr>
          <a:xfrm>
            <a:off x="680321" y="2336873"/>
            <a:ext cx="9613861" cy="3935590"/>
          </a:xfrm>
        </p:spPr>
        <p:txBody>
          <a:bodyPr>
            <a:normAutofit/>
          </a:bodyPr>
          <a:lstStyle/>
          <a:p>
            <a:pPr marL="0" indent="0">
              <a:buNone/>
            </a:pPr>
            <a:r>
              <a:rPr lang="vi-VN" dirty="0" smtClean="0"/>
              <a:t>	Nhóm </a:t>
            </a:r>
            <a:r>
              <a:rPr lang="vi-VN" dirty="0"/>
              <a:t>người dùng có quyền giới hạn cũng chia ra làm hai nhóm:</a:t>
            </a:r>
            <a:endParaRPr lang="en-US" dirty="0"/>
          </a:p>
          <a:p>
            <a:r>
              <a:rPr lang="vi-VN" dirty="0" smtClean="0"/>
              <a:t>Special </a:t>
            </a:r>
            <a:r>
              <a:rPr lang="vi-VN" dirty="0"/>
              <a:t>users: Nhóm bị giới hạn nhất, thậm chí không có quyền đăng nhập vào hệ thống vì môi trường shell của chúng được thiết lập là nologin. </a:t>
            </a:r>
          </a:p>
          <a:p>
            <a:r>
              <a:rPr lang="vi-VN" dirty="0" smtClean="0"/>
              <a:t>Normal </a:t>
            </a:r>
            <a:r>
              <a:rPr lang="vi-VN" dirty="0"/>
              <a:t>users: Những users có quyền giới hạn trong phạm vi thư mục sở hữu nhưng vẫn có quyền đăng nhập vào hệ thống ví có thể thiết lập được môi trường shell không phải là nologin. </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19</a:t>
            </a:fld>
            <a:endParaRPr lang="en-US"/>
          </a:p>
        </p:txBody>
      </p:sp>
    </p:spTree>
    <p:extLst>
      <p:ext uri="{BB962C8B-B14F-4D97-AF65-F5344CB8AC3E}">
        <p14:creationId xmlns:p14="http://schemas.microsoft.com/office/powerpoint/2010/main" val="57414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a:t>
            </a:r>
            <a:endParaRPr lang="en-US" dirty="0"/>
          </a:p>
        </p:txBody>
      </p:sp>
      <p:sp>
        <p:nvSpPr>
          <p:cNvPr id="3" name="Content Placeholder 2"/>
          <p:cNvSpPr>
            <a:spLocks noGrp="1"/>
          </p:cNvSpPr>
          <p:nvPr>
            <p:ph idx="1"/>
          </p:nvPr>
        </p:nvSpPr>
        <p:spPr/>
        <p:txBody>
          <a:bodyPr/>
          <a:lstStyle/>
          <a:p>
            <a:pPr marL="0" indent="0">
              <a:buNone/>
            </a:pPr>
            <a:r>
              <a:rPr lang="vi-VN" dirty="0"/>
              <a:t>Nắm được các câu lệnh về tài khoản và </a:t>
            </a:r>
            <a:r>
              <a:rPr lang="vi-VN" dirty="0" smtClean="0"/>
              <a:t>quyền </a:t>
            </a:r>
            <a:r>
              <a:rPr lang="vi-VN" dirty="0"/>
              <a:t>của người sử dụng. Từ đó có </a:t>
            </a:r>
            <a:r>
              <a:rPr lang="vi-VN" dirty="0" smtClean="0"/>
              <a:t>thể phân </a:t>
            </a:r>
            <a:r>
              <a:rPr lang="vi-VN" dirty="0"/>
              <a:t>quyền cho người </a:t>
            </a:r>
            <a:r>
              <a:rPr lang="vi-VN" dirty="0" smtClean="0"/>
              <a:t>dùng.</a:t>
            </a:r>
            <a:endParaRPr lang="en-US" dirty="0"/>
          </a:p>
        </p:txBody>
      </p:sp>
      <p:sp>
        <p:nvSpPr>
          <p:cNvPr id="4" name="Date Placeholder 3"/>
          <p:cNvSpPr>
            <a:spLocks noGrp="1"/>
          </p:cNvSpPr>
          <p:nvPr>
            <p:ph type="dt" sz="half" idx="10"/>
          </p:nvPr>
        </p:nvSpPr>
        <p:spPr/>
        <p:txBody>
          <a:bodyPr/>
          <a:lstStyle/>
          <a:p>
            <a:fld id="{F4302252-0E1D-4B64-AC0D-C4B06E512BD5}" type="datetime1">
              <a:rPr lang="en-US" sz="1400" smtClean="0">
                <a:latin typeface="Times New Roman" panose="02020603050405020304" pitchFamily="18" charset="0"/>
                <a:cs typeface="Times New Roman" panose="02020603050405020304" pitchFamily="18" charset="0"/>
              </a:rPr>
              <a:t>9/20/2024</a:t>
            </a:fld>
            <a:endParaRPr lang="en-US" sz="1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7C8F00E-E4F6-4114-9AEB-3F9BA9C6B3E2}" type="slidenum">
              <a:rPr lang="en-US" smtClean="0"/>
              <a:t>2</a:t>
            </a:fld>
            <a:endParaRPr lang="en-US"/>
          </a:p>
        </p:txBody>
      </p:sp>
    </p:spTree>
    <p:extLst>
      <p:ext uri="{BB962C8B-B14F-4D97-AF65-F5344CB8AC3E}">
        <p14:creationId xmlns:p14="http://schemas.microsoft.com/office/powerpoint/2010/main" val="3215929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Users và Groups</a:t>
            </a:r>
            <a:endParaRPr lang="en-US" dirty="0"/>
          </a:p>
        </p:txBody>
      </p:sp>
      <p:sp>
        <p:nvSpPr>
          <p:cNvPr id="3" name="Content Placeholder 2"/>
          <p:cNvSpPr>
            <a:spLocks noGrp="1"/>
          </p:cNvSpPr>
          <p:nvPr>
            <p:ph idx="1"/>
          </p:nvPr>
        </p:nvSpPr>
        <p:spPr/>
        <p:txBody>
          <a:bodyPr>
            <a:normAutofit/>
          </a:bodyPr>
          <a:lstStyle/>
          <a:p>
            <a:pPr marL="0" indent="0">
              <a:buNone/>
            </a:pPr>
            <a:r>
              <a:rPr lang="vi-VN" dirty="0" smtClean="0"/>
              <a:t>	</a:t>
            </a:r>
            <a:r>
              <a:rPr lang="vi-VN" b="1" i="1" dirty="0"/>
              <a:t>Thuộc tính users và </a:t>
            </a:r>
            <a:r>
              <a:rPr lang="vi-VN" b="1" i="1" dirty="0" smtClean="0"/>
              <a:t>groups</a:t>
            </a:r>
          </a:p>
          <a:p>
            <a:pPr marL="0" indent="0">
              <a:buNone/>
            </a:pPr>
            <a:r>
              <a:rPr lang="vi-VN" dirty="0" smtClean="0"/>
              <a:t>	Mỗi </a:t>
            </a:r>
            <a:r>
              <a:rPr lang="vi-VN" dirty="0"/>
              <a:t>users sẽ có các thuộc tính sau:</a:t>
            </a:r>
            <a:endParaRPr lang="en-US" dirty="0"/>
          </a:p>
          <a:p>
            <a:r>
              <a:rPr lang="vi-VN" dirty="0" smtClean="0"/>
              <a:t>Username</a:t>
            </a:r>
            <a:r>
              <a:rPr lang="vi-VN" dirty="0"/>
              <a:t> </a:t>
            </a:r>
            <a:r>
              <a:rPr lang="vi-VN" dirty="0" smtClean="0"/>
              <a:t>và Password</a:t>
            </a:r>
            <a:endParaRPr lang="en-US" dirty="0"/>
          </a:p>
          <a:p>
            <a:r>
              <a:rPr lang="vi-VN" dirty="0" smtClean="0"/>
              <a:t>Shell và Descriptions</a:t>
            </a:r>
            <a:endParaRPr lang="en-US" dirty="0"/>
          </a:p>
          <a:p>
            <a:r>
              <a:rPr lang="vi-VN" dirty="0" smtClean="0"/>
              <a:t>Group và UID</a:t>
            </a:r>
            <a:endParaRPr lang="en-US" dirty="0"/>
          </a:p>
          <a:p>
            <a:r>
              <a:rPr lang="vi-VN" dirty="0" smtClean="0"/>
              <a:t>Home</a:t>
            </a:r>
          </a:p>
          <a:p>
            <a:pPr marL="0" indent="0">
              <a:buNone/>
            </a:pPr>
            <a:r>
              <a:rPr lang="vi-VN" dirty="0"/>
              <a:t>Các thuộc tính này lưu trong file /etc/passwd</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20</a:t>
            </a:fld>
            <a:endParaRPr lang="en-US"/>
          </a:p>
        </p:txBody>
      </p:sp>
    </p:spTree>
    <p:extLst>
      <p:ext uri="{BB962C8B-B14F-4D97-AF65-F5344CB8AC3E}">
        <p14:creationId xmlns:p14="http://schemas.microsoft.com/office/powerpoint/2010/main" val="357541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Users và Groups</a:t>
            </a:r>
            <a:endParaRPr lang="en-US" dirty="0"/>
          </a:p>
        </p:txBody>
      </p:sp>
      <p:sp>
        <p:nvSpPr>
          <p:cNvPr id="3" name="Content Placeholder 2"/>
          <p:cNvSpPr>
            <a:spLocks noGrp="1"/>
          </p:cNvSpPr>
          <p:nvPr>
            <p:ph idx="1"/>
          </p:nvPr>
        </p:nvSpPr>
        <p:spPr/>
        <p:txBody>
          <a:bodyPr/>
          <a:lstStyle/>
          <a:p>
            <a:pPr marL="0" indent="0">
              <a:buNone/>
            </a:pPr>
            <a:r>
              <a:rPr lang="vi-VN" dirty="0" smtClean="0"/>
              <a:t>	Groups</a:t>
            </a:r>
            <a:r>
              <a:rPr lang="vi-VN" dirty="0"/>
              <a:t>:</a:t>
            </a:r>
            <a:endParaRPr lang="en-US" dirty="0"/>
          </a:p>
          <a:p>
            <a:r>
              <a:rPr lang="vi-VN" dirty="0" smtClean="0"/>
              <a:t>Group </a:t>
            </a:r>
            <a:r>
              <a:rPr lang="vi-VN" dirty="0"/>
              <a:t>name</a:t>
            </a:r>
            <a:endParaRPr lang="en-US" dirty="0"/>
          </a:p>
          <a:p>
            <a:r>
              <a:rPr lang="vi-VN" dirty="0" smtClean="0"/>
              <a:t>Members</a:t>
            </a:r>
            <a:endParaRPr lang="en-US" dirty="0"/>
          </a:p>
          <a:p>
            <a:r>
              <a:rPr lang="vi-VN" dirty="0" smtClean="0"/>
              <a:t>GID</a:t>
            </a:r>
            <a:endParaRPr lang="en-US" dirty="0"/>
          </a:p>
          <a:p>
            <a:pPr marL="0" indent="0">
              <a:buNone/>
            </a:pPr>
            <a:r>
              <a:rPr lang="vi-VN" dirty="0"/>
              <a:t>Các thuộc tính này lưu trong file /etc/group</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21</a:t>
            </a:fld>
            <a:endParaRPr lang="en-US"/>
          </a:p>
        </p:txBody>
      </p:sp>
    </p:spTree>
    <p:extLst>
      <p:ext uri="{BB962C8B-B14F-4D97-AF65-F5344CB8AC3E}">
        <p14:creationId xmlns:p14="http://schemas.microsoft.com/office/powerpoint/2010/main" val="38712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Users và Groups</a:t>
            </a:r>
            <a:endParaRPr lang="en-US" dirty="0"/>
          </a:p>
        </p:txBody>
      </p:sp>
      <p:sp>
        <p:nvSpPr>
          <p:cNvPr id="3" name="Content Placeholder 2"/>
          <p:cNvSpPr>
            <a:spLocks noGrp="1"/>
          </p:cNvSpPr>
          <p:nvPr>
            <p:ph idx="1"/>
          </p:nvPr>
        </p:nvSpPr>
        <p:spPr/>
        <p:txBody>
          <a:bodyPr/>
          <a:lstStyle/>
          <a:p>
            <a:pPr marL="0" indent="0">
              <a:buNone/>
            </a:pPr>
            <a:r>
              <a:rPr lang="vi-VN" dirty="0"/>
              <a:t>Riêng thuộc tính Password (dưới dạng mã hóa), số ngày expire password, ngày tạo password,... được lưu ở file /etc/shadow và chỉ user toàn quyền mới đọc được file này.</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22</a:t>
            </a:fld>
            <a:endParaRPr lang="en-US"/>
          </a:p>
        </p:txBody>
      </p:sp>
    </p:spTree>
    <p:extLst>
      <p:ext uri="{BB962C8B-B14F-4D97-AF65-F5344CB8AC3E}">
        <p14:creationId xmlns:p14="http://schemas.microsoft.com/office/powerpoint/2010/main" val="968245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Users và Groups</a:t>
            </a:r>
            <a:endParaRPr lang="en-US" dirty="0"/>
          </a:p>
        </p:txBody>
      </p:sp>
      <p:sp>
        <p:nvSpPr>
          <p:cNvPr id="3" name="Content Placeholder 2"/>
          <p:cNvSpPr>
            <a:spLocks noGrp="1"/>
          </p:cNvSpPr>
          <p:nvPr>
            <p:ph idx="1"/>
          </p:nvPr>
        </p:nvSpPr>
        <p:spPr>
          <a:xfrm>
            <a:off x="680321" y="2053388"/>
            <a:ext cx="9613861" cy="4364059"/>
          </a:xfrm>
        </p:spPr>
        <p:txBody>
          <a:bodyPr>
            <a:normAutofit/>
          </a:bodyPr>
          <a:lstStyle/>
          <a:p>
            <a:r>
              <a:rPr lang="vi-VN" b="1" i="1" dirty="0"/>
              <a:t>Quản lý users và groups</a:t>
            </a:r>
            <a:endParaRPr lang="en-US" dirty="0"/>
          </a:p>
          <a:p>
            <a:r>
              <a:rPr lang="vi-VN" dirty="0" smtClean="0"/>
              <a:t>Tạo </a:t>
            </a:r>
            <a:r>
              <a:rPr lang="vi-VN" dirty="0"/>
              <a:t>user/group: useradd/groupadd &lt;user_name&gt;/&lt;groupname&gt;</a:t>
            </a:r>
            <a:endParaRPr lang="en-US" dirty="0"/>
          </a:p>
          <a:p>
            <a:r>
              <a:rPr lang="vi-VN" dirty="0" smtClean="0"/>
              <a:t>Thay </a:t>
            </a:r>
            <a:r>
              <a:rPr lang="vi-VN" dirty="0"/>
              <a:t>đổi thuộc tính user: usermod/groupmod &lt;options&gt; </a:t>
            </a:r>
            <a:endParaRPr lang="en-US" dirty="0"/>
          </a:p>
          <a:p>
            <a:r>
              <a:rPr lang="vi-VN" dirty="0" smtClean="0"/>
              <a:t>Xóa </a:t>
            </a:r>
            <a:r>
              <a:rPr lang="vi-VN" dirty="0"/>
              <a:t>user/group: userdel/groupdel &lt;username&gt;/&lt;group_name&gt;</a:t>
            </a:r>
            <a:endParaRPr lang="en-US" dirty="0"/>
          </a:p>
          <a:p>
            <a:r>
              <a:rPr lang="vi-VN" dirty="0" smtClean="0"/>
              <a:t>Đổi </a:t>
            </a:r>
            <a:r>
              <a:rPr lang="vi-VN" dirty="0"/>
              <a:t>mật khẩu: passwd &lt;user_name&gt;</a:t>
            </a:r>
            <a:endParaRPr lang="en-US" dirty="0"/>
          </a:p>
          <a:p>
            <a:r>
              <a:rPr lang="vi-VN" dirty="0" smtClean="0"/>
              <a:t>Chuyển </a:t>
            </a:r>
            <a:r>
              <a:rPr lang="vi-VN" dirty="0"/>
              <a:t>sang user khác: su &lt;user_name&gt;, hoặc su - &lt;user_name&gt;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23</a:t>
            </a:fld>
            <a:endParaRPr lang="en-US"/>
          </a:p>
        </p:txBody>
      </p:sp>
    </p:spTree>
    <p:extLst>
      <p:ext uri="{BB962C8B-B14F-4D97-AF65-F5344CB8AC3E}">
        <p14:creationId xmlns:p14="http://schemas.microsoft.com/office/powerpoint/2010/main" val="2578178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Users và Groups</a:t>
            </a:r>
            <a:endParaRPr lang="en-US" dirty="0"/>
          </a:p>
        </p:txBody>
      </p:sp>
      <p:sp>
        <p:nvSpPr>
          <p:cNvPr id="3" name="Content Placeholder 2"/>
          <p:cNvSpPr>
            <a:spLocks noGrp="1"/>
          </p:cNvSpPr>
          <p:nvPr>
            <p:ph idx="1"/>
          </p:nvPr>
        </p:nvSpPr>
        <p:spPr/>
        <p:txBody>
          <a:bodyPr/>
          <a:lstStyle/>
          <a:p>
            <a:pPr marL="0" indent="0">
              <a:buNone/>
            </a:pPr>
            <a:r>
              <a:rPr lang="vi-VN" b="1" i="1" dirty="0" smtClean="0"/>
              <a:t>	Quyền </a:t>
            </a:r>
            <a:r>
              <a:rPr lang="vi-VN" b="1" i="1" dirty="0"/>
              <a:t>sudo</a:t>
            </a:r>
            <a:endParaRPr lang="en-US" dirty="0"/>
          </a:p>
          <a:p>
            <a:pPr marL="0" indent="0">
              <a:buNone/>
            </a:pPr>
            <a:r>
              <a:rPr lang="vi-VN" dirty="0"/>
              <a:t>	</a:t>
            </a:r>
            <a:r>
              <a:rPr lang="vi-VN" dirty="0" smtClean="0"/>
              <a:t>Đây </a:t>
            </a:r>
            <a:r>
              <a:rPr lang="vi-VN" dirty="0"/>
              <a:t>là quyền do root cấp cho users khác để thực hiện một số thao tác nhất định trên hệ thống</a:t>
            </a:r>
            <a:r>
              <a:rPr lang="vi-VN" dirty="0" smtClean="0"/>
              <a:t>.</a:t>
            </a:r>
          </a:p>
          <a:p>
            <a:pPr marL="0" indent="0">
              <a:buNone/>
            </a:pPr>
            <a:r>
              <a:rPr lang="vi-VN" dirty="0"/>
              <a:t>	</a:t>
            </a:r>
            <a:r>
              <a:rPr lang="vi-VN" dirty="0" smtClean="0"/>
              <a:t>Mô hình ví dụ</a:t>
            </a:r>
          </a:p>
          <a:p>
            <a:pPr marL="0" indent="0">
              <a:buNone/>
            </a:pPr>
            <a:r>
              <a:rPr lang="vi-VN" dirty="0" smtClean="0"/>
              <a:t>Về việc cấp quyền sudo</a:t>
            </a:r>
          </a:p>
          <a:p>
            <a:pPr marL="0" indent="0">
              <a:buNone/>
            </a:pPr>
            <a:r>
              <a:rPr lang="vi-VN" dirty="0"/>
              <a:t>c</a:t>
            </a:r>
            <a:r>
              <a:rPr lang="vi-VN" dirty="0" smtClean="0"/>
              <a:t>ho users khác</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24</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350581" y="3811408"/>
            <a:ext cx="5943600" cy="2606040"/>
          </a:xfrm>
          <a:prstGeom prst="rect">
            <a:avLst/>
          </a:prstGeom>
          <a:noFill/>
          <a:ln>
            <a:noFill/>
          </a:ln>
        </p:spPr>
      </p:pic>
    </p:spTree>
    <p:extLst>
      <p:ext uri="{BB962C8B-B14F-4D97-AF65-F5344CB8AC3E}">
        <p14:creationId xmlns:p14="http://schemas.microsoft.com/office/powerpoint/2010/main" val="79942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Users và Groups</a:t>
            </a:r>
            <a:endParaRPr lang="en-US" dirty="0"/>
          </a:p>
        </p:txBody>
      </p:sp>
      <p:sp>
        <p:nvSpPr>
          <p:cNvPr id="3" name="Content Placeholder 2"/>
          <p:cNvSpPr>
            <a:spLocks noGrp="1"/>
          </p:cNvSpPr>
          <p:nvPr>
            <p:ph idx="1"/>
          </p:nvPr>
        </p:nvSpPr>
        <p:spPr/>
        <p:txBody>
          <a:bodyPr/>
          <a:lstStyle/>
          <a:p>
            <a:pPr marL="0" indent="0">
              <a:buNone/>
            </a:pPr>
            <a:r>
              <a:rPr lang="vi-VN" dirty="0" smtClean="0"/>
              <a:t>	Để </a:t>
            </a:r>
            <a:r>
              <a:rPr lang="vi-VN" dirty="0"/>
              <a:t>cấp quyền sudo cho user1 thì ta cần khai báo cấp quyền trong file /etc/sudoers như sau:</a:t>
            </a:r>
            <a:endParaRPr lang="en-US" dirty="0"/>
          </a:p>
          <a:p>
            <a:pPr marL="0" indent="0">
              <a:buNone/>
            </a:pPr>
            <a:r>
              <a:rPr lang="vi-VN" dirty="0"/>
              <a:t>user1 ALL=(root) /sbin/ifconfig</a:t>
            </a:r>
            <a:endParaRPr lang="en-US" dirty="0"/>
          </a:p>
          <a:p>
            <a:pPr marL="0" indent="0">
              <a:buNone/>
            </a:pPr>
            <a:r>
              <a:rPr lang="vi-VN" dirty="0" smtClean="0"/>
              <a:t>	Tuy nhiên, </a:t>
            </a:r>
            <a:r>
              <a:rPr lang="vi-VN" dirty="0"/>
              <a:t>mỗi lần đầu tiên dùng lệnh sudo ifconfig trong 1 phiên sẽ phải nhập mật khẩu. Nếu không muốn nhập mật khẩu, khai bảo lại như sau:</a:t>
            </a:r>
            <a:endParaRPr lang="en-US" dirty="0"/>
          </a:p>
          <a:p>
            <a:pPr marL="0" indent="0">
              <a:buNone/>
            </a:pPr>
            <a:r>
              <a:rPr lang="vi-VN" dirty="0"/>
              <a:t>user1 ALL=(root) NOPASSWD /sbin/ifconfig</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25</a:t>
            </a:fld>
            <a:endParaRPr lang="en-US"/>
          </a:p>
        </p:txBody>
      </p:sp>
    </p:spTree>
    <p:extLst>
      <p:ext uri="{BB962C8B-B14F-4D97-AF65-F5344CB8AC3E}">
        <p14:creationId xmlns:p14="http://schemas.microsoft.com/office/powerpoint/2010/main" val="3190416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Users và Groups</a:t>
            </a:r>
            <a:endParaRPr lang="en-US" dirty="0"/>
          </a:p>
        </p:txBody>
      </p:sp>
      <p:sp>
        <p:nvSpPr>
          <p:cNvPr id="3" name="Content Placeholder 2"/>
          <p:cNvSpPr>
            <a:spLocks noGrp="1"/>
          </p:cNvSpPr>
          <p:nvPr>
            <p:ph idx="1"/>
          </p:nvPr>
        </p:nvSpPr>
        <p:spPr/>
        <p:txBody>
          <a:bodyPr/>
          <a:lstStyle/>
          <a:p>
            <a:pPr marL="0" indent="0">
              <a:buNone/>
            </a:pPr>
            <a:r>
              <a:rPr lang="vi-VN" dirty="0"/>
              <a:t>Ngoài ra, có thể cấp quyền sudo cho một nhóm user được chỉ định bằng alias, và có thể cấp quyền sudo để thực hiện một nhóm các lệnh chứ không chỉ 1 lệnh.</a:t>
            </a:r>
            <a:endParaRPr lang="en-US" dirty="0"/>
          </a:p>
          <a:p>
            <a:pPr marL="0" indent="0">
              <a:buNone/>
            </a:pPr>
            <a:r>
              <a:rPr lang="vi-VN" dirty="0" smtClean="0"/>
              <a:t>Chi tiết về alias </a:t>
            </a:r>
            <a:r>
              <a:rPr lang="vi-VN" dirty="0"/>
              <a:t>xem nội dung file /etc/sudoers sẽ hướng dẫn đầy đủ ở các comments trong đó.</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26</a:t>
            </a:fld>
            <a:endParaRPr lang="en-US"/>
          </a:p>
        </p:txBody>
      </p:sp>
    </p:spTree>
    <p:extLst>
      <p:ext uri="{BB962C8B-B14F-4D97-AF65-F5344CB8AC3E}">
        <p14:creationId xmlns:p14="http://schemas.microsoft.com/office/powerpoint/2010/main" val="413585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vi-VN" dirty="0" smtClean="0"/>
              <a:t>Permissions (quyền)</a:t>
            </a:r>
            <a:endParaRPr lang="vi-VN" dirty="0"/>
          </a:p>
          <a:p>
            <a:pPr marL="514350" indent="-514350">
              <a:buFont typeface="+mj-lt"/>
              <a:buAutoNum type="arabicPeriod"/>
            </a:pPr>
            <a:r>
              <a:rPr lang="vi-VN" dirty="0" smtClean="0"/>
              <a:t>Users và Groups</a:t>
            </a:r>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a:t>
            </a:fld>
            <a:endParaRPr lang="en-US"/>
          </a:p>
        </p:txBody>
      </p:sp>
    </p:spTree>
    <p:extLst>
      <p:ext uri="{BB962C8B-B14F-4D97-AF65-F5344CB8AC3E}">
        <p14:creationId xmlns:p14="http://schemas.microsoft.com/office/powerpoint/2010/main" val="48866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1. </a:t>
            </a:r>
            <a:r>
              <a:rPr lang="vi-VN" dirty="0"/>
              <a:t>Permissions (quyền</a:t>
            </a:r>
            <a:r>
              <a:rPr lang="vi-VN" dirty="0" smtClean="0"/>
              <a:t>)</a:t>
            </a:r>
            <a:endParaRPr lang="en-US" dirty="0"/>
          </a:p>
        </p:txBody>
      </p:sp>
      <p:sp>
        <p:nvSpPr>
          <p:cNvPr id="3" name="Content Placeholder 2"/>
          <p:cNvSpPr>
            <a:spLocks noGrp="1"/>
          </p:cNvSpPr>
          <p:nvPr>
            <p:ph idx="1"/>
          </p:nvPr>
        </p:nvSpPr>
        <p:spPr/>
        <p:txBody>
          <a:bodyPr/>
          <a:lstStyle/>
          <a:p>
            <a:pPr marL="0" indent="0">
              <a:buNone/>
            </a:pPr>
            <a:r>
              <a:rPr lang="vi-VN" dirty="0"/>
              <a:t>Trên Linux có 3 quyền cơ bản là các quyền read, write và execute</a:t>
            </a:r>
            <a:endParaRPr lang="en-US" dirty="0"/>
          </a:p>
          <a:p>
            <a:pPr marL="0" indent="0">
              <a:buNone/>
            </a:pPr>
            <a:endParaRPr lang="en-US" b="1"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256205922"/>
              </p:ext>
            </p:extLst>
          </p:nvPr>
        </p:nvGraphicFramePr>
        <p:xfrm>
          <a:off x="866274" y="3208420"/>
          <a:ext cx="9224209" cy="2310063"/>
        </p:xfrm>
        <a:graphic>
          <a:graphicData uri="http://schemas.openxmlformats.org/drawingml/2006/table">
            <a:tbl>
              <a:tblPr firstRow="1" firstCol="1" bandRow="1">
                <a:tableStyleId>{5C22544A-7EE6-4342-B048-85BDC9FD1C3A}</a:tableStyleId>
              </a:tblPr>
              <a:tblGrid>
                <a:gridCol w="3074079">
                  <a:extLst>
                    <a:ext uri="{9D8B030D-6E8A-4147-A177-3AD203B41FA5}">
                      <a16:colId xmlns:a16="http://schemas.microsoft.com/office/drawing/2014/main" val="1325201944"/>
                    </a:ext>
                  </a:extLst>
                </a:gridCol>
                <a:gridCol w="3075065">
                  <a:extLst>
                    <a:ext uri="{9D8B030D-6E8A-4147-A177-3AD203B41FA5}">
                      <a16:colId xmlns:a16="http://schemas.microsoft.com/office/drawing/2014/main" val="3244496297"/>
                    </a:ext>
                  </a:extLst>
                </a:gridCol>
                <a:gridCol w="3075065">
                  <a:extLst>
                    <a:ext uri="{9D8B030D-6E8A-4147-A177-3AD203B41FA5}">
                      <a16:colId xmlns:a16="http://schemas.microsoft.com/office/drawing/2014/main" val="3146538244"/>
                    </a:ext>
                  </a:extLst>
                </a:gridCol>
              </a:tblGrid>
              <a:tr h="770021">
                <a:tc>
                  <a:txBody>
                    <a:bodyPr/>
                    <a:lstStyle/>
                    <a:p>
                      <a:pPr algn="ctr">
                        <a:lnSpc>
                          <a:spcPct val="107000"/>
                        </a:lnSpc>
                        <a:spcAft>
                          <a:spcPts val="0"/>
                        </a:spcAft>
                      </a:pPr>
                      <a:r>
                        <a:rPr lang="vi-VN" sz="1400">
                          <a:effectLst/>
                        </a:rPr>
                        <a:t>Read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vi-VN" sz="14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vi-VN"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0172892"/>
                  </a:ext>
                </a:extLst>
              </a:tr>
              <a:tr h="770021">
                <a:tc>
                  <a:txBody>
                    <a:bodyPr/>
                    <a:lstStyle/>
                    <a:p>
                      <a:pPr algn="ctr">
                        <a:lnSpc>
                          <a:spcPct val="107000"/>
                        </a:lnSpc>
                        <a:spcAft>
                          <a:spcPts val="0"/>
                        </a:spcAft>
                      </a:pPr>
                      <a:r>
                        <a:rPr lang="vi-VN" sz="1400">
                          <a:effectLst/>
                        </a:rPr>
                        <a:t>Write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vi-VN" sz="1400">
                          <a:effectLst/>
                        </a:rPr>
                        <a:t>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vi-VN"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5112182"/>
                  </a:ext>
                </a:extLst>
              </a:tr>
              <a:tr h="770021">
                <a:tc>
                  <a:txBody>
                    <a:bodyPr/>
                    <a:lstStyle/>
                    <a:p>
                      <a:pPr algn="ctr">
                        <a:lnSpc>
                          <a:spcPct val="107000"/>
                        </a:lnSpc>
                        <a:spcAft>
                          <a:spcPts val="0"/>
                        </a:spcAft>
                      </a:pPr>
                      <a:r>
                        <a:rPr lang="vi-VN" sz="1400">
                          <a:effectLst/>
                        </a:rPr>
                        <a:t>Execute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vi-V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vi-VN"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0626667"/>
                  </a:ext>
                </a:extLst>
              </a:tr>
            </a:tbl>
          </a:graphicData>
        </a:graphic>
      </p:graphicFrame>
    </p:spTree>
    <p:extLst>
      <p:ext uri="{BB962C8B-B14F-4D97-AF65-F5344CB8AC3E}">
        <p14:creationId xmlns:p14="http://schemas.microsoft.com/office/powerpoint/2010/main" val="2750493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pPr marL="0" indent="0">
              <a:buNone/>
            </a:pPr>
            <a:r>
              <a:rPr lang="vi-VN" dirty="0" smtClean="0"/>
              <a:t>Tại </a:t>
            </a:r>
            <a:r>
              <a:rPr lang="vi-VN" dirty="0"/>
              <a:t>sao là các giá trị 1, 2, 4? </a:t>
            </a:r>
            <a:endParaRPr lang="vi-VN" dirty="0" smtClean="0"/>
          </a:p>
          <a:p>
            <a:pPr marL="0" indent="0">
              <a:buNone/>
            </a:pPr>
            <a:r>
              <a:rPr lang="vi-VN" dirty="0"/>
              <a:t>Lần lượt 3 quyền r, w, x sẽ được thể hiện trên 9</a:t>
            </a:r>
            <a:r>
              <a:rPr lang="vi-VN" dirty="0" smtClean="0"/>
              <a:t> </a:t>
            </a:r>
            <a:r>
              <a:rPr lang="vi-VN" dirty="0"/>
              <a:t>bits phân </a:t>
            </a:r>
            <a:r>
              <a:rPr lang="vi-VN" dirty="0" smtClean="0"/>
              <a:t>quyền </a:t>
            </a:r>
            <a:r>
              <a:rPr lang="vi-VN" dirty="0"/>
              <a:t>r:100, w:010, </a:t>
            </a:r>
            <a:r>
              <a:rPr lang="vi-VN" dirty="0" smtClean="0"/>
              <a:t>x:001</a:t>
            </a:r>
          </a:p>
          <a:p>
            <a:pPr marL="0" indent="0">
              <a:buNone/>
            </a:pPr>
            <a:r>
              <a:rPr lang="vi-VN" dirty="0" smtClean="0"/>
              <a:t>Như thế 100=4, 010=2, 001=1</a:t>
            </a:r>
          </a:p>
          <a:p>
            <a:pPr marL="0" indent="0">
              <a:buNone/>
            </a:pPr>
            <a:endParaRPr lang="vi-VN" dirty="0" smtClean="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5</a:t>
            </a:fld>
            <a:endParaRPr lang="en-US"/>
          </a:p>
        </p:txBody>
      </p:sp>
    </p:spTree>
    <p:extLst>
      <p:ext uri="{BB962C8B-B14F-4D97-AF65-F5344CB8AC3E}">
        <p14:creationId xmlns:p14="http://schemas.microsoft.com/office/powerpoint/2010/main" val="1789708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pPr marL="0" indent="0">
              <a:buNone/>
            </a:pPr>
            <a:r>
              <a:rPr lang="vi-VN" dirty="0"/>
              <a:t>Quyền của users, groups đối với file, thư mục sẽ được phân theo 3 </a:t>
            </a:r>
            <a:r>
              <a:rPr lang="vi-VN" dirty="0" smtClean="0"/>
              <a:t>đối tượng </a:t>
            </a:r>
            <a:r>
              <a:rPr lang="vi-VN" dirty="0"/>
              <a:t>sử dụng sau:</a:t>
            </a:r>
            <a:endParaRPr lang="en-US" dirty="0"/>
          </a:p>
          <a:p>
            <a:r>
              <a:rPr lang="vi-VN" dirty="0" smtClean="0"/>
              <a:t>Owner</a:t>
            </a:r>
            <a:r>
              <a:rPr lang="vi-VN" dirty="0"/>
              <a:t>: người dùng sở hữu file, ký hiệu u</a:t>
            </a:r>
            <a:endParaRPr lang="en-US" dirty="0"/>
          </a:p>
          <a:p>
            <a:r>
              <a:rPr lang="vi-VN" dirty="0" smtClean="0"/>
              <a:t>Group</a:t>
            </a:r>
            <a:r>
              <a:rPr lang="vi-VN" dirty="0"/>
              <a:t>: nhóm người dùng sở hữu file, ký hiệu g</a:t>
            </a:r>
            <a:endParaRPr lang="en-US" dirty="0"/>
          </a:p>
          <a:p>
            <a:r>
              <a:rPr lang="vi-VN" dirty="0" smtClean="0"/>
              <a:t>Others</a:t>
            </a:r>
            <a:r>
              <a:rPr lang="vi-VN" dirty="0"/>
              <a:t>: người dùng và nhóm người dùng khác không sở hữu file, ký hiệu o</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6</a:t>
            </a:fld>
            <a:endParaRPr lang="en-US"/>
          </a:p>
        </p:txBody>
      </p:sp>
    </p:spTree>
    <p:extLst>
      <p:ext uri="{BB962C8B-B14F-4D97-AF65-F5344CB8AC3E}">
        <p14:creationId xmlns:p14="http://schemas.microsoft.com/office/powerpoint/2010/main" val="3349570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pPr marL="0" indent="0">
              <a:buNone/>
            </a:pPr>
            <a:r>
              <a:rPr lang="vi-VN" dirty="0" smtClean="0"/>
              <a:t>Để quản lý quyền và quyền sở hữu của người dùng đối với file, thư mục, ta sử dụng các công cụ sau:</a:t>
            </a:r>
          </a:p>
          <a:p>
            <a:r>
              <a:rPr lang="vi-VN" dirty="0" smtClean="0"/>
              <a:t>chmod: quản lý quyền cơ bản</a:t>
            </a:r>
          </a:p>
          <a:p>
            <a:r>
              <a:rPr lang="vi-VN" dirty="0"/>
              <a:t>c</a:t>
            </a:r>
            <a:r>
              <a:rPr lang="vi-VN" dirty="0" smtClean="0"/>
              <a:t>hown: quản lý quyền sở hữu</a:t>
            </a:r>
          </a:p>
          <a:p>
            <a:pPr marL="0" indent="0">
              <a:buNone/>
            </a:pPr>
            <a:r>
              <a:rPr lang="vi-VN" dirty="0" smtClean="0"/>
              <a:t>Cú pháp các câu lệnh sử dụng option --help để xem</a:t>
            </a:r>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7</a:t>
            </a:fld>
            <a:endParaRPr lang="en-US"/>
          </a:p>
        </p:txBody>
      </p:sp>
    </p:spTree>
    <p:extLst>
      <p:ext uri="{BB962C8B-B14F-4D97-AF65-F5344CB8AC3E}">
        <p14:creationId xmlns:p14="http://schemas.microsoft.com/office/powerpoint/2010/main" val="1484179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pPr marL="0" indent="0">
              <a:buNone/>
            </a:pPr>
            <a:r>
              <a:rPr lang="vi-VN" dirty="0" smtClean="0"/>
              <a:t>Ví dụ: Thay đổi quyền của các đối tượng sử dụng đối với file /root/f1.txt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80321" y="3514628"/>
            <a:ext cx="9613860" cy="2421562"/>
          </a:xfrm>
          <a:prstGeom prst="rect">
            <a:avLst/>
          </a:prstGeom>
        </p:spPr>
      </p:pic>
    </p:spTree>
    <p:extLst>
      <p:ext uri="{BB962C8B-B14F-4D97-AF65-F5344CB8AC3E}">
        <p14:creationId xmlns:p14="http://schemas.microsoft.com/office/powerpoint/2010/main" val="948112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Permissions (quyền)</a:t>
            </a:r>
            <a:endParaRPr lang="en-US" dirty="0"/>
          </a:p>
        </p:txBody>
      </p:sp>
      <p:sp>
        <p:nvSpPr>
          <p:cNvPr id="3" name="Content Placeholder 2"/>
          <p:cNvSpPr>
            <a:spLocks noGrp="1"/>
          </p:cNvSpPr>
          <p:nvPr>
            <p:ph idx="1"/>
          </p:nvPr>
        </p:nvSpPr>
        <p:spPr/>
        <p:txBody>
          <a:bodyPr/>
          <a:lstStyle/>
          <a:p>
            <a:pPr marL="0" indent="0">
              <a:buNone/>
            </a:pPr>
            <a:r>
              <a:rPr lang="vi-VN" dirty="0"/>
              <a:t>Hoặc thay đổi người dùng, nhóm người dùng sở hữu của /root/f1.txt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9/20/2024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9</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80321" y="3368842"/>
            <a:ext cx="9613860" cy="2567347"/>
          </a:xfrm>
          <a:prstGeom prst="rect">
            <a:avLst/>
          </a:prstGeom>
        </p:spPr>
      </p:pic>
    </p:spTree>
    <p:extLst>
      <p:ext uri="{BB962C8B-B14F-4D97-AF65-F5344CB8AC3E}">
        <p14:creationId xmlns:p14="http://schemas.microsoft.com/office/powerpoint/2010/main" val="1957774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8415</TotalTime>
  <Words>964</Words>
  <Application>Microsoft Office PowerPoint</Application>
  <PresentationFormat>Widescreen</PresentationFormat>
  <Paragraphs>189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Trebuchet MS</vt:lpstr>
      <vt:lpstr>Berlin</vt:lpstr>
      <vt:lpstr>HỌC PHẦN: LINUX VÀ PHẦN MỀM MÃ NGUỒN MỞ</vt:lpstr>
      <vt:lpstr>Mục tiêu</vt:lpstr>
      <vt:lpstr>Nội dung</vt:lpstr>
      <vt:lpstr>1. Permissions (quyền)</vt:lpstr>
      <vt:lpstr>1. Permissions (quyền)</vt:lpstr>
      <vt:lpstr>1. Permissions (quyền)</vt:lpstr>
      <vt:lpstr>1. Permissions (quyền)</vt:lpstr>
      <vt:lpstr>1. Permissions (quyền)</vt:lpstr>
      <vt:lpstr>1. Permissions (quyền)</vt:lpstr>
      <vt:lpstr>1. Permissions (quyền)</vt:lpstr>
      <vt:lpstr>1. Permissions (quyền)</vt:lpstr>
      <vt:lpstr>1. Permissions (quyền)</vt:lpstr>
      <vt:lpstr>1. Permissions (quyền)</vt:lpstr>
      <vt:lpstr>1. Permissions (quyền)</vt:lpstr>
      <vt:lpstr>1. Permissions (quyền)</vt:lpstr>
      <vt:lpstr>1. Permissions (quyền)</vt:lpstr>
      <vt:lpstr>1. Permissions (quyền)</vt:lpstr>
      <vt:lpstr>2. Users và Groups</vt:lpstr>
      <vt:lpstr>2. Users và Groups</vt:lpstr>
      <vt:lpstr>2. Users và Groups</vt:lpstr>
      <vt:lpstr>2. Users và Groups</vt:lpstr>
      <vt:lpstr>2. Users và Groups</vt:lpstr>
      <vt:lpstr>2. Users và Groups</vt:lpstr>
      <vt:lpstr>2. Users và Groups</vt:lpstr>
      <vt:lpstr>2. Users và Groups</vt:lpstr>
      <vt:lpstr>2. Users và 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và phần mềm mã nguồn mở</dc:title>
  <dc:creator>Anh Nguyen</dc:creator>
  <cp:lastModifiedBy>Anh Nguyen</cp:lastModifiedBy>
  <cp:revision>102</cp:revision>
  <dcterms:created xsi:type="dcterms:W3CDTF">2023-10-02T01:21:42Z</dcterms:created>
  <dcterms:modified xsi:type="dcterms:W3CDTF">2024-09-20T09:53:11Z</dcterms:modified>
</cp:coreProperties>
</file>