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57" r:id="rId3"/>
    <p:sldId id="258" r:id="rId4"/>
    <p:sldId id="259" r:id="rId5"/>
    <p:sldId id="260" r:id="rId6"/>
    <p:sldId id="263" r:id="rId7"/>
    <p:sldId id="261" r:id="rId8"/>
    <p:sldId id="262" r:id="rId9"/>
    <p:sldId id="265" r:id="rId10"/>
    <p:sldId id="269" r:id="rId11"/>
    <p:sldId id="270" r:id="rId12"/>
    <p:sldId id="271" r:id="rId13"/>
    <p:sldId id="272" r:id="rId14"/>
    <p:sldId id="264" r:id="rId15"/>
    <p:sldId id="266"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935AB-F407-4446-A47C-F30CAE069433}" type="datetimeFigureOut">
              <a:rPr lang="en-US" smtClean="0"/>
              <a:t>9/24/2024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D6F35E-CA7E-4F2F-8E22-C80DF5525AF0}" type="slidenum">
              <a:rPr lang="en-US" smtClean="0"/>
              <a:t>‹#›</a:t>
            </a:fld>
            <a:endParaRPr lang="en-US"/>
          </a:p>
        </p:txBody>
      </p:sp>
    </p:spTree>
    <p:extLst>
      <p:ext uri="{BB962C8B-B14F-4D97-AF65-F5344CB8AC3E}">
        <p14:creationId xmlns:p14="http://schemas.microsoft.com/office/powerpoint/2010/main" val="2329136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ctr">
              <a:defRPr sz="54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ctr">
              <a:buNone/>
              <a:defRPr sz="20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3F0C6EA5-9C01-4B46-A8E8-721FE841AB66}" type="datetime1">
              <a:rPr lang="en-US" smtClean="0"/>
              <a:t>9/24/2024</a:t>
            </a:fld>
            <a:endParaRPr lang="en-US"/>
          </a:p>
        </p:txBody>
      </p:sp>
      <p:sp>
        <p:nvSpPr>
          <p:cNvPr id="5" name="Footer Placeholder 4"/>
          <p:cNvSpPr>
            <a:spLocks noGrp="1"/>
          </p:cNvSpPr>
          <p:nvPr>
            <p:ph type="ftr" sz="quarter" idx="11"/>
          </p:nvPr>
        </p:nvSpPr>
        <p:spPr/>
        <p:txBody>
          <a:bodyPr/>
          <a:lstStyle/>
          <a:p>
            <a:r>
              <a:rPr lang="en-US" dirty="0" err="1" smtClean="0"/>
              <a:t>Khoa</a:t>
            </a:r>
            <a:r>
              <a:rPr lang="en-US" dirty="0" smtClean="0"/>
              <a:t> CNTT - </a:t>
            </a:r>
            <a:r>
              <a:rPr lang="en-US" dirty="0" err="1" smtClean="0"/>
              <a:t>HvKTMM</a:t>
            </a:r>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558589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B7F7FC-DEC3-48CC-9DB5-DE689CAFBC05}" type="datetime1">
              <a:rPr lang="en-US" smtClean="0"/>
              <a:t>9/24/2024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03986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0C5D59-CF2C-4468-B071-0FA90EE00F03}" type="datetime1">
              <a:rPr lang="en-US" smtClean="0"/>
              <a:t>9/24/2024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657582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F4A3D7-99AA-4D6E-8BE0-7F127F77872B}" type="datetime1">
              <a:rPr lang="en-US" smtClean="0"/>
              <a:t>9/24/2024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7C8F00E-E4F6-4114-9AEB-3F9BA9C6B3E2}"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55434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78C508-BF84-4706-93A5-29886C9EDE9A}" type="datetime1">
              <a:rPr lang="en-US" smtClean="0"/>
              <a:t>9/24/2024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0502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A6C1D30-DB44-4D9D-AC0D-B334F0E9F718}" type="datetime1">
              <a:rPr lang="en-US" smtClean="0"/>
              <a:t>9/24/2024</a:t>
            </a:fld>
            <a:endParaRPr lang="en-US"/>
          </a:p>
        </p:txBody>
      </p:sp>
      <p:sp>
        <p:nvSpPr>
          <p:cNvPr id="4" name="Footer Placeholder 3"/>
          <p:cNvSpPr>
            <a:spLocks noGrp="1"/>
          </p:cNvSpPr>
          <p:nvPr>
            <p:ph type="ftr" sz="quarter" idx="11"/>
          </p:nvPr>
        </p:nvSpPr>
        <p:spPr/>
        <p:txBody>
          <a:bodyPr/>
          <a:lstStyle/>
          <a:p>
            <a:r>
              <a:rPr lang="en-US" smtClean="0"/>
              <a:t>Khoa CNTT - HvKTMM</a:t>
            </a:r>
            <a:endParaRPr lang="en-US"/>
          </a:p>
        </p:txBody>
      </p:sp>
      <p:sp>
        <p:nvSpPr>
          <p:cNvPr id="5" name="Slide Number Placeholder 4"/>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140635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B24EC89-C836-4FA5-8FDB-95E76A109F82}" type="datetime1">
              <a:rPr lang="en-US" smtClean="0"/>
              <a:t>9/24/2024</a:t>
            </a:fld>
            <a:endParaRPr lang="en-US"/>
          </a:p>
        </p:txBody>
      </p:sp>
      <p:sp>
        <p:nvSpPr>
          <p:cNvPr id="4" name="Footer Placeholder 3"/>
          <p:cNvSpPr>
            <a:spLocks noGrp="1"/>
          </p:cNvSpPr>
          <p:nvPr>
            <p:ph type="ftr" sz="quarter" idx="11"/>
          </p:nvPr>
        </p:nvSpPr>
        <p:spPr/>
        <p:txBody>
          <a:bodyPr/>
          <a:lstStyle/>
          <a:p>
            <a:r>
              <a:rPr lang="en-US" smtClean="0"/>
              <a:t>Khoa CNTT - HvKTMM</a:t>
            </a:r>
            <a:endParaRPr lang="en-US"/>
          </a:p>
        </p:txBody>
      </p:sp>
      <p:sp>
        <p:nvSpPr>
          <p:cNvPr id="5" name="Slide Number Placeholder 4"/>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1525865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EDD2D4-80B8-4CB7-98E9-1906956F9821}" type="datetime1">
              <a:rPr lang="en-US" smtClean="0"/>
              <a:t>9/24/2024</a:t>
            </a:fld>
            <a:endParaRPr lang="en-US"/>
          </a:p>
        </p:txBody>
      </p:sp>
      <p:sp>
        <p:nvSpPr>
          <p:cNvPr id="5" name="Footer Placeholder 4"/>
          <p:cNvSpPr>
            <a:spLocks noGrp="1"/>
          </p:cNvSpPr>
          <p:nvPr>
            <p:ph type="ftr" sz="quarter" idx="11"/>
          </p:nvPr>
        </p:nvSpPr>
        <p:spPr/>
        <p:txBody>
          <a:bodyPr/>
          <a:lstStyle/>
          <a:p>
            <a:r>
              <a:rPr lang="en-US" smtClean="0"/>
              <a:t>Khoa CNTT - HvKTMM</a:t>
            </a:r>
            <a:endParaRPr lang="en-US"/>
          </a:p>
        </p:txBody>
      </p:sp>
      <p:sp>
        <p:nvSpPr>
          <p:cNvPr id="6" name="Slide Number Placeholder 5"/>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689568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C45F052-A904-4B60-99AD-F25EAC962A98}" type="datetime1">
              <a:rPr lang="en-US" smtClean="0"/>
              <a:t>9/24/2024</a:t>
            </a:fld>
            <a:endParaRPr lang="en-US"/>
          </a:p>
        </p:txBody>
      </p:sp>
      <p:sp>
        <p:nvSpPr>
          <p:cNvPr id="5" name="Footer Placeholder 4"/>
          <p:cNvSpPr>
            <a:spLocks noGrp="1"/>
          </p:cNvSpPr>
          <p:nvPr>
            <p:ph type="ftr" sz="quarter" idx="11"/>
          </p:nvPr>
        </p:nvSpPr>
        <p:spPr>
          <a:xfrm>
            <a:off x="680321" y="5936188"/>
            <a:ext cx="6126805" cy="365125"/>
          </a:xfrm>
        </p:spPr>
        <p:txBody>
          <a:bodyPr/>
          <a:lstStyle/>
          <a:p>
            <a:r>
              <a:rPr lang="en-US" smtClean="0"/>
              <a:t>Khoa CNTT - HvKTMM</a:t>
            </a:r>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7C8F00E-E4F6-4114-9AEB-3F9BA9C6B3E2}" type="slidenum">
              <a:rPr lang="en-US" smtClean="0"/>
              <a:t>‹#›</a:t>
            </a:fld>
            <a:endParaRPr lang="en-US"/>
          </a:p>
        </p:txBody>
      </p:sp>
    </p:spTree>
    <p:extLst>
      <p:ext uri="{BB962C8B-B14F-4D97-AF65-F5344CB8AC3E}">
        <p14:creationId xmlns:p14="http://schemas.microsoft.com/office/powerpoint/2010/main" val="815662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normAutofit/>
          </a:bodyPr>
          <a:lstStyle>
            <a:lvl1pPr algn="ctr">
              <a:defRPr sz="40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550981" y="6417449"/>
            <a:ext cx="2743200" cy="365125"/>
          </a:xfrm>
        </p:spPr>
        <p:txBody>
          <a:bodyPr/>
          <a:lstStyle>
            <a:lvl1pPr>
              <a:defRPr sz="1400">
                <a:latin typeface="Times New Roman" panose="02020603050405020304" pitchFamily="18" charset="0"/>
                <a:cs typeface="Times New Roman" panose="02020603050405020304" pitchFamily="18" charset="0"/>
              </a:defRPr>
            </a:lvl1pPr>
          </a:lstStyle>
          <a:p>
            <a:fld id="{F4302252-0E1D-4B64-AC0D-C4B06E512BD5}" type="datetime1">
              <a:rPr lang="en-US" smtClean="0"/>
              <a:pPr/>
              <a:t>9/24/2024</a:t>
            </a:fld>
            <a:endParaRPr lang="en-US" dirty="0"/>
          </a:p>
        </p:txBody>
      </p:sp>
      <p:sp>
        <p:nvSpPr>
          <p:cNvPr id="5" name="Footer Placeholder 4"/>
          <p:cNvSpPr>
            <a:spLocks noGrp="1"/>
          </p:cNvSpPr>
          <p:nvPr>
            <p:ph type="ftr" sz="quarter" idx="11"/>
          </p:nvPr>
        </p:nvSpPr>
        <p:spPr>
          <a:xfrm>
            <a:off x="680321" y="6417450"/>
            <a:ext cx="6870660" cy="365125"/>
          </a:xfrm>
        </p:spPr>
        <p:txBody>
          <a:bodyPr/>
          <a:lstStyle>
            <a:lvl1pPr>
              <a:defRPr sz="1400">
                <a:latin typeface="Times New Roman" panose="02020603050405020304" pitchFamily="18" charset="0"/>
                <a:cs typeface="Times New Roman" panose="02020603050405020304" pitchFamily="18" charset="0"/>
              </a:defRPr>
            </a:lvl1pPr>
          </a:lstStyle>
          <a:p>
            <a:r>
              <a:rPr lang="en-US" dirty="0" err="1" smtClean="0"/>
              <a:t>Khoa</a:t>
            </a:r>
            <a:r>
              <a:rPr lang="en-US" dirty="0" smtClean="0"/>
              <a:t> CNTT - </a:t>
            </a:r>
            <a:r>
              <a:rPr lang="en-US" dirty="0" err="1" smtClean="0"/>
              <a:t>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46273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565F59-D9B7-4667-9E6F-F0066B28FF77}" type="datetime1">
              <a:rPr lang="en-US" smtClean="0"/>
              <a:t>9/24/2024</a:t>
            </a:fld>
            <a:endParaRPr lang="en-US"/>
          </a:p>
        </p:txBody>
      </p:sp>
      <p:sp>
        <p:nvSpPr>
          <p:cNvPr id="5" name="Footer Placeholder 4"/>
          <p:cNvSpPr>
            <a:spLocks noGrp="1"/>
          </p:cNvSpPr>
          <p:nvPr>
            <p:ph type="ftr" sz="quarter" idx="11"/>
          </p:nvPr>
        </p:nvSpPr>
        <p:spPr/>
        <p:txBody>
          <a:bodyPr/>
          <a:lstStyle/>
          <a:p>
            <a:r>
              <a:rPr lang="en-US" smtClean="0"/>
              <a:t>Khoa CNTT - HvKTMM</a:t>
            </a:r>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117565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28A295-4BAE-4777-B28A-33038F00DD96}" type="datetime1">
              <a:rPr lang="en-US" smtClean="0"/>
              <a:t>9/24/2024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75951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478C59-D774-44E4-9107-FC3B6F9ABB90}" type="datetime1">
              <a:rPr lang="en-US" smtClean="0"/>
              <a:t>9/24/2024</a:t>
            </a:fld>
            <a:endParaRPr lang="en-US"/>
          </a:p>
        </p:txBody>
      </p:sp>
      <p:sp>
        <p:nvSpPr>
          <p:cNvPr id="8" name="Footer Placeholder 7"/>
          <p:cNvSpPr>
            <a:spLocks noGrp="1"/>
          </p:cNvSpPr>
          <p:nvPr>
            <p:ph type="ftr" sz="quarter" idx="11"/>
          </p:nvPr>
        </p:nvSpPr>
        <p:spPr/>
        <p:txBody>
          <a:bodyPr/>
          <a:lstStyle/>
          <a:p>
            <a:r>
              <a:rPr lang="en-US" smtClean="0"/>
              <a:t>Khoa CNTT - HvKTMM</a:t>
            </a:r>
            <a:endParaRPr lang="en-US"/>
          </a:p>
        </p:txBody>
      </p:sp>
      <p:sp>
        <p:nvSpPr>
          <p:cNvPr id="9" name="Slide Number Placeholder 8"/>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1099798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55A358-EEA4-4663-B074-C519D067A3EC}" type="datetime1">
              <a:rPr lang="en-US" smtClean="0"/>
              <a:t>9/24/2024</a:t>
            </a:fld>
            <a:endParaRPr lang="en-US"/>
          </a:p>
        </p:txBody>
      </p:sp>
      <p:sp>
        <p:nvSpPr>
          <p:cNvPr id="4" name="Footer Placeholder 3"/>
          <p:cNvSpPr>
            <a:spLocks noGrp="1"/>
          </p:cNvSpPr>
          <p:nvPr>
            <p:ph type="ftr" sz="quarter" idx="11"/>
          </p:nvPr>
        </p:nvSpPr>
        <p:spPr/>
        <p:txBody>
          <a:bodyPr/>
          <a:lstStyle/>
          <a:p>
            <a:r>
              <a:rPr lang="en-US" smtClean="0"/>
              <a:t>Khoa CNTT - HvKTMM</a:t>
            </a:r>
            <a:endParaRPr lang="en-US"/>
          </a:p>
        </p:txBody>
      </p:sp>
      <p:sp>
        <p:nvSpPr>
          <p:cNvPr id="5" name="Slide Number Placeholder 4"/>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22538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F040DBC-0D1C-4636-8746-6647B00DBCBE}" type="datetime1">
              <a:rPr lang="en-US" smtClean="0"/>
              <a:t>9/24/2024</a:t>
            </a:fld>
            <a:endParaRPr lang="en-US"/>
          </a:p>
        </p:txBody>
      </p:sp>
      <p:sp>
        <p:nvSpPr>
          <p:cNvPr id="3" name="Footer Placeholder 2"/>
          <p:cNvSpPr>
            <a:spLocks noGrp="1"/>
          </p:cNvSpPr>
          <p:nvPr>
            <p:ph type="ftr" sz="quarter" idx="11"/>
          </p:nvPr>
        </p:nvSpPr>
        <p:spPr/>
        <p:txBody>
          <a:bodyPr/>
          <a:lstStyle/>
          <a:p>
            <a:r>
              <a:rPr lang="en-US" smtClean="0"/>
              <a:t>Khoa CNTT - HvKTMM</a:t>
            </a:r>
            <a:endParaRPr lang="en-US"/>
          </a:p>
        </p:txBody>
      </p:sp>
      <p:sp>
        <p:nvSpPr>
          <p:cNvPr id="4" name="Slide Number Placeholder 3"/>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39441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98C493-1E56-48F1-A41D-2E257E97210C}" type="datetime1">
              <a:rPr lang="en-US" smtClean="0"/>
              <a:t>9/24/2024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59334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09E8A9-06BD-4758-A484-5446F6E9FC82}" type="datetime1">
              <a:rPr lang="en-US" smtClean="0"/>
              <a:t>9/24/2024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1741719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550981" y="6417451"/>
            <a:ext cx="2743200" cy="365125"/>
          </a:xfrm>
          <a:prstGeom prst="rect">
            <a:avLst/>
          </a:prstGeom>
        </p:spPr>
        <p:txBody>
          <a:bodyPr vert="horz" lIns="91440" tIns="45720" rIns="91440" bIns="45720" rtlCol="0" anchor="ctr"/>
          <a:lstStyle>
            <a:lvl1pPr algn="r">
              <a:defRPr sz="1400">
                <a:solidFill>
                  <a:schemeClr val="tx1">
                    <a:tint val="75000"/>
                  </a:schemeClr>
                </a:solidFill>
                <a:latin typeface="Times New Roman" panose="02020603050405020304" pitchFamily="18" charset="0"/>
                <a:cs typeface="Times New Roman" panose="02020603050405020304" pitchFamily="18" charset="0"/>
              </a:defRPr>
            </a:lvl1pPr>
          </a:lstStyle>
          <a:p>
            <a:fld id="{C2BB5E4D-BB76-48E7-9A5B-389712221236}" type="datetime1">
              <a:rPr lang="en-US" smtClean="0"/>
              <a:pPr/>
              <a:t>9/24/2024</a:t>
            </a:fld>
            <a:endParaRPr lang="en-US" dirty="0"/>
          </a:p>
        </p:txBody>
      </p:sp>
      <p:sp>
        <p:nvSpPr>
          <p:cNvPr id="5" name="Footer Placeholder 4"/>
          <p:cNvSpPr>
            <a:spLocks noGrp="1"/>
          </p:cNvSpPr>
          <p:nvPr>
            <p:ph type="ftr" sz="quarter" idx="3"/>
          </p:nvPr>
        </p:nvSpPr>
        <p:spPr>
          <a:xfrm>
            <a:off x="680321" y="6417452"/>
            <a:ext cx="6870660" cy="365125"/>
          </a:xfrm>
          <a:prstGeom prst="rect">
            <a:avLst/>
          </a:prstGeom>
        </p:spPr>
        <p:txBody>
          <a:bodyPr vert="horz" lIns="91440" tIns="45720" rIns="91440" bIns="45720" rtlCol="0" anchor="ctr"/>
          <a:lstStyle>
            <a:lvl1pPr algn="l">
              <a:defRPr sz="1400">
                <a:solidFill>
                  <a:schemeClr val="tx1">
                    <a:tint val="75000"/>
                  </a:schemeClr>
                </a:solidFill>
                <a:latin typeface="Times New Roman" panose="02020603050405020304" pitchFamily="18" charset="0"/>
                <a:cs typeface="Times New Roman" panose="02020603050405020304" pitchFamily="18" charset="0"/>
              </a:defRPr>
            </a:lvl1pPr>
          </a:lstStyle>
          <a:p>
            <a:r>
              <a:rPr lang="en-US" dirty="0" err="1" smtClean="0"/>
              <a:t>Khoa</a:t>
            </a:r>
            <a:r>
              <a:rPr lang="en-US" dirty="0" smtClean="0"/>
              <a:t> CNTT - </a:t>
            </a:r>
            <a:r>
              <a:rPr lang="en-US" dirty="0" err="1" smtClean="0"/>
              <a:t>HvKTMM</a:t>
            </a:r>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7C8F00E-E4F6-4114-9AEB-3F9BA9C6B3E2}" type="slidenum">
              <a:rPr lang="en-US" smtClean="0"/>
              <a:t>‹#›</a:t>
            </a:fld>
            <a:endParaRPr lang="en-US"/>
          </a:p>
        </p:txBody>
      </p:sp>
    </p:spTree>
    <p:extLst>
      <p:ext uri="{BB962C8B-B14F-4D97-AF65-F5344CB8AC3E}">
        <p14:creationId xmlns:p14="http://schemas.microsoft.com/office/powerpoint/2010/main" val="331309429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10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0081" y="452339"/>
            <a:ext cx="9158271" cy="1235781"/>
          </a:xfrm>
        </p:spPr>
        <p:txBody>
          <a:bodyPr/>
          <a:lstStyle/>
          <a:p>
            <a:pPr algn="ctr"/>
            <a:r>
              <a:rPr lang="vi-VN" sz="4400" dirty="0" smtClean="0">
                <a:latin typeface="Times New Roman" panose="02020603050405020304" pitchFamily="18" charset="0"/>
                <a:cs typeface="Times New Roman" panose="02020603050405020304" pitchFamily="18" charset="0"/>
              </a:rPr>
              <a:t>HỌC PHẦN: LINUX VÀ PHẦN MỀM MÃ NGUỒN MỞ</a:t>
            </a:r>
            <a:endParaRPr lang="en-US" sz="4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C1D4695-CE50-4FE4-AC0D-58125EE06649}" type="datetime1">
              <a:rPr lang="en-US" sz="1400" smtClean="0">
                <a:latin typeface="Times New Roman" panose="02020603050405020304" pitchFamily="18" charset="0"/>
                <a:cs typeface="Times New Roman" panose="02020603050405020304" pitchFamily="18" charset="0"/>
              </a:rPr>
              <a:t>9/24/2024</a:t>
            </a:fld>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7C8F00E-E4F6-4114-9AEB-3F9BA9C6B3E2}" type="slidenum">
              <a:rPr lang="en-US" smtClean="0"/>
              <a:t>1</a:t>
            </a:fld>
            <a:endParaRPr lang="en-US"/>
          </a:p>
        </p:txBody>
      </p:sp>
      <p:sp>
        <p:nvSpPr>
          <p:cNvPr id="6" name="Footer Placeholder 5"/>
          <p:cNvSpPr>
            <a:spLocks noGrp="1"/>
          </p:cNvSpPr>
          <p:nvPr>
            <p:ph type="ftr" sz="quarter" idx="11"/>
          </p:nvPr>
        </p:nvSpPr>
        <p:spPr/>
        <p:txBody>
          <a:bodyPr/>
          <a:lstStyle/>
          <a:p>
            <a:r>
              <a:rPr lang="en-US" sz="1400" dirty="0" err="1" smtClean="0">
                <a:latin typeface="Times New Roman" panose="02020603050405020304" pitchFamily="18" charset="0"/>
                <a:cs typeface="Times New Roman" panose="02020603050405020304" pitchFamily="18" charset="0"/>
              </a:rPr>
              <a:t>Khoa</a:t>
            </a:r>
            <a:r>
              <a:rPr lang="en-US" sz="1400" dirty="0" smtClean="0">
                <a:latin typeface="Times New Roman" panose="02020603050405020304" pitchFamily="18" charset="0"/>
                <a:cs typeface="Times New Roman" panose="02020603050405020304" pitchFamily="18" charset="0"/>
              </a:rPr>
              <a:t> CNTT - </a:t>
            </a:r>
            <a:r>
              <a:rPr lang="en-US" sz="1400" dirty="0" err="1" smtClean="0">
                <a:latin typeface="Times New Roman" panose="02020603050405020304" pitchFamily="18" charset="0"/>
                <a:cs typeface="Times New Roman" panose="02020603050405020304" pitchFamily="18" charset="0"/>
              </a:rPr>
              <a:t>HvKTMM</a:t>
            </a:r>
            <a:endParaRPr lang="en-US" sz="14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680321" y="2750337"/>
            <a:ext cx="8144135" cy="121924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vi-VN" sz="4000" dirty="0" smtClean="0">
                <a:latin typeface="Times New Roman" panose="02020603050405020304" pitchFamily="18" charset="0"/>
                <a:cs typeface="Times New Roman" panose="02020603050405020304" pitchFamily="18" charset="0"/>
              </a:rPr>
              <a:t>Chương </a:t>
            </a:r>
            <a:r>
              <a:rPr lang="vi-VN" sz="4000" dirty="0">
                <a:latin typeface="Times New Roman" panose="02020603050405020304" pitchFamily="18" charset="0"/>
                <a:cs typeface="Times New Roman" panose="02020603050405020304" pitchFamily="18" charset="0"/>
              </a:rPr>
              <a:t>5</a:t>
            </a:r>
            <a:r>
              <a:rPr lang="vi-VN" sz="4000" dirty="0" smtClean="0">
                <a:latin typeface="Times New Roman" panose="02020603050405020304" pitchFamily="18" charset="0"/>
                <a:cs typeface="Times New Roman" panose="02020603050405020304" pitchFamily="18" charset="0"/>
              </a:rPr>
              <a:t>: Quản lý tiến trình và tác vụ</a:t>
            </a:r>
            <a:endParaRPr lang="en-US" sz="4000" dirty="0">
              <a:latin typeface="Times New Roman" panose="02020603050405020304" pitchFamily="18" charset="0"/>
              <a:cs typeface="Times New Roman" panose="02020603050405020304" pitchFamily="18" charset="0"/>
            </a:endParaRPr>
          </a:p>
        </p:txBody>
      </p:sp>
      <p:sp>
        <p:nvSpPr>
          <p:cNvPr id="9" name="Subtitle 2"/>
          <p:cNvSpPr>
            <a:spLocks noGrp="1"/>
          </p:cNvSpPr>
          <p:nvPr>
            <p:ph type="subTitle" idx="1"/>
          </p:nvPr>
        </p:nvSpPr>
        <p:spPr>
          <a:xfrm>
            <a:off x="7323991" y="5031794"/>
            <a:ext cx="4727241" cy="1117687"/>
          </a:xfrm>
        </p:spPr>
        <p:txBody>
          <a:bodyPr>
            <a:normAutofit/>
          </a:bodyPr>
          <a:lstStyle/>
          <a:p>
            <a:pPr algn="r"/>
            <a:r>
              <a:rPr lang="vi-VN" sz="2800" dirty="0" smtClean="0"/>
              <a:t>Giảng viên: Nguyễn Hồng Anh </a:t>
            </a:r>
          </a:p>
          <a:p>
            <a:pPr algn="r"/>
            <a:r>
              <a:rPr lang="vi-VN" sz="2800" dirty="0" smtClean="0"/>
              <a:t>Khoa CNTT-HVKTMM</a:t>
            </a:r>
            <a:endParaRPr lang="en-US" sz="2800" dirty="0"/>
          </a:p>
        </p:txBody>
      </p:sp>
    </p:spTree>
    <p:extLst>
      <p:ext uri="{BB962C8B-B14F-4D97-AF65-F5344CB8AC3E}">
        <p14:creationId xmlns:p14="http://schemas.microsoft.com/office/powerpoint/2010/main" val="300208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Tiến trình (Processes)</a:t>
            </a:r>
            <a:endParaRPr lang="en-US" dirty="0"/>
          </a:p>
        </p:txBody>
      </p:sp>
      <p:sp>
        <p:nvSpPr>
          <p:cNvPr id="3" name="Content Placeholder 2"/>
          <p:cNvSpPr>
            <a:spLocks noGrp="1"/>
          </p:cNvSpPr>
          <p:nvPr>
            <p:ph idx="1"/>
          </p:nvPr>
        </p:nvSpPr>
        <p:spPr/>
        <p:txBody>
          <a:bodyPr/>
          <a:lstStyle/>
          <a:p>
            <a:pPr marL="0" indent="0">
              <a:buNone/>
            </a:pPr>
            <a:r>
              <a:rPr lang="vi-VN" dirty="0" smtClean="0"/>
              <a:t>	</a:t>
            </a:r>
            <a:r>
              <a:rPr lang="vi-VN" b="1" i="1" dirty="0" smtClean="0"/>
              <a:t>Priority</a:t>
            </a:r>
          </a:p>
          <a:p>
            <a:pPr marL="0" indent="0">
              <a:buNone/>
            </a:pPr>
            <a:r>
              <a:rPr lang="vi-VN" dirty="0" smtClean="0"/>
              <a:t>Khi có quá nhiều ứng </a:t>
            </a:r>
            <a:r>
              <a:rPr lang="vi-VN" dirty="0" smtClean="0"/>
              <a:t>dụng cần được </a:t>
            </a:r>
            <a:r>
              <a:rPr lang="vi-VN" dirty="0" smtClean="0"/>
              <a:t>chạy nhưng cấu hình máy chủ có giới hạn, không thể xử lý tất cả cùng lúc </a:t>
            </a:r>
            <a:r>
              <a:rPr lang="vi-VN" dirty="0" smtClean="0"/>
              <a:t>thì </a:t>
            </a:r>
            <a:r>
              <a:rPr lang="vi-VN" dirty="0" smtClean="0"/>
              <a:t>phải </a:t>
            </a:r>
            <a:r>
              <a:rPr lang="vi-VN" dirty="0" smtClean="0"/>
              <a:t>làm thế nào?</a:t>
            </a:r>
          </a:p>
          <a:p>
            <a:pPr marL="0" indent="0">
              <a:buNone/>
            </a:pPr>
            <a:r>
              <a:rPr lang="vi-VN" dirty="0" smtClean="0"/>
              <a:t>Giải pháp ở đây là phân mức độ ưu tiên của các tiến trình</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9/24/2024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10</a:t>
            </a:fld>
            <a:endParaRPr lang="en-US"/>
          </a:p>
        </p:txBody>
      </p:sp>
    </p:spTree>
    <p:extLst>
      <p:ext uri="{BB962C8B-B14F-4D97-AF65-F5344CB8AC3E}">
        <p14:creationId xmlns:p14="http://schemas.microsoft.com/office/powerpoint/2010/main" val="4287649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Tiến trình (Processes)</a:t>
            </a:r>
            <a:endParaRPr lang="en-US" dirty="0"/>
          </a:p>
        </p:txBody>
      </p:sp>
      <p:sp>
        <p:nvSpPr>
          <p:cNvPr id="3" name="Content Placeholder 2"/>
          <p:cNvSpPr>
            <a:spLocks noGrp="1"/>
          </p:cNvSpPr>
          <p:nvPr>
            <p:ph idx="1"/>
          </p:nvPr>
        </p:nvSpPr>
        <p:spPr/>
        <p:txBody>
          <a:bodyPr/>
          <a:lstStyle/>
          <a:p>
            <a:pPr marL="0" indent="0">
              <a:buNone/>
            </a:pPr>
            <a:r>
              <a:rPr lang="vi-VN" i="1" dirty="0" smtClean="0"/>
              <a:t>Khái niệm PRI: </a:t>
            </a:r>
            <a:r>
              <a:rPr lang="vi-VN" dirty="0" smtClean="0"/>
              <a:t>Là độ ưu tiên, có giá trị từ 0-255, giá trị PRI càng nhỏ thì độ ưu tiên càng lớn.</a:t>
            </a:r>
          </a:p>
          <a:p>
            <a:pPr marL="0" indent="0">
              <a:buNone/>
            </a:pPr>
            <a:r>
              <a:rPr lang="vi-VN" dirty="0" smtClean="0"/>
              <a:t>Để đặt giá trị PRI, ta có 2 lệnh:</a:t>
            </a:r>
          </a:p>
          <a:p>
            <a:r>
              <a:rPr lang="vi-VN" dirty="0" smtClean="0"/>
              <a:t>nice: Tiến trình chưa chạy, đặt giá trị từ đầu</a:t>
            </a:r>
          </a:p>
          <a:p>
            <a:r>
              <a:rPr lang="vi-VN" dirty="0" smtClean="0"/>
              <a:t>renice: Tiến trình đang chạy, đặt lại giá trị</a:t>
            </a:r>
          </a:p>
        </p:txBody>
      </p:sp>
      <p:sp>
        <p:nvSpPr>
          <p:cNvPr id="4" name="Date Placeholder 3"/>
          <p:cNvSpPr>
            <a:spLocks noGrp="1"/>
          </p:cNvSpPr>
          <p:nvPr>
            <p:ph type="dt" sz="half" idx="10"/>
          </p:nvPr>
        </p:nvSpPr>
        <p:spPr/>
        <p:txBody>
          <a:bodyPr/>
          <a:lstStyle/>
          <a:p>
            <a:fld id="{F4302252-0E1D-4B64-AC0D-C4B06E512BD5}" type="datetime1">
              <a:rPr lang="en-US" smtClean="0"/>
              <a:pPr/>
              <a:t>9/24/2024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11</a:t>
            </a:fld>
            <a:endParaRPr lang="en-US"/>
          </a:p>
        </p:txBody>
      </p:sp>
    </p:spTree>
    <p:extLst>
      <p:ext uri="{BB962C8B-B14F-4D97-AF65-F5344CB8AC3E}">
        <p14:creationId xmlns:p14="http://schemas.microsoft.com/office/powerpoint/2010/main" val="38469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Tiến trình (Processes)</a:t>
            </a:r>
            <a:endParaRPr lang="en-US" dirty="0"/>
          </a:p>
        </p:txBody>
      </p:sp>
      <p:sp>
        <p:nvSpPr>
          <p:cNvPr id="3" name="Content Placeholder 2"/>
          <p:cNvSpPr>
            <a:spLocks noGrp="1"/>
          </p:cNvSpPr>
          <p:nvPr>
            <p:ph idx="1"/>
          </p:nvPr>
        </p:nvSpPr>
        <p:spPr>
          <a:xfrm>
            <a:off x="680321" y="2336872"/>
            <a:ext cx="9613861" cy="4445702"/>
          </a:xfrm>
        </p:spPr>
        <p:txBody>
          <a:bodyPr>
            <a:normAutofit/>
          </a:bodyPr>
          <a:lstStyle/>
          <a:p>
            <a:pPr marL="0" indent="0">
              <a:buNone/>
            </a:pPr>
            <a:r>
              <a:rPr lang="vi-VN" i="1" dirty="0" smtClean="0"/>
              <a:t>Giá trị PRI</a:t>
            </a:r>
          </a:p>
          <a:p>
            <a:pPr marL="0" indent="0">
              <a:buNone/>
            </a:pPr>
            <a:r>
              <a:rPr lang="vi-VN" dirty="0" smtClean="0"/>
              <a:t>PRI = default + NICE</a:t>
            </a:r>
          </a:p>
          <a:p>
            <a:pPr marL="0" indent="0">
              <a:buNone/>
            </a:pPr>
            <a:r>
              <a:rPr lang="vi-VN" dirty="0" smtClean="0"/>
              <a:t>Trong đó:</a:t>
            </a:r>
          </a:p>
          <a:p>
            <a:r>
              <a:rPr lang="vi-VN" dirty="0" smtClean="0"/>
              <a:t>default: Giá trị mặc định, thường là 20</a:t>
            </a:r>
          </a:p>
          <a:p>
            <a:r>
              <a:rPr lang="vi-VN" dirty="0" smtClean="0"/>
              <a:t>NICE: +nếu không thiết lập, chạy tự do thì NICE=0</a:t>
            </a:r>
          </a:p>
          <a:p>
            <a:pPr marL="0" indent="0">
              <a:buNone/>
            </a:pPr>
            <a:r>
              <a:rPr lang="vi-VN" dirty="0"/>
              <a:t>	</a:t>
            </a:r>
            <a:r>
              <a:rPr lang="vi-VN" dirty="0" smtClean="0"/>
              <a:t>    +nếu thiết lập, NICE </a:t>
            </a:r>
            <a:r>
              <a:rPr lang="el-GR" dirty="0" smtClean="0"/>
              <a:t>ϵ</a:t>
            </a:r>
            <a:r>
              <a:rPr lang="vi-VN" dirty="0" smtClean="0"/>
              <a:t> [-20;19]</a:t>
            </a:r>
          </a:p>
          <a:p>
            <a:pPr marL="0" indent="0">
              <a:buNone/>
            </a:pPr>
            <a:r>
              <a:rPr lang="vi-VN" dirty="0" smtClean="0"/>
              <a:t>Chỉ root mới có quyền thiết lập giá trị NICE âm, các users từ [0;19]</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9/24/2024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12</a:t>
            </a:fld>
            <a:endParaRPr lang="en-US"/>
          </a:p>
        </p:txBody>
      </p:sp>
    </p:spTree>
    <p:extLst>
      <p:ext uri="{BB962C8B-B14F-4D97-AF65-F5344CB8AC3E}">
        <p14:creationId xmlns:p14="http://schemas.microsoft.com/office/powerpoint/2010/main" val="1268905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Tiến trình (Processes)</a:t>
            </a:r>
            <a:endParaRPr lang="en-US" dirty="0"/>
          </a:p>
        </p:txBody>
      </p:sp>
      <p:sp>
        <p:nvSpPr>
          <p:cNvPr id="3" name="Content Placeholder 2"/>
          <p:cNvSpPr>
            <a:spLocks noGrp="1"/>
          </p:cNvSpPr>
          <p:nvPr>
            <p:ph idx="1"/>
          </p:nvPr>
        </p:nvSpPr>
        <p:spPr/>
        <p:txBody>
          <a:bodyPr/>
          <a:lstStyle/>
          <a:p>
            <a:pPr marL="0" indent="0">
              <a:buNone/>
            </a:pPr>
            <a:r>
              <a:rPr lang="vi-VN" dirty="0" smtClean="0"/>
              <a:t>Cú pháp:</a:t>
            </a:r>
          </a:p>
          <a:p>
            <a:pPr marL="0" indent="0">
              <a:buNone/>
            </a:pPr>
            <a:r>
              <a:rPr lang="vi-VN" dirty="0" smtClean="0"/>
              <a:t>nice </a:t>
            </a:r>
            <a:r>
              <a:rPr lang="vi-VN" dirty="0"/>
              <a:t>&lt;nice_value&gt; &lt;</a:t>
            </a:r>
            <a:r>
              <a:rPr lang="vi-VN" dirty="0" smtClean="0"/>
              <a:t>process/cmd&gt;</a:t>
            </a:r>
          </a:p>
          <a:p>
            <a:pPr marL="0" indent="0">
              <a:buNone/>
            </a:pPr>
            <a:r>
              <a:rPr lang="vi-VN" dirty="0"/>
              <a:t>renice &lt;nice_value&gt; &lt;PID&gt;</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9/24/2024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13</a:t>
            </a:fld>
            <a:endParaRPr lang="en-US"/>
          </a:p>
        </p:txBody>
      </p:sp>
    </p:spTree>
    <p:extLst>
      <p:ext uri="{BB962C8B-B14F-4D97-AF65-F5344CB8AC3E}">
        <p14:creationId xmlns:p14="http://schemas.microsoft.com/office/powerpoint/2010/main" val="2498632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2. Tác vụ (Jobs)</a:t>
            </a:r>
            <a:endParaRPr lang="en-US" dirty="0"/>
          </a:p>
        </p:txBody>
      </p:sp>
      <p:sp>
        <p:nvSpPr>
          <p:cNvPr id="3" name="Content Placeholder 2"/>
          <p:cNvSpPr>
            <a:spLocks noGrp="1"/>
          </p:cNvSpPr>
          <p:nvPr>
            <p:ph idx="1"/>
          </p:nvPr>
        </p:nvSpPr>
        <p:spPr/>
        <p:txBody>
          <a:bodyPr/>
          <a:lstStyle/>
          <a:p>
            <a:pPr marL="0" indent="0">
              <a:buNone/>
            </a:pPr>
            <a:r>
              <a:rPr lang="vi-VN" dirty="0" smtClean="0"/>
              <a:t>	</a:t>
            </a:r>
            <a:r>
              <a:rPr lang="vi-VN" b="1" i="1" dirty="0" smtClean="0"/>
              <a:t>Khái niệm</a:t>
            </a:r>
            <a:endParaRPr lang="vi-VN" dirty="0" smtClean="0"/>
          </a:p>
          <a:p>
            <a:pPr marL="0" indent="0">
              <a:buNone/>
            </a:pPr>
            <a:r>
              <a:rPr lang="vi-VN" dirty="0" smtClean="0"/>
              <a:t>Tác vụ (jobs) là </a:t>
            </a:r>
            <a:r>
              <a:rPr lang="vi-VN" dirty="0"/>
              <a:t>một tiến trình hoặc một nhóm các tiến trình được quản lý bởi terminal. Một tác vụ có thể chạy ở background hoặc foreground.</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9/24/2024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14</a:t>
            </a:fld>
            <a:endParaRPr lang="en-US"/>
          </a:p>
        </p:txBody>
      </p:sp>
    </p:spTree>
    <p:extLst>
      <p:ext uri="{BB962C8B-B14F-4D97-AF65-F5344CB8AC3E}">
        <p14:creationId xmlns:p14="http://schemas.microsoft.com/office/powerpoint/2010/main" val="3998547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Tác vụ (Jobs)</a:t>
            </a:r>
            <a:endParaRPr lang="en-US" dirty="0"/>
          </a:p>
        </p:txBody>
      </p:sp>
      <p:sp>
        <p:nvSpPr>
          <p:cNvPr id="3" name="Content Placeholder 2"/>
          <p:cNvSpPr>
            <a:spLocks noGrp="1"/>
          </p:cNvSpPr>
          <p:nvPr>
            <p:ph idx="1"/>
          </p:nvPr>
        </p:nvSpPr>
        <p:spPr/>
        <p:txBody>
          <a:bodyPr/>
          <a:lstStyle/>
          <a:p>
            <a:pPr marL="0" indent="0">
              <a:buNone/>
            </a:pPr>
            <a:r>
              <a:rPr lang="vi-VN" dirty="0" smtClean="0"/>
              <a:t>	+Background</a:t>
            </a:r>
            <a:r>
              <a:rPr lang="vi-VN" dirty="0"/>
              <a:t>: Khi một tiến trình chạy ở chế độ background, nó không chiếm dụng terminal và cho phép tiếp tục sử dụng terminal cho các lệnh khác mà không cần chờ đợi tiến trình kết thúc. Đặt một lệnh vào chế độ background bằng cách thêm dấu "&amp;" ở cuối lệnh.</a:t>
            </a:r>
            <a:endParaRPr lang="en-US" dirty="0"/>
          </a:p>
          <a:p>
            <a:pPr marL="0" indent="0">
              <a:buNone/>
            </a:pPr>
            <a:r>
              <a:rPr lang="vi-VN" dirty="0"/>
              <a:t>Ví dụ: firefox &amp;</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9/24/2024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15</a:t>
            </a:fld>
            <a:endParaRPr lang="en-US"/>
          </a:p>
        </p:txBody>
      </p:sp>
    </p:spTree>
    <p:extLst>
      <p:ext uri="{BB962C8B-B14F-4D97-AF65-F5344CB8AC3E}">
        <p14:creationId xmlns:p14="http://schemas.microsoft.com/office/powerpoint/2010/main" val="3620628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Tác vụ (Jobs)</a:t>
            </a:r>
            <a:endParaRPr lang="en-US" dirty="0"/>
          </a:p>
        </p:txBody>
      </p:sp>
      <p:sp>
        <p:nvSpPr>
          <p:cNvPr id="3" name="Content Placeholder 2"/>
          <p:cNvSpPr>
            <a:spLocks noGrp="1"/>
          </p:cNvSpPr>
          <p:nvPr>
            <p:ph idx="1"/>
          </p:nvPr>
        </p:nvSpPr>
        <p:spPr/>
        <p:txBody>
          <a:bodyPr/>
          <a:lstStyle/>
          <a:p>
            <a:pPr marL="0" indent="0">
              <a:buNone/>
            </a:pPr>
            <a:r>
              <a:rPr lang="vi-VN" dirty="0" smtClean="0"/>
              <a:t>	+Foreground</a:t>
            </a:r>
            <a:r>
              <a:rPr lang="vi-VN" dirty="0"/>
              <a:t>: Khi một tiến trình chạy trong chế độ foreground, nó chiếm dụng terminal và sẽ nhận input từ người dùng trực tiếp. Trong chế độ foreground, terminal thường bị ngăn chặn (blocked) và sẽ đợi đến khi tiến trình kết thúc trước khi trả lại quyền kiểm soát cho người dùng.</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9/24/2024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16</a:t>
            </a:fld>
            <a:endParaRPr lang="en-US"/>
          </a:p>
        </p:txBody>
      </p:sp>
    </p:spTree>
    <p:extLst>
      <p:ext uri="{BB962C8B-B14F-4D97-AF65-F5344CB8AC3E}">
        <p14:creationId xmlns:p14="http://schemas.microsoft.com/office/powerpoint/2010/main" val="1390088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Tác vụ (Jobs)</a:t>
            </a:r>
            <a:endParaRPr lang="en-US" dirty="0"/>
          </a:p>
        </p:txBody>
      </p:sp>
      <p:sp>
        <p:nvSpPr>
          <p:cNvPr id="3" name="Content Placeholder 2"/>
          <p:cNvSpPr>
            <a:spLocks noGrp="1"/>
          </p:cNvSpPr>
          <p:nvPr>
            <p:ph idx="1"/>
          </p:nvPr>
        </p:nvSpPr>
        <p:spPr/>
        <p:txBody>
          <a:bodyPr/>
          <a:lstStyle/>
          <a:p>
            <a:pPr marL="0" indent="0">
              <a:buNone/>
            </a:pPr>
            <a:r>
              <a:rPr lang="vi-VN" dirty="0"/>
              <a:t>Ví dụ: 1 ứng dụng đang chạy fg, muốn chuyển sang bg</a:t>
            </a:r>
            <a:endParaRPr lang="en-US" dirty="0"/>
          </a:p>
          <a:p>
            <a:r>
              <a:rPr lang="vi-VN" dirty="0"/>
              <a:t>Trc tiên ctrl + z tiến trình</a:t>
            </a:r>
            <a:endParaRPr lang="en-US" dirty="0"/>
          </a:p>
          <a:p>
            <a:r>
              <a:rPr lang="vi-VN" dirty="0"/>
              <a:t>Sau đó xem job IB của tiến trình: jobs</a:t>
            </a:r>
            <a:endParaRPr lang="en-US" dirty="0"/>
          </a:p>
          <a:p>
            <a:r>
              <a:rPr lang="vi-VN" dirty="0"/>
              <a:t>Chọn job ID của tiến trình đang cần chạy bg</a:t>
            </a:r>
            <a:endParaRPr lang="en-US" dirty="0"/>
          </a:p>
          <a:p>
            <a:r>
              <a:rPr lang="vi-VN" dirty="0"/>
              <a:t>Chuyển tiến trình sang chạy bg: bg &lt;job_ID&gt;</a:t>
            </a:r>
            <a:endParaRPr lang="en-US" dirty="0"/>
          </a:p>
          <a:p>
            <a:r>
              <a:rPr lang="vi-VN" dirty="0"/>
              <a:t>Tương tự cho từ bg sang fg: fg &lt;job_ID&gt;</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9/24/2024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17</a:t>
            </a:fld>
            <a:endParaRPr lang="en-US"/>
          </a:p>
        </p:txBody>
      </p:sp>
    </p:spTree>
    <p:extLst>
      <p:ext uri="{BB962C8B-B14F-4D97-AF65-F5344CB8AC3E}">
        <p14:creationId xmlns:p14="http://schemas.microsoft.com/office/powerpoint/2010/main" val="384687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Mục tiêu</a:t>
            </a:r>
            <a:endParaRPr lang="en-US" dirty="0"/>
          </a:p>
        </p:txBody>
      </p:sp>
      <p:sp>
        <p:nvSpPr>
          <p:cNvPr id="3" name="Content Placeholder 2"/>
          <p:cNvSpPr>
            <a:spLocks noGrp="1"/>
          </p:cNvSpPr>
          <p:nvPr>
            <p:ph idx="1"/>
          </p:nvPr>
        </p:nvSpPr>
        <p:spPr/>
        <p:txBody>
          <a:bodyPr/>
          <a:lstStyle/>
          <a:p>
            <a:pPr marL="0" indent="0">
              <a:buNone/>
            </a:pPr>
            <a:r>
              <a:rPr lang="vi-VN" dirty="0" smtClean="0"/>
              <a:t>Hiểu bản chất các thông số tiền trình và nắm được cách các hệ thống quản lý tác vụ</a:t>
            </a:r>
            <a:endParaRPr lang="en-US" dirty="0"/>
          </a:p>
        </p:txBody>
      </p:sp>
      <p:sp>
        <p:nvSpPr>
          <p:cNvPr id="4" name="Date Placeholder 3"/>
          <p:cNvSpPr>
            <a:spLocks noGrp="1"/>
          </p:cNvSpPr>
          <p:nvPr>
            <p:ph type="dt" sz="half" idx="10"/>
          </p:nvPr>
        </p:nvSpPr>
        <p:spPr/>
        <p:txBody>
          <a:bodyPr/>
          <a:lstStyle/>
          <a:p>
            <a:fld id="{F4302252-0E1D-4B64-AC0D-C4B06E512BD5}" type="datetime1">
              <a:rPr lang="en-US" sz="1400" smtClean="0">
                <a:latin typeface="Times New Roman" panose="02020603050405020304" pitchFamily="18" charset="0"/>
                <a:cs typeface="Times New Roman" panose="02020603050405020304" pitchFamily="18" charset="0"/>
              </a:rPr>
              <a:t>9/24/2024</a:t>
            </a:fld>
            <a:endParaRPr lang="en-US" sz="1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z="1400" dirty="0" err="1" smtClean="0">
                <a:latin typeface="Times New Roman" panose="02020603050405020304" pitchFamily="18" charset="0"/>
                <a:cs typeface="Times New Roman" panose="02020603050405020304" pitchFamily="18" charset="0"/>
              </a:rPr>
              <a:t>Khoa</a:t>
            </a:r>
            <a:r>
              <a:rPr lang="en-US" sz="1400" dirty="0" smtClean="0">
                <a:latin typeface="Times New Roman" panose="02020603050405020304" pitchFamily="18" charset="0"/>
                <a:cs typeface="Times New Roman" panose="02020603050405020304" pitchFamily="18" charset="0"/>
              </a:rPr>
              <a:t> CNTT - </a:t>
            </a:r>
            <a:r>
              <a:rPr lang="en-US" sz="1400" dirty="0" err="1" smtClean="0">
                <a:latin typeface="Times New Roman" panose="02020603050405020304" pitchFamily="18" charset="0"/>
                <a:cs typeface="Times New Roman" panose="02020603050405020304" pitchFamily="18" charset="0"/>
              </a:rPr>
              <a:t>HvKTMM</a:t>
            </a:r>
            <a:endParaRPr lang="en-US" sz="1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C7C8F00E-E4F6-4114-9AEB-3F9BA9C6B3E2}" type="slidenum">
              <a:rPr lang="en-US" smtClean="0"/>
              <a:t>2</a:t>
            </a:fld>
            <a:endParaRPr lang="en-US"/>
          </a:p>
        </p:txBody>
      </p:sp>
    </p:spTree>
    <p:extLst>
      <p:ext uri="{BB962C8B-B14F-4D97-AF65-F5344CB8AC3E}">
        <p14:creationId xmlns:p14="http://schemas.microsoft.com/office/powerpoint/2010/main" val="3215929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Nội dung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vi-VN" dirty="0" smtClean="0"/>
              <a:t>Tiến trình (Processes)</a:t>
            </a:r>
            <a:endParaRPr lang="vi-VN" dirty="0"/>
          </a:p>
          <a:p>
            <a:pPr marL="514350" indent="-514350">
              <a:buFont typeface="+mj-lt"/>
              <a:buAutoNum type="arabicPeriod"/>
            </a:pPr>
            <a:r>
              <a:rPr lang="vi-VN" dirty="0" smtClean="0"/>
              <a:t>Tác vụ (Jobs)</a:t>
            </a:r>
          </a:p>
        </p:txBody>
      </p:sp>
      <p:sp>
        <p:nvSpPr>
          <p:cNvPr id="4" name="Date Placeholder 3"/>
          <p:cNvSpPr>
            <a:spLocks noGrp="1"/>
          </p:cNvSpPr>
          <p:nvPr>
            <p:ph type="dt" sz="half" idx="10"/>
          </p:nvPr>
        </p:nvSpPr>
        <p:spPr/>
        <p:txBody>
          <a:bodyPr/>
          <a:lstStyle/>
          <a:p>
            <a:fld id="{F4302252-0E1D-4B64-AC0D-C4B06E512BD5}" type="datetime1">
              <a:rPr lang="en-US" smtClean="0"/>
              <a:pPr/>
              <a:t>9/24/2024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3</a:t>
            </a:fld>
            <a:endParaRPr lang="en-US"/>
          </a:p>
        </p:txBody>
      </p:sp>
    </p:spTree>
    <p:extLst>
      <p:ext uri="{BB962C8B-B14F-4D97-AF65-F5344CB8AC3E}">
        <p14:creationId xmlns:p14="http://schemas.microsoft.com/office/powerpoint/2010/main" val="488666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t>1. Tiến </a:t>
            </a:r>
            <a:r>
              <a:rPr lang="vi-VN" dirty="0"/>
              <a:t>trình (Processes)</a:t>
            </a:r>
          </a:p>
        </p:txBody>
      </p:sp>
      <p:sp>
        <p:nvSpPr>
          <p:cNvPr id="3" name="Content Placeholder 2"/>
          <p:cNvSpPr>
            <a:spLocks noGrp="1"/>
          </p:cNvSpPr>
          <p:nvPr>
            <p:ph idx="1"/>
          </p:nvPr>
        </p:nvSpPr>
        <p:spPr/>
        <p:txBody>
          <a:bodyPr/>
          <a:lstStyle/>
          <a:p>
            <a:pPr marL="0" indent="0">
              <a:buNone/>
            </a:pPr>
            <a:r>
              <a:rPr lang="vi-VN" b="1" dirty="0" smtClean="0"/>
              <a:t>	</a:t>
            </a:r>
            <a:r>
              <a:rPr lang="vi-VN" b="1" i="1" dirty="0" smtClean="0"/>
              <a:t>Khái niệm</a:t>
            </a:r>
          </a:p>
          <a:p>
            <a:pPr marL="0" indent="0">
              <a:buNone/>
            </a:pPr>
            <a:r>
              <a:rPr lang="vi-VN" dirty="0"/>
              <a:t>Tiến trình (Process): Là một chương trình đang chạy trên hệ thống. Mỗi tác vụ thường tương ứng với một tiến trình.</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9/24/2024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4</a:t>
            </a:fld>
            <a:endParaRPr lang="en-US"/>
          </a:p>
        </p:txBody>
      </p:sp>
    </p:spTree>
    <p:extLst>
      <p:ext uri="{BB962C8B-B14F-4D97-AF65-F5344CB8AC3E}">
        <p14:creationId xmlns:p14="http://schemas.microsoft.com/office/powerpoint/2010/main" val="2750493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Tiến trình (Processes)</a:t>
            </a:r>
            <a:endParaRPr lang="en-US" dirty="0"/>
          </a:p>
        </p:txBody>
      </p:sp>
      <p:sp>
        <p:nvSpPr>
          <p:cNvPr id="3" name="Content Placeholder 2"/>
          <p:cNvSpPr>
            <a:spLocks noGrp="1"/>
          </p:cNvSpPr>
          <p:nvPr>
            <p:ph idx="1"/>
          </p:nvPr>
        </p:nvSpPr>
        <p:spPr>
          <a:xfrm>
            <a:off x="680321" y="2053390"/>
            <a:ext cx="9613861" cy="4804610"/>
          </a:xfrm>
        </p:spPr>
        <p:txBody>
          <a:bodyPr>
            <a:normAutofit/>
          </a:bodyPr>
          <a:lstStyle/>
          <a:p>
            <a:pPr marL="0" indent="0">
              <a:buNone/>
            </a:pPr>
            <a:r>
              <a:rPr lang="vi-VN" dirty="0" smtClean="0"/>
              <a:t>	</a:t>
            </a:r>
            <a:r>
              <a:rPr lang="vi-VN" b="1" i="1" dirty="0" smtClean="0"/>
              <a:t>Thuộc tính</a:t>
            </a:r>
          </a:p>
          <a:p>
            <a:pPr marL="0" indent="0">
              <a:buNone/>
            </a:pPr>
            <a:r>
              <a:rPr lang="vi-VN" dirty="0"/>
              <a:t>Các thông số tiến trình ta cần nắm rõ khi quản lý:</a:t>
            </a:r>
            <a:endParaRPr lang="en-US" dirty="0"/>
          </a:p>
          <a:p>
            <a:r>
              <a:rPr lang="vi-VN" dirty="0" smtClean="0"/>
              <a:t>PID</a:t>
            </a:r>
            <a:r>
              <a:rPr lang="vi-VN" dirty="0"/>
              <a:t>: ID của tiến trình</a:t>
            </a:r>
            <a:endParaRPr lang="en-US" dirty="0"/>
          </a:p>
          <a:p>
            <a:r>
              <a:rPr lang="vi-VN" dirty="0" smtClean="0"/>
              <a:t>PPID</a:t>
            </a:r>
            <a:r>
              <a:rPr lang="vi-VN" dirty="0"/>
              <a:t>: ID của tiến trình cha sinh ra tiến trình đó</a:t>
            </a:r>
            <a:endParaRPr lang="en-US" dirty="0"/>
          </a:p>
          <a:p>
            <a:r>
              <a:rPr lang="vi-VN" dirty="0" smtClean="0"/>
              <a:t>PRI</a:t>
            </a:r>
            <a:r>
              <a:rPr lang="vi-VN" dirty="0"/>
              <a:t>: Độ ưu tiên của tiến trình</a:t>
            </a:r>
            <a:endParaRPr lang="en-US" dirty="0"/>
          </a:p>
          <a:p>
            <a:r>
              <a:rPr lang="vi-VN" dirty="0" smtClean="0"/>
              <a:t>CLS</a:t>
            </a:r>
            <a:r>
              <a:rPr lang="vi-VN" dirty="0"/>
              <a:t>: Cờ, chỉ đinh trạng thái tiến trình</a:t>
            </a:r>
            <a:endParaRPr lang="en-US" dirty="0"/>
          </a:p>
          <a:p>
            <a:r>
              <a:rPr lang="vi-VN" dirty="0" smtClean="0"/>
              <a:t>STIME</a:t>
            </a:r>
            <a:r>
              <a:rPr lang="vi-VN" dirty="0"/>
              <a:t>: started time</a:t>
            </a:r>
            <a:endParaRPr lang="en-US" dirty="0"/>
          </a:p>
          <a:p>
            <a:r>
              <a:rPr lang="vi-VN" dirty="0" smtClean="0"/>
              <a:t>TIME</a:t>
            </a:r>
            <a:r>
              <a:rPr lang="vi-VN" dirty="0"/>
              <a:t>: Thời gian để khởi chạy lên</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9/24/2024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5</a:t>
            </a:fld>
            <a:endParaRPr lang="en-US"/>
          </a:p>
        </p:txBody>
      </p:sp>
    </p:spTree>
    <p:extLst>
      <p:ext uri="{BB962C8B-B14F-4D97-AF65-F5344CB8AC3E}">
        <p14:creationId xmlns:p14="http://schemas.microsoft.com/office/powerpoint/2010/main" val="1465908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Tiến trình (Processes)</a:t>
            </a:r>
            <a:endParaRPr lang="en-US" dirty="0"/>
          </a:p>
        </p:txBody>
      </p:sp>
      <p:sp>
        <p:nvSpPr>
          <p:cNvPr id="3" name="Content Placeholder 2"/>
          <p:cNvSpPr>
            <a:spLocks noGrp="1"/>
          </p:cNvSpPr>
          <p:nvPr>
            <p:ph idx="1"/>
          </p:nvPr>
        </p:nvSpPr>
        <p:spPr>
          <a:xfrm>
            <a:off x="680321" y="2037346"/>
            <a:ext cx="9613861" cy="4745227"/>
          </a:xfrm>
        </p:spPr>
        <p:txBody>
          <a:bodyPr>
            <a:normAutofit/>
          </a:bodyPr>
          <a:lstStyle/>
          <a:p>
            <a:pPr marL="0" indent="0">
              <a:buNone/>
            </a:pPr>
            <a:r>
              <a:rPr lang="vi-VN" dirty="0" smtClean="0"/>
              <a:t>	Các trạng thái của tiến trình:</a:t>
            </a:r>
          </a:p>
          <a:p>
            <a:r>
              <a:rPr lang="vi-VN" dirty="0" smtClean="0"/>
              <a:t>Run </a:t>
            </a:r>
            <a:r>
              <a:rPr lang="vi-VN" dirty="0"/>
              <a:t>(R): Trạng thái còn CPU để chạy và có dữ liệu để tính toán.</a:t>
            </a:r>
            <a:endParaRPr lang="en-US" dirty="0"/>
          </a:p>
          <a:p>
            <a:r>
              <a:rPr lang="vi-VN" dirty="0" smtClean="0"/>
              <a:t>Sleep </a:t>
            </a:r>
            <a:r>
              <a:rPr lang="vi-VN" dirty="0"/>
              <a:t>(S): Trạng thái còn CPU để chạy nhưng không có dữ liệu để tính toán.</a:t>
            </a:r>
            <a:endParaRPr lang="en-US" dirty="0"/>
          </a:p>
          <a:p>
            <a:r>
              <a:rPr lang="vi-VN" dirty="0" smtClean="0"/>
              <a:t>Stop </a:t>
            </a:r>
            <a:r>
              <a:rPr lang="vi-VN" dirty="0"/>
              <a:t>(T): Trạng thái đủ điều kiện cả CPU lẫn dữ liệu để chạy nhưng không được chạy</a:t>
            </a:r>
            <a:endParaRPr lang="en-US" dirty="0"/>
          </a:p>
          <a:p>
            <a:r>
              <a:rPr lang="vi-VN" dirty="0" smtClean="0"/>
              <a:t>Zoombie </a:t>
            </a:r>
            <a:r>
              <a:rPr lang="vi-VN" dirty="0"/>
              <a:t>(Z): Trạng thái tiến trình chạy mất kiểm soát, thường xảy ra khi hệ thống có lỗi.</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9/24/2024</a:t>
            </a:fld>
            <a:endParaRPr lang="en-US" dirty="0"/>
          </a:p>
        </p:txBody>
      </p:sp>
      <p:sp>
        <p:nvSpPr>
          <p:cNvPr id="5" name="Footer Placeholder 4"/>
          <p:cNvSpPr>
            <a:spLocks noGrp="1"/>
          </p:cNvSpPr>
          <p:nvPr>
            <p:ph type="ftr" sz="quarter" idx="11"/>
          </p:nvPr>
        </p:nvSpPr>
        <p:spPr/>
        <p:txBody>
          <a:bodyPr/>
          <a:lstStyle/>
          <a:p>
            <a:r>
              <a:rPr lang="en-US" dirty="0" err="1" smtClean="0"/>
              <a:t>Khoa</a:t>
            </a:r>
            <a:r>
              <a:rPr lang="en-US" dirty="0" smtClean="0"/>
              <a:t> CNTT - </a:t>
            </a:r>
            <a:r>
              <a:rPr lang="en-US" dirty="0" err="1" smtClean="0"/>
              <a:t>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6</a:t>
            </a:fld>
            <a:endParaRPr lang="en-US"/>
          </a:p>
        </p:txBody>
      </p:sp>
    </p:spTree>
    <p:extLst>
      <p:ext uri="{BB962C8B-B14F-4D97-AF65-F5344CB8AC3E}">
        <p14:creationId xmlns:p14="http://schemas.microsoft.com/office/powerpoint/2010/main" val="849775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Tiến trình (Processes)</a:t>
            </a:r>
            <a:endParaRPr lang="en-US" dirty="0"/>
          </a:p>
        </p:txBody>
      </p:sp>
      <p:sp>
        <p:nvSpPr>
          <p:cNvPr id="3" name="Content Placeholder 2"/>
          <p:cNvSpPr>
            <a:spLocks noGrp="1"/>
          </p:cNvSpPr>
          <p:nvPr>
            <p:ph idx="1"/>
          </p:nvPr>
        </p:nvSpPr>
        <p:spPr/>
        <p:txBody>
          <a:bodyPr/>
          <a:lstStyle/>
          <a:p>
            <a:pPr marL="0" indent="0">
              <a:buNone/>
            </a:pPr>
            <a:r>
              <a:rPr lang="vi-VN" dirty="0" smtClean="0"/>
              <a:t>	Ta có các lệnh quản lý tiến trình:</a:t>
            </a:r>
          </a:p>
          <a:p>
            <a:r>
              <a:rPr lang="vi-VN" dirty="0" smtClean="0"/>
              <a:t>ps: Chụp lại các tiến trình đang chạy ở thời điểm hiện tại</a:t>
            </a:r>
          </a:p>
          <a:p>
            <a:r>
              <a:rPr lang="vi-VN" dirty="0" smtClean="0"/>
              <a:t>ps -cef: Chụp đầy đủ trạng thái tất cả các tiến trình hiện đang chạy trên hệ thống</a:t>
            </a:r>
          </a:p>
        </p:txBody>
      </p:sp>
      <p:sp>
        <p:nvSpPr>
          <p:cNvPr id="4" name="Date Placeholder 3"/>
          <p:cNvSpPr>
            <a:spLocks noGrp="1"/>
          </p:cNvSpPr>
          <p:nvPr>
            <p:ph type="dt" sz="half" idx="10"/>
          </p:nvPr>
        </p:nvSpPr>
        <p:spPr/>
        <p:txBody>
          <a:bodyPr/>
          <a:lstStyle/>
          <a:p>
            <a:fld id="{F4302252-0E1D-4B64-AC0D-C4B06E512BD5}" type="datetime1">
              <a:rPr lang="en-US" smtClean="0"/>
              <a:pPr/>
              <a:t>9/24/2024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7</a:t>
            </a:fld>
            <a:endParaRPr lang="en-US"/>
          </a:p>
        </p:txBody>
      </p:sp>
    </p:spTree>
    <p:extLst>
      <p:ext uri="{BB962C8B-B14F-4D97-AF65-F5344CB8AC3E}">
        <p14:creationId xmlns:p14="http://schemas.microsoft.com/office/powerpoint/2010/main" val="335510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Tiến trình (Processes)</a:t>
            </a:r>
            <a:endParaRPr lang="en-US" dirty="0"/>
          </a:p>
        </p:txBody>
      </p:sp>
      <p:sp>
        <p:nvSpPr>
          <p:cNvPr id="3" name="Content Placeholder 2"/>
          <p:cNvSpPr>
            <a:spLocks noGrp="1"/>
          </p:cNvSpPr>
          <p:nvPr>
            <p:ph idx="1"/>
          </p:nvPr>
        </p:nvSpPr>
        <p:spPr>
          <a:xfrm>
            <a:off x="680321" y="2336873"/>
            <a:ext cx="9613860" cy="3599316"/>
          </a:xfrm>
        </p:spPr>
        <p:txBody>
          <a:bodyPr/>
          <a:lstStyle/>
          <a:p>
            <a:pPr marL="0" indent="0">
              <a:buNone/>
            </a:pPr>
            <a:r>
              <a:rPr lang="vi-VN" dirty="0" smtClean="0"/>
              <a:t>	Tuy </a:t>
            </a:r>
            <a:r>
              <a:rPr lang="vi-VN" dirty="0"/>
              <a:t>nhiên với 2 lệnh trên, để moniter thông tin chiếm dụng tài nguyên chính xác và đấy đủ, ta cần thực hiện nhiều lần để xác định được chu kỳ hoạt động của hệ thống rồi lập biểu đồ</a:t>
            </a:r>
            <a:r>
              <a:rPr lang="vi-VN" dirty="0" smtClean="0"/>
              <a:t>.	</a:t>
            </a:r>
          </a:p>
          <a:p>
            <a:pPr marL="0" indent="0">
              <a:buNone/>
            </a:pPr>
            <a:r>
              <a:rPr lang="vi-VN" dirty="0" smtClean="0"/>
              <a:t>Như vậy để ngay lập tức xem chính xác thông tin tài nguyên bị chiếm dụng, ta sử dụng: top</a:t>
            </a:r>
          </a:p>
        </p:txBody>
      </p:sp>
      <p:sp>
        <p:nvSpPr>
          <p:cNvPr id="4" name="Date Placeholder 3"/>
          <p:cNvSpPr>
            <a:spLocks noGrp="1"/>
          </p:cNvSpPr>
          <p:nvPr>
            <p:ph type="dt" sz="half" idx="10"/>
          </p:nvPr>
        </p:nvSpPr>
        <p:spPr/>
        <p:txBody>
          <a:bodyPr/>
          <a:lstStyle/>
          <a:p>
            <a:fld id="{F4302252-0E1D-4B64-AC0D-C4B06E512BD5}" type="datetime1">
              <a:rPr lang="en-US" smtClean="0"/>
              <a:pPr/>
              <a:t>9/24/2024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8</a:t>
            </a:fld>
            <a:endParaRPr lang="en-US"/>
          </a:p>
        </p:txBody>
      </p:sp>
    </p:spTree>
    <p:extLst>
      <p:ext uri="{BB962C8B-B14F-4D97-AF65-F5344CB8AC3E}">
        <p14:creationId xmlns:p14="http://schemas.microsoft.com/office/powerpoint/2010/main" val="3496626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Tiến trình (Processes)</a:t>
            </a:r>
            <a:endParaRPr lang="en-US" dirty="0"/>
          </a:p>
        </p:txBody>
      </p:sp>
      <p:sp>
        <p:nvSpPr>
          <p:cNvPr id="3" name="Content Placeholder 2"/>
          <p:cNvSpPr>
            <a:spLocks noGrp="1"/>
          </p:cNvSpPr>
          <p:nvPr>
            <p:ph idx="1"/>
          </p:nvPr>
        </p:nvSpPr>
        <p:spPr/>
        <p:txBody>
          <a:bodyPr/>
          <a:lstStyle/>
          <a:p>
            <a:pPr marL="0" indent="0">
              <a:buNone/>
            </a:pPr>
            <a:r>
              <a:rPr lang="vi-VN" dirty="0" smtClean="0"/>
              <a:t>	</a:t>
            </a:r>
            <a:r>
              <a:rPr lang="vi-VN" b="1" i="1" dirty="0" smtClean="0"/>
              <a:t>Điều khiển tiến trình</a:t>
            </a:r>
            <a:endParaRPr lang="vi-VN" dirty="0" smtClean="0"/>
          </a:p>
          <a:p>
            <a:pPr marL="0" indent="0">
              <a:buNone/>
            </a:pPr>
            <a:r>
              <a:rPr lang="vi-VN" dirty="0" smtClean="0"/>
              <a:t>Ta sử dụng lệnh </a:t>
            </a:r>
            <a:r>
              <a:rPr lang="vi-VN" i="1" dirty="0" smtClean="0"/>
              <a:t>kill </a:t>
            </a:r>
            <a:r>
              <a:rPr lang="vi-VN" dirty="0" smtClean="0"/>
              <a:t>để tắt tiến trình: kill &lt;option&gt; &lt;process&gt;</a:t>
            </a:r>
          </a:p>
          <a:p>
            <a:pPr marL="0" indent="0">
              <a:buNone/>
            </a:pPr>
            <a:r>
              <a:rPr lang="vi-VN" dirty="0" smtClean="0"/>
              <a:t>Các options thường sử dụng:</a:t>
            </a:r>
          </a:p>
          <a:p>
            <a:r>
              <a:rPr lang="vi-VN" dirty="0" smtClean="0"/>
              <a:t>-15: Bảo vệ dữ liệu trước khi tắt (thường là mặc định khi không chọn option)</a:t>
            </a:r>
          </a:p>
          <a:p>
            <a:r>
              <a:rPr lang="vi-VN" dirty="0" smtClean="0"/>
              <a:t>-9: Tắt ngay lập tức</a:t>
            </a:r>
          </a:p>
          <a:p>
            <a:r>
              <a:rPr lang="vi-VN" dirty="0" smtClean="0"/>
              <a:t>-1: resresh tiến trình</a:t>
            </a:r>
          </a:p>
          <a:p>
            <a:pPr marL="0" indent="0">
              <a:buNone/>
            </a:pPr>
            <a:endParaRPr lang="vi-VN" dirty="0" smtClean="0"/>
          </a:p>
        </p:txBody>
      </p:sp>
      <p:sp>
        <p:nvSpPr>
          <p:cNvPr id="4" name="Date Placeholder 3"/>
          <p:cNvSpPr>
            <a:spLocks noGrp="1"/>
          </p:cNvSpPr>
          <p:nvPr>
            <p:ph type="dt" sz="half" idx="10"/>
          </p:nvPr>
        </p:nvSpPr>
        <p:spPr/>
        <p:txBody>
          <a:bodyPr/>
          <a:lstStyle/>
          <a:p>
            <a:fld id="{F4302252-0E1D-4B64-AC0D-C4B06E512BD5}" type="datetime1">
              <a:rPr lang="en-US" smtClean="0"/>
              <a:pPr/>
              <a:t>9/24/2024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9</a:t>
            </a:fld>
            <a:endParaRPr lang="en-US"/>
          </a:p>
        </p:txBody>
      </p:sp>
    </p:spTree>
    <p:extLst>
      <p:ext uri="{BB962C8B-B14F-4D97-AF65-F5344CB8AC3E}">
        <p14:creationId xmlns:p14="http://schemas.microsoft.com/office/powerpoint/2010/main" val="2553833555"/>
      </p:ext>
    </p:extLst>
  </p:cSld>
  <p:clrMapOvr>
    <a:masterClrMapping/>
  </p:clrMapOvr>
</p:sld>
</file>

<file path=ppt/theme/theme1.xml><?xml version="1.0" encoding="utf-8"?>
<a:theme xmlns:a="http://schemas.openxmlformats.org/drawingml/2006/main" name="Berli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8686</TotalTime>
  <Words>437</Words>
  <Application>Microsoft Office PowerPoint</Application>
  <PresentationFormat>Widescreen</PresentationFormat>
  <Paragraphs>128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Trebuchet MS</vt:lpstr>
      <vt:lpstr>Berlin</vt:lpstr>
      <vt:lpstr>HỌC PHẦN: LINUX VÀ PHẦN MỀM MÃ NGUỒN MỞ</vt:lpstr>
      <vt:lpstr>Mục tiêu</vt:lpstr>
      <vt:lpstr>Nội dung</vt:lpstr>
      <vt:lpstr>1. Tiến trình (Processes)</vt:lpstr>
      <vt:lpstr>1. Tiến trình (Processes)</vt:lpstr>
      <vt:lpstr>1. Tiến trình (Processes)</vt:lpstr>
      <vt:lpstr>1. Tiến trình (Processes)</vt:lpstr>
      <vt:lpstr>1. Tiến trình (Processes)</vt:lpstr>
      <vt:lpstr>1. Tiến trình (Processes)</vt:lpstr>
      <vt:lpstr>1. Tiến trình (Processes)</vt:lpstr>
      <vt:lpstr>1. Tiến trình (Processes)</vt:lpstr>
      <vt:lpstr>1. Tiến trình (Processes)</vt:lpstr>
      <vt:lpstr>1. Tiến trình (Processes)</vt:lpstr>
      <vt:lpstr>2. Tác vụ (Jobs)</vt:lpstr>
      <vt:lpstr>2. Tác vụ (Jobs)</vt:lpstr>
      <vt:lpstr>2. Tác vụ (Jobs)</vt:lpstr>
      <vt:lpstr>2. Tác vụ (Jobs)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và phần mềm mã nguồn mở</dc:title>
  <dc:creator>Anh Nguyen</dc:creator>
  <cp:lastModifiedBy>Anh Nguyen</cp:lastModifiedBy>
  <cp:revision>114</cp:revision>
  <dcterms:created xsi:type="dcterms:W3CDTF">2023-10-02T01:21:42Z</dcterms:created>
  <dcterms:modified xsi:type="dcterms:W3CDTF">2024-09-24T06:48:13Z</dcterms:modified>
</cp:coreProperties>
</file>