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8" r:id="rId4"/>
    <p:sldId id="259" r:id="rId5"/>
    <p:sldId id="260" r:id="rId6"/>
    <p:sldId id="261" r:id="rId7"/>
    <p:sldId id="264" r:id="rId8"/>
    <p:sldId id="265" r:id="rId9"/>
    <p:sldId id="266" r:id="rId10"/>
    <p:sldId id="267" r:id="rId11"/>
    <p:sldId id="268" r:id="rId12"/>
    <p:sldId id="270" r:id="rId13"/>
    <p:sldId id="271" r:id="rId14"/>
    <p:sldId id="272" r:id="rId15"/>
    <p:sldId id="262" r:id="rId16"/>
    <p:sldId id="263" r:id="rId17"/>
    <p:sldId id="269"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935AB-F407-4446-A47C-F30CAE069433}"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D6F35E-CA7E-4F2F-8E22-C80DF5525AF0}" type="slidenum">
              <a:rPr lang="en-US" smtClean="0"/>
              <a:t>‹#›</a:t>
            </a:fld>
            <a:endParaRPr lang="en-US"/>
          </a:p>
        </p:txBody>
      </p:sp>
    </p:spTree>
    <p:extLst>
      <p:ext uri="{BB962C8B-B14F-4D97-AF65-F5344CB8AC3E}">
        <p14:creationId xmlns:p14="http://schemas.microsoft.com/office/powerpoint/2010/main" val="2329136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ctr">
              <a:defRPr sz="54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ctr">
              <a:buNone/>
              <a:defRPr sz="20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F0C6EA5-9C01-4B46-A8E8-721FE841AB66}" type="datetime1">
              <a:rPr lang="en-US" smtClean="0"/>
              <a:t>10/1/2024</a:t>
            </a:fld>
            <a:endParaRPr lang="en-US"/>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558589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DB7F7FC-DEC3-48CC-9DB5-DE689CAFBC05}"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03986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0C5D59-CF2C-4468-B071-0FA90EE00F03}"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657582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F4A3D7-99AA-4D6E-8BE0-7F127F77872B}"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55434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78C508-BF84-4706-93A5-29886C9EDE9A}"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0502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A6C1D30-DB44-4D9D-AC0D-B334F0E9F718}" type="datetime1">
              <a:rPr lang="en-US" smtClean="0"/>
              <a:t>10/1/2024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14063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B24EC89-C836-4FA5-8FDB-95E76A109F82}" type="datetime1">
              <a:rPr lang="en-US" smtClean="0"/>
              <a:t>10/1/2024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525865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EDD2D4-80B8-4CB7-98E9-1906956F9821}" type="datetime1">
              <a:rPr lang="en-US" smtClean="0"/>
              <a:t>10/1/2024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689568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C45F052-A904-4B60-99AD-F25EAC962A98}" type="datetime1">
              <a:rPr lang="en-US" smtClean="0"/>
              <a:t>10/1/2024</a:t>
            </a:fld>
            <a:endParaRPr lang="en-US"/>
          </a:p>
        </p:txBody>
      </p:sp>
      <p:sp>
        <p:nvSpPr>
          <p:cNvPr id="5" name="Footer Placeholder 4"/>
          <p:cNvSpPr>
            <a:spLocks noGrp="1"/>
          </p:cNvSpPr>
          <p:nvPr>
            <p:ph type="ftr" sz="quarter" idx="11"/>
          </p:nvPr>
        </p:nvSpPr>
        <p:spPr>
          <a:xfrm>
            <a:off x="680321" y="5936188"/>
            <a:ext cx="6126805" cy="365125"/>
          </a:xfrm>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81566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lgn="ctr">
              <a:defRPr sz="4000">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8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550981" y="6417449"/>
            <a:ext cx="2743200" cy="365125"/>
          </a:xfrm>
        </p:spPr>
        <p:txBody>
          <a:bodyPr/>
          <a:lstStyle>
            <a:lvl1pPr>
              <a:defRPr sz="1400">
                <a:latin typeface="Times New Roman" panose="02020603050405020304" pitchFamily="18" charset="0"/>
                <a:cs typeface="Times New Roman" panose="02020603050405020304" pitchFamily="18" charset="0"/>
              </a:defRPr>
            </a:lvl1p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a:xfrm>
            <a:off x="680321" y="6417450"/>
            <a:ext cx="6870660" cy="365125"/>
          </a:xfrm>
        </p:spPr>
        <p:txBody>
          <a:bodyPr/>
          <a:lstStyle>
            <a:lvl1pPr>
              <a:defRPr sz="1400">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462734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565F59-D9B7-4667-9E6F-F0066B28FF77}" type="datetime1">
              <a:rPr lang="en-US" smtClean="0"/>
              <a:t>10/1/2024</a:t>
            </a:fld>
            <a:endParaRPr lang="en-US"/>
          </a:p>
        </p:txBody>
      </p:sp>
      <p:sp>
        <p:nvSpPr>
          <p:cNvPr id="5" name="Footer Placeholder 4"/>
          <p:cNvSpPr>
            <a:spLocks noGrp="1"/>
          </p:cNvSpPr>
          <p:nvPr>
            <p:ph type="ftr" sz="quarter" idx="11"/>
          </p:nvPr>
        </p:nvSpPr>
        <p:spPr/>
        <p:txBody>
          <a:bodyPr/>
          <a:lstStyle/>
          <a:p>
            <a:r>
              <a:rPr lang="en-US" smtClean="0"/>
              <a:t>Khoa CNTT - HvKTMM</a:t>
            </a:r>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175658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28A295-4BAE-4777-B28A-33038F00DD96}"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759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478C59-D774-44E4-9107-FC3B6F9ABB90}" type="datetime1">
              <a:rPr lang="en-US" smtClean="0"/>
              <a:t>10/1/2024</a:t>
            </a:fld>
            <a:endParaRPr lang="en-US"/>
          </a:p>
        </p:txBody>
      </p:sp>
      <p:sp>
        <p:nvSpPr>
          <p:cNvPr id="8" name="Footer Placeholder 7"/>
          <p:cNvSpPr>
            <a:spLocks noGrp="1"/>
          </p:cNvSpPr>
          <p:nvPr>
            <p:ph type="ftr" sz="quarter" idx="11"/>
          </p:nvPr>
        </p:nvSpPr>
        <p:spPr/>
        <p:txBody>
          <a:bodyPr/>
          <a:lstStyle/>
          <a:p>
            <a:r>
              <a:rPr lang="en-US" smtClean="0"/>
              <a:t>Khoa CNTT - HvKTMM</a:t>
            </a:r>
            <a:endParaRPr lang="en-US"/>
          </a:p>
        </p:txBody>
      </p:sp>
      <p:sp>
        <p:nvSpPr>
          <p:cNvPr id="9" name="Slide Number Placeholder 8"/>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099798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55A358-EEA4-4663-B074-C519D067A3EC}" type="datetime1">
              <a:rPr lang="en-US" smtClean="0"/>
              <a:t>10/1/2024</a:t>
            </a:fld>
            <a:endParaRPr lang="en-US"/>
          </a:p>
        </p:txBody>
      </p:sp>
      <p:sp>
        <p:nvSpPr>
          <p:cNvPr id="4" name="Footer Placeholder 3"/>
          <p:cNvSpPr>
            <a:spLocks noGrp="1"/>
          </p:cNvSpPr>
          <p:nvPr>
            <p:ph type="ftr" sz="quarter" idx="11"/>
          </p:nvPr>
        </p:nvSpPr>
        <p:spPr/>
        <p:txBody>
          <a:bodyPr/>
          <a:lstStyle/>
          <a:p>
            <a:r>
              <a:rPr lang="en-US" smtClean="0"/>
              <a:t>Khoa CNTT - HvKTMM</a:t>
            </a:r>
            <a:endParaRPr lang="en-US"/>
          </a:p>
        </p:txBody>
      </p:sp>
      <p:sp>
        <p:nvSpPr>
          <p:cNvPr id="5" name="Slide Number Placeholder 4"/>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22253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040DBC-0D1C-4636-8746-6647B00DBCBE}" type="datetime1">
              <a:rPr lang="en-US" smtClean="0"/>
              <a:t>10/1/2024</a:t>
            </a:fld>
            <a:endParaRPr lang="en-US"/>
          </a:p>
        </p:txBody>
      </p:sp>
      <p:sp>
        <p:nvSpPr>
          <p:cNvPr id="3" name="Footer Placeholder 2"/>
          <p:cNvSpPr>
            <a:spLocks noGrp="1"/>
          </p:cNvSpPr>
          <p:nvPr>
            <p:ph type="ftr" sz="quarter" idx="11"/>
          </p:nvPr>
        </p:nvSpPr>
        <p:spPr/>
        <p:txBody>
          <a:bodyPr/>
          <a:lstStyle/>
          <a:p>
            <a:r>
              <a:rPr lang="en-US" smtClean="0"/>
              <a:t>Khoa CNTT - HvKTMM</a:t>
            </a:r>
            <a:endParaRPr lang="en-US"/>
          </a:p>
        </p:txBody>
      </p:sp>
      <p:sp>
        <p:nvSpPr>
          <p:cNvPr id="4" name="Slide Number Placeholder 3"/>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33944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98C493-1E56-48F1-A41D-2E257E97210C}"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59334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09E8A9-06BD-4758-A484-5446F6E9FC82}" type="datetime1">
              <a:rPr lang="en-US" smtClean="0"/>
              <a:t>10/1/2024</a:t>
            </a:fld>
            <a:endParaRPr lang="en-US"/>
          </a:p>
        </p:txBody>
      </p:sp>
      <p:sp>
        <p:nvSpPr>
          <p:cNvPr id="6" name="Footer Placeholder 5"/>
          <p:cNvSpPr>
            <a:spLocks noGrp="1"/>
          </p:cNvSpPr>
          <p:nvPr>
            <p:ph type="ftr" sz="quarter" idx="11"/>
          </p:nvPr>
        </p:nvSpPr>
        <p:spPr/>
        <p:txBody>
          <a:bodyPr/>
          <a:lstStyle/>
          <a:p>
            <a:r>
              <a:rPr lang="en-US" smtClean="0"/>
              <a:t>Khoa CNTT - HvKTMM</a:t>
            </a:r>
            <a:endParaRPr lang="en-US"/>
          </a:p>
        </p:txBody>
      </p:sp>
      <p:sp>
        <p:nvSpPr>
          <p:cNvPr id="7" name="Slide Number Placeholder 6"/>
          <p:cNvSpPr>
            <a:spLocks noGrp="1"/>
          </p:cNvSpPr>
          <p:nvPr>
            <p:ph type="sldNum" sz="quarter" idx="12"/>
          </p:nvPr>
        </p:nvSpPr>
        <p:spPr/>
        <p:txBody>
          <a:bodyPr/>
          <a:lstStyle/>
          <a:p>
            <a:fld id="{C7C8F00E-E4F6-4114-9AEB-3F9BA9C6B3E2}" type="slidenum">
              <a:rPr lang="en-US" smtClean="0"/>
              <a:t>‹#›</a:t>
            </a:fld>
            <a:endParaRPr lang="en-US"/>
          </a:p>
        </p:txBody>
      </p:sp>
    </p:spTree>
    <p:extLst>
      <p:ext uri="{BB962C8B-B14F-4D97-AF65-F5344CB8AC3E}">
        <p14:creationId xmlns:p14="http://schemas.microsoft.com/office/powerpoint/2010/main" val="1741719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550981" y="6417451"/>
            <a:ext cx="2743200" cy="365125"/>
          </a:xfrm>
          <a:prstGeom prst="rect">
            <a:avLst/>
          </a:prstGeom>
        </p:spPr>
        <p:txBody>
          <a:bodyPr vert="horz" lIns="91440" tIns="45720" rIns="91440" bIns="45720" rtlCol="0" anchor="ctr"/>
          <a:lstStyle>
            <a:lvl1pPr algn="r">
              <a:defRPr sz="1400">
                <a:solidFill>
                  <a:schemeClr val="tx1">
                    <a:tint val="75000"/>
                  </a:schemeClr>
                </a:solidFill>
                <a:latin typeface="Times New Roman" panose="02020603050405020304" pitchFamily="18" charset="0"/>
                <a:cs typeface="Times New Roman" panose="02020603050405020304" pitchFamily="18" charset="0"/>
              </a:defRPr>
            </a:lvl1pPr>
          </a:lstStyle>
          <a:p>
            <a:fld id="{C2BB5E4D-BB76-48E7-9A5B-389712221236}" type="datetime1">
              <a:rPr lang="en-US" smtClean="0"/>
              <a:pPr/>
              <a:t>10/1/2024</a:t>
            </a:fld>
            <a:endParaRPr lang="en-US" dirty="0"/>
          </a:p>
        </p:txBody>
      </p:sp>
      <p:sp>
        <p:nvSpPr>
          <p:cNvPr id="5" name="Footer Placeholder 4"/>
          <p:cNvSpPr>
            <a:spLocks noGrp="1"/>
          </p:cNvSpPr>
          <p:nvPr>
            <p:ph type="ftr" sz="quarter" idx="3"/>
          </p:nvPr>
        </p:nvSpPr>
        <p:spPr>
          <a:xfrm>
            <a:off x="680321" y="6417452"/>
            <a:ext cx="6870660" cy="365125"/>
          </a:xfrm>
          <a:prstGeom prst="rect">
            <a:avLst/>
          </a:prstGeom>
        </p:spPr>
        <p:txBody>
          <a:bodyPr vert="horz" lIns="91440" tIns="45720" rIns="91440" bIns="45720" rtlCol="0" anchor="ctr"/>
          <a:lstStyle>
            <a:lvl1pPr algn="l">
              <a:defRPr sz="1400">
                <a:solidFill>
                  <a:schemeClr val="tx1">
                    <a:tint val="75000"/>
                  </a:schemeClr>
                </a:solidFill>
                <a:latin typeface="Times New Roman" panose="02020603050405020304" pitchFamily="18" charset="0"/>
                <a:cs typeface="Times New Roman" panose="02020603050405020304" pitchFamily="18" charset="0"/>
              </a:defRPr>
            </a:lvl1p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C8F00E-E4F6-4114-9AEB-3F9BA9C6B3E2}" type="slidenum">
              <a:rPr lang="en-US" smtClean="0"/>
              <a:t>‹#›</a:t>
            </a:fld>
            <a:endParaRPr lang="en-US"/>
          </a:p>
        </p:txBody>
      </p:sp>
    </p:spTree>
    <p:extLst>
      <p:ext uri="{BB962C8B-B14F-4D97-AF65-F5344CB8AC3E}">
        <p14:creationId xmlns:p14="http://schemas.microsoft.com/office/powerpoint/2010/main" val="3313094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10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0081" y="452339"/>
            <a:ext cx="9158271" cy="1235781"/>
          </a:xfrm>
        </p:spPr>
        <p:txBody>
          <a:bodyPr/>
          <a:lstStyle/>
          <a:p>
            <a:pPr algn="ctr"/>
            <a:r>
              <a:rPr lang="vi-VN" sz="4400" dirty="0" smtClean="0">
                <a:latin typeface="Times New Roman" panose="02020603050405020304" pitchFamily="18" charset="0"/>
                <a:cs typeface="Times New Roman" panose="02020603050405020304" pitchFamily="18" charset="0"/>
              </a:rPr>
              <a:t>HỌC PHẦN: LINUX VÀ PHẦN MỀM MÃ NGUỒN MỞ</a:t>
            </a:r>
            <a:endParaRPr lang="en-US" sz="4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C1D4695-CE50-4FE4-AC0D-58125EE06649}" type="datetime1">
              <a:rPr lang="en-US" sz="1400" smtClean="0">
                <a:latin typeface="Times New Roman" panose="02020603050405020304" pitchFamily="18" charset="0"/>
                <a:cs typeface="Times New Roman" panose="02020603050405020304" pitchFamily="18" charset="0"/>
              </a:rPr>
              <a:t>10/1/2024</a:t>
            </a:fld>
            <a:endParaRPr lang="en-US" sz="1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7C8F00E-E4F6-4114-9AEB-3F9BA9C6B3E2}" type="slidenum">
              <a:rPr lang="en-US" smtClean="0"/>
              <a:t>1</a:t>
            </a:fld>
            <a:endParaRPr lang="en-US"/>
          </a:p>
        </p:txBody>
      </p:sp>
      <p:sp>
        <p:nvSpPr>
          <p:cNvPr id="6" name="Footer Placeholder 5"/>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680321" y="2750337"/>
            <a:ext cx="8144135" cy="1219240"/>
          </a:xfrm>
          <a:prstGeom prst="rect">
            <a:avLst/>
          </a:prstGeom>
        </p:spPr>
        <p:txBody>
          <a:bodyPr vert="horz" lIns="91440" tIns="45720" rIns="91440" bIns="45720" rtlCol="0" anchor="b">
            <a:noAutofit/>
          </a:bodyPr>
          <a:lstStyle>
            <a:lvl1pPr algn="r" defTabSz="914400" rtl="0" eaLnBrk="1" latinLnBrk="0" hangingPunct="1">
              <a:lnSpc>
                <a:spcPct val="90000"/>
              </a:lnSpc>
              <a:spcBef>
                <a:spcPct val="0"/>
              </a:spcBef>
              <a:buNone/>
              <a:defRPr sz="5400" kern="1200">
                <a:solidFill>
                  <a:schemeClr val="tx1"/>
                </a:solidFill>
                <a:latin typeface="+mj-lt"/>
                <a:ea typeface="+mj-ea"/>
                <a:cs typeface="+mj-cs"/>
              </a:defRPr>
            </a:lvl1pPr>
          </a:lstStyle>
          <a:p>
            <a:pPr algn="ctr"/>
            <a:r>
              <a:rPr lang="vi-VN" sz="4000" dirty="0" smtClean="0">
                <a:latin typeface="Times New Roman" panose="02020603050405020304" pitchFamily="18" charset="0"/>
                <a:cs typeface="Times New Roman" panose="02020603050405020304" pitchFamily="18" charset="0"/>
              </a:rPr>
              <a:t>Chương </a:t>
            </a:r>
            <a:r>
              <a:rPr lang="vi-VN" sz="4000" dirty="0">
                <a:latin typeface="Times New Roman" panose="02020603050405020304" pitchFamily="18" charset="0"/>
                <a:cs typeface="Times New Roman" panose="02020603050405020304" pitchFamily="18" charset="0"/>
              </a:rPr>
              <a:t>7</a:t>
            </a:r>
            <a:r>
              <a:rPr lang="vi-VN" sz="4000" dirty="0" smtClean="0">
                <a:latin typeface="Times New Roman" panose="02020603050405020304" pitchFamily="18" charset="0"/>
                <a:cs typeface="Times New Roman" panose="02020603050405020304" pitchFamily="18" charset="0"/>
              </a:rPr>
              <a:t>: Cài đặt và quản lý phần mềm </a:t>
            </a:r>
            <a:endParaRPr lang="en-US" sz="4000" dirty="0">
              <a:latin typeface="Times New Roman" panose="02020603050405020304" pitchFamily="18" charset="0"/>
              <a:cs typeface="Times New Roman" panose="02020603050405020304" pitchFamily="18" charset="0"/>
            </a:endParaRPr>
          </a:p>
        </p:txBody>
      </p:sp>
      <p:sp>
        <p:nvSpPr>
          <p:cNvPr id="9" name="Subtitle 2"/>
          <p:cNvSpPr>
            <a:spLocks noGrp="1"/>
          </p:cNvSpPr>
          <p:nvPr>
            <p:ph type="subTitle" idx="1"/>
          </p:nvPr>
        </p:nvSpPr>
        <p:spPr>
          <a:xfrm>
            <a:off x="7332783" y="5168996"/>
            <a:ext cx="4727241" cy="1117687"/>
          </a:xfrm>
        </p:spPr>
        <p:txBody>
          <a:bodyPr>
            <a:normAutofit/>
          </a:bodyPr>
          <a:lstStyle/>
          <a:p>
            <a:pPr algn="r"/>
            <a:r>
              <a:rPr lang="vi-VN" sz="2800" dirty="0" smtClean="0"/>
              <a:t>Giảng viên: Nguyễn Hồng Anh </a:t>
            </a:r>
          </a:p>
          <a:p>
            <a:pPr algn="r"/>
            <a:r>
              <a:rPr lang="vi-VN" sz="2800" dirty="0" smtClean="0"/>
              <a:t>Khoa CNTT-HVKTMM</a:t>
            </a:r>
            <a:endParaRPr lang="en-US" sz="2800" dirty="0"/>
          </a:p>
        </p:txBody>
      </p:sp>
    </p:spTree>
    <p:extLst>
      <p:ext uri="{BB962C8B-B14F-4D97-AF65-F5344CB8AC3E}">
        <p14:creationId xmlns:p14="http://schemas.microsoft.com/office/powerpoint/2010/main" val="300208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10</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0350" y="2453283"/>
            <a:ext cx="6713802" cy="3619814"/>
          </a:xfrm>
          <a:prstGeom prst="rect">
            <a:avLst/>
          </a:prstGeom>
        </p:spPr>
      </p:pic>
    </p:spTree>
    <p:extLst>
      <p:ext uri="{BB962C8B-B14F-4D97-AF65-F5344CB8AC3E}">
        <p14:creationId xmlns:p14="http://schemas.microsoft.com/office/powerpoint/2010/main" val="3511355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smtClean="0"/>
              <a:t>Hình trên biểu thị sự phụ thuộc của các gói cài. A cần B và C, B cần D và E, C cần F. Như vậy để cài thành công các gói, thứ tự cài sẽ như sau</a:t>
            </a:r>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11</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4058" y="3603373"/>
            <a:ext cx="6706386" cy="2814075"/>
          </a:xfrm>
          <a:prstGeom prst="rect">
            <a:avLst/>
          </a:prstGeom>
        </p:spPr>
      </p:pic>
    </p:spTree>
    <p:extLst>
      <p:ext uri="{BB962C8B-B14F-4D97-AF65-F5344CB8AC3E}">
        <p14:creationId xmlns:p14="http://schemas.microsoft.com/office/powerpoint/2010/main" val="4039172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a:xfrm>
            <a:off x="680321" y="2096242"/>
            <a:ext cx="9613861" cy="4320601"/>
          </a:xfrm>
        </p:spPr>
        <p:txBody>
          <a:bodyPr/>
          <a:lstStyle/>
          <a:p>
            <a:pPr marL="0" indent="0">
              <a:buNone/>
            </a:pPr>
            <a:r>
              <a:rPr lang="vi-VN" dirty="0" smtClean="0"/>
              <a:t>	Bản chất quá trình cài đặt là giải nén và copy. Còn bản chất việc nén là xóa đi sự trùng lặp.</a:t>
            </a:r>
          </a:p>
          <a:p>
            <a:pPr marL="0" indent="0">
              <a:buNone/>
            </a:pPr>
            <a:r>
              <a:rPr lang="vi-VN" dirty="0"/>
              <a:t>	</a:t>
            </a:r>
            <a:r>
              <a:rPr lang="vi-VN" dirty="0" smtClean="0"/>
              <a:t>Với lỗi phụ thuộc trên ngoài việc cài dặt lần lượt theo thứ tự thì ta có thể sử dụng 3 options sau:</a:t>
            </a:r>
          </a:p>
          <a:p>
            <a:r>
              <a:rPr lang="vi-VN" dirty="0" smtClean="0"/>
              <a:t>--nodeps: bỏ qua phụ thuộc, cài thẳng</a:t>
            </a:r>
          </a:p>
          <a:p>
            <a:r>
              <a:rPr lang="vi-VN" dirty="0" smtClean="0"/>
              <a:t>--replaces: ghi đè luôn lên file system</a:t>
            </a:r>
          </a:p>
          <a:p>
            <a:r>
              <a:rPr lang="vi-VN" dirty="0" smtClean="0"/>
              <a:t>--force: bỏ qua mọi cản trở (option mạnh nhất)</a:t>
            </a:r>
          </a:p>
          <a:p>
            <a:pPr marL="0" indent="0">
              <a:buNone/>
            </a:pPr>
            <a:r>
              <a:rPr lang="vi-VN" dirty="0" smtClean="0"/>
              <a:t>Tuy nhiên đây là các options tương đối nguy hiển cho hệ thống, hạn chế sử dụng. Cách dùng options là đặt chúng ở cuối câu lệnh.</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12</a:t>
            </a:fld>
            <a:endParaRPr lang="en-US"/>
          </a:p>
        </p:txBody>
      </p:sp>
    </p:spTree>
    <p:extLst>
      <p:ext uri="{BB962C8B-B14F-4D97-AF65-F5344CB8AC3E}">
        <p14:creationId xmlns:p14="http://schemas.microsoft.com/office/powerpoint/2010/main" val="323232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a:t>	</a:t>
            </a:r>
            <a:r>
              <a:rPr lang="vi-VN" b="1" i="1" dirty="0" smtClean="0"/>
              <a:t>Công cụ </a:t>
            </a:r>
            <a:r>
              <a:rPr lang="vi-VN" b="1" i="1" dirty="0" smtClean="0"/>
              <a:t>yum</a:t>
            </a:r>
            <a:endParaRPr lang="vi-VN" dirty="0" smtClean="0"/>
          </a:p>
          <a:p>
            <a:pPr marL="0" indent="0">
              <a:buNone/>
            </a:pPr>
            <a:r>
              <a:rPr lang="vi-VN" dirty="0" smtClean="0"/>
              <a:t>Đến nay, cách cài truyền thống kia đã bị thay thế bởi yum. Tuy nhiên, bản chất yum chính là tổng hợp của các phương pháp truyền thống đó. Ta sẽ tìm hiểu ở phần 2 của chương này</a:t>
            </a:r>
          </a:p>
          <a:p>
            <a:pPr marL="0" indent="0">
              <a:buNone/>
            </a:pPr>
            <a:r>
              <a:rPr lang="vi-VN" dirty="0" smtClean="0"/>
              <a:t>Cú pháp sử dụng yum để cài đặt:</a:t>
            </a:r>
          </a:p>
          <a:p>
            <a:pPr marL="0" indent="0">
              <a:buNone/>
            </a:pPr>
            <a:r>
              <a:rPr lang="vi-VN" dirty="0" smtClean="0"/>
              <a:t>yum install &lt;name_app/service&gt;</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13</a:t>
            </a:fld>
            <a:endParaRPr lang="en-US"/>
          </a:p>
        </p:txBody>
      </p:sp>
    </p:spTree>
    <p:extLst>
      <p:ext uri="{BB962C8B-B14F-4D97-AF65-F5344CB8AC3E}">
        <p14:creationId xmlns:p14="http://schemas.microsoft.com/office/powerpoint/2010/main" val="1245879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a:xfrm>
            <a:off x="680321" y="2021306"/>
            <a:ext cx="9923511" cy="5694946"/>
          </a:xfrm>
        </p:spPr>
        <p:txBody>
          <a:bodyPr>
            <a:normAutofit/>
          </a:bodyPr>
          <a:lstStyle/>
          <a:p>
            <a:pPr marL="0" indent="0">
              <a:buNone/>
            </a:pPr>
            <a:r>
              <a:rPr lang="vi-VN" dirty="0" smtClean="0"/>
              <a:t>	</a:t>
            </a:r>
            <a:r>
              <a:rPr lang="vi-VN" b="1" i="1" dirty="0" smtClean="0"/>
              <a:t>Công cụ giải nén cpio</a:t>
            </a:r>
            <a:endParaRPr lang="vi-VN" dirty="0" smtClean="0"/>
          </a:p>
          <a:p>
            <a:r>
              <a:rPr lang="vi-VN" dirty="0" smtClean="0"/>
              <a:t>Trước tiên ta cần chuyển gói về định dạng cpio:</a:t>
            </a:r>
          </a:p>
          <a:p>
            <a:pPr marL="0" indent="0">
              <a:buNone/>
            </a:pPr>
            <a:r>
              <a:rPr lang="vi-VN" dirty="0" smtClean="0"/>
              <a:t>rpm2cpio &lt;name_package&gt;.rpm &gt; &lt;name_package&gt;.cpio</a:t>
            </a:r>
          </a:p>
          <a:p>
            <a:pPr marL="0" indent="0">
              <a:buNone/>
            </a:pPr>
            <a:r>
              <a:rPr lang="vi-VN" dirty="0" smtClean="0"/>
              <a:t>Gói này sẽ được lưu ở thư mục làm việc hiện tại</a:t>
            </a:r>
          </a:p>
          <a:p>
            <a:r>
              <a:rPr lang="vi-VN" dirty="0" smtClean="0"/>
              <a:t>Sau đó dùng cpio giải nén:</a:t>
            </a:r>
          </a:p>
          <a:p>
            <a:pPr marL="0" indent="0">
              <a:buNone/>
            </a:pPr>
            <a:r>
              <a:rPr lang="vi-VN" dirty="0" smtClean="0"/>
              <a:t>cpio –i –make-directories &lt; &lt;name_package&gt;.cpio</a:t>
            </a:r>
          </a:p>
          <a:p>
            <a:r>
              <a:rPr lang="vi-VN" dirty="0" smtClean="0"/>
              <a:t>Hoặc làm đồng thời cả hai bước:</a:t>
            </a:r>
          </a:p>
          <a:p>
            <a:pPr marL="0" indent="0">
              <a:buNone/>
            </a:pPr>
            <a:r>
              <a:rPr lang="vi-VN" dirty="0" smtClean="0"/>
              <a:t>rpm2cpio </a:t>
            </a:r>
            <a:r>
              <a:rPr lang="vi-VN" dirty="0"/>
              <a:t>&lt;name_package&gt;.</a:t>
            </a:r>
            <a:r>
              <a:rPr lang="vi-VN" dirty="0" smtClean="0"/>
              <a:t>rpm | </a:t>
            </a:r>
            <a:r>
              <a:rPr lang="vi-VN" dirty="0"/>
              <a:t>cpio –i –make-directories</a:t>
            </a: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14</a:t>
            </a:fld>
            <a:endParaRPr lang="en-US"/>
          </a:p>
        </p:txBody>
      </p:sp>
    </p:spTree>
    <p:extLst>
      <p:ext uri="{BB962C8B-B14F-4D97-AF65-F5344CB8AC3E}">
        <p14:creationId xmlns:p14="http://schemas.microsoft.com/office/powerpoint/2010/main" val="10695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Quản lý phần mềm</a:t>
            </a:r>
            <a:endParaRPr lang="en-US" dirty="0"/>
          </a:p>
        </p:txBody>
      </p:sp>
      <p:sp>
        <p:nvSpPr>
          <p:cNvPr id="3" name="Content Placeholder 2"/>
          <p:cNvSpPr>
            <a:spLocks noGrp="1"/>
          </p:cNvSpPr>
          <p:nvPr>
            <p:ph idx="1"/>
          </p:nvPr>
        </p:nvSpPr>
        <p:spPr/>
        <p:txBody>
          <a:bodyPr/>
          <a:lstStyle/>
          <a:p>
            <a:pPr marL="0" indent="0">
              <a:buNone/>
            </a:pPr>
            <a:r>
              <a:rPr lang="vi-VN" dirty="0" smtClean="0"/>
              <a:t>	</a:t>
            </a:r>
            <a:r>
              <a:rPr lang="vi-VN" b="1" i="1" dirty="0" smtClean="0"/>
              <a:t>Sử dụng rpm để truy vấn các gói cài</a:t>
            </a:r>
          </a:p>
          <a:p>
            <a:r>
              <a:rPr lang="vi-VN" dirty="0" smtClean="0"/>
              <a:t>Truy vấn gói cài trên hệ thống:</a:t>
            </a:r>
          </a:p>
          <a:p>
            <a:pPr marL="0" indent="0">
              <a:buNone/>
            </a:pPr>
            <a:r>
              <a:rPr lang="vi-VN" dirty="0" smtClean="0"/>
              <a:t>rpm -qa | grep &lt;name_app/services&gt;</a:t>
            </a:r>
          </a:p>
          <a:p>
            <a:r>
              <a:rPr lang="vi-VN" dirty="0" smtClean="0"/>
              <a:t>Cú pháp gỡ gói cài: rpm –</a:t>
            </a:r>
            <a:r>
              <a:rPr lang="vi-VN" dirty="0" smtClean="0"/>
              <a:t>e </a:t>
            </a:r>
            <a:r>
              <a:rPr lang="vi-VN" dirty="0" smtClean="0"/>
              <a:t>(u/d) &lt;name_package&gt;</a:t>
            </a:r>
          </a:p>
          <a:p>
            <a:r>
              <a:rPr lang="vi-VN" dirty="0" smtClean="0"/>
              <a:t>Cú pháp upgrade: rpm –U &lt;new_package&gt;</a:t>
            </a:r>
          </a:p>
          <a:p>
            <a:r>
              <a:rPr lang="vi-VN" dirty="0" smtClean="0"/>
              <a:t>Truy vấn những file được sinh ra từ gói cài đã cài trên hệ thống:</a:t>
            </a:r>
          </a:p>
          <a:p>
            <a:pPr marL="0" indent="0">
              <a:buNone/>
            </a:pPr>
            <a:r>
              <a:rPr lang="vi-VN" dirty="0" smtClean="0"/>
              <a:t>rpm -ql &lt;name_package&gt;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15</a:t>
            </a:fld>
            <a:endParaRPr lang="en-US"/>
          </a:p>
        </p:txBody>
      </p:sp>
    </p:spTree>
    <p:extLst>
      <p:ext uri="{BB962C8B-B14F-4D97-AF65-F5344CB8AC3E}">
        <p14:creationId xmlns:p14="http://schemas.microsoft.com/office/powerpoint/2010/main" val="3976663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p:txBody>
          <a:bodyPr/>
          <a:lstStyle/>
          <a:p>
            <a:r>
              <a:rPr lang="vi-VN" dirty="0" smtClean="0"/>
              <a:t>Truy vấn thông tin gói cài từ tên file chạy ứng dụng:</a:t>
            </a:r>
          </a:p>
          <a:p>
            <a:pPr marL="0" indent="0">
              <a:buNone/>
            </a:pPr>
            <a:r>
              <a:rPr lang="vi-VN" dirty="0" smtClean="0"/>
              <a:t>rpm -qf &lt;name_file&gt;</a:t>
            </a:r>
          </a:p>
          <a:p>
            <a:r>
              <a:rPr lang="vi-VN" dirty="0" smtClean="0"/>
              <a:t>Truy vấn thông tin các file con sẽ cài lên hệ thống từ gói cài:</a:t>
            </a:r>
          </a:p>
          <a:p>
            <a:pPr marL="0" indent="0">
              <a:buNone/>
            </a:pPr>
            <a:r>
              <a:rPr lang="vi-VN" dirty="0" smtClean="0"/>
              <a:t>rpm –qlp &lt;name_package&gt;.rpm</a:t>
            </a:r>
          </a:p>
          <a:p>
            <a:r>
              <a:rPr lang="vi-VN" dirty="0" smtClean="0"/>
              <a:t>Truy vấn thông tin về gói cài: rpm -qip &lt;name_package&gt;.rpm</a:t>
            </a:r>
          </a:p>
          <a:p>
            <a:r>
              <a:rPr lang="vi-VN" dirty="0" smtClean="0"/>
              <a:t>Truy vấn thông tin gói đã cài và được quản lý trên hệ thống:</a:t>
            </a:r>
          </a:p>
          <a:p>
            <a:pPr marL="0" indent="0">
              <a:buNone/>
            </a:pPr>
            <a:r>
              <a:rPr lang="vi-VN" dirty="0" smtClean="0"/>
              <a:t>rpm -qi &lt;name_package&gt;</a:t>
            </a:r>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16</a:t>
            </a:fld>
            <a:endParaRPr lang="en-US"/>
          </a:p>
        </p:txBody>
      </p:sp>
    </p:spTree>
    <p:extLst>
      <p:ext uri="{BB962C8B-B14F-4D97-AF65-F5344CB8AC3E}">
        <p14:creationId xmlns:p14="http://schemas.microsoft.com/office/powerpoint/2010/main" val="505008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a:xfrm>
            <a:off x="680321" y="2047147"/>
            <a:ext cx="9613861" cy="3599316"/>
          </a:xfrm>
        </p:spPr>
        <p:txBody>
          <a:bodyPr/>
          <a:lstStyle/>
          <a:p>
            <a:pPr marL="0" indent="0">
              <a:buNone/>
            </a:pPr>
            <a:r>
              <a:rPr lang="vi-VN" dirty="0" smtClean="0"/>
              <a:t>	</a:t>
            </a:r>
            <a:r>
              <a:rPr lang="vi-VN" b="1" i="1" dirty="0" smtClean="0"/>
              <a:t>Repo</a:t>
            </a:r>
          </a:p>
          <a:p>
            <a:pPr marL="0" indent="0">
              <a:buNone/>
            </a:pPr>
            <a:r>
              <a:rPr lang="vi-VN" dirty="0" smtClean="0"/>
              <a:t>Repo là kho chứa tất cả các gói cài phần mềm trong mô hình YUM SERVER</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17</a:t>
            </a:fld>
            <a:endParaRPr lang="en-US"/>
          </a:p>
        </p:txBody>
      </p:sp>
      <p:pic>
        <p:nvPicPr>
          <p:cNvPr id="7" name="Picture 6"/>
          <p:cNvPicPr>
            <a:picLocks noChangeAspect="1"/>
          </p:cNvPicPr>
          <p:nvPr/>
        </p:nvPicPr>
        <p:blipFill>
          <a:blip r:embed="rId2"/>
          <a:stretch>
            <a:fillRect/>
          </a:stretch>
        </p:blipFill>
        <p:spPr>
          <a:xfrm>
            <a:off x="2207556" y="3528732"/>
            <a:ext cx="6559389" cy="2888716"/>
          </a:xfrm>
          <a:prstGeom prst="rect">
            <a:avLst/>
          </a:prstGeom>
        </p:spPr>
      </p:pic>
    </p:spTree>
    <p:extLst>
      <p:ext uri="{BB962C8B-B14F-4D97-AF65-F5344CB8AC3E}">
        <p14:creationId xmlns:p14="http://schemas.microsoft.com/office/powerpoint/2010/main" val="83925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p:txBody>
          <a:bodyPr/>
          <a:lstStyle/>
          <a:p>
            <a:pPr marL="0" indent="0">
              <a:buNone/>
            </a:pPr>
            <a:r>
              <a:rPr lang="vi-VN" dirty="0" smtClean="0"/>
              <a:t>	Như mô hình trên, ta chỉ việc yum install A, phần việc còn lại như thứ tự cài, cài những gói gì sẽ thực hiện tự động. Đó là bởi vì trong kho repo đã có dữ liệu về phụ thuộc gói chứa trong thư mục repodata, do vậy việc cài đặt trở nên dễ dàng hơn.</a:t>
            </a:r>
          </a:p>
          <a:p>
            <a:pPr marL="0" indent="0">
              <a:buNone/>
            </a:pPr>
            <a:r>
              <a:rPr lang="vi-VN" dirty="0" smtClean="0"/>
              <a:t>	Trong mô hình yum server, để quá trình cài đặt được diễn ra tự động, chúng ta cần tạo kho repo và khai báo kho.</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18</a:t>
            </a:fld>
            <a:endParaRPr lang="en-US"/>
          </a:p>
        </p:txBody>
      </p:sp>
    </p:spTree>
    <p:extLst>
      <p:ext uri="{BB962C8B-B14F-4D97-AF65-F5344CB8AC3E}">
        <p14:creationId xmlns:p14="http://schemas.microsoft.com/office/powerpoint/2010/main" val="152556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a:xfrm>
            <a:off x="680321" y="2336872"/>
            <a:ext cx="9613861" cy="4994369"/>
          </a:xfrm>
        </p:spPr>
        <p:txBody>
          <a:bodyPr>
            <a:normAutofit/>
          </a:bodyPr>
          <a:lstStyle/>
          <a:p>
            <a:pPr marL="0" indent="0">
              <a:buNone/>
            </a:pPr>
            <a:r>
              <a:rPr lang="vi-VN" dirty="0" smtClean="0"/>
              <a:t>	Tạo kho repo</a:t>
            </a:r>
          </a:p>
          <a:p>
            <a:r>
              <a:rPr lang="vi-VN" dirty="0" smtClean="0"/>
              <a:t>Tạo 1 thư mục chứa các gói cài: mkdir /softwares</a:t>
            </a:r>
          </a:p>
          <a:p>
            <a:r>
              <a:rPr lang="vi-VN" dirty="0" smtClean="0"/>
              <a:t>Ta lấy dữ liệu từ ổ đĩa quang đã mount về /mnt:</a:t>
            </a:r>
          </a:p>
          <a:p>
            <a:pPr marL="0" indent="0">
              <a:buNone/>
            </a:pPr>
            <a:r>
              <a:rPr lang="vi-VN" dirty="0" smtClean="0"/>
              <a:t>cp /mnt/Packages/* /softwares</a:t>
            </a:r>
          </a:p>
          <a:p>
            <a:r>
              <a:rPr lang="vi-VN" dirty="0" smtClean="0"/>
              <a:t>Sử dụng repocreate để tạo kho repo:</a:t>
            </a:r>
          </a:p>
          <a:p>
            <a:pPr marL="0" indent="0">
              <a:buNone/>
            </a:pPr>
            <a:r>
              <a:rPr lang="vi-VN" dirty="0" smtClean="0"/>
              <a:t>repocreate /softwares</a:t>
            </a:r>
          </a:p>
          <a:p>
            <a:pPr marL="0" indent="0">
              <a:buNone/>
            </a:pPr>
            <a:r>
              <a:rPr lang="vi-VN" dirty="0" smtClean="0"/>
              <a:t>Kiểm tra trong /softwares có mục repodata thì nghĩa là tạo thành công</a:t>
            </a:r>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dirty="0" err="1" smtClean="0"/>
              <a:t>Khoa</a:t>
            </a:r>
            <a:r>
              <a:rPr lang="en-US" dirty="0" smtClean="0"/>
              <a:t> CNTT - </a:t>
            </a:r>
            <a:r>
              <a:rPr lang="en-US" dirty="0" err="1" smtClean="0"/>
              <a:t>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19</a:t>
            </a:fld>
            <a:endParaRPr lang="en-US"/>
          </a:p>
        </p:txBody>
      </p:sp>
    </p:spTree>
    <p:extLst>
      <p:ext uri="{BB962C8B-B14F-4D97-AF65-F5344CB8AC3E}">
        <p14:creationId xmlns:p14="http://schemas.microsoft.com/office/powerpoint/2010/main" val="309778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Mục tiêu</a:t>
            </a:r>
            <a:endParaRPr lang="en-US" dirty="0"/>
          </a:p>
        </p:txBody>
      </p:sp>
      <p:sp>
        <p:nvSpPr>
          <p:cNvPr id="3" name="Content Placeholder 2"/>
          <p:cNvSpPr>
            <a:spLocks noGrp="1"/>
          </p:cNvSpPr>
          <p:nvPr>
            <p:ph idx="1"/>
          </p:nvPr>
        </p:nvSpPr>
        <p:spPr/>
        <p:txBody>
          <a:bodyPr/>
          <a:lstStyle/>
          <a:p>
            <a:pPr marL="0" indent="0">
              <a:buNone/>
            </a:pPr>
            <a:r>
              <a:rPr lang="vi-VN" dirty="0" smtClean="0"/>
              <a:t>Nắm được các công cụ cài đặt, quản lý gói cài, phần mềm. Hiểu được bản chất cách tạo kho phần mềm và quản lý nó.</a:t>
            </a:r>
            <a:endParaRPr lang="en-US" dirty="0"/>
          </a:p>
        </p:txBody>
      </p:sp>
      <p:sp>
        <p:nvSpPr>
          <p:cNvPr id="4" name="Date Placeholder 3"/>
          <p:cNvSpPr>
            <a:spLocks noGrp="1"/>
          </p:cNvSpPr>
          <p:nvPr>
            <p:ph type="dt" sz="half" idx="10"/>
          </p:nvPr>
        </p:nvSpPr>
        <p:spPr/>
        <p:txBody>
          <a:bodyPr/>
          <a:lstStyle/>
          <a:p>
            <a:fld id="{F4302252-0E1D-4B64-AC0D-C4B06E512BD5}" type="datetime1">
              <a:rPr lang="en-US" sz="1400" smtClean="0">
                <a:latin typeface="Times New Roman" panose="02020603050405020304" pitchFamily="18" charset="0"/>
                <a:cs typeface="Times New Roman" panose="02020603050405020304" pitchFamily="18" charset="0"/>
              </a:rPr>
              <a:t>10/1/2024</a:t>
            </a:fld>
            <a:endParaRPr lang="en-US" sz="14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400" dirty="0" err="1" smtClean="0">
                <a:latin typeface="Times New Roman" panose="02020603050405020304" pitchFamily="18" charset="0"/>
                <a:cs typeface="Times New Roman" panose="02020603050405020304" pitchFamily="18" charset="0"/>
              </a:rPr>
              <a:t>Khoa</a:t>
            </a:r>
            <a:r>
              <a:rPr lang="en-US" sz="1400" dirty="0" smtClean="0">
                <a:latin typeface="Times New Roman" panose="02020603050405020304" pitchFamily="18" charset="0"/>
                <a:cs typeface="Times New Roman" panose="02020603050405020304" pitchFamily="18" charset="0"/>
              </a:rPr>
              <a:t> CNTT - </a:t>
            </a:r>
            <a:r>
              <a:rPr lang="en-US" sz="1400" dirty="0" err="1" smtClean="0">
                <a:latin typeface="Times New Roman" panose="02020603050405020304" pitchFamily="18" charset="0"/>
                <a:cs typeface="Times New Roman" panose="02020603050405020304" pitchFamily="18" charset="0"/>
              </a:rPr>
              <a:t>HvKTMM</a:t>
            </a:r>
            <a:endParaRPr lang="en-US" sz="1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C7C8F00E-E4F6-4114-9AEB-3F9BA9C6B3E2}" type="slidenum">
              <a:rPr lang="en-US" smtClean="0"/>
              <a:t>2</a:t>
            </a:fld>
            <a:endParaRPr lang="en-US"/>
          </a:p>
        </p:txBody>
      </p:sp>
    </p:spTree>
    <p:extLst>
      <p:ext uri="{BB962C8B-B14F-4D97-AF65-F5344CB8AC3E}">
        <p14:creationId xmlns:p14="http://schemas.microsoft.com/office/powerpoint/2010/main" val="3215929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a:xfrm>
            <a:off x="680321" y="2016030"/>
            <a:ext cx="9613861" cy="4962285"/>
          </a:xfrm>
        </p:spPr>
        <p:txBody>
          <a:bodyPr/>
          <a:lstStyle/>
          <a:p>
            <a:pPr marL="0" indent="0">
              <a:buNone/>
            </a:pPr>
            <a:r>
              <a:rPr lang="vi-VN" dirty="0" smtClean="0"/>
              <a:t>	Khai báo kho mới trong /etc/yum.repos.d</a:t>
            </a:r>
          </a:p>
          <a:p>
            <a:r>
              <a:rPr lang="vi-VN" dirty="0" smtClean="0"/>
              <a:t>Tạo file .repo và mở để khai báo: vi /etc/yum.repo.d/cdrom.repo</a:t>
            </a:r>
          </a:p>
          <a:p>
            <a:r>
              <a:rPr lang="vi-VN" dirty="0" smtClean="0"/>
              <a:t>Edit trong file với nội dung sau:</a:t>
            </a:r>
          </a:p>
          <a:p>
            <a:pPr marL="0" indent="0">
              <a:buNone/>
            </a:pPr>
            <a:r>
              <a:rPr lang="vi-VN" dirty="0" smtClean="0"/>
              <a:t>[soft]</a:t>
            </a:r>
          </a:p>
          <a:p>
            <a:pPr marL="0" indent="0">
              <a:buNone/>
            </a:pPr>
            <a:r>
              <a:rPr lang="vi-VN" dirty="0"/>
              <a:t>b</a:t>
            </a:r>
            <a:r>
              <a:rPr lang="vi-VN" dirty="0" smtClean="0"/>
              <a:t>aseurl=file:///softwares</a:t>
            </a:r>
          </a:p>
          <a:p>
            <a:pPr marL="0" indent="0">
              <a:buNone/>
            </a:pPr>
            <a:r>
              <a:rPr lang="vi-VN" dirty="0" smtClean="0"/>
              <a:t>mirrorurl= (mirror link)</a:t>
            </a:r>
          </a:p>
          <a:p>
            <a:pPr marL="0" indent="0">
              <a:buNone/>
            </a:pPr>
            <a:r>
              <a:rPr lang="vi-VN" dirty="0" smtClean="0"/>
              <a:t>enabled=1</a:t>
            </a:r>
          </a:p>
          <a:p>
            <a:pPr marL="0" indent="0">
              <a:buNone/>
            </a:pPr>
            <a:r>
              <a:rPr lang="vi-VN" dirty="0" smtClean="0"/>
              <a:t>gpgcheck=0</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20</a:t>
            </a:fld>
            <a:endParaRPr lang="en-US"/>
          </a:p>
        </p:txBody>
      </p:sp>
    </p:spTree>
    <p:extLst>
      <p:ext uri="{BB962C8B-B14F-4D97-AF65-F5344CB8AC3E}">
        <p14:creationId xmlns:p14="http://schemas.microsoft.com/office/powerpoint/2010/main" val="24789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Quản lý phần mềm</a:t>
            </a:r>
            <a:endParaRPr lang="en-US" dirty="0"/>
          </a:p>
        </p:txBody>
      </p:sp>
      <p:sp>
        <p:nvSpPr>
          <p:cNvPr id="3" name="Content Placeholder 2"/>
          <p:cNvSpPr>
            <a:spLocks noGrp="1"/>
          </p:cNvSpPr>
          <p:nvPr>
            <p:ph idx="1"/>
          </p:nvPr>
        </p:nvSpPr>
        <p:spPr/>
        <p:txBody>
          <a:bodyPr/>
          <a:lstStyle/>
          <a:p>
            <a:r>
              <a:rPr lang="vi-VN" dirty="0" smtClean="0"/>
              <a:t>Thoát và lưu file</a:t>
            </a:r>
          </a:p>
          <a:p>
            <a:r>
              <a:rPr lang="vi-VN" dirty="0" smtClean="0"/>
              <a:t>Làm sạch cache để RAM lưu thông tin về kho mới:</a:t>
            </a:r>
          </a:p>
          <a:p>
            <a:pPr marL="0" indent="0">
              <a:buNone/>
            </a:pPr>
            <a:r>
              <a:rPr lang="vi-VN" dirty="0"/>
              <a:t>y</a:t>
            </a:r>
            <a:r>
              <a:rPr lang="vi-VN" dirty="0" smtClean="0"/>
              <a:t>um clean all</a:t>
            </a:r>
          </a:p>
          <a:p>
            <a:r>
              <a:rPr lang="vi-VN" dirty="0" smtClean="0"/>
              <a:t>Tiến hành cài đặt gói cần cài:</a:t>
            </a:r>
          </a:p>
          <a:p>
            <a:pPr marL="0" indent="0">
              <a:buNone/>
            </a:pPr>
            <a:r>
              <a:rPr lang="vi-VN" dirty="0" smtClean="0"/>
              <a:t>yum install &lt;name_app/service&gt;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21</a:t>
            </a:fld>
            <a:endParaRPr lang="en-US"/>
          </a:p>
        </p:txBody>
      </p:sp>
    </p:spTree>
    <p:extLst>
      <p:ext uri="{BB962C8B-B14F-4D97-AF65-F5344CB8AC3E}">
        <p14:creationId xmlns:p14="http://schemas.microsoft.com/office/powerpoint/2010/main" val="2173317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Nội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vi-VN" dirty="0" smtClean="0"/>
              <a:t>Cài đặt</a:t>
            </a:r>
          </a:p>
          <a:p>
            <a:pPr marL="514350" indent="-514350">
              <a:buFont typeface="+mj-lt"/>
              <a:buAutoNum type="arabicPeriod"/>
            </a:pPr>
            <a:r>
              <a:rPr lang="vi-VN" dirty="0" smtClean="0"/>
              <a:t>Quản lý phần mềm</a:t>
            </a:r>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3</a:t>
            </a:fld>
            <a:endParaRPr lang="en-US"/>
          </a:p>
        </p:txBody>
      </p:sp>
    </p:spTree>
    <p:extLst>
      <p:ext uri="{BB962C8B-B14F-4D97-AF65-F5344CB8AC3E}">
        <p14:creationId xmlns:p14="http://schemas.microsoft.com/office/powerpoint/2010/main" val="488666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smtClean="0"/>
              <a:t>1. Cài đặt</a:t>
            </a:r>
            <a:endParaRPr lang="vi-VN" dirty="0"/>
          </a:p>
        </p:txBody>
      </p:sp>
      <p:sp>
        <p:nvSpPr>
          <p:cNvPr id="3" name="Content Placeholder 2"/>
          <p:cNvSpPr>
            <a:spLocks noGrp="1"/>
          </p:cNvSpPr>
          <p:nvPr>
            <p:ph idx="1"/>
          </p:nvPr>
        </p:nvSpPr>
        <p:spPr/>
        <p:txBody>
          <a:bodyPr/>
          <a:lstStyle/>
          <a:p>
            <a:pPr marL="0" indent="0">
              <a:buNone/>
            </a:pPr>
            <a:r>
              <a:rPr lang="vi-VN" b="1" dirty="0" smtClean="0"/>
              <a:t>	</a:t>
            </a:r>
            <a:r>
              <a:rPr lang="vi-VN" dirty="0"/>
              <a:t>Ta sẽ tìm hiểu về các công cụ cài đặt của hai dòng Linux phổ biến hiện nay là dòng Redhat và Debian. Ta sẽ tìm hiểu cả cách cài đặt cơ bản và nâng cao, hiểu rõ các quá trình phát triển của các công cụ cài đặt trên các dòng Linux</a:t>
            </a:r>
            <a:r>
              <a:rPr lang="vi-VN" dirty="0" smtClean="0"/>
              <a:t>.</a:t>
            </a:r>
          </a:p>
          <a:p>
            <a:pPr marL="0" indent="0">
              <a:buNone/>
            </a:pPr>
            <a:r>
              <a:rPr lang="vi-VN" dirty="0"/>
              <a:t>	Về bản chất, các công cụ cài đặt là các công cụ giải nén và copy, nên chúng giống nhau. Ở bài này ta tìm hiểu các công cụ rpm và yum của Redhat.</a:t>
            </a:r>
            <a:endParaRPr lang="en-US" dirty="0"/>
          </a:p>
          <a:p>
            <a:pPr marL="0" indent="0">
              <a:buNone/>
            </a:pP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4</a:t>
            </a:fld>
            <a:endParaRPr lang="en-US"/>
          </a:p>
        </p:txBody>
      </p:sp>
    </p:spTree>
    <p:extLst>
      <p:ext uri="{BB962C8B-B14F-4D97-AF65-F5344CB8AC3E}">
        <p14:creationId xmlns:p14="http://schemas.microsoft.com/office/powerpoint/2010/main" val="2750493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a:t>	</a:t>
            </a:r>
            <a:r>
              <a:rPr lang="vi-VN" b="1" i="1" dirty="0"/>
              <a:t>Công cụ giải nén </a:t>
            </a:r>
            <a:r>
              <a:rPr lang="vi-VN" b="1" i="1" dirty="0" smtClean="0"/>
              <a:t>rpm</a:t>
            </a:r>
            <a:r>
              <a:rPr lang="vi-VN" dirty="0" smtClean="0"/>
              <a:t>	</a:t>
            </a:r>
          </a:p>
          <a:p>
            <a:pPr marL="0" indent="0">
              <a:buNone/>
            </a:pPr>
            <a:r>
              <a:rPr lang="vi-VN" dirty="0" smtClean="0"/>
              <a:t>	Quy </a:t>
            </a:r>
            <a:r>
              <a:rPr lang="vi-VN" dirty="0"/>
              <a:t>tắc đặt tên của gói cài rpm</a:t>
            </a:r>
            <a:r>
              <a:rPr lang="vi-VN" dirty="0" smtClean="0"/>
              <a:t>:</a:t>
            </a:r>
          </a:p>
          <a:p>
            <a:pPr marL="0" indent="0">
              <a:buNone/>
            </a:pPr>
            <a:r>
              <a:rPr lang="vi-VN" dirty="0" smtClean="0"/>
              <a:t>package-version-build.architectutre.rpm</a:t>
            </a:r>
          </a:p>
          <a:p>
            <a:pPr marL="0" indent="0">
              <a:buNone/>
            </a:pPr>
            <a:r>
              <a:rPr lang="vi-VN" dirty="0" smtClean="0"/>
              <a:t>	RPM database:</a:t>
            </a:r>
          </a:p>
          <a:p>
            <a:r>
              <a:rPr lang="vi-VN" dirty="0"/>
              <a:t>/var/lib/rpm: lưu trữ thông tin về tất cả các gói đã được cài đặt</a:t>
            </a: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5</a:t>
            </a:fld>
            <a:endParaRPr lang="en-US"/>
          </a:p>
        </p:txBody>
      </p:sp>
    </p:spTree>
    <p:extLst>
      <p:ext uri="{BB962C8B-B14F-4D97-AF65-F5344CB8AC3E}">
        <p14:creationId xmlns:p14="http://schemas.microsoft.com/office/powerpoint/2010/main" val="30565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a:t>	</a:t>
            </a:r>
            <a:r>
              <a:rPr lang="vi-VN" dirty="0" smtClean="0"/>
              <a:t>Ta chọn nguồn gói cài từ </a:t>
            </a:r>
            <a:r>
              <a:rPr lang="vi-VN" dirty="0" smtClean="0"/>
              <a:t>ổ </a:t>
            </a:r>
            <a:r>
              <a:rPr lang="vi-VN" dirty="0" smtClean="0"/>
              <a:t>đĩa cd</a:t>
            </a:r>
          </a:p>
          <a:p>
            <a:r>
              <a:rPr lang="vi-VN" dirty="0" smtClean="0"/>
              <a:t>Tiến hành kết nối ổ đĩa: mount /dev/cdrom(sr0) /mnt</a:t>
            </a:r>
          </a:p>
          <a:p>
            <a:r>
              <a:rPr lang="vi-VN" dirty="0" smtClean="0"/>
              <a:t>Xem các gói tin: ls /mnt/Packages | </a:t>
            </a:r>
            <a:r>
              <a:rPr lang="vi-VN" dirty="0" smtClean="0"/>
              <a:t>more/less</a:t>
            </a:r>
            <a:endParaRPr lang="vi-VN" dirty="0" smtClean="0"/>
          </a:p>
          <a:p>
            <a:r>
              <a:rPr lang="vi-VN" dirty="0" smtClean="0"/>
              <a:t>Tiến hành cài đặt một gói tin bất kỳ:</a:t>
            </a:r>
          </a:p>
          <a:p>
            <a:pPr marL="0" indent="0">
              <a:buNone/>
            </a:pPr>
            <a:r>
              <a:rPr lang="vi-VN" dirty="0"/>
              <a:t>r</a:t>
            </a:r>
            <a:r>
              <a:rPr lang="vi-VN" dirty="0" smtClean="0"/>
              <a:t>pm –i &lt;packages&gt;, hoặc thêm các options -v, -h để moniter thêm detailed output và % cài đặt</a:t>
            </a: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6</a:t>
            </a:fld>
            <a:endParaRPr lang="en-US"/>
          </a:p>
        </p:txBody>
      </p:sp>
    </p:spTree>
    <p:extLst>
      <p:ext uri="{BB962C8B-B14F-4D97-AF65-F5344CB8AC3E}">
        <p14:creationId xmlns:p14="http://schemas.microsoft.com/office/powerpoint/2010/main" val="3985346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a:xfrm>
            <a:off x="680321" y="2069432"/>
            <a:ext cx="9613860" cy="4186989"/>
          </a:xfrm>
        </p:spPr>
        <p:txBody>
          <a:bodyPr>
            <a:normAutofit/>
          </a:bodyPr>
          <a:lstStyle/>
          <a:p>
            <a:pPr marL="0" indent="0">
              <a:buNone/>
            </a:pPr>
            <a:r>
              <a:rPr lang="vi-VN" dirty="0" smtClean="0"/>
              <a:t>	</a:t>
            </a:r>
            <a:r>
              <a:rPr lang="vi-VN" b="1" i="1" dirty="0" smtClean="0"/>
              <a:t>failed dependencies (lỗi phụ thuộc)</a:t>
            </a:r>
          </a:p>
          <a:p>
            <a:pPr marL="0" indent="0">
              <a:buNone/>
            </a:pPr>
            <a:r>
              <a:rPr lang="vi-VN" dirty="0" smtClean="0"/>
              <a:t>Với cách cài đặt truyền thống, lỗi phụ thuộc thường hay xảy ra.</a:t>
            </a:r>
          </a:p>
          <a:p>
            <a:pPr marL="0" indent="0">
              <a:buNone/>
            </a:pPr>
            <a:r>
              <a:rPr lang="vi-VN" dirty="0" smtClean="0"/>
              <a:t>Để hiểu rõ hơn về lỗi này,ta sẽ bắt đầu từ cách đóng gói các gói cài</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7</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801" y="3612052"/>
            <a:ext cx="9388654" cy="2644369"/>
          </a:xfrm>
          <a:prstGeom prst="rect">
            <a:avLst/>
          </a:prstGeom>
        </p:spPr>
      </p:pic>
    </p:spTree>
    <p:extLst>
      <p:ext uri="{BB962C8B-B14F-4D97-AF65-F5344CB8AC3E}">
        <p14:creationId xmlns:p14="http://schemas.microsoft.com/office/powerpoint/2010/main" val="361096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smtClean="0"/>
              <a:t>	Như trên hình, khi cài đặt các gói như vậy sẽ xảy ra tình trạng file bị duplicate. Giải pháp ở đây là như sau:</a:t>
            </a:r>
          </a:p>
          <a:p>
            <a:pPr marL="0" indent="0">
              <a:buNone/>
            </a:pPr>
            <a:endParaRPr lang="vi-VN" dirty="0" smtClean="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5" y="3821811"/>
            <a:ext cx="10058400" cy="2114378"/>
          </a:xfrm>
          <a:prstGeom prst="rect">
            <a:avLst/>
          </a:prstGeom>
        </p:spPr>
      </p:pic>
    </p:spTree>
    <p:extLst>
      <p:ext uri="{BB962C8B-B14F-4D97-AF65-F5344CB8AC3E}">
        <p14:creationId xmlns:p14="http://schemas.microsoft.com/office/powerpoint/2010/main" val="192513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1. Cài đặt</a:t>
            </a:r>
            <a:endParaRPr lang="en-US" dirty="0"/>
          </a:p>
        </p:txBody>
      </p:sp>
      <p:sp>
        <p:nvSpPr>
          <p:cNvPr id="3" name="Content Placeholder 2"/>
          <p:cNvSpPr>
            <a:spLocks noGrp="1"/>
          </p:cNvSpPr>
          <p:nvPr>
            <p:ph idx="1"/>
          </p:nvPr>
        </p:nvSpPr>
        <p:spPr/>
        <p:txBody>
          <a:bodyPr/>
          <a:lstStyle/>
          <a:p>
            <a:pPr marL="0" indent="0">
              <a:buNone/>
            </a:pPr>
            <a:r>
              <a:rPr lang="vi-VN" dirty="0" smtClean="0"/>
              <a:t>Tuy nhiên lúc này, việc cài đặt lại xảy ra lỗi phụ thuộc mà ta đề cập ban đầu. Tức là nếu ta cài đặt A hoặc C trước thì hệ thống sẽ bào lỗi phụ thuộc và không cài. Giải pháp ở đây là ta cài đặt lần lượt B, A và cuối cùng là C.</a:t>
            </a:r>
          </a:p>
          <a:p>
            <a:pPr marL="0" indent="0">
              <a:buNone/>
            </a:pPr>
            <a:r>
              <a:rPr lang="vi-VN" dirty="0" smtClean="0"/>
              <a:t>Xem hình sau:</a:t>
            </a:r>
          </a:p>
          <a:p>
            <a:pPr marL="0" indent="0">
              <a:buNone/>
            </a:pPr>
            <a:endParaRPr lang="en-US" dirty="0"/>
          </a:p>
        </p:txBody>
      </p:sp>
      <p:sp>
        <p:nvSpPr>
          <p:cNvPr id="4" name="Date Placeholder 3"/>
          <p:cNvSpPr>
            <a:spLocks noGrp="1"/>
          </p:cNvSpPr>
          <p:nvPr>
            <p:ph type="dt" sz="half" idx="10"/>
          </p:nvPr>
        </p:nvSpPr>
        <p:spPr/>
        <p:txBody>
          <a:bodyPr/>
          <a:lstStyle/>
          <a:p>
            <a:fld id="{F4302252-0E1D-4B64-AC0D-C4B06E512BD5}" type="datetime1">
              <a:rPr lang="en-US" smtClean="0"/>
              <a:pPr/>
              <a:t>10/1/2024</a:t>
            </a:fld>
            <a:endParaRPr lang="en-US" dirty="0"/>
          </a:p>
        </p:txBody>
      </p:sp>
      <p:sp>
        <p:nvSpPr>
          <p:cNvPr id="5" name="Footer Placeholder 4"/>
          <p:cNvSpPr>
            <a:spLocks noGrp="1"/>
          </p:cNvSpPr>
          <p:nvPr>
            <p:ph type="ftr" sz="quarter" idx="11"/>
          </p:nvPr>
        </p:nvSpPr>
        <p:spPr/>
        <p:txBody>
          <a:bodyPr/>
          <a:lstStyle/>
          <a:p>
            <a:r>
              <a:rPr lang="en-US" smtClean="0"/>
              <a:t>Khoa CNTT - HvKTMM</a:t>
            </a:r>
            <a:endParaRPr lang="en-US" dirty="0"/>
          </a:p>
        </p:txBody>
      </p:sp>
      <p:sp>
        <p:nvSpPr>
          <p:cNvPr id="6" name="Slide Number Placeholder 5"/>
          <p:cNvSpPr>
            <a:spLocks noGrp="1"/>
          </p:cNvSpPr>
          <p:nvPr>
            <p:ph type="sldNum" sz="quarter" idx="12"/>
          </p:nvPr>
        </p:nvSpPr>
        <p:spPr/>
        <p:txBody>
          <a:bodyPr/>
          <a:lstStyle/>
          <a:p>
            <a:fld id="{C7C8F00E-E4F6-4114-9AEB-3F9BA9C6B3E2}" type="slidenum">
              <a:rPr lang="en-US" smtClean="0"/>
              <a:t>9</a:t>
            </a:fld>
            <a:endParaRPr lang="en-US"/>
          </a:p>
        </p:txBody>
      </p:sp>
    </p:spTree>
    <p:extLst>
      <p:ext uri="{BB962C8B-B14F-4D97-AF65-F5344CB8AC3E}">
        <p14:creationId xmlns:p14="http://schemas.microsoft.com/office/powerpoint/2010/main" val="956222870"/>
      </p:ext>
    </p:extLst>
  </p:cSld>
  <p:clrMapOvr>
    <a:masterClrMapping/>
  </p:clrMapOvr>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8803</TotalTime>
  <Words>499</Words>
  <Application>Microsoft Office PowerPoint</Application>
  <PresentationFormat>Widescreen</PresentationFormat>
  <Paragraphs>165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Trebuchet MS</vt:lpstr>
      <vt:lpstr>Berlin</vt:lpstr>
      <vt:lpstr>HỌC PHẦN: LINUX VÀ PHẦN MỀM MÃ NGUỒN MỞ</vt:lpstr>
      <vt:lpstr>Mục tiêu</vt:lpstr>
      <vt:lpstr>Nội dung</vt:lpstr>
      <vt:lpstr>1. Cài đặt</vt:lpstr>
      <vt:lpstr>1. Cài đặt</vt:lpstr>
      <vt:lpstr>1. Cài đặt</vt:lpstr>
      <vt:lpstr>1. Cài đặt</vt:lpstr>
      <vt:lpstr>1. Cài đặt</vt:lpstr>
      <vt:lpstr>1. Cài đặt</vt:lpstr>
      <vt:lpstr>1. Cài đặt</vt:lpstr>
      <vt:lpstr>1. Cài đặt</vt:lpstr>
      <vt:lpstr>1. Cài đặt</vt:lpstr>
      <vt:lpstr>1. Cài đặt</vt:lpstr>
      <vt:lpstr>1. Cài đặt</vt:lpstr>
      <vt:lpstr>2. Quản lý phần mềm</vt:lpstr>
      <vt:lpstr>2. Quản lý phần mềm</vt:lpstr>
      <vt:lpstr>2. Quản lý phần mềm</vt:lpstr>
      <vt:lpstr>2. Quản lý phần mềm</vt:lpstr>
      <vt:lpstr>2. Quản lý phần mềm</vt:lpstr>
      <vt:lpstr>2. Quản lý phần mềm</vt:lpstr>
      <vt:lpstr>2. Quản lý phần mềm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và phần mềm mã nguồn mở</dc:title>
  <dc:creator>Anh Nguyen</dc:creator>
  <cp:lastModifiedBy>Anh Nguyen</cp:lastModifiedBy>
  <cp:revision>145</cp:revision>
  <dcterms:created xsi:type="dcterms:W3CDTF">2023-10-02T01:21:42Z</dcterms:created>
  <dcterms:modified xsi:type="dcterms:W3CDTF">2024-10-01T14:27:34Z</dcterms:modified>
</cp:coreProperties>
</file>