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71DDB7-F618-46DF-9FBD-B942619B97FA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-360" y="0"/>
            <a:ext cx="9143640" cy="445680"/>
            <a:chOff x="-360" y="0"/>
            <a:chExt cx="9143640" cy="445680"/>
          </a:xfrm>
        </p:grpSpPr>
        <p:grpSp>
          <p:nvGrpSpPr>
            <p:cNvPr id="40" name="Group 2"/>
            <p:cNvGrpSpPr/>
            <p:nvPr/>
          </p:nvGrpSpPr>
          <p:grpSpPr>
            <a:xfrm>
              <a:off x="-360" y="0"/>
              <a:ext cx="4574520" cy="445680"/>
              <a:chOff x="-360" y="0"/>
              <a:chExt cx="4574520" cy="445680"/>
            </a:xfrm>
          </p:grpSpPr>
          <p:grpSp>
            <p:nvGrpSpPr>
              <p:cNvPr id="41" name="Group 3"/>
              <p:cNvGrpSpPr/>
              <p:nvPr/>
            </p:nvGrpSpPr>
            <p:grpSpPr>
              <a:xfrm>
                <a:off x="-360" y="0"/>
                <a:ext cx="2289960" cy="445680"/>
                <a:chOff x="-360" y="0"/>
                <a:chExt cx="2289960" cy="445680"/>
              </a:xfrm>
            </p:grpSpPr>
            <p:grpSp>
              <p:nvGrpSpPr>
                <p:cNvPr id="42" name="Group 4"/>
                <p:cNvGrpSpPr/>
                <p:nvPr/>
              </p:nvGrpSpPr>
              <p:grpSpPr>
                <a:xfrm>
                  <a:off x="1140840" y="0"/>
                  <a:ext cx="1148760" cy="445680"/>
                  <a:chOff x="1140840" y="0"/>
                  <a:chExt cx="1148760" cy="445680"/>
                </a:xfrm>
              </p:grpSpPr>
              <p:pic>
                <p:nvPicPr>
                  <p:cNvPr id="43" name="Google Shape;58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4084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4" name="Google Shape;59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171216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45" name="Group 5"/>
                <p:cNvGrpSpPr/>
                <p:nvPr/>
              </p:nvGrpSpPr>
              <p:grpSpPr>
                <a:xfrm>
                  <a:off x="-360" y="0"/>
                  <a:ext cx="1148400" cy="445680"/>
                  <a:chOff x="-360" y="0"/>
                  <a:chExt cx="1148400" cy="445680"/>
                </a:xfrm>
              </p:grpSpPr>
              <p:pic>
                <p:nvPicPr>
                  <p:cNvPr id="46" name="Google Shape;61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-36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7" name="Google Shape;62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57060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48" name="Group 6"/>
              <p:cNvGrpSpPr/>
              <p:nvPr/>
            </p:nvGrpSpPr>
            <p:grpSpPr>
              <a:xfrm>
                <a:off x="2283480" y="0"/>
                <a:ext cx="2290680" cy="445680"/>
                <a:chOff x="2283480" y="0"/>
                <a:chExt cx="2290680" cy="445680"/>
              </a:xfrm>
            </p:grpSpPr>
            <p:grpSp>
              <p:nvGrpSpPr>
                <p:cNvPr id="49" name="Group 7"/>
                <p:cNvGrpSpPr/>
                <p:nvPr/>
              </p:nvGrpSpPr>
              <p:grpSpPr>
                <a:xfrm>
                  <a:off x="3425400" y="0"/>
                  <a:ext cx="1148760" cy="445680"/>
                  <a:chOff x="3425400" y="0"/>
                  <a:chExt cx="1148760" cy="445680"/>
                </a:xfrm>
              </p:grpSpPr>
              <p:pic>
                <p:nvPicPr>
                  <p:cNvPr id="50" name="Google Shape;65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42540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1" name="Google Shape;66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399672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52" name="Group 8"/>
                <p:cNvGrpSpPr/>
                <p:nvPr/>
              </p:nvGrpSpPr>
              <p:grpSpPr>
                <a:xfrm>
                  <a:off x="2283480" y="0"/>
                  <a:ext cx="1149120" cy="445680"/>
                  <a:chOff x="2283480" y="0"/>
                  <a:chExt cx="1149120" cy="445680"/>
                </a:xfrm>
              </p:grpSpPr>
              <p:pic>
                <p:nvPicPr>
                  <p:cNvPr id="53" name="Google Shape;68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8348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4" name="Google Shape;69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285516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  <p:grpSp>
          <p:nvGrpSpPr>
            <p:cNvPr id="55" name="Group 9"/>
            <p:cNvGrpSpPr/>
            <p:nvPr/>
          </p:nvGrpSpPr>
          <p:grpSpPr>
            <a:xfrm>
              <a:off x="4568040" y="0"/>
              <a:ext cx="4575240" cy="445680"/>
              <a:chOff x="4568040" y="0"/>
              <a:chExt cx="4575240" cy="445680"/>
            </a:xfrm>
          </p:grpSpPr>
          <p:grpSp>
            <p:nvGrpSpPr>
              <p:cNvPr id="56" name="Group 10"/>
              <p:cNvGrpSpPr/>
              <p:nvPr/>
            </p:nvGrpSpPr>
            <p:grpSpPr>
              <a:xfrm>
                <a:off x="4568040" y="0"/>
                <a:ext cx="2290680" cy="445680"/>
                <a:chOff x="4568040" y="0"/>
                <a:chExt cx="2290680" cy="445680"/>
              </a:xfrm>
            </p:grpSpPr>
            <p:grpSp>
              <p:nvGrpSpPr>
                <p:cNvPr id="57" name="Group 11"/>
                <p:cNvGrpSpPr/>
                <p:nvPr/>
              </p:nvGrpSpPr>
              <p:grpSpPr>
                <a:xfrm>
                  <a:off x="5709960" y="0"/>
                  <a:ext cx="1148760" cy="445680"/>
                  <a:chOff x="5709960" y="0"/>
                  <a:chExt cx="1148760" cy="445680"/>
                </a:xfrm>
              </p:grpSpPr>
              <p:pic>
                <p:nvPicPr>
                  <p:cNvPr id="58" name="Google Shape;73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0996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9" name="Google Shape;74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628128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60" name="Group 12"/>
                <p:cNvGrpSpPr/>
                <p:nvPr/>
              </p:nvGrpSpPr>
              <p:grpSpPr>
                <a:xfrm>
                  <a:off x="4568040" y="0"/>
                  <a:ext cx="1149120" cy="445680"/>
                  <a:chOff x="4568040" y="0"/>
                  <a:chExt cx="1149120" cy="445680"/>
                </a:xfrm>
              </p:grpSpPr>
              <p:pic>
                <p:nvPicPr>
                  <p:cNvPr id="61" name="Google Shape;76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6804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62" name="Google Shape;77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513972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63" name="Group 13"/>
              <p:cNvGrpSpPr/>
              <p:nvPr/>
            </p:nvGrpSpPr>
            <p:grpSpPr>
              <a:xfrm>
                <a:off x="6852600" y="0"/>
                <a:ext cx="2290680" cy="445680"/>
                <a:chOff x="6852600" y="0"/>
                <a:chExt cx="2290680" cy="445680"/>
              </a:xfrm>
            </p:grpSpPr>
            <p:grpSp>
              <p:nvGrpSpPr>
                <p:cNvPr id="64" name="Group 14"/>
                <p:cNvGrpSpPr/>
                <p:nvPr/>
              </p:nvGrpSpPr>
              <p:grpSpPr>
                <a:xfrm>
                  <a:off x="7994160" y="0"/>
                  <a:ext cx="1149120" cy="445680"/>
                  <a:chOff x="7994160" y="0"/>
                  <a:chExt cx="1149120" cy="445680"/>
                </a:xfrm>
              </p:grpSpPr>
              <p:pic>
                <p:nvPicPr>
                  <p:cNvPr id="65" name="Google Shape;80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99416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66" name="Google Shape;81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856584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67" name="Group 15"/>
                <p:cNvGrpSpPr/>
                <p:nvPr/>
              </p:nvGrpSpPr>
              <p:grpSpPr>
                <a:xfrm>
                  <a:off x="6852600" y="0"/>
                  <a:ext cx="1149120" cy="445680"/>
                  <a:chOff x="6852600" y="0"/>
                  <a:chExt cx="1149120" cy="445680"/>
                </a:xfrm>
              </p:grpSpPr>
              <p:pic>
                <p:nvPicPr>
                  <p:cNvPr id="68" name="Google Shape;83;p1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85260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69" name="Google Shape;84;p1"/>
                  <p:cNvPicPr/>
                  <p:nvPr/>
                </p:nvPicPr>
                <p:blipFill>
                  <a:blip r:embed="rId2"/>
                  <a:stretch/>
                </p:blipFill>
                <p:spPr>
                  <a:xfrm flipH="1">
                    <a:off x="7424280" y="0"/>
                    <a:ext cx="577440" cy="4456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</p:grpSp>
      </p:grpSp>
      <p:sp>
        <p:nvSpPr>
          <p:cNvPr id="70" name="CustomShape 16"/>
          <p:cNvSpPr/>
          <p:nvPr/>
        </p:nvSpPr>
        <p:spPr>
          <a:xfrm>
            <a:off x="193320" y="0"/>
            <a:ext cx="8950320" cy="77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ru" sz="1700" b="0" strike="noStrike" spc="-1">
                <a:solidFill>
                  <a:srgbClr val="FAFAFA"/>
                </a:solidFill>
                <a:latin typeface="Nunito Sans SemiBold"/>
                <a:ea typeface="Nunito Sans SemiBold"/>
              </a:rPr>
              <a:t>SberZvuk Tech Days   SberZvuk Tech Days   SberZvuk Tech Days   SberZvuk Tech Days </a:t>
            </a:r>
            <a:endParaRPr lang="en-US" sz="1700" b="0" strike="noStrike" spc="-1">
              <a:latin typeface="Arial"/>
            </a:endParaRPr>
          </a:p>
        </p:txBody>
      </p:sp>
      <p:pic>
        <p:nvPicPr>
          <p:cNvPr id="71" name="Google Shape;86;p1"/>
          <p:cNvPicPr/>
          <p:nvPr/>
        </p:nvPicPr>
        <p:blipFill>
          <a:blip r:embed="rId3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72" name="Google Shape;87;p1"/>
          <p:cNvPicPr/>
          <p:nvPr/>
        </p:nvPicPr>
        <p:blipFill>
          <a:blip r:embed="rId4"/>
          <a:stretch/>
        </p:blipFill>
        <p:spPr>
          <a:xfrm>
            <a:off x="-1489320" y="3195000"/>
            <a:ext cx="2972160" cy="2972160"/>
          </a:xfrm>
          <a:prstGeom prst="rect">
            <a:avLst/>
          </a:prstGeom>
          <a:ln>
            <a:noFill/>
          </a:ln>
        </p:spPr>
      </p:pic>
      <p:pic>
        <p:nvPicPr>
          <p:cNvPr id="73" name="Google Shape;88;p1"/>
          <p:cNvPicPr/>
          <p:nvPr/>
        </p:nvPicPr>
        <p:blipFill>
          <a:blip r:embed="rId4"/>
          <a:stretch/>
        </p:blipFill>
        <p:spPr>
          <a:xfrm>
            <a:off x="8566200" y="717840"/>
            <a:ext cx="1367640" cy="1367640"/>
          </a:xfrm>
          <a:prstGeom prst="rect">
            <a:avLst/>
          </a:prstGeom>
          <a:ln>
            <a:noFill/>
          </a:ln>
        </p:spPr>
      </p:pic>
      <p:pic>
        <p:nvPicPr>
          <p:cNvPr id="74" name="Google Shape;89;p1"/>
          <p:cNvPicPr/>
          <p:nvPr/>
        </p:nvPicPr>
        <p:blipFill>
          <a:blip r:embed="rId5"/>
          <a:stretch/>
        </p:blipFill>
        <p:spPr>
          <a:xfrm>
            <a:off x="1763640" y="1055880"/>
            <a:ext cx="794880" cy="794880"/>
          </a:xfrm>
          <a:prstGeom prst="rect">
            <a:avLst/>
          </a:prstGeom>
          <a:ln>
            <a:noFill/>
          </a:ln>
        </p:spPr>
      </p:pic>
      <p:sp>
        <p:nvSpPr>
          <p:cNvPr id="75" name="CustomShape 17"/>
          <p:cNvSpPr/>
          <p:nvPr/>
        </p:nvSpPr>
        <p:spPr>
          <a:xfrm>
            <a:off x="2141280" y="1416600"/>
            <a:ext cx="4860000" cy="2091960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8"/>
          <p:cNvSpPr/>
          <p:nvPr/>
        </p:nvSpPr>
        <p:spPr>
          <a:xfrm>
            <a:off x="2142000" y="1823040"/>
            <a:ext cx="486000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2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Embedding based User Generated Content search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7" name="CustomShape 19"/>
          <p:cNvSpPr/>
          <p:nvPr/>
        </p:nvSpPr>
        <p:spPr>
          <a:xfrm>
            <a:off x="2178360" y="3666240"/>
            <a:ext cx="486000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100" b="0" strike="noStrike" spc="-1">
                <a:solidFill>
                  <a:srgbClr val="FFFFFF"/>
                </a:solidFill>
                <a:latin typeface="Nunito Sans"/>
                <a:ea typeface="Nunito Sans"/>
              </a:rPr>
              <a:t>Команда проекта </a:t>
            </a:r>
            <a:endParaRPr lang="en-US" sz="2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100" b="1" strike="noStrike" spc="-1">
                <a:solidFill>
                  <a:srgbClr val="FFFFFF"/>
                </a:solidFill>
                <a:latin typeface="Nunito Sans"/>
                <a:ea typeface="Nunito Sans"/>
              </a:rPr>
              <a:t>ext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7EF78-0BD0-9D4C-8BD2-B9763180252F}"/>
              </a:ext>
            </a:extLst>
          </p:cNvPr>
          <p:cNvSpPr txBox="1"/>
          <p:nvPr/>
        </p:nvSpPr>
        <p:spPr>
          <a:xfrm>
            <a:off x="2502976" y="1477260"/>
            <a:ext cx="40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Название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97;p2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79" name="Google Shape;98;p2"/>
          <p:cNvPicPr/>
          <p:nvPr/>
        </p:nvPicPr>
        <p:blipFill>
          <a:blip r:embed="rId3"/>
          <a:stretch/>
        </p:blipFill>
        <p:spPr>
          <a:xfrm>
            <a:off x="-379800" y="4153680"/>
            <a:ext cx="1524240" cy="1524240"/>
          </a:xfrm>
          <a:prstGeom prst="rect">
            <a:avLst/>
          </a:prstGeom>
          <a:ln>
            <a:noFill/>
          </a:ln>
        </p:spPr>
      </p:pic>
      <p:pic>
        <p:nvPicPr>
          <p:cNvPr id="80" name="Google Shape;99;p2"/>
          <p:cNvPicPr/>
          <p:nvPr/>
        </p:nvPicPr>
        <p:blipFill>
          <a:blip r:embed="rId3"/>
          <a:stretch/>
        </p:blipFill>
        <p:spPr>
          <a:xfrm>
            <a:off x="8566200" y="717840"/>
            <a:ext cx="1367640" cy="1367640"/>
          </a:xfrm>
          <a:prstGeom prst="rect">
            <a:avLst/>
          </a:prstGeom>
          <a:ln>
            <a:noFill/>
          </a:ln>
        </p:spPr>
      </p:pic>
      <p:pic>
        <p:nvPicPr>
          <p:cNvPr id="81" name="Google Shape;100;p2"/>
          <p:cNvPicPr/>
          <p:nvPr/>
        </p:nvPicPr>
        <p:blipFill>
          <a:blip r:embed="rId4"/>
          <a:stretch/>
        </p:blipFill>
        <p:spPr>
          <a:xfrm>
            <a:off x="1101240" y="943200"/>
            <a:ext cx="381600" cy="3816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141280" y="502200"/>
            <a:ext cx="4860000" cy="1160280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142000" y="680040"/>
            <a:ext cx="4860000" cy="74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700" b="1" strike="noStrike" spc="-1">
                <a:solidFill>
                  <a:srgbClr val="FFFFFF"/>
                </a:solidFill>
                <a:latin typeface="Nunito Sans"/>
                <a:ea typeface="Nunito Sans"/>
              </a:rPr>
              <a:t>Проблема</a:t>
            </a:r>
            <a:endParaRPr lang="en-US" sz="37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04814" y="1914042"/>
            <a:ext cx="6065426" cy="1800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Сложно вычленить имена знаменитостей из аудио- и видео ряда не зная заранее, кто именно и в какой момент там будет присутствовать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08;p4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09;p4"/>
          <p:cNvPicPr/>
          <p:nvPr/>
        </p:nvPicPr>
        <p:blipFill>
          <a:blip r:embed="rId3"/>
          <a:stretch/>
        </p:blipFill>
        <p:spPr>
          <a:xfrm>
            <a:off x="8239680" y="2726280"/>
            <a:ext cx="1559160" cy="155916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10;p4"/>
          <p:cNvPicPr/>
          <p:nvPr/>
        </p:nvPicPr>
        <p:blipFill>
          <a:blip r:embed="rId3"/>
          <a:stretch/>
        </p:blipFill>
        <p:spPr>
          <a:xfrm>
            <a:off x="8076960" y="437040"/>
            <a:ext cx="505080" cy="505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11;p4"/>
          <p:cNvPicPr/>
          <p:nvPr/>
        </p:nvPicPr>
        <p:blipFill>
          <a:blip r:embed="rId4"/>
          <a:stretch/>
        </p:blipFill>
        <p:spPr>
          <a:xfrm>
            <a:off x="1086120" y="4352040"/>
            <a:ext cx="505080" cy="50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141280" y="391500"/>
            <a:ext cx="4860000" cy="1032132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141280" y="530539"/>
            <a:ext cx="4860000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7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Подход к решению</a:t>
            </a:r>
            <a:endParaRPr lang="en-US" sz="37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616290" y="1496348"/>
            <a:ext cx="5909980" cy="3647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§</a:t>
            </a:r>
            <a:r>
              <a:rPr lang="en-US" sz="2100" i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1. </a:t>
            </a:r>
            <a:r>
              <a:rPr lang="ru-RU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Извлечем </a:t>
            </a:r>
            <a:r>
              <a:rPr lang="ru-RU" sz="2100" b="1" strike="noStrike" spc="-1" dirty="0" err="1">
                <a:solidFill>
                  <a:srgbClr val="FFFFFF"/>
                </a:solidFill>
                <a:latin typeface="Nunito Sans"/>
                <a:ea typeface="Nunito Sans"/>
              </a:rPr>
              <a:t>эмбединги</a:t>
            </a:r>
            <a:r>
              <a:rPr lang="ru-RU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 из набора знаменитостей </a:t>
            </a:r>
            <a:r>
              <a:rPr lang="ru-RU" sz="2100" b="1" strike="noStrike" spc="-1" dirty="0" err="1">
                <a:solidFill>
                  <a:srgbClr val="FFFFFF"/>
                </a:solidFill>
                <a:latin typeface="Nunito Sans"/>
                <a:ea typeface="Nunito Sans"/>
              </a:rPr>
              <a:t>датасета</a:t>
            </a:r>
            <a:r>
              <a:rPr lang="ru-RU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 </a:t>
            </a:r>
            <a:r>
              <a:rPr lang="en-US" sz="21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VoxCeleb1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100" b="1" strike="noStrike" spc="-1" dirty="0">
              <a:solidFill>
                <a:srgbClr val="FFFFFF"/>
              </a:solidFill>
              <a:latin typeface="Nunito Sans"/>
              <a:ea typeface="Nunito San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b="1" spc="-1" dirty="0">
                <a:solidFill>
                  <a:srgbClr val="FFFFFF"/>
                </a:solidFill>
                <a:latin typeface="Nunito Sans"/>
              </a:rPr>
              <a:t>§2. </a:t>
            </a:r>
            <a:r>
              <a:rPr lang="ru-RU" sz="2100" b="1" spc="-1" dirty="0">
                <a:solidFill>
                  <a:srgbClr val="FFFFFF"/>
                </a:solidFill>
                <a:latin typeface="Nunito Sans"/>
              </a:rPr>
              <a:t>Порежем тестовый клип на небольшие кусочки и сделаем для них векторное представление</a:t>
            </a:r>
            <a:endParaRPr lang="en-US" sz="2100" b="1" spc="-1" dirty="0">
              <a:solidFill>
                <a:srgbClr val="FFFFFF"/>
              </a:solidFill>
              <a:latin typeface="Nunito San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100" b="1" spc="-1" dirty="0">
              <a:solidFill>
                <a:srgbClr val="FFFFFF"/>
              </a:solidFill>
              <a:latin typeface="Nunito San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100" b="1" spc="-1" dirty="0">
                <a:solidFill>
                  <a:srgbClr val="FFFFFF"/>
                </a:solidFill>
                <a:latin typeface="Nunito Sans"/>
              </a:rPr>
              <a:t>§</a:t>
            </a:r>
            <a:r>
              <a:rPr lang="ru-RU" sz="2100" b="1" spc="-1" dirty="0">
                <a:solidFill>
                  <a:srgbClr val="FFFFFF"/>
                </a:solidFill>
                <a:latin typeface="Nunito Sans"/>
              </a:rPr>
              <a:t>3</a:t>
            </a:r>
            <a:r>
              <a:rPr lang="en-US" sz="2100" b="1" spc="-1" dirty="0">
                <a:solidFill>
                  <a:srgbClr val="FFFFFF"/>
                </a:solidFill>
                <a:latin typeface="Nunito Sans"/>
              </a:rPr>
              <a:t>.</a:t>
            </a:r>
            <a:r>
              <a:rPr lang="ru-RU" sz="2100" b="1" spc="-1" dirty="0">
                <a:solidFill>
                  <a:srgbClr val="FFFFFF"/>
                </a:solidFill>
                <a:latin typeface="Nunito Sans"/>
              </a:rPr>
              <a:t> Найдем похожие по косинусному расстоянию между векторами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b="1" i="1" spc="-1" dirty="0">
              <a:solidFill>
                <a:srgbClr val="FFFFFF"/>
              </a:solidFill>
              <a:latin typeface="Nunito Sans"/>
              <a:ea typeface="Nunito San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b="1" i="1" spc="-1" dirty="0">
                <a:solidFill>
                  <a:srgbClr val="FFFFFF"/>
                </a:solidFill>
                <a:latin typeface="Nunito Sans"/>
                <a:ea typeface="Nunito Sans"/>
              </a:rPr>
              <a:t>И, собственно, ожидаем</a:t>
            </a:r>
            <a:r>
              <a:rPr lang="en-US" i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 Profit 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92" name="Google Shape;115;p4"/>
          <p:cNvPicPr/>
          <p:nvPr/>
        </p:nvPicPr>
        <p:blipFill>
          <a:blip r:embed="rId5"/>
          <a:stretch/>
        </p:blipFill>
        <p:spPr>
          <a:xfrm>
            <a:off x="307080" y="103320"/>
            <a:ext cx="576360" cy="5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08;p4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09;p4"/>
          <p:cNvPicPr/>
          <p:nvPr/>
        </p:nvPicPr>
        <p:blipFill>
          <a:blip r:embed="rId3"/>
          <a:stretch/>
        </p:blipFill>
        <p:spPr>
          <a:xfrm>
            <a:off x="8239680" y="2726280"/>
            <a:ext cx="1559160" cy="155916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10;p4"/>
          <p:cNvPicPr/>
          <p:nvPr/>
        </p:nvPicPr>
        <p:blipFill>
          <a:blip r:embed="rId3"/>
          <a:stretch/>
        </p:blipFill>
        <p:spPr>
          <a:xfrm>
            <a:off x="8076960" y="437040"/>
            <a:ext cx="505080" cy="505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11;p4"/>
          <p:cNvPicPr/>
          <p:nvPr/>
        </p:nvPicPr>
        <p:blipFill>
          <a:blip r:embed="rId4"/>
          <a:stretch/>
        </p:blipFill>
        <p:spPr>
          <a:xfrm>
            <a:off x="1086120" y="4352040"/>
            <a:ext cx="505080" cy="50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141280" y="102200"/>
            <a:ext cx="4860000" cy="689258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141280" y="72109"/>
            <a:ext cx="4860000" cy="754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7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Путь решения</a:t>
            </a:r>
            <a:endParaRPr lang="en-US" sz="3700" b="0" strike="noStrike" spc="-1" dirty="0">
              <a:latin typeface="Arial"/>
            </a:endParaRPr>
          </a:p>
        </p:txBody>
      </p:sp>
      <p:pic>
        <p:nvPicPr>
          <p:cNvPr id="92" name="Google Shape;115;p4"/>
          <p:cNvPicPr/>
          <p:nvPr/>
        </p:nvPicPr>
        <p:blipFill>
          <a:blip r:embed="rId5"/>
          <a:stretch/>
        </p:blipFill>
        <p:spPr>
          <a:xfrm>
            <a:off x="307080" y="103320"/>
            <a:ext cx="576360" cy="576360"/>
          </a:xfrm>
          <a:prstGeom prst="rect">
            <a:avLst/>
          </a:prstGeom>
          <a:ln>
            <a:noFill/>
          </a:ln>
        </p:spPr>
      </p:pic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173C9A83-A132-D446-BE60-E0D8D4A75E89}"/>
              </a:ext>
            </a:extLst>
          </p:cNvPr>
          <p:cNvSpPr/>
          <p:nvPr/>
        </p:nvSpPr>
        <p:spPr>
          <a:xfrm rot="5400000" flipV="1">
            <a:off x="2555172" y="-1382203"/>
            <a:ext cx="4032216" cy="8680862"/>
          </a:xfrm>
          <a:prstGeom prst="roundRect">
            <a:avLst>
              <a:gd name="adj" fmla="val 12412"/>
            </a:avLst>
          </a:prstGeom>
          <a:gradFill flip="none" rotWithShape="1">
            <a:gsLst>
              <a:gs pos="99000">
                <a:schemeClr val="accent5">
                  <a:lumMod val="95000"/>
                </a:schemeClr>
              </a:gs>
              <a:gs pos="42000">
                <a:srgbClr val="00373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C048DEED-03C1-AB4A-A464-94B79D30D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52416"/>
              </p:ext>
            </p:extLst>
          </p:nvPr>
        </p:nvGraphicFramePr>
        <p:xfrm>
          <a:off x="627092" y="942121"/>
          <a:ext cx="7612588" cy="369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5612">
                  <a:extLst>
                    <a:ext uri="{9D8B030D-6E8A-4147-A177-3AD203B41FA5}">
                      <a16:colId xmlns:a16="http://schemas.microsoft.com/office/drawing/2014/main" val="1737851927"/>
                    </a:ext>
                  </a:extLst>
                </a:gridCol>
                <a:gridCol w="2606976">
                  <a:extLst>
                    <a:ext uri="{9D8B030D-6E8A-4147-A177-3AD203B41FA5}">
                      <a16:colId xmlns:a16="http://schemas.microsoft.com/office/drawing/2014/main" val="1353785596"/>
                    </a:ext>
                  </a:extLst>
                </a:gridCol>
              </a:tblGrid>
              <a:tr h="3390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Задачи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Сделано (оценка готовности)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951901"/>
                  </a:ext>
                </a:extLst>
              </a:tr>
              <a:tr h="430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Сервис для скачивания и хранения результатов локально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+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*</a:t>
                      </a:r>
                      <a:endParaRPr lang="ru-RU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88283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Загрузчик результатов в облако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+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*</a:t>
                      </a:r>
                      <a:endParaRPr lang="ru-RU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74428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Докеризация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решения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79452"/>
                  </a:ext>
                </a:extLst>
              </a:tr>
              <a:tr h="430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Извлечение аудио и видео из  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mp4</a:t>
                      </a:r>
                      <a:endParaRPr lang="ru-R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+* (audio) / </a:t>
                      </a:r>
                      <a:r>
                        <a:rPr lang="ru-RU" sz="16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(video)</a:t>
                      </a:r>
                      <a:endParaRPr lang="ru-RU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976615"/>
                  </a:ext>
                </a:extLst>
              </a:tr>
              <a:tr h="447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Векторное представление для данных (в </a:t>
                      </a:r>
                      <a:r>
                        <a:rPr lang="ru-RU" sz="1200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т.ч</a:t>
                      </a: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векторов аудио/видео/текста) для тестового файла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－－+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11707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Извлечение </a:t>
                      </a:r>
                      <a:r>
                        <a:rPr lang="ru-RU" sz="1200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эмбеддингов</a:t>
                      </a: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из </a:t>
                      </a:r>
                      <a:r>
                        <a:rPr lang="ru-RU" sz="1200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датасета</a:t>
                      </a: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со «звёздами» (</a:t>
                      </a:r>
                      <a:r>
                        <a:rPr lang="en-US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VoxCeleb1)</a:t>
                      </a:r>
                      <a:endParaRPr lang="ru-RU" sz="12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742467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Поиск схожих векторов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19987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Рефакторинг</a:t>
                      </a:r>
                      <a:r>
                        <a:rPr lang="ru-RU" sz="12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кода и пр.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867010"/>
                  </a:ext>
                </a:extLst>
              </a:tr>
              <a:tr h="339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ИТОГО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(+3.7   </a:t>
                      </a: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vs</a:t>
                      </a:r>
                      <a:r>
                        <a:rPr lang="ru-R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  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－6</a:t>
                      </a: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.3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из 10</a:t>
                      </a:r>
                      <a:endParaRPr lang="ru-RU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1898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557264-078A-1A41-B88C-99740F678702}"/>
              </a:ext>
            </a:extLst>
          </p:cNvPr>
          <p:cNvSpPr txBox="1"/>
          <p:nvPr/>
        </p:nvSpPr>
        <p:spPr>
          <a:xfrm>
            <a:off x="4571280" y="4638808"/>
            <a:ext cx="281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* -</a:t>
            </a:r>
            <a:r>
              <a:rPr lang="ru-RU" sz="1600" dirty="0">
                <a:solidFill>
                  <a:schemeClr val="bg1"/>
                </a:solidFill>
              </a:rPr>
              <a:t> страдает асинхронность</a:t>
            </a:r>
          </a:p>
        </p:txBody>
      </p:sp>
    </p:spTree>
    <p:extLst>
      <p:ext uri="{BB962C8B-B14F-4D97-AF65-F5344CB8AC3E}">
        <p14:creationId xmlns:p14="http://schemas.microsoft.com/office/powerpoint/2010/main" val="4261410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08;p4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09;p4"/>
          <p:cNvPicPr/>
          <p:nvPr/>
        </p:nvPicPr>
        <p:blipFill>
          <a:blip r:embed="rId3"/>
          <a:stretch/>
        </p:blipFill>
        <p:spPr>
          <a:xfrm>
            <a:off x="8239680" y="2726280"/>
            <a:ext cx="1559160" cy="155916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10;p4"/>
          <p:cNvPicPr/>
          <p:nvPr/>
        </p:nvPicPr>
        <p:blipFill>
          <a:blip r:embed="rId3"/>
          <a:stretch/>
        </p:blipFill>
        <p:spPr>
          <a:xfrm>
            <a:off x="8076960" y="437040"/>
            <a:ext cx="505080" cy="505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11;p4"/>
          <p:cNvPicPr/>
          <p:nvPr/>
        </p:nvPicPr>
        <p:blipFill>
          <a:blip r:embed="rId4"/>
          <a:stretch/>
        </p:blipFill>
        <p:spPr>
          <a:xfrm>
            <a:off x="1086120" y="4352040"/>
            <a:ext cx="505080" cy="50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141280" y="102199"/>
            <a:ext cx="4860000" cy="839919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141280" y="72109"/>
            <a:ext cx="48600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4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Альтернативные рассматривавшиеся решения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92" name="Google Shape;115;p4"/>
          <p:cNvPicPr/>
          <p:nvPr/>
        </p:nvPicPr>
        <p:blipFill>
          <a:blip r:embed="rId5"/>
          <a:stretch/>
        </p:blipFill>
        <p:spPr>
          <a:xfrm>
            <a:off x="307080" y="103320"/>
            <a:ext cx="576360" cy="576360"/>
          </a:xfrm>
          <a:prstGeom prst="rect">
            <a:avLst/>
          </a:prstGeom>
          <a:ln>
            <a:noFill/>
          </a:ln>
        </p:spPr>
      </p:pic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173C9A83-A132-D446-BE60-E0D8D4A75E89}"/>
              </a:ext>
            </a:extLst>
          </p:cNvPr>
          <p:cNvSpPr/>
          <p:nvPr/>
        </p:nvSpPr>
        <p:spPr>
          <a:xfrm rot="5400000" flipV="1">
            <a:off x="2555172" y="-1328884"/>
            <a:ext cx="4032216" cy="8680862"/>
          </a:xfrm>
          <a:prstGeom prst="roundRect">
            <a:avLst>
              <a:gd name="adj" fmla="val 12412"/>
            </a:avLst>
          </a:prstGeom>
          <a:gradFill flip="none" rotWithShape="1">
            <a:gsLst>
              <a:gs pos="99000">
                <a:schemeClr val="accent5">
                  <a:lumMod val="95000"/>
                </a:schemeClr>
              </a:gs>
              <a:gs pos="42000">
                <a:srgbClr val="00373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C048DEED-03C1-AB4A-A464-94B79D30D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316098"/>
              </p:ext>
            </p:extLst>
          </p:nvPr>
        </p:nvGraphicFramePr>
        <p:xfrm>
          <a:off x="627092" y="942121"/>
          <a:ext cx="8123716" cy="3585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084">
                  <a:extLst>
                    <a:ext uri="{9D8B030D-6E8A-4147-A177-3AD203B41FA5}">
                      <a16:colId xmlns:a16="http://schemas.microsoft.com/office/drawing/2014/main" val="1737851927"/>
                    </a:ext>
                  </a:extLst>
                </a:gridCol>
                <a:gridCol w="3913632">
                  <a:extLst>
                    <a:ext uri="{9D8B030D-6E8A-4147-A177-3AD203B41FA5}">
                      <a16:colId xmlns:a16="http://schemas.microsoft.com/office/drawing/2014/main" val="574047757"/>
                    </a:ext>
                  </a:extLst>
                </a:gridCol>
              </a:tblGrid>
              <a:tr h="3390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Подход к решению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Почему отказались?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951901"/>
                  </a:ext>
                </a:extLst>
              </a:tr>
              <a:tr h="430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Для каждого типа данных решать долго, поэтому попробовать построить векторные представления сразу над бинарными данными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Плохо разработаны способы такого преобразования либо не удалось их быстро </a:t>
                      </a:r>
                      <a:r>
                        <a:rPr lang="ru-RU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нагуглить</a:t>
                      </a:r>
                      <a:endParaRPr lang="ru-RU" sz="11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Нужно учиться подбирать для ядер сверток параметры (похоже, такие ядра должны быть сложнее чем используемые для изображений?..)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Нужна стандартизация данных (зависимость бинарных данных от форматов сжатия аудио и видео)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В итоге – оценка временных затрат – решать ещё дольше, чем стандартными методами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88283"/>
                  </a:ext>
                </a:extLst>
              </a:tr>
              <a:tr h="430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Сделать акцент на работе с </a:t>
                      </a:r>
                      <a:r>
                        <a:rPr lang="ru-RU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чанками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исходного файла на предмет получения более универсальных векторных представлений, учитывающих историчность данных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Не успел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67554"/>
                  </a:ext>
                </a:extLst>
              </a:tr>
              <a:tr h="430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- Добавить 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ASR 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и с помощью распознанного текста обогатить </a:t>
                      </a:r>
                      <a:r>
                        <a:rPr lang="ru-RU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эмбеддинги</a:t>
                      </a:r>
                      <a:endParaRPr lang="ru-R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- Добавить регулярных выражений над текстами для поиска именованных сущностей (количество 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“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звездных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”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имен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) ограничено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Тоже не успел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50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13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08;p4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09;p4"/>
          <p:cNvPicPr/>
          <p:nvPr/>
        </p:nvPicPr>
        <p:blipFill>
          <a:blip r:embed="rId3"/>
          <a:stretch/>
        </p:blipFill>
        <p:spPr>
          <a:xfrm>
            <a:off x="8239680" y="2726280"/>
            <a:ext cx="1559160" cy="155916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10;p4"/>
          <p:cNvPicPr/>
          <p:nvPr/>
        </p:nvPicPr>
        <p:blipFill>
          <a:blip r:embed="rId3"/>
          <a:stretch/>
        </p:blipFill>
        <p:spPr>
          <a:xfrm>
            <a:off x="8076960" y="437040"/>
            <a:ext cx="505080" cy="505080"/>
          </a:xfrm>
          <a:prstGeom prst="rect">
            <a:avLst/>
          </a:prstGeom>
          <a:ln>
            <a:noFill/>
          </a:ln>
        </p:spPr>
      </p:pic>
      <p:pic>
        <p:nvPicPr>
          <p:cNvPr id="88" name="Google Shape;111;p4"/>
          <p:cNvPicPr/>
          <p:nvPr/>
        </p:nvPicPr>
        <p:blipFill>
          <a:blip r:embed="rId4"/>
          <a:stretch/>
        </p:blipFill>
        <p:spPr>
          <a:xfrm>
            <a:off x="1086120" y="4352040"/>
            <a:ext cx="505080" cy="505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141280" y="102199"/>
            <a:ext cx="4860000" cy="839919"/>
          </a:xfrm>
          <a:prstGeom prst="roundRect">
            <a:avLst>
              <a:gd name="adj" fmla="val 7137"/>
            </a:avLst>
          </a:prstGeom>
          <a:solidFill>
            <a:srgbClr val="4702D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141280" y="72109"/>
            <a:ext cx="48600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FFFFFF"/>
                </a:solidFill>
                <a:latin typeface="Nunito Sans"/>
                <a:ea typeface="Nunito Sans"/>
              </a:rPr>
              <a:t>Feedback</a:t>
            </a:r>
            <a:r>
              <a:rPr lang="ru-RU" sz="2400" b="1" spc="-1" dirty="0">
                <a:solidFill>
                  <a:srgbClr val="FFFFFF"/>
                </a:solidFill>
                <a:latin typeface="Nunito Sans"/>
                <a:ea typeface="Nunito Sans"/>
              </a:rPr>
              <a:t> себе и организаторам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92" name="Google Shape;115;p4"/>
          <p:cNvPicPr/>
          <p:nvPr/>
        </p:nvPicPr>
        <p:blipFill>
          <a:blip r:embed="rId5"/>
          <a:stretch/>
        </p:blipFill>
        <p:spPr>
          <a:xfrm>
            <a:off x="307080" y="103320"/>
            <a:ext cx="576360" cy="576360"/>
          </a:xfrm>
          <a:prstGeom prst="rect">
            <a:avLst/>
          </a:prstGeom>
          <a:ln>
            <a:noFill/>
          </a:ln>
        </p:spPr>
      </p:pic>
      <p:sp>
        <p:nvSpPr>
          <p:cNvPr id="10" name="Скругленный прямоугольник 16">
            <a:extLst>
              <a:ext uri="{FF2B5EF4-FFF2-40B4-BE49-F238E27FC236}">
                <a16:creationId xmlns:a16="http://schemas.microsoft.com/office/drawing/2014/main" id="{173C9A83-A132-D446-BE60-E0D8D4A75E89}"/>
              </a:ext>
            </a:extLst>
          </p:cNvPr>
          <p:cNvSpPr/>
          <p:nvPr/>
        </p:nvSpPr>
        <p:spPr>
          <a:xfrm rot="5400000" flipV="1">
            <a:off x="2555172" y="-1328884"/>
            <a:ext cx="4032216" cy="8680862"/>
          </a:xfrm>
          <a:prstGeom prst="roundRect">
            <a:avLst>
              <a:gd name="adj" fmla="val 12412"/>
            </a:avLst>
          </a:prstGeom>
          <a:gradFill flip="none" rotWithShape="1">
            <a:gsLst>
              <a:gs pos="99000">
                <a:schemeClr val="accent5">
                  <a:lumMod val="95000"/>
                </a:schemeClr>
              </a:gs>
              <a:gs pos="42000">
                <a:srgbClr val="00373E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C048DEED-03C1-AB4A-A464-94B79D30D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85842"/>
              </p:ext>
            </p:extLst>
          </p:nvPr>
        </p:nvGraphicFramePr>
        <p:xfrm>
          <a:off x="767060" y="1135730"/>
          <a:ext cx="7309900" cy="36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9900">
                  <a:extLst>
                    <a:ext uri="{9D8B030D-6E8A-4147-A177-3AD203B41FA5}">
                      <a16:colId xmlns:a16="http://schemas.microsoft.com/office/drawing/2014/main" val="1737851927"/>
                    </a:ext>
                  </a:extLst>
                </a:gridCol>
              </a:tblGrid>
              <a:tr h="353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Укоры себе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3366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- </a:t>
                      </a:r>
                      <a:r>
                        <a:rPr lang="ru-R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Оказалось, что на решение простых задач, которыми не занимаешься в повседневной работе требуется значительно больше времени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951901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Нельзя недооценивать ценность наличия команды для решения задачи в сжатые сроки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6494"/>
                  </a:ext>
                </a:extLst>
              </a:tr>
              <a:tr h="379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Пожелания организаторам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05742"/>
                  </a:ext>
                </a:extLst>
              </a:tr>
              <a:tr h="969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Неожиданной оказалась подготовительная часть, не касающаяся самой задачи непосредственно – подготовка «инфраструктуры»/обвязки для обмена решением с организаторами</a:t>
                      </a:r>
                    </a:p>
                    <a:p>
                      <a:endParaRPr lang="ru-R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491286"/>
                  </a:ext>
                </a:extLst>
              </a:tr>
              <a:tr h="734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Наличие </a:t>
                      </a:r>
                      <a:r>
                        <a:rPr lang="ru-RU" sz="1600" b="0" kern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бойлерплэйтов</a:t>
                      </a:r>
                      <a:r>
                        <a:rPr lang="ru-RU" sz="1600" b="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помогло бы больше внимания сосредоточить на самой задаче нахождения и фильтрации пользовательского контента</a:t>
                      </a:r>
                    </a:p>
                    <a:p>
                      <a:endParaRPr lang="ru-RU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8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11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0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120;p5"/>
          <p:cNvPicPr/>
          <p:nvPr/>
        </p:nvPicPr>
        <p:blipFill>
          <a:blip r:embed="rId2"/>
          <a:stretch/>
        </p:blipFill>
        <p:spPr>
          <a:xfrm>
            <a:off x="7770240" y="4741200"/>
            <a:ext cx="1065960" cy="167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21;p5"/>
          <p:cNvPicPr/>
          <p:nvPr/>
        </p:nvPicPr>
        <p:blipFill>
          <a:blip r:embed="rId3"/>
          <a:stretch/>
        </p:blipFill>
        <p:spPr>
          <a:xfrm>
            <a:off x="1416240" y="1096200"/>
            <a:ext cx="1559160" cy="1559160"/>
          </a:xfrm>
          <a:prstGeom prst="rect">
            <a:avLst/>
          </a:prstGeom>
          <a:ln>
            <a:noFill/>
          </a:ln>
        </p:spPr>
      </p:pic>
      <p:pic>
        <p:nvPicPr>
          <p:cNvPr id="95" name="Google Shape;122;p5"/>
          <p:cNvPicPr/>
          <p:nvPr/>
        </p:nvPicPr>
        <p:blipFill>
          <a:blip r:embed="rId3"/>
          <a:stretch/>
        </p:blipFill>
        <p:spPr>
          <a:xfrm>
            <a:off x="307080" y="3968640"/>
            <a:ext cx="505080" cy="505080"/>
          </a:xfrm>
          <a:prstGeom prst="rect">
            <a:avLst/>
          </a:prstGeom>
          <a:ln>
            <a:noFill/>
          </a:ln>
        </p:spPr>
      </p:pic>
      <p:pic>
        <p:nvPicPr>
          <p:cNvPr id="96" name="Google Shape;123;p5"/>
          <p:cNvPicPr/>
          <p:nvPr/>
        </p:nvPicPr>
        <p:blipFill>
          <a:blip r:embed="rId4"/>
          <a:stretch/>
        </p:blipFill>
        <p:spPr>
          <a:xfrm>
            <a:off x="3949920" y="4741200"/>
            <a:ext cx="1242360" cy="124236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141280" y="1456200"/>
            <a:ext cx="4860000" cy="2898720"/>
          </a:xfrm>
          <a:prstGeom prst="roundRect">
            <a:avLst>
              <a:gd name="adj" fmla="val 7137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178360" y="644040"/>
            <a:ext cx="486000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100" b="1" strike="noStrike" spc="-1">
                <a:solidFill>
                  <a:srgbClr val="FFFFFF"/>
                </a:solidFill>
                <a:latin typeface="Nunito Sans"/>
                <a:ea typeface="Nunito Sans"/>
              </a:rPr>
              <a:t>Прототип (видео)</a:t>
            </a:r>
            <a:endParaRPr lang="en-US" sz="2100" b="0" strike="noStrike" spc="-1">
              <a:latin typeface="Arial"/>
            </a:endParaRPr>
          </a:p>
        </p:txBody>
      </p:sp>
      <p:pic>
        <p:nvPicPr>
          <p:cNvPr id="99" name="Google Shape;126;p5"/>
          <p:cNvPicPr/>
          <p:nvPr/>
        </p:nvPicPr>
        <p:blipFill>
          <a:blip r:embed="rId5"/>
          <a:stretch/>
        </p:blipFill>
        <p:spPr>
          <a:xfrm>
            <a:off x="8026920" y="1999080"/>
            <a:ext cx="656280" cy="656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740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400</Words>
  <Application>Microsoft Macintosh PowerPoint</Application>
  <PresentationFormat>Экран (16:9)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Nunito Sans</vt:lpstr>
      <vt:lpstr>Nunito Sans SemiBold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Microsoft Office User</cp:lastModifiedBy>
  <cp:revision>6</cp:revision>
  <dcterms:modified xsi:type="dcterms:W3CDTF">2021-10-31T13:18:26Z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4</vt:i4>
  </property>
  <property fmtid="{D5CDD505-2E9C-101B-9397-08002B2CF9AE}" pid="7" name="PresentationFormat">
    <vt:lpwstr>Экран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4</vt:i4>
  </property>
</Properties>
</file>