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20"/>
  </p:notesMasterIdLst>
  <p:handoutMasterIdLst>
    <p:handoutMasterId r:id="rId21"/>
  </p:handoutMasterIdLst>
  <p:sldIdLst>
    <p:sldId id="327" r:id="rId3"/>
    <p:sldId id="1391" r:id="rId4"/>
    <p:sldId id="1689" r:id="rId5"/>
    <p:sldId id="1693" r:id="rId6"/>
    <p:sldId id="1694" r:id="rId7"/>
    <p:sldId id="1695" r:id="rId8"/>
    <p:sldId id="1696" r:id="rId9"/>
    <p:sldId id="1697" r:id="rId10"/>
    <p:sldId id="1698" r:id="rId11"/>
    <p:sldId id="1699" r:id="rId12"/>
    <p:sldId id="1700" r:id="rId13"/>
    <p:sldId id="1701" r:id="rId14"/>
    <p:sldId id="1702" r:id="rId15"/>
    <p:sldId id="1690" r:id="rId16"/>
    <p:sldId id="1691" r:id="rId17"/>
    <p:sldId id="1692" r:id="rId18"/>
    <p:sldId id="485" r:id="rId19"/>
  </p:sldIdLst>
  <p:sldSz cx="9144000" cy="6858000" type="screen4x3"/>
  <p:notesSz cx="6858000" cy="9144000"/>
  <p:custDataLst>
    <p:tags r:id="rId22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9" userDrawn="1">
          <p15:clr>
            <a:srgbClr val="A4A3A4"/>
          </p15:clr>
        </p15:guide>
        <p15:guide id="2" pos="27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362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6"/>
    <p:restoredTop sz="71445" autoAdjust="0"/>
  </p:normalViewPr>
  <p:slideViewPr>
    <p:cSldViewPr showGuides="1">
      <p:cViewPr varScale="1">
        <p:scale>
          <a:sx n="66" d="100"/>
          <a:sy n="66" d="100"/>
        </p:scale>
        <p:origin x="1392" y="32"/>
      </p:cViewPr>
      <p:guideLst>
        <p:guide orient="horz" pos="2089"/>
        <p:guide pos="27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EAD72C-437F-45B2-8866-618DD31A619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66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0" name="Rectangle 1028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366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11367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67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58CA6E-CFDC-452F-B302-E0E92DC1E9E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031"/>
          <p:cNvSpPr/>
          <p:nvPr/>
        </p:nvSpPr>
        <p:spPr>
          <a:xfrm>
            <a:off x="711200" y="2286000"/>
            <a:ext cx="7772400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0" y="0"/>
              </a:cxn>
              <a:cxn ang="0">
                <a:pos x="2147483646" y="0"/>
              </a:cxn>
            </a:cxnLst>
            <a:rect l="0" t="0" r="0" b="0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B0F0">
              <a:alpha val="100000"/>
            </a:srgbClr>
          </a:solidFill>
          <a:ln w="9525" cap="flat" cmpd="sng">
            <a:solidFill>
              <a:srgbClr val="00B0F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53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800600"/>
            <a:ext cx="9144000" cy="208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1620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685800" y="836613"/>
            <a:ext cx="7772400" cy="20193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ja-JP" altLang="en-US" noProof="1"/>
              <a:t>マスタ タイトルの書式設定</a:t>
            </a:r>
          </a:p>
        </p:txBody>
      </p:sp>
      <p:sp>
        <p:nvSpPr>
          <p:cNvPr id="111621" name="Rectangle 1029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213100"/>
            <a:ext cx="7010400" cy="18161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ja-JP" altLang="en-US" noProof="1"/>
              <a:t>マスタ サブタイトルの書式設定</a:t>
            </a:r>
          </a:p>
        </p:txBody>
      </p:sp>
      <p:sp>
        <p:nvSpPr>
          <p:cNvPr id="9" name="灯片编号占位符 1"/>
          <p:cNvSpPr>
            <a:spLocks noGrp="1"/>
          </p:cNvSpPr>
          <p:nvPr>
            <p:ph type="sldNum" sz="quarter" idx="4"/>
          </p:nvPr>
        </p:nvSpPr>
        <p:spPr bwMode="auto">
          <a:xfrm>
            <a:off x="6934200" y="6477000"/>
            <a:ext cx="1981200" cy="36036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B94872-BF47-4EDA-923F-B71462EAADAB}" type="slidenum"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kumimoji="0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14" y="59712"/>
            <a:ext cx="2069138" cy="633051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0C0"/>
              </a:buClr>
              <a:defRPr/>
            </a:lvl1pPr>
            <a:lvl2pPr>
              <a:buClr>
                <a:srgbClr val="0070C0"/>
              </a:buClr>
              <a:defRPr/>
            </a:lvl2pPr>
            <a:lvl3pPr>
              <a:buClr>
                <a:srgbClr val="0070C0"/>
              </a:buClr>
              <a:defRPr/>
            </a:lvl3pPr>
            <a:lvl4pPr>
              <a:buClr>
                <a:srgbClr val="0070C0"/>
              </a:buClr>
              <a:defRPr/>
            </a:lvl4pPr>
            <a:lvl5pPr>
              <a:buClr>
                <a:srgbClr val="0070C0"/>
              </a:buClr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BB781A-016F-455F-879E-9E08DEAAF735}" type="slidenum"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kumimoji="0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  <p:transition>
    <p:random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solidFill>
            <a:srgbClr val="00B0F0"/>
          </a:solidFill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BB781A-016F-455F-879E-9E08DEAAF735}" type="slidenum"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kumimoji="0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  <p:transition>
    <p:random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908050"/>
            <a:ext cx="42449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2449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BB781A-016F-455F-879E-9E08DEAAF735}" type="slidenum"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kumimoji="0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  <p:transition>
    <p:random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b"/>
          <a:lstStyle>
            <a:lvl1pPr indent="17653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indent="17653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indent="17653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indent="17653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indent="17653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indent="176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indent="176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indent="176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indent="176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17653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934200" y="6477000"/>
            <a:ext cx="1981200" cy="36036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295B2D-7655-401D-8D2E-AF7B4CFCBD21}" type="slidenum"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kumimoji="0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  <p:transition>
    <p:random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solidFill>
            <a:srgbClr val="00B0F0"/>
          </a:solidFill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BB781A-016F-455F-879E-9E08DEAAF735}" type="slidenum"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kumimoji="0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  <p:transition>
    <p:random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2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solidFill>
            <a:srgbClr val="00B0F0"/>
          </a:solidFill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934200" y="6477000"/>
            <a:ext cx="1981200" cy="36036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9D96DB-8B41-4788-B763-7254921117F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BB781A-016F-455F-879E-9E08DEAAF735}" type="slidenum"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kumimoji="0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solidFill>
            <a:srgbClr val="00B0F0"/>
          </a:solidFill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  <p:transition>
    <p:zoom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BB781A-016F-455F-879E-9E08DEAAF735}" type="slidenum"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kumimoji="0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  <p:transition>
    <p:random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934200" y="6477000"/>
            <a:ext cx="1981200" cy="36036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 dirty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7A883F-B95D-47CD-AD9C-5C6F9B4651B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solidFill>
            <a:srgbClr val="00B0F0"/>
          </a:solidFill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  <p:transition>
    <p:zoom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 and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572000" y="1295400"/>
            <a:ext cx="4114800" cy="5181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469900" marR="0" lvl="0" indent="-469900" algn="l" defTabSz="914400" rtl="0" eaLnBrk="0" fontAlgn="base" latinLnBrk="0" hangingPunct="0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934200" y="6477000"/>
            <a:ext cx="1981200" cy="36036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 dirty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E2D65-6813-4678-A197-BF0B91DFAC6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solidFill>
            <a:srgbClr val="00B0F0"/>
          </a:solidFill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  <p:transition>
    <p:zoom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0C0"/>
              </a:buClr>
              <a:defRPr/>
            </a:lvl1pPr>
            <a:lvl2pPr>
              <a:buClr>
                <a:srgbClr val="0070C0"/>
              </a:buClr>
              <a:defRPr/>
            </a:lvl2pPr>
            <a:lvl3pPr>
              <a:buClr>
                <a:srgbClr val="0070C0"/>
              </a:buClr>
              <a:defRPr/>
            </a:lvl3pPr>
            <a:lvl4pPr>
              <a:buClr>
                <a:srgbClr val="0070C0"/>
              </a:buClr>
              <a:defRPr/>
            </a:lvl4pPr>
            <a:lvl5pPr>
              <a:buClr>
                <a:srgbClr val="0070C0"/>
              </a:buClr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BB781A-016F-455F-879E-9E08DEAAF735}" type="slidenum"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kumimoji="0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  <p:transition>
    <p:random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4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4800" y="3962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4"/>
          </p:nvPr>
        </p:nvSpPr>
        <p:spPr bwMode="auto">
          <a:xfrm>
            <a:off x="6934200" y="6477000"/>
            <a:ext cx="1981200" cy="36036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 dirty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70DDBA-47BA-45CC-98E8-796705C1648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solidFill>
            <a:srgbClr val="00B0F0"/>
          </a:solidFill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  <p:transition>
    <p:zoom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BB781A-016F-455F-879E-9E08DEAAF735}" type="slidenum"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kumimoji="0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solidFill>
            <a:srgbClr val="00B0F0"/>
          </a:solidFill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  <p:transition>
    <p:random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908050"/>
            <a:ext cx="42449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2449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BB781A-016F-455F-879E-9E08DEAAF735}" type="slidenum"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kumimoji="0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66"/>
          <a:stretch>
            <a:fillRect/>
          </a:stretch>
        </p:blipFill>
        <p:spPr>
          <a:xfrm>
            <a:off x="6797996" y="35210"/>
            <a:ext cx="2362258" cy="91440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b"/>
          <a:lstStyle>
            <a:lvl1pPr indent="17653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indent="17653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indent="17653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indent="17653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indent="17653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indent="176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indent="176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indent="176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indent="176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17653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934200" y="6477000"/>
            <a:ext cx="1981200" cy="36036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295B2D-7655-401D-8D2E-AF7B4CFCBD21}" type="slidenum"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kumimoji="0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66"/>
          <a:stretch>
            <a:fillRect/>
          </a:stretch>
        </p:blipFill>
        <p:spPr>
          <a:xfrm>
            <a:off x="6797996" y="35210"/>
            <a:ext cx="2362258" cy="91440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solidFill>
            <a:srgbClr val="00B0F0"/>
          </a:solidFill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BB781A-016F-455F-879E-9E08DEAAF735}" type="slidenum"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kumimoji="0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66"/>
          <a:stretch>
            <a:fillRect/>
          </a:stretch>
        </p:blipFill>
        <p:spPr>
          <a:xfrm>
            <a:off x="6797996" y="35210"/>
            <a:ext cx="2362258" cy="91440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BB781A-016F-455F-879E-9E08DEAAF735}" type="slidenum"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kumimoji="0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solidFill>
            <a:srgbClr val="00B0F0"/>
          </a:solidFill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  <p:transition>
    <p:random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8458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00500"/>
            <a:ext cx="8458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1F15E9-86AE-4C11-B84D-1550FA5D32C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zoom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031"/>
          <p:cNvSpPr/>
          <p:nvPr/>
        </p:nvSpPr>
        <p:spPr>
          <a:xfrm>
            <a:off x="711200" y="2286000"/>
            <a:ext cx="7772400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0" y="0"/>
              </a:cxn>
              <a:cxn ang="0">
                <a:pos x="2147483646" y="0"/>
              </a:cxn>
            </a:cxnLst>
            <a:rect l="0" t="0" r="0" b="0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B0F0">
              <a:alpha val="100000"/>
            </a:srgbClr>
          </a:solidFill>
          <a:ln w="9525" cap="flat" cmpd="sng">
            <a:solidFill>
              <a:srgbClr val="00B0F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53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800600"/>
            <a:ext cx="9144000" cy="208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1620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685800" y="836613"/>
            <a:ext cx="7772400" cy="20193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ja-JP" altLang="en-US" noProof="1"/>
              <a:t>マスタ タイトルの書式設定</a:t>
            </a:r>
          </a:p>
        </p:txBody>
      </p:sp>
      <p:sp>
        <p:nvSpPr>
          <p:cNvPr id="111621" name="Rectangle 1029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213100"/>
            <a:ext cx="7010400" cy="18161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ja-JP" altLang="en-US" noProof="1"/>
              <a:t>マスタ サブタイトルの書式設定</a:t>
            </a:r>
          </a:p>
        </p:txBody>
      </p:sp>
      <p:sp>
        <p:nvSpPr>
          <p:cNvPr id="9" name="灯片编号占位符 1"/>
          <p:cNvSpPr>
            <a:spLocks noGrp="1"/>
          </p:cNvSpPr>
          <p:nvPr>
            <p:ph type="sldNum" sz="quarter" idx="4"/>
          </p:nvPr>
        </p:nvSpPr>
        <p:spPr bwMode="auto">
          <a:xfrm>
            <a:off x="6934200" y="6477000"/>
            <a:ext cx="1981200" cy="36036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B94872-BF47-4EDA-923F-B71462EAADAB}" type="slidenum"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kumimoji="0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  <p:transition>
    <p:random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b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250825" y="908050"/>
            <a:ext cx="8642350" cy="540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r>
              <a:rPr lang="ja-JP" altLang="zh-CN" dirty="0"/>
              <a:t>：</a:t>
            </a:r>
            <a:endParaRPr lang="ja-JP" altLang="en-US" dirty="0"/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77000"/>
            <a:ext cx="1981200" cy="360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BB781A-016F-455F-879E-9E08DEAAF735}" type="slidenum"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kumimoji="0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random/>
  </p:transition>
  <p:hf hdr="0" ftr="0" dt="0"/>
  <p:txStyles>
    <p:titleStyle>
      <a:lvl1pPr indent="17653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+mj-lt"/>
          <a:ea typeface="+mj-ea"/>
          <a:cs typeface="+mj-cs"/>
        </a:defRPr>
      </a:lvl1pPr>
      <a:lvl2pPr indent="17653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indent="17653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indent="17653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indent="17653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4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folHlink"/>
          </a:solidFill>
          <a:latin typeface="+mn-lt"/>
          <a:ea typeface="+mn-ea"/>
        </a:defRPr>
      </a:lvl2pPr>
      <a:lvl3pPr marL="1304925" indent="-39560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rgbClr val="009900"/>
          </a:solidFill>
          <a:latin typeface="+mn-lt"/>
          <a:ea typeface="+mn-ea"/>
        </a:defRPr>
      </a:lvl3pPr>
      <a:lvl4pPr marL="1694180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rgbClr val="0099CC"/>
          </a:solidFill>
          <a:latin typeface="+mn-lt"/>
          <a:ea typeface="+mn-ea"/>
        </a:defRPr>
      </a:lvl4pPr>
      <a:lvl5pPr marL="20942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b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250825" y="908050"/>
            <a:ext cx="8642350" cy="540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r>
              <a:rPr lang="ja-JP" altLang="zh-CN" dirty="0"/>
              <a:t>：</a:t>
            </a:r>
            <a:endParaRPr lang="ja-JP" altLang="en-US" dirty="0"/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77000"/>
            <a:ext cx="1981200" cy="360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BB781A-016F-455F-879E-9E08DEAAF735}" type="slidenum"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kumimoji="0" lang="en-US" altLang="ja-JP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66"/>
          <a:stretch>
            <a:fillRect/>
          </a:stretch>
        </p:blipFill>
        <p:spPr>
          <a:xfrm>
            <a:off x="6797996" y="35210"/>
            <a:ext cx="2362258" cy="91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transition>
    <p:random/>
  </p:transition>
  <p:hf hdr="0" ftr="0" dt="0"/>
  <p:txStyles>
    <p:titleStyle>
      <a:lvl1pPr indent="17653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+mj-lt"/>
          <a:ea typeface="+mj-ea"/>
          <a:cs typeface="+mj-cs"/>
        </a:defRPr>
      </a:lvl1pPr>
      <a:lvl2pPr indent="17653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indent="17653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indent="17653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indent="17653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4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folHlink"/>
          </a:solidFill>
          <a:latin typeface="+mn-lt"/>
          <a:ea typeface="+mn-ea"/>
        </a:defRPr>
      </a:lvl2pPr>
      <a:lvl3pPr marL="1304925" indent="-39560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rgbClr val="009900"/>
          </a:solidFill>
          <a:latin typeface="+mn-lt"/>
          <a:ea typeface="+mn-ea"/>
        </a:defRPr>
      </a:lvl3pPr>
      <a:lvl4pPr marL="1694180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rgbClr val="0099CC"/>
          </a:solidFill>
          <a:latin typeface="+mn-lt"/>
          <a:ea typeface="+mn-ea"/>
        </a:defRPr>
      </a:lvl4pPr>
      <a:lvl5pPr marL="20942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ctrTitle"/>
          </p:nvPr>
        </p:nvSpPr>
        <p:spPr>
          <a:xfrm>
            <a:off x="-635" y="1181100"/>
            <a:ext cx="9142730" cy="952500"/>
          </a:xfrm>
        </p:spPr>
        <p:txBody>
          <a:bodyPr vert="horz" wrap="square" lIns="91440" tIns="45720" rIns="91440" bIns="45720" anchor="b"/>
          <a:lstStyle/>
          <a:p>
            <a:pPr algn="ctr" eaLnBrk="1" hangingPunct="1">
              <a:buClrTx/>
              <a:buSzTx/>
              <a:buFontTx/>
            </a:pPr>
            <a:r>
              <a:rPr lang="zh-CN" altLang="en-US" sz="4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机器学习综合实践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7CFABC-4A15-41B0-74A8-06E555DE1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5530" y="2362228"/>
            <a:ext cx="7010400" cy="1816100"/>
          </a:xfrm>
        </p:spPr>
        <p:txBody>
          <a:bodyPr/>
          <a:lstStyle/>
          <a:p>
            <a:r>
              <a:rPr lang="zh-CN" altLang="en-US" sz="2400" dirty="0"/>
              <a:t>“壹贰叁肆伍”小组</a:t>
            </a:r>
            <a:endParaRPr lang="en-US" altLang="zh-CN" sz="2400" dirty="0"/>
          </a:p>
          <a:p>
            <a:r>
              <a:rPr lang="en-US" altLang="zh-CN" sz="2000" dirty="0"/>
              <a:t>       </a:t>
            </a:r>
            <a:r>
              <a:rPr lang="zh-CN" altLang="en-US" sz="2000" dirty="0"/>
              <a:t>成员：覃钰源（组长）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zh-CN" altLang="en-US" sz="2000" dirty="0"/>
              <a:t>杨可庸</a:t>
            </a:r>
            <a:endParaRPr lang="en-US" altLang="zh-CN" sz="2000" dirty="0"/>
          </a:p>
          <a:p>
            <a:r>
              <a:rPr lang="zh-CN" altLang="en-US" sz="2000" dirty="0"/>
              <a:t>    王雨恒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课程主讲教师介绍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064CA3-BC57-43B3-92CC-80F7FFBD582F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1"/>
          <a:stretch>
            <a:fillRect/>
          </a:stretch>
        </p:blipFill>
        <p:spPr>
          <a:xfrm>
            <a:off x="7353555" y="78373"/>
            <a:ext cx="1762089" cy="70485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4185" y="3810000"/>
            <a:ext cx="8353425" cy="1353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发表机器学习及相关领域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CCF-A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类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/IEEE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汇刊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/SCI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一区TOP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高水平期刊会议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论文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33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篇</a:t>
            </a: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其中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TPAMI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等第一作者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通讯作者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论文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22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篇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（近三年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16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篇）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7200" y="1165225"/>
            <a:ext cx="6090285" cy="2922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人工智能学院，副教授</a:t>
            </a: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加拿大滑铁卢大学高级访问学者</a:t>
            </a: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天津市高层次青年人才计划</a:t>
            </a: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中国人工智能学会粒计算与知识发现专委会副秘书长、天津市人工智能学会理事</a:t>
            </a: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endParaRPr lang="zh-CN" alt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3511320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课程主讲教师介绍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064CA3-BC57-43B3-92CC-80F7FFBD582F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1"/>
          <a:stretch>
            <a:fillRect/>
          </a:stretch>
        </p:blipFill>
        <p:spPr>
          <a:xfrm>
            <a:off x="7353555" y="78373"/>
            <a:ext cx="1762089" cy="70485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4185" y="3810000"/>
            <a:ext cx="8353425" cy="1353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发表机器学习及相关领域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CCF-A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类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/IEEE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汇刊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/SCI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一区TOP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高水平期刊会议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论文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33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篇</a:t>
            </a: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其中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TPAMI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等第一作者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通讯作者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论文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22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篇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（近三年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16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篇）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7200" y="1165225"/>
            <a:ext cx="6090285" cy="2922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人工智能学院，副教授</a:t>
            </a: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加拿大滑铁卢大学高级访问学者</a:t>
            </a: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天津市高层次青年人才计划</a:t>
            </a: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中国人工智能学会粒计算与知识发现专委会副秘书长、天津市人工智能学会理事</a:t>
            </a: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endParaRPr lang="zh-CN" alt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640291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课程主讲教师介绍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064CA3-BC57-43B3-92CC-80F7FFBD582F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1"/>
          <a:stretch>
            <a:fillRect/>
          </a:stretch>
        </p:blipFill>
        <p:spPr>
          <a:xfrm>
            <a:off x="7353555" y="78373"/>
            <a:ext cx="1762089" cy="70485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4185" y="3810000"/>
            <a:ext cx="8353425" cy="1353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发表机器学习及相关领域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CCF-A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类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/IEEE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汇刊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/SCI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一区TOP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高水平期刊会议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论文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33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篇</a:t>
            </a: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其中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TPAMI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等第一作者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通讯作者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论文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22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篇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（近三年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16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篇）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7200" y="1165225"/>
            <a:ext cx="6090285" cy="2922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人工智能学院，副教授</a:t>
            </a: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加拿大滑铁卢大学高级访问学者</a:t>
            </a: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天津市高层次青年人才计划</a:t>
            </a: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中国人工智能学会粒计算与知识发现专委会副秘书长、天津市人工智能学会理事</a:t>
            </a: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endParaRPr lang="zh-CN" alt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5564659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课程主讲教师介绍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064CA3-BC57-43B3-92CC-80F7FFBD582F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1"/>
          <a:stretch>
            <a:fillRect/>
          </a:stretch>
        </p:blipFill>
        <p:spPr>
          <a:xfrm>
            <a:off x="7353555" y="78373"/>
            <a:ext cx="1762089" cy="70485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4185" y="3810000"/>
            <a:ext cx="8353425" cy="1353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发表机器学习及相关领域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CCF-A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类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/IEEE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汇刊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/SCI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一区TOP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高水平期刊会议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论文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33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篇</a:t>
            </a: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其中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TPAMI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等第一作者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通讯作者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论文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22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篇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（近三年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16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篇）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7200" y="1165225"/>
            <a:ext cx="6090285" cy="2922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人工智能学院，副教授</a:t>
            </a: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加拿大滑铁卢大学高级访问学者</a:t>
            </a: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天津市高层次青年人才计划</a:t>
            </a: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中国人工智能学会粒计算与知识发现专委会副秘书长、天津市人工智能学会理事</a:t>
            </a: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endParaRPr lang="zh-CN" alt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9981694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指导学生获奖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064CA3-BC57-43B3-92CC-80F7FFBD582F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1"/>
          <a:stretch>
            <a:fillRect/>
          </a:stretch>
        </p:blipFill>
        <p:spPr>
          <a:xfrm>
            <a:off x="7353555" y="78373"/>
            <a:ext cx="1762089" cy="704854"/>
          </a:xfrm>
          <a:prstGeom prst="rect">
            <a:avLst/>
          </a:prstGeom>
        </p:spPr>
      </p:pic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228600" y="914400"/>
            <a:ext cx="8867140" cy="273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just" defTabSz="457200" fontAlgn="auto">
              <a:lnSpc>
                <a:spcPct val="150000"/>
              </a:lnSpc>
              <a:spcBef>
                <a:spcPts val="600"/>
              </a:spcBef>
              <a:buClr>
                <a:srgbClr val="000066"/>
              </a:buClr>
              <a:buFont typeface="Wingdings" panose="05000000000000000000" charset="0"/>
              <a:buChar char="n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天津市优秀博士学位论文奖</a:t>
            </a:r>
            <a:endParaRPr lang="zh-CN" altLang="en-US" sz="2400" b="1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中国人工智能顶级会议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CGCKD优秀学生论文奖</a:t>
            </a: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CCF-A类会议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CVPR</a:t>
            </a:r>
            <a:r>
              <a:rPr lang="en-US" altLang="zh-CN" sz="24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开放世界目标发现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挑战赛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冠军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just" defTabSz="457200">
              <a:spcBef>
                <a:spcPts val="1200"/>
              </a:spcBef>
              <a:buClr>
                <a:srgbClr val="000066"/>
              </a:buClr>
              <a:buFont typeface="Wingdings" panose="05000000000000000000" charset="0"/>
              <a:buChar char="n"/>
            </a:pPr>
            <a:r>
              <a:rPr lang="en-US" altLang="zh-CN" sz="24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第九届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中国国际大学生创新大赛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（原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互联网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+”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大赛）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金奖</a:t>
            </a:r>
            <a:endParaRPr lang="en-US" altLang="zh-CN" sz="2400" b="1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 algn="just" defTabSz="457200">
              <a:spcBef>
                <a:spcPts val="1200"/>
              </a:spcBef>
              <a:buClr>
                <a:srgbClr val="000066"/>
              </a:buClr>
              <a:buFont typeface="Wingdings" panose="05000000000000000000" charset="0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全国信创与人工智能发展博士后学术论坛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优秀论文一等奖</a:t>
            </a:r>
            <a:endParaRPr lang="en-US" altLang="zh-CN" sz="2400" b="1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2890" y="3912870"/>
            <a:ext cx="3801110" cy="26866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876800" y="3919855"/>
            <a:ext cx="3746500" cy="26797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课程内容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57" y="1229160"/>
            <a:ext cx="8686686" cy="4312758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基于真实医学场景数据，完成任务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COVID-19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诊断</a:t>
            </a:r>
          </a:p>
          <a:p>
            <a:pPr marL="908050" marR="0" lvl="1" indent="-43688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这个任务有用吗？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这个任务容易做吗？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课程完成与考核形式</a:t>
            </a:r>
          </a:p>
          <a:p>
            <a:pPr lvl="1" eaLnBrk="1" hangingPunct="1"/>
            <a:r>
              <a:rPr 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任务介绍与答疑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竞赛式安排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实践式考核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结课材料为代码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+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结课报告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>
              <a:buFont typeface="Wingdings" panose="05000000000000000000" pitchFamily="2" charset="2"/>
              <a:buChar char="Ø"/>
            </a:pP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064CA3-BC57-43B3-92CC-80F7FFBD582F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1"/>
          <a:stretch>
            <a:fillRect/>
          </a:stretch>
        </p:blipFill>
        <p:spPr>
          <a:xfrm>
            <a:off x="7353555" y="78373"/>
            <a:ext cx="1762089" cy="704854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课程内容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229360"/>
            <a:ext cx="8686800" cy="314960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竞赛式课程安排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不超过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人组成一个小组，选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人为组长</a:t>
            </a:r>
          </a:p>
          <a:p>
            <a:pPr marL="908050" marR="0" lvl="1" indent="-43688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从课程第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天开始（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8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29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日，周四），每支队伍可提交一次代码给助教，助教运行后记录结果，形成全部队伍的排行榜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课程分数共两部分组成：排行分数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+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结课报告分数</a:t>
            </a:r>
          </a:p>
          <a:p>
            <a:pPr marL="908050" marR="0" lvl="1" indent="-43688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排名前三的队伍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9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日进行现场比拼</a:t>
            </a:r>
          </a:p>
          <a:p>
            <a:pPr marL="908050" marR="0" lvl="1" indent="-43688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用什么方法？都可以！能冲上榜首的就是好方法！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064CA3-BC57-43B3-92CC-80F7FFBD582F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1"/>
          <a:stretch>
            <a:fillRect/>
          </a:stretch>
        </p:blipFill>
        <p:spPr>
          <a:xfrm>
            <a:off x="7353555" y="78373"/>
            <a:ext cx="1762089" cy="704854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4"/>
          <p:cNvSpPr>
            <a:spLocks noGrp="1"/>
          </p:cNvSpPr>
          <p:nvPr>
            <p:ph type="subTitle" idx="1"/>
          </p:nvPr>
        </p:nvSpPr>
        <p:spPr>
          <a:xfrm>
            <a:off x="457200" y="2895600"/>
            <a:ext cx="8382000" cy="27432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SzTx/>
            </a:pPr>
            <a:r>
              <a:rPr lang="en-US" altLang="zh-CN" sz="3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THE END</a:t>
            </a:r>
            <a:endParaRPr lang="en-US" altLang="zh-CN" sz="1800" b="1" dirty="0">
              <a:latin typeface="Times New Roman" panose="02020603050405020304" pitchFamily="18" charset="0"/>
              <a:ea typeface="楷体_GB2312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分工情况及模型排名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714" y="1828842"/>
            <a:ext cx="8686686" cy="2819326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平分制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</a:rPr>
              <a:t>三个数据集，一个人负责一个数据的任务</a:t>
            </a:r>
          </a:p>
          <a:p>
            <a:pPr marL="908050" marR="0" lvl="1" indent="-43688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黑体" panose="02010609060101010101" pitchFamily="49" charset="-122"/>
              </a:rPr>
              <a:t>覃钰源</a:t>
            </a: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黑体" panose="02010609060101010101" pitchFamily="49" charset="-122"/>
              </a:rPr>
              <a:t>负责第一个数据集（</a:t>
            </a:r>
            <a:r>
              <a:rPr lang="en-US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黑体" panose="02010609060101010101" pitchFamily="49" charset="-122"/>
              </a:rPr>
              <a:t>《</a:t>
            </a: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黑体" panose="02010609060101010101" pitchFamily="49" charset="-122"/>
              </a:rPr>
              <a:t>血液生物标志</a:t>
            </a:r>
            <a:r>
              <a:rPr lang="en-US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黑体" panose="02010609060101010101" pitchFamily="49" charset="-122"/>
              </a:rPr>
              <a:t>……》</a:t>
            </a:r>
          </a:p>
          <a:p>
            <a:pPr marL="908050" marR="0" lvl="1" indent="-43688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黑体" panose="02010609060101010101" pitchFamily="49" charset="-122"/>
              </a:rPr>
              <a:t>杨可庸</a:t>
            </a: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黑体" panose="02010609060101010101" pitchFamily="49" charset="-122"/>
              </a:rPr>
              <a:t>负责第二个数据集（</a:t>
            </a:r>
            <a:r>
              <a:rPr lang="en-US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黑体" panose="02010609060101010101" pitchFamily="49" charset="-122"/>
              </a:rPr>
              <a:t>《</a:t>
            </a: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黑体" panose="02010609060101010101" pitchFamily="49" charset="-122"/>
              </a:rPr>
              <a:t>危重老年患者</a:t>
            </a:r>
            <a:r>
              <a:rPr lang="en-US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黑体" panose="02010609060101010101" pitchFamily="49" charset="-122"/>
              </a:rPr>
              <a:t>……》</a:t>
            </a:r>
          </a:p>
          <a:p>
            <a:pPr marL="908050" marR="0" lvl="1" indent="-43688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黑体" panose="02010609060101010101" pitchFamily="49" charset="-122"/>
              </a:rPr>
              <a:t>王雨恒</a:t>
            </a: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黑体" panose="02010609060101010101" pitchFamily="49" charset="-122"/>
              </a:rPr>
              <a:t>负责第三个数据集（</a:t>
            </a:r>
            <a:r>
              <a:rPr lang="en-US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黑体" panose="02010609060101010101" pitchFamily="49" charset="-122"/>
              </a:rPr>
              <a:t>《</a:t>
            </a: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黑体" panose="02010609060101010101" pitchFamily="49" charset="-122"/>
              </a:rPr>
              <a:t>新冠肺炎感染</a:t>
            </a:r>
            <a:r>
              <a:rPr lang="en-US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黑体" panose="02010609060101010101" pitchFamily="49" charset="-122"/>
              </a:rPr>
              <a:t>……》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064CA3-BC57-43B3-92CC-80F7FFBD582F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1"/>
          <a:stretch>
            <a:fillRect/>
          </a:stretch>
        </p:blipFill>
        <p:spPr>
          <a:xfrm>
            <a:off x="7353555" y="78373"/>
            <a:ext cx="1762089" cy="704854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各模型得分及排名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064CA3-BC57-43B3-92CC-80F7FFBD582F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1"/>
          <a:stretch>
            <a:fillRect/>
          </a:stretch>
        </p:blipFill>
        <p:spPr>
          <a:xfrm>
            <a:off x="7353555" y="78373"/>
            <a:ext cx="1762089" cy="70485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7200" y="3198167"/>
            <a:ext cx="835342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预测模型：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Score</a:t>
            </a:r>
            <a:endParaRPr lang="zh-CN" alt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7200" y="1165225"/>
            <a:ext cx="609028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分类模型：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Score0.96762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Rank41</a:t>
            </a:r>
          </a:p>
        </p:txBody>
      </p:sp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D653979C-5FF4-9F21-7599-7319E8313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33" y="1626890"/>
            <a:ext cx="7743727" cy="1441524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数据集一：研究背景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064CA3-BC57-43B3-92CC-80F7FFBD582F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1"/>
          <a:stretch>
            <a:fillRect/>
          </a:stretch>
        </p:blipFill>
        <p:spPr>
          <a:xfrm>
            <a:off x="7353555" y="78373"/>
            <a:ext cx="1762089" cy="70485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19155" y="1643896"/>
            <a:ext cx="8305690" cy="35702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新冠肺炎自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2020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年爆发以来到现在已经过去了四年，虽已结束一年之久，但直到今天，新冠在我国东南沿海地区仍有抬头的趋势。为了更好进行疫情防范，对病人是否感染了新冠的精确判断显得尤为重要。因此，我们根据新冠患者和新冠患者的身体指标，对其进行处理和分析，并使用系列机器学习方法进行模型建立。根据潜在病人的身体指标，判断是否感染了新冠，以及预测新冠患者在当前身体指标下的身亡概率。以达到更好的疫情防范。</a:t>
            </a:r>
            <a:endParaRPr lang="zh-CN" sz="2400" b="1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endParaRPr lang="zh-CN" alt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7292217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数据集一：关键问题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064CA3-BC57-43B3-92CC-80F7FFBD582F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1"/>
          <a:stretch>
            <a:fillRect/>
          </a:stretch>
        </p:blipFill>
        <p:spPr>
          <a:xfrm>
            <a:off x="7353555" y="78373"/>
            <a:ext cx="1762089" cy="7048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AF16DD9-CA0A-0238-65E5-DC2BCEB46586}"/>
              </a:ext>
            </a:extLst>
          </p:cNvPr>
          <p:cNvSpPr txBox="1"/>
          <p:nvPr/>
        </p:nvSpPr>
        <p:spPr>
          <a:xfrm>
            <a:off x="495350" y="1447852"/>
            <a:ext cx="8153299" cy="3077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数据质量：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数据是否足够，是否有噪声、缺失值</a:t>
            </a:r>
            <a:endParaRPr lang="en-US" altLang="zh-CN" sz="2400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特征选择：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如何选择和构造合适的特征</a:t>
            </a:r>
            <a:endParaRPr lang="en-US" altLang="zh-CN" sz="2400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模型选择：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选择何种模型最适合当前问题（分类？预测？</a:t>
            </a:r>
            <a:endParaRPr lang="en-US" altLang="zh-CN" sz="2400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过拟合与欠拟合：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如何调整模型复杂度</a:t>
            </a:r>
            <a:endParaRPr lang="en-US" altLang="zh-CN" sz="2400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超参数的调整：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决策树的深度、神经网络的学习率等</a:t>
            </a:r>
            <a:endParaRPr lang="en-US" altLang="zh-CN" sz="2400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模型的评估与验证：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分类报告、混淆矩阵等方法</a:t>
            </a:r>
            <a:endParaRPr lang="en-US" altLang="zh-CN" sz="2400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4284441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数据集一：技术路线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064CA3-BC57-43B3-92CC-80F7FFBD582F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1"/>
          <a:stretch>
            <a:fillRect/>
          </a:stretch>
        </p:blipFill>
        <p:spPr>
          <a:xfrm>
            <a:off x="7353555" y="78373"/>
            <a:ext cx="1762089" cy="704854"/>
          </a:xfrm>
          <a:prstGeom prst="rect">
            <a:avLst/>
          </a:prstGeom>
        </p:spPr>
      </p:pic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53028613-4527-915B-CFBC-E4DFD40DFE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476" y="765176"/>
            <a:ext cx="5315047" cy="609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35516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数据集一：实验结果及分析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064CA3-BC57-43B3-92CC-80F7FFBD582F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1"/>
          <a:stretch>
            <a:fillRect/>
          </a:stretch>
        </p:blipFill>
        <p:spPr>
          <a:xfrm>
            <a:off x="7353555" y="78373"/>
            <a:ext cx="1762089" cy="70485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4186" y="3810000"/>
            <a:ext cx="334583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回归模型结果及分析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04913" y="936018"/>
            <a:ext cx="350510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分类模型结果及分析</a:t>
            </a:r>
            <a:endParaRPr lang="zh-CN" sz="2400" b="1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日历&#10;&#10;描述已自动生成">
            <a:extLst>
              <a:ext uri="{FF2B5EF4-FFF2-40B4-BE49-F238E27FC236}">
                <a16:creationId xmlns:a16="http://schemas.microsoft.com/office/drawing/2014/main" id="{DD4E1E14-C1DD-A992-3865-A03963B97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967189"/>
            <a:ext cx="4029176" cy="2349149"/>
          </a:xfrm>
          <a:prstGeom prst="rect">
            <a:avLst/>
          </a:prstGeom>
        </p:spPr>
      </p:pic>
      <p:pic>
        <p:nvPicPr>
          <p:cNvPr id="8" name="图片 7" descr="文本&#10;&#10;中度可信度描述已自动生成">
            <a:extLst>
              <a:ext uri="{FF2B5EF4-FFF2-40B4-BE49-F238E27FC236}">
                <a16:creationId xmlns:a16="http://schemas.microsoft.com/office/drawing/2014/main" id="{D79FC014-E81A-6F02-A5B5-A72212B7F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040832"/>
            <a:ext cx="4029176" cy="83824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74189EF-1F29-5DD2-4A1A-B66AC8089B36}"/>
              </a:ext>
            </a:extLst>
          </p:cNvPr>
          <p:cNvSpPr txBox="1"/>
          <p:nvPr/>
        </p:nvSpPr>
        <p:spPr>
          <a:xfrm>
            <a:off x="574184" y="1548923"/>
            <a:ext cx="35051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该模型的目的为判断病人是否为新冠患者，采用了随机森林算法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模型的准确率为</a:t>
            </a:r>
            <a:r>
              <a:rPr lang="en-US" altLang="zh-CN" dirty="0"/>
              <a:t>96%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F1</a:t>
            </a:r>
            <a:r>
              <a:rPr lang="zh-CN" altLang="en-US" dirty="0"/>
              <a:t>分数为</a:t>
            </a:r>
            <a:r>
              <a:rPr lang="en-US" altLang="zh-CN" dirty="0"/>
              <a:t>0.90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模型表现良好，误差在接受范围内。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06D112-6D59-B95D-1513-15CE87BA8FDF}"/>
              </a:ext>
            </a:extLst>
          </p:cNvPr>
          <p:cNvSpPr txBox="1"/>
          <p:nvPr/>
        </p:nvSpPr>
        <p:spPr>
          <a:xfrm>
            <a:off x="574184" y="4486557"/>
            <a:ext cx="376922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该模型的目的为预测新冠病人的死亡概率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模型的</a:t>
            </a:r>
            <a:r>
              <a:rPr lang="en-US" altLang="zh-CN" dirty="0"/>
              <a:t>MAE</a:t>
            </a:r>
            <a:r>
              <a:rPr lang="zh-CN" altLang="en-US" dirty="0"/>
              <a:t>指标为</a:t>
            </a:r>
            <a:r>
              <a:rPr lang="en-US" altLang="zh-CN" dirty="0"/>
              <a:t>0.09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RMSE</a:t>
            </a:r>
            <a:r>
              <a:rPr lang="zh-CN" altLang="en-US" dirty="0"/>
              <a:t>指标为</a:t>
            </a:r>
            <a:r>
              <a:rPr lang="en-US" altLang="zh-CN" dirty="0"/>
              <a:t>0.20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模型表现良好，误差在接受范围内。</a:t>
            </a:r>
          </a:p>
        </p:txBody>
      </p:sp>
    </p:spTree>
    <p:extLst>
      <p:ext uri="{BB962C8B-B14F-4D97-AF65-F5344CB8AC3E}">
        <p14:creationId xmlns:p14="http://schemas.microsoft.com/office/powerpoint/2010/main" val="843780069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数据集一：总结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064CA3-BC57-43B3-92CC-80F7FFBD582F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1"/>
          <a:stretch>
            <a:fillRect/>
          </a:stretch>
        </p:blipFill>
        <p:spPr>
          <a:xfrm>
            <a:off x="7353555" y="78373"/>
            <a:ext cx="1762089" cy="70485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7200" y="1165225"/>
            <a:ext cx="8458200" cy="40318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本次实验数据共有两个任务：一个分类模型和一个回归模型</a:t>
            </a:r>
            <a:endParaRPr lang="zh-CN" sz="2400" b="1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分类模型的数据有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1824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个样本，有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24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个特征，训练时通过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8/2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分划数据集分别作为训练集和验证集，通过数据预处理后训练特征共有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17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个</a:t>
            </a:r>
            <a:endParaRPr lang="en-US" altLang="zh-CN" sz="2400" b="1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回归模型的数据有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985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个样本，共有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24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个特征，训练时通过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8/2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分划数据集分别作为训练集和验证集，通过数据预处理后训练特征共有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14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个</a:t>
            </a:r>
            <a:endParaRPr lang="zh-CN" sz="2400" b="1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训练后得到模型测试结果都在可接受的误差范围内</a:t>
            </a:r>
            <a:endParaRPr lang="en-US" altLang="zh-CN" sz="2400" b="1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代码详见：</a:t>
            </a:r>
            <a:endParaRPr lang="zh-CN" alt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339182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课程主讲教师介绍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064CA3-BC57-43B3-92CC-80F7FFBD582F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1"/>
          <a:stretch>
            <a:fillRect/>
          </a:stretch>
        </p:blipFill>
        <p:spPr>
          <a:xfrm>
            <a:off x="7353555" y="78373"/>
            <a:ext cx="1762089" cy="70485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4185" y="3810000"/>
            <a:ext cx="8353425" cy="1353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发表机器学习及相关领域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CCF-A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类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/IEEE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汇刊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/SCI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一区TOP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高水平期刊会议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论文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33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篇</a:t>
            </a: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其中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TPAMI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等第一作者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通讯作者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论文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22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篇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（近三年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16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篇）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7200" y="1165225"/>
            <a:ext cx="6090285" cy="2922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人工智能学院，副教授</a:t>
            </a: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加拿大滑铁卢大学高级访问学者</a:t>
            </a: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天津市高层次青年人才计划</a:t>
            </a: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中国人工智能学会粒计算与知识发现专委会副秘书长、天津市人工智能学会理事</a:t>
            </a:r>
          </a:p>
          <a:p>
            <a:pPr marL="342900" indent="-342900" algn="just" defTabSz="457200">
              <a:spcBef>
                <a:spcPts val="1200"/>
              </a:spcBef>
              <a:buClr>
                <a:srgbClr val="002060"/>
              </a:buClr>
              <a:buFont typeface="Wingdings" panose="05000000000000000000" pitchFamily="2" charset="2"/>
              <a:buChar char="n"/>
            </a:pPr>
            <a:endParaRPr lang="zh-CN" alt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3579703"/>
      </p:ext>
    </p:extLst>
  </p:cSld>
  <p:clrMapOvr>
    <a:masterClrMapping/>
  </p:clrMapOvr>
  <p:transition>
    <p:rand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4c61eee7-e1ee-439e-b45a-bc45b898f70a}"/>
  <p:tag name="KSO_WPP_MARK_KEY" val="7c91953a-9c66-4a40-9e1b-598ced7105a0"/>
  <p:tag name="COMMONDATA" val="eyJoZGlkIjoiNzRiYzQ1ZjY2MTZhZTM2MjdmMGI0NDdkZDVjMzY3Zj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asedaSample5">
  <a:themeElements>
    <a:clrScheme name="wasedaSample5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wasedaSample5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sedaSample5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sedaSample5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asedaSample5">
  <a:themeElements>
    <a:clrScheme name="wasedaSample5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wasedaSample5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sedaSample5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sedaSample5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1067</Words>
  <Application>Microsoft Office PowerPoint</Application>
  <PresentationFormat>全屏显示(4:3)</PresentationFormat>
  <Paragraphs>114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黑体</vt:lpstr>
      <vt:lpstr>华文仿宋</vt:lpstr>
      <vt:lpstr>宋体</vt:lpstr>
      <vt:lpstr>微软雅黑</vt:lpstr>
      <vt:lpstr>Arial</vt:lpstr>
      <vt:lpstr>Times New Roman</vt:lpstr>
      <vt:lpstr>Verdana</vt:lpstr>
      <vt:lpstr>Wingdings</vt:lpstr>
      <vt:lpstr>wasedaSample5</vt:lpstr>
      <vt:lpstr>1_wasedaSample5</vt:lpstr>
      <vt:lpstr>机器学习综合实践</vt:lpstr>
      <vt:lpstr>分工情况及模型排名</vt:lpstr>
      <vt:lpstr>各模型得分及排名</vt:lpstr>
      <vt:lpstr>数据集一：研究背景</vt:lpstr>
      <vt:lpstr>数据集一：关键问题</vt:lpstr>
      <vt:lpstr>数据集一：技术路线</vt:lpstr>
      <vt:lpstr>数据集一：实验结果及分析</vt:lpstr>
      <vt:lpstr>数据集一：总结</vt:lpstr>
      <vt:lpstr>课程主讲教师介绍</vt:lpstr>
      <vt:lpstr>课程主讲教师介绍</vt:lpstr>
      <vt:lpstr>课程主讲教师介绍</vt:lpstr>
      <vt:lpstr>课程主讲教师介绍</vt:lpstr>
      <vt:lpstr>课程主讲教师介绍</vt:lpstr>
      <vt:lpstr>指导学生获奖</vt:lpstr>
      <vt:lpstr>课程内容</vt:lpstr>
      <vt:lpstr>课程内容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yangliu</dc:creator>
  <cp:lastModifiedBy>qyypyqipr@gmail.com</cp:lastModifiedBy>
  <cp:revision>1162</cp:revision>
  <dcterms:created xsi:type="dcterms:W3CDTF">2019-04-07T04:12:00Z</dcterms:created>
  <dcterms:modified xsi:type="dcterms:W3CDTF">2024-09-03T08:50:57Z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2052-12.1.0.17857</vt:lpwstr>
  </property>
  <property fmtid="{D5CDD505-2E9C-101B-9397-08002B2CF9AE}" pid="4" name="ICV">
    <vt:lpwstr>238CBF7A0A6F44259DF4130162BA6276_13</vt:lpwstr>
  </property>
</Properties>
</file>