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3" r:id="rId4"/>
    <p:sldId id="269" r:id="rId5"/>
    <p:sldId id="272" r:id="rId6"/>
    <p:sldId id="261" r:id="rId7"/>
    <p:sldId id="267" r:id="rId8"/>
    <p:sldId id="262" r:id="rId9"/>
    <p:sldId id="268" r:id="rId10"/>
    <p:sldId id="263" r:id="rId11"/>
    <p:sldId id="274" r:id="rId12"/>
    <p:sldId id="275" r:id="rId13"/>
    <p:sldId id="264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34" autoAdjust="0"/>
  </p:normalViewPr>
  <p:slideViewPr>
    <p:cSldViewPr snapToGrid="0">
      <p:cViewPr varScale="1">
        <p:scale>
          <a:sx n="50" d="100"/>
          <a:sy n="50" d="100"/>
        </p:scale>
        <p:origin x="1416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8BA85-59E5-40D2-9D42-B6CD7CAF5ED4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41D10-E964-43A7-A1DC-B222CB1FD1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3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loud.databricks.com/?o=363006686383482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20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66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7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52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7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77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8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31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26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ctr"/>
            <a:r>
              <a:rPr lang="en-CA" b="0" i="0" dirty="0" smtClean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en-CA" b="0" i="0" dirty="0" smtClean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CA" b="0" i="0" dirty="0" smtClean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CA" b="0" i="0" dirty="0" smtClean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CA" b="0" i="0" u="none" strike="noStrike" dirty="0" smtClean="0">
                <a:solidFill>
                  <a:srgbClr val="333333"/>
                </a:solidFill>
                <a:effectLst/>
                <a:latin typeface="Helvetica Neue"/>
                <a:hlinkClick r:id="rId3"/>
              </a:rPr>
              <a:t>Plot Options...</a:t>
            </a:r>
            <a:endParaRPr lang="en-CA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CA" b="0" i="0" dirty="0" smtClean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1D10-E964-43A7-A1DC-B222CB1FD15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4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52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2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4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49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16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0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64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6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81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5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5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5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10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4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4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A7CD-AA9B-4340-91A6-7C041F53C330}" type="datetimeFigureOut">
              <a:rPr lang="en-CA" smtClean="0"/>
              <a:t>23/09/2017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615D3D-9711-4809-98E4-221AC194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57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~samir/498/Amazon-Recommendations.pdf" TargetMode="External"/><Relationship Id="rId2" Type="http://schemas.openxmlformats.org/officeDocument/2006/relationships/hyperlink" Target="https://www.ig.fpms.ac.be/sites/default/files/Customer%20segmentation%20based%20on%20a%20collaborative%20recommendation%20system:%20Application%20to%20a%20mass%20retail%20company_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se.sjtu.edu.cn/~bjshen/2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link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eweb.ucsd.edu/~jmcaule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785812"/>
            <a:ext cx="10544175" cy="3189839"/>
          </a:xfrm>
        </p:spPr>
        <p:txBody>
          <a:bodyPr>
            <a:normAutofit fontScale="90000"/>
          </a:bodyPr>
          <a:lstStyle/>
          <a:p>
            <a:r>
              <a:rPr lang="en-CA" sz="6600" dirty="0" smtClean="0"/>
              <a:t>Customer Segmentation Using Spark ALS Algorithm</a:t>
            </a:r>
            <a:br>
              <a:rPr lang="en-CA" sz="6600" dirty="0" smtClean="0"/>
            </a:br>
            <a:r>
              <a:rPr lang="en-CA" sz="6600" dirty="0" smtClean="0"/>
              <a:t/>
            </a:r>
            <a:br>
              <a:rPr lang="en-CA" sz="6600" dirty="0" smtClean="0"/>
            </a:br>
            <a:r>
              <a:rPr lang="en-CA" sz="2700" dirty="0" smtClean="0"/>
              <a:t>A different way of segmenting customers based on customer ratings</a:t>
            </a:r>
            <a:endParaRPr lang="en-CA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894" y="4632784"/>
            <a:ext cx="9144000" cy="1655762"/>
          </a:xfrm>
        </p:spPr>
        <p:txBody>
          <a:bodyPr/>
          <a:lstStyle/>
          <a:p>
            <a:r>
              <a:rPr lang="en-CA" sz="1600" dirty="0" err="1" smtClean="0"/>
              <a:t>Hackon</a:t>
            </a:r>
            <a:r>
              <a:rPr lang="en-CA" sz="1600" dirty="0" smtClean="0"/>
              <a:t> Day Project</a:t>
            </a:r>
          </a:p>
          <a:p>
            <a:r>
              <a:rPr lang="en-CA" sz="1600" dirty="0" smtClean="0"/>
              <a:t>Sept 9, </a:t>
            </a:r>
            <a:r>
              <a:rPr lang="en-CA" sz="1600" dirty="0" smtClean="0"/>
              <a:t>2017</a:t>
            </a:r>
          </a:p>
          <a:p>
            <a:r>
              <a:rPr lang="en-CA" sz="1600" dirty="0" smtClean="0"/>
              <a:t>Jane Q. Zhang</a:t>
            </a:r>
          </a:p>
          <a:p>
            <a:endParaRPr lang="en-CA" sz="2800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6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Rating adjusted by timestamp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200" dirty="0" smtClean="0"/>
              <a:t>Assumption: More recent ratings more accurately reflect current product quality and user preference.</a:t>
            </a:r>
          </a:p>
          <a:p>
            <a:pPr marL="0" indent="0">
              <a:buNone/>
            </a:pPr>
            <a:r>
              <a:rPr lang="en-CA" sz="2200" dirty="0" smtClean="0"/>
              <a:t>The Hacker News formula was applied here:</a:t>
            </a:r>
          </a:p>
          <a:p>
            <a:pPr marL="0" indent="0">
              <a:buNone/>
            </a:pPr>
            <a:r>
              <a:rPr lang="en-CA" sz="2200" dirty="0"/>
              <a:t>Score = (P-1) / (T+2)^</a:t>
            </a:r>
            <a:r>
              <a:rPr lang="en-CA" sz="2200" dirty="0" smtClean="0"/>
              <a:t>G</a:t>
            </a:r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where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>P = points of an item (and -1 is to negate </a:t>
            </a:r>
            <a:r>
              <a:rPr lang="en-CA" sz="2200" dirty="0" smtClean="0"/>
              <a:t>submitter’s </a:t>
            </a:r>
            <a:r>
              <a:rPr lang="en-CA" sz="2200" dirty="0"/>
              <a:t>vote)</a:t>
            </a:r>
          </a:p>
          <a:p>
            <a:pPr marL="0" indent="0">
              <a:buNone/>
            </a:pPr>
            <a:r>
              <a:rPr lang="en-CA" sz="2200" dirty="0"/>
              <a:t>T = time since submission (in hours)</a:t>
            </a:r>
          </a:p>
          <a:p>
            <a:pPr marL="0" indent="0">
              <a:buNone/>
            </a:pPr>
            <a:r>
              <a:rPr lang="en-CA" sz="2200" dirty="0"/>
              <a:t>G = Gravity, defaults to 1.8 </a:t>
            </a:r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 </a:t>
            </a:r>
            <a:endParaRPr lang="en-CA" sz="2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adjusted ratings (average ratings on product and user)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150" y="1930400"/>
            <a:ext cx="4300537" cy="4469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45" y="2077284"/>
            <a:ext cx="3923357" cy="40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ALS rank tuning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2457450"/>
            <a:ext cx="8896349" cy="30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Adjust scores by length of review (assumption: longer reviews are more reliable)</a:t>
            </a:r>
          </a:p>
          <a:p>
            <a:r>
              <a:rPr lang="en-CA" sz="2400" dirty="0" smtClean="0"/>
              <a:t>Adjust based on number of reviews a user has given</a:t>
            </a:r>
            <a:r>
              <a:rPr lang="en-CA" sz="2400" dirty="0"/>
              <a:t> </a:t>
            </a:r>
            <a:r>
              <a:rPr lang="en-CA" sz="2400" dirty="0" smtClean="0"/>
              <a:t>in the past (Assumption: more experienced users give more accurate assessments)</a:t>
            </a:r>
          </a:p>
          <a:p>
            <a:r>
              <a:rPr lang="en-CA" sz="2400" dirty="0" smtClean="0"/>
              <a:t>Other features such </a:t>
            </a:r>
            <a:r>
              <a:rPr lang="en-CA" sz="2400" smtClean="0"/>
              <a:t>as </a:t>
            </a:r>
            <a:r>
              <a:rPr lang="en-CA" sz="2400" smtClean="0"/>
              <a:t>review </a:t>
            </a:r>
            <a:r>
              <a:rPr lang="en-CA" sz="2400" dirty="0" smtClean="0"/>
              <a:t>can be used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32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sz="2200" dirty="0" smtClean="0">
                <a:hlinkClick r:id="rId2"/>
              </a:rPr>
              <a:t>Customer </a:t>
            </a:r>
            <a:r>
              <a:rPr lang="en-CA" sz="2200" dirty="0">
                <a:hlinkClick r:id="rId2"/>
              </a:rPr>
              <a:t>segmentation based on a collaborative recommendation system: Application to a mass retail </a:t>
            </a:r>
            <a:r>
              <a:rPr lang="en-CA" sz="2200" dirty="0" smtClean="0">
                <a:hlinkClick r:id="rId2"/>
              </a:rPr>
              <a:t>company</a:t>
            </a:r>
            <a:endParaRPr lang="en-CA" sz="22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CA" sz="2200" dirty="0">
                <a:hlinkClick r:id="rId3"/>
              </a:rPr>
              <a:t>https://www.cs.umd.edu/~</a:t>
            </a:r>
            <a:r>
              <a:rPr lang="en-CA" sz="2200" dirty="0" smtClean="0">
                <a:hlinkClick r:id="rId3"/>
              </a:rPr>
              <a:t>samir/498/Amazon-Recommendations.pdf</a:t>
            </a:r>
            <a:endParaRPr lang="en-CA" sz="22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CA" sz="2200" dirty="0">
                <a:hlinkClick r:id="rId4"/>
              </a:rPr>
              <a:t>http://base.sjtu.edu.cn/~</a:t>
            </a:r>
            <a:r>
              <a:rPr lang="en-CA" sz="2200" dirty="0" smtClean="0">
                <a:hlinkClick r:id="rId4"/>
              </a:rPr>
              <a:t>bjshen/2.pdf</a:t>
            </a:r>
            <a:endParaRPr lang="en-CA" sz="2200" dirty="0" smtClean="0"/>
          </a:p>
          <a:p>
            <a:pPr marL="0" indent="0">
              <a:buNone/>
            </a:pPr>
            <a:endParaRPr lang="en-CA" sz="2200" dirty="0"/>
          </a:p>
          <a:p>
            <a:pPr marL="514350" indent="-514350">
              <a:buAutoNum type="arabicPeriod"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52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4388"/>
            <a:ext cx="9144000" cy="403412"/>
          </a:xfrm>
        </p:spPr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88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 systems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 smtClean="0"/>
              <a:t>Recommendation </a:t>
            </a:r>
            <a:r>
              <a:rPr lang="en-CA" sz="3200" dirty="0" smtClean="0"/>
              <a:t>systems </a:t>
            </a:r>
            <a:r>
              <a:rPr lang="en-CA" sz="3200" dirty="0" smtClean="0"/>
              <a:t>have </a:t>
            </a:r>
            <a:r>
              <a:rPr lang="en-CA" sz="3200" dirty="0" smtClean="0"/>
              <a:t>various applications. </a:t>
            </a:r>
            <a:r>
              <a:rPr lang="en-CA" sz="3200" dirty="0" smtClean="0"/>
              <a:t>Following are some examples: </a:t>
            </a:r>
          </a:p>
          <a:p>
            <a:r>
              <a:rPr lang="en-CA" sz="3200" dirty="0" smtClean="0"/>
              <a:t>Amazon (E-commerce)</a:t>
            </a:r>
          </a:p>
          <a:p>
            <a:r>
              <a:rPr lang="en-CA" sz="3200" dirty="0" smtClean="0"/>
              <a:t>Netflix  </a:t>
            </a:r>
            <a:r>
              <a:rPr lang="en-CA" sz="3200" dirty="0" smtClean="0"/>
              <a:t>(Media, </a:t>
            </a:r>
            <a:r>
              <a:rPr lang="en-CA" sz="3200" dirty="0" smtClean="0"/>
              <a:t>Video, DVD</a:t>
            </a:r>
            <a:r>
              <a:rPr lang="en-CA" sz="3200" dirty="0" smtClean="0"/>
              <a:t>)</a:t>
            </a:r>
            <a:endParaRPr lang="en-CA" sz="3200" dirty="0" smtClean="0"/>
          </a:p>
          <a:p>
            <a:r>
              <a:rPr lang="en-CA" sz="3200" dirty="0" err="1" smtClean="0"/>
              <a:t>MovieLens</a:t>
            </a:r>
            <a:r>
              <a:rPr lang="en-CA" sz="3200" dirty="0" smtClean="0"/>
              <a:t> (</a:t>
            </a:r>
            <a:r>
              <a:rPr lang="en-CA" sz="3200" dirty="0" smtClean="0"/>
              <a:t>Movie)</a:t>
            </a:r>
            <a:endParaRPr lang="en-CA" sz="3200" dirty="0" smtClean="0"/>
          </a:p>
          <a:p>
            <a:r>
              <a:rPr lang="en-CA" sz="3200" dirty="0" smtClean="0"/>
              <a:t>Hacker News (</a:t>
            </a:r>
            <a:r>
              <a:rPr lang="en-CA" sz="3200" dirty="0" smtClean="0"/>
              <a:t>News)</a:t>
            </a:r>
            <a:endParaRPr lang="en-CA" sz="3200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26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 systems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The idea of recommendation is to help users find the product they would like or help companies advertise products</a:t>
            </a:r>
            <a:r>
              <a:rPr lang="en-CA" sz="2400" dirty="0" smtClean="0"/>
              <a:t>.</a:t>
            </a:r>
            <a:endParaRPr lang="en-CA" sz="2400" dirty="0"/>
          </a:p>
          <a:p>
            <a:r>
              <a:rPr lang="en-CA" sz="2400" dirty="0"/>
              <a:t>A frequently used method is predicting </a:t>
            </a:r>
            <a:r>
              <a:rPr lang="en-CA" sz="2400" dirty="0" smtClean="0"/>
              <a:t>ratings based on ratings </a:t>
            </a:r>
            <a:r>
              <a:rPr lang="en-CA" sz="2400" dirty="0"/>
              <a:t>which were explicitly collected from users’ previous interactions</a:t>
            </a:r>
            <a:r>
              <a:rPr lang="en-CA" sz="2400" dirty="0" smtClean="0"/>
              <a:t>.</a:t>
            </a:r>
            <a:endParaRPr lang="en-CA" sz="2400" dirty="0"/>
          </a:p>
          <a:p>
            <a:r>
              <a:rPr lang="en-CA" sz="2400" dirty="0"/>
              <a:t>Different system uses different algorithm for predicting how much  a user will like an item in the system and then make recommendation based on the predicted scores for the particular user.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0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segmentation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smtClean="0"/>
              <a:t>Customer segmentation helps companies move from massive marketing to more targeted marketing, which results in improvement of business performance [1].</a:t>
            </a:r>
          </a:p>
          <a:p>
            <a:r>
              <a:rPr lang="en-CA" sz="2200" dirty="0" smtClean="0"/>
              <a:t>This project is to explore a way of using collaborative filtering based recommendation </a:t>
            </a:r>
            <a:r>
              <a:rPr lang="en-CA" sz="2200" dirty="0" smtClean="0"/>
              <a:t>algorithm </a:t>
            </a:r>
            <a:r>
              <a:rPr lang="en-CA" sz="2200" dirty="0" smtClean="0"/>
              <a:t>to </a:t>
            </a:r>
            <a:r>
              <a:rPr lang="en-CA" sz="2200" dirty="0" smtClean="0"/>
              <a:t>segment customers.</a:t>
            </a:r>
          </a:p>
          <a:p>
            <a:r>
              <a:rPr lang="en-CA" sz="2200" dirty="0" smtClean="0"/>
              <a:t>First, product is recommended to each user;</a:t>
            </a:r>
          </a:p>
          <a:p>
            <a:r>
              <a:rPr lang="en-CA" sz="2200" dirty="0"/>
              <a:t>Then customers are segmented, based on predicted ratings for each user. It finds users who have top predicted ratings for a particular item. 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432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200" dirty="0" smtClean="0"/>
              <a:t>One </a:t>
            </a:r>
            <a:r>
              <a:rPr lang="en-CA" sz="2200" dirty="0"/>
              <a:t>of the </a:t>
            </a:r>
            <a:r>
              <a:rPr lang="en-CA" sz="2200" dirty="0" smtClean="0"/>
              <a:t>challenges </a:t>
            </a:r>
            <a:r>
              <a:rPr lang="en-CA" sz="2200" dirty="0"/>
              <a:t>for recommender algorithms is the computational feasibility for large dimensional matrix computation</a:t>
            </a:r>
            <a:r>
              <a:rPr lang="en-CA" sz="2200" dirty="0" smtClean="0"/>
              <a:t>.</a:t>
            </a:r>
            <a:endParaRPr lang="en-CA" sz="2200" dirty="0"/>
          </a:p>
          <a:p>
            <a:r>
              <a:rPr lang="en-CA" sz="2200" dirty="0"/>
              <a:t>Principle component analysis,  Matrix factorization  are some of the algorithms for resolving large dimensional matrix computational </a:t>
            </a:r>
            <a:r>
              <a:rPr lang="en-CA" sz="2200" dirty="0" smtClean="0"/>
              <a:t>problems</a:t>
            </a:r>
            <a:r>
              <a:rPr lang="en-CA" sz="2200" dirty="0" smtClean="0"/>
              <a:t>.</a:t>
            </a:r>
            <a:endParaRPr lang="en-CA" sz="2200" dirty="0"/>
          </a:p>
          <a:p>
            <a:r>
              <a:rPr lang="en-CA" sz="2200" dirty="0"/>
              <a:t>Among them, ALS (Alternative Least Square) </a:t>
            </a:r>
            <a:r>
              <a:rPr lang="en-CA" sz="2200" dirty="0" smtClean="0"/>
              <a:t>is </a:t>
            </a:r>
            <a:r>
              <a:rPr lang="en-CA" sz="2200" dirty="0"/>
              <a:t>a matrix factorization </a:t>
            </a:r>
            <a:r>
              <a:rPr lang="en-CA" sz="2200" dirty="0" smtClean="0"/>
              <a:t>algorithm. It </a:t>
            </a:r>
            <a:r>
              <a:rPr lang="en-CA" sz="2200" dirty="0"/>
              <a:t>won a Netflix </a:t>
            </a:r>
            <a:r>
              <a:rPr lang="en-CA" sz="2200" dirty="0" smtClean="0"/>
              <a:t>competition [3]. </a:t>
            </a:r>
            <a:r>
              <a:rPr lang="en-CA" sz="2200" dirty="0"/>
              <a:t>Spark implementation allows it </a:t>
            </a:r>
            <a:r>
              <a:rPr lang="en-CA" sz="2200" dirty="0" smtClean="0"/>
              <a:t>to execute in </a:t>
            </a:r>
            <a:r>
              <a:rPr lang="en-CA" sz="2200" dirty="0"/>
              <a:t>parallel. </a:t>
            </a:r>
          </a:p>
        </p:txBody>
      </p:sp>
    </p:spTree>
    <p:extLst>
      <p:ext uri="{BB962C8B-B14F-4D97-AF65-F5344CB8AC3E}">
        <p14:creationId xmlns:p14="http://schemas.microsoft.com/office/powerpoint/2010/main" val="461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>
            <a:normAutofit/>
          </a:bodyPr>
          <a:lstStyle/>
          <a:p>
            <a:r>
              <a:rPr lang="en-CA" sz="2200" dirty="0" smtClean="0"/>
              <a:t>Data set: Amazon </a:t>
            </a:r>
            <a:r>
              <a:rPr lang="en-CA" sz="2200" dirty="0" smtClean="0">
                <a:hlinkClick r:id="rId3"/>
              </a:rPr>
              <a:t>5-core</a:t>
            </a:r>
            <a:r>
              <a:rPr lang="en-CA" sz="2200" dirty="0" smtClean="0"/>
              <a:t> automotive dataset collected by </a:t>
            </a:r>
            <a:r>
              <a:rPr lang="en-CA" sz="2200" b="1" dirty="0">
                <a:hlinkClick r:id="rId4"/>
              </a:rPr>
              <a:t>Julian </a:t>
            </a:r>
            <a:r>
              <a:rPr lang="en-CA" sz="2200" b="1" dirty="0" err="1">
                <a:hlinkClick r:id="rId4"/>
              </a:rPr>
              <a:t>McAuley</a:t>
            </a:r>
            <a:r>
              <a:rPr lang="en-CA" sz="2200" dirty="0"/>
              <a:t>, UCSD</a:t>
            </a:r>
            <a:endParaRPr lang="en-CA" sz="2200" dirty="0" smtClean="0"/>
          </a:p>
          <a:p>
            <a:r>
              <a:rPr lang="en-CA" sz="2200" dirty="0" smtClean="0"/>
              <a:t>Since the rating is highly skewed toward 5, the ratings were adjusted by helpfulness and timestamp and then scaled </a:t>
            </a:r>
          </a:p>
          <a:p>
            <a:r>
              <a:rPr lang="en-CA" sz="2200" dirty="0" smtClean="0"/>
              <a:t>ALS algorithm was applied to the adjusted ratings </a:t>
            </a:r>
          </a:p>
          <a:p>
            <a:r>
              <a:rPr lang="en-CA" sz="2200" dirty="0" smtClean="0"/>
              <a:t>Rank </a:t>
            </a:r>
            <a:r>
              <a:rPr lang="en-CA" sz="2200" dirty="0"/>
              <a:t>p</a:t>
            </a:r>
            <a:r>
              <a:rPr lang="en-CA" sz="2200" dirty="0" smtClean="0"/>
              <a:t>arameter was tuned</a:t>
            </a:r>
          </a:p>
          <a:p>
            <a:r>
              <a:rPr lang="en-CA" sz="2200" dirty="0" smtClean="0"/>
              <a:t>RMSE from baseline 0.934 to 0.776 from rank tuning with 15 max-iteration. Rating adjustment didn’t adjust to expected result. Further tuning and reformulation will be necessary.</a:t>
            </a:r>
          </a:p>
          <a:p>
            <a:pPr marL="0" indent="0">
              <a:buNone/>
            </a:pPr>
            <a:r>
              <a:rPr lang="en-CA" sz="2200" dirty="0"/>
              <a:t> 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4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44625"/>
          </a:xfrm>
        </p:spPr>
        <p:txBody>
          <a:bodyPr/>
          <a:lstStyle/>
          <a:p>
            <a:r>
              <a:rPr lang="en-CA" dirty="0" smtClean="0"/>
              <a:t>Rating diagram (average rating for product and user)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812" y="1515093"/>
            <a:ext cx="4859875" cy="4524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515093"/>
            <a:ext cx="4499163" cy="45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“helpfulness”-Adjusted Ratings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2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F</a:t>
            </a:r>
            <a:r>
              <a:rPr lang="en-CA" sz="2200" dirty="0" smtClean="0"/>
              <a:t>or example, a “helpfulness” score of 2/3:</a:t>
            </a:r>
          </a:p>
          <a:p>
            <a:r>
              <a:rPr lang="en-CA" sz="2200" dirty="0" smtClean="0"/>
              <a:t>2 out of 3 people found the rating and review helpful</a:t>
            </a:r>
          </a:p>
          <a:p>
            <a:pPr marL="0" indent="0">
              <a:buNone/>
            </a:pPr>
            <a:r>
              <a:rPr lang="en-CA" sz="2200" dirty="0" smtClean="0"/>
              <a:t>Assumption: “helpfulness” reflects how other users feel about the rating and can indicate the reliability of a rating. In above example, not all users agree with the rating/review.</a:t>
            </a:r>
          </a:p>
          <a:p>
            <a:pPr marL="0" indent="0">
              <a:buNone/>
            </a:pPr>
            <a:r>
              <a:rPr lang="en-CA" sz="2200" dirty="0" smtClean="0"/>
              <a:t>A formula was used to evaluate the effectiveness of the adjustment. </a:t>
            </a:r>
            <a:r>
              <a:rPr lang="en-CA" sz="2200" dirty="0"/>
              <a:t>T</a:t>
            </a:r>
            <a:r>
              <a:rPr lang="en-CA" sz="2200" dirty="0" smtClean="0"/>
              <a:t>wo parameters can be tuned in the formula</a:t>
            </a:r>
            <a:r>
              <a:rPr lang="en-CA" sz="2200" dirty="0" smtClean="0"/>
              <a:t>:</a:t>
            </a:r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- Adjustment </a:t>
            </a:r>
            <a:r>
              <a:rPr lang="en-CA" sz="2200" dirty="0" smtClean="0"/>
              <a:t>factor</a:t>
            </a:r>
          </a:p>
          <a:p>
            <a:pPr marL="0" indent="0">
              <a:buNone/>
            </a:pPr>
            <a:r>
              <a:rPr lang="en-CA" sz="2200" dirty="0" smtClean="0"/>
              <a:t>- Minimum helpful vote</a:t>
            </a:r>
          </a:p>
        </p:txBody>
      </p:sp>
    </p:spTree>
    <p:extLst>
      <p:ext uri="{BB962C8B-B14F-4D97-AF65-F5344CB8AC3E}">
        <p14:creationId xmlns:p14="http://schemas.microsoft.com/office/powerpoint/2010/main" val="40094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After helpful adjustment (average rating on product and user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438" y="1709737"/>
            <a:ext cx="4516739" cy="391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282" y="1555086"/>
            <a:ext cx="4879034" cy="49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1503</TotalTime>
  <Words>645</Words>
  <Application>Microsoft Office PowerPoint</Application>
  <PresentationFormat>Widescreen</PresentationFormat>
  <Paragraphs>85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Neue</vt:lpstr>
      <vt:lpstr>Trebuchet MS</vt:lpstr>
      <vt:lpstr>Wingdings 3</vt:lpstr>
      <vt:lpstr>Facet</vt:lpstr>
      <vt:lpstr>Customer Segmentation Using Spark ALS Algorithm  A different way of segmenting customers based on customer ratings</vt:lpstr>
      <vt:lpstr>Recommendation systems (1)</vt:lpstr>
      <vt:lpstr>Recommendation systems (2)</vt:lpstr>
      <vt:lpstr>Customer segmentation</vt:lpstr>
      <vt:lpstr>Implementation(1)</vt:lpstr>
      <vt:lpstr>Implementation (2)</vt:lpstr>
      <vt:lpstr>Rating diagram (average rating for product and user)</vt:lpstr>
      <vt:lpstr> “helpfulness”-Adjusted Ratings</vt:lpstr>
      <vt:lpstr>After helpful adjustment (average rating on product and user</vt:lpstr>
      <vt:lpstr>Rating adjusted by timestamp</vt:lpstr>
      <vt:lpstr>Time adjusted ratings (average ratings on product and user)</vt:lpstr>
      <vt:lpstr>ALS rank tuning</vt:lpstr>
      <vt:lpstr> Future Work</vt:lpstr>
      <vt:lpstr>Reference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</dc:creator>
  <cp:lastModifiedBy>Jane</cp:lastModifiedBy>
  <cp:revision>74</cp:revision>
  <dcterms:created xsi:type="dcterms:W3CDTF">2017-09-08T15:38:08Z</dcterms:created>
  <dcterms:modified xsi:type="dcterms:W3CDTF">2017-09-24T02:37:08Z</dcterms:modified>
</cp:coreProperties>
</file>