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6"/>
  </p:notesMasterIdLst>
  <p:sldIdLst>
    <p:sldId id="256" r:id="rId2"/>
    <p:sldId id="269" r:id="rId3"/>
    <p:sldId id="257" r:id="rId4"/>
    <p:sldId id="258" r:id="rId5"/>
    <p:sldId id="260" r:id="rId6"/>
    <p:sldId id="262" r:id="rId7"/>
    <p:sldId id="261" r:id="rId8"/>
    <p:sldId id="263" r:id="rId9"/>
    <p:sldId id="264" r:id="rId10"/>
    <p:sldId id="265" r:id="rId11"/>
    <p:sldId id="266" r:id="rId12"/>
    <p:sldId id="267" r:id="rId13"/>
    <p:sldId id="268" r:id="rId14"/>
    <p:sldId id="25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0708" autoAdjust="0"/>
  </p:normalViewPr>
  <p:slideViewPr>
    <p:cSldViewPr>
      <p:cViewPr varScale="1">
        <p:scale>
          <a:sx n="104" d="100"/>
          <a:sy n="104" d="100"/>
        </p:scale>
        <p:origin x="-1824"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8017A-EF27-4333-8CBA-7208022D9565}" type="datetimeFigureOut">
              <a:rPr lang="zh-CN" altLang="en-US" smtClean="0"/>
              <a:pPr/>
              <a:t>2017/10/18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6645F3-DF14-4580-88C0-61136AC25E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2017/10/18</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2017/10/18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2017/10/18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2017/10/18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2017/10/18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2017/10/18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2017/10/18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2017/10/18</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demo/&#35838;&#31243;&#36141;&#20080;&#32593;&#31449;_&#31354;.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demo/&#35838;&#31243;&#36141;&#20080;&#32593;&#31449;_jquery&#23454;&#29616;.html" TargetMode="External"/><Relationship Id="rId5" Type="http://schemas.openxmlformats.org/officeDocument/2006/relationships/hyperlink" Target="demo/&#35838;&#31243;&#36141;&#20080;&#32593;&#31449;_js&#23454;&#29616;.html"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www.cnblogs.com/dojo-lzz/p/3983335.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cesson.com/view/link/59e407e3e4b06e04d962234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zhihuishu.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www.runoob.com/js/js-stric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设计“项目”</a:t>
            </a:r>
            <a:endParaRPr lang="zh-CN" altLang="en-US" dirty="0"/>
          </a:p>
        </p:txBody>
      </p:sp>
      <p:sp>
        <p:nvSpPr>
          <p:cNvPr id="3" name="内容占位符 2"/>
          <p:cNvSpPr>
            <a:spLocks noGrp="1"/>
          </p:cNvSpPr>
          <p:nvPr>
            <p:ph idx="1"/>
          </p:nvPr>
        </p:nvSpPr>
        <p:spPr/>
        <p:txBody>
          <a:bodyPr/>
          <a:lstStyle/>
          <a:p>
            <a:r>
              <a:rPr lang="zh-CN" altLang="en-US" dirty="0" smtClean="0"/>
              <a:t>设计一个课程购买网站，可以</a:t>
            </a:r>
            <a:r>
              <a:rPr lang="zh-CN" altLang="en-US" dirty="0" smtClean="0"/>
              <a:t>将</a:t>
            </a:r>
            <a:r>
              <a:rPr lang="zh-CN" altLang="en-US" dirty="0" smtClean="0"/>
              <a:t>喜欢的</a:t>
            </a:r>
            <a:r>
              <a:rPr lang="zh-CN" altLang="en-US" dirty="0" smtClean="0"/>
              <a:t>课程</a:t>
            </a:r>
            <a:r>
              <a:rPr lang="zh-CN" altLang="en-US" dirty="0" smtClean="0"/>
              <a:t>添加到自己的购物车，点击提交时，将购物车里的数据提交到后台，存储至数据库。</a:t>
            </a:r>
            <a:endParaRPr lang="zh-CN" altLang="en-US" dirty="0"/>
          </a:p>
        </p:txBody>
      </p:sp>
      <p:sp>
        <p:nvSpPr>
          <p:cNvPr id="4" name="TextBox 3"/>
          <p:cNvSpPr txBox="1"/>
          <p:nvPr/>
        </p:nvSpPr>
        <p:spPr>
          <a:xfrm>
            <a:off x="1071538" y="6357958"/>
            <a:ext cx="8072462" cy="369332"/>
          </a:xfrm>
          <a:prstGeom prst="rect">
            <a:avLst/>
          </a:prstGeom>
          <a:noFill/>
        </p:spPr>
        <p:txBody>
          <a:bodyPr wrap="square" rtlCol="0">
            <a:spAutoFit/>
          </a:bodyPr>
          <a:lstStyle/>
          <a:p>
            <a:r>
              <a:rPr lang="en-US" altLang="zh-CN" dirty="0" smtClean="0">
                <a:hlinkClick r:id="rId2" action="ppaction://hlinkfile"/>
              </a:rPr>
              <a:t>demo</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实现思路</a:t>
            </a:r>
            <a:endParaRPr lang="zh-CN" altLang="en-US" dirty="0"/>
          </a:p>
        </p:txBody>
      </p:sp>
      <p:pic>
        <p:nvPicPr>
          <p:cNvPr id="8194" name="Picture 2"/>
          <p:cNvPicPr>
            <a:picLocks noGrp="1" noChangeAspect="1" noChangeArrowheads="1"/>
          </p:cNvPicPr>
          <p:nvPr>
            <p:ph idx="1"/>
          </p:nvPr>
        </p:nvPicPr>
        <p:blipFill>
          <a:blip r:embed="rId3"/>
          <a:srcRect/>
          <a:stretch>
            <a:fillRect/>
          </a:stretch>
        </p:blipFill>
        <p:spPr bwMode="auto">
          <a:xfrm>
            <a:off x="928662" y="1571612"/>
            <a:ext cx="3266667" cy="4009524"/>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3929058" y="1500174"/>
            <a:ext cx="5029200" cy="4276725"/>
          </a:xfrm>
          <a:prstGeom prst="rect">
            <a:avLst/>
          </a:prstGeom>
          <a:noFill/>
          <a:ln w="9525">
            <a:noFill/>
            <a:miter lim="800000"/>
            <a:headEnd/>
            <a:tailEnd/>
          </a:ln>
          <a:effectLst/>
        </p:spPr>
      </p:pic>
      <p:sp>
        <p:nvSpPr>
          <p:cNvPr id="5" name="TextBox 4"/>
          <p:cNvSpPr txBox="1"/>
          <p:nvPr/>
        </p:nvSpPr>
        <p:spPr>
          <a:xfrm>
            <a:off x="1000100" y="5857892"/>
            <a:ext cx="8001056" cy="369332"/>
          </a:xfrm>
          <a:prstGeom prst="rect">
            <a:avLst/>
          </a:prstGeom>
          <a:noFill/>
        </p:spPr>
        <p:txBody>
          <a:bodyPr wrap="square" rtlCol="0">
            <a:spAutoFit/>
          </a:bodyPr>
          <a:lstStyle/>
          <a:p>
            <a:r>
              <a:rPr lang="zh-CN" altLang="en-US" dirty="0" smtClean="0">
                <a:hlinkClick r:id="rId5" action="ppaction://hlinkfile"/>
              </a:rPr>
              <a:t>原</a:t>
            </a:r>
            <a:r>
              <a:rPr lang="zh-CN" altLang="en-US" dirty="0" smtClean="0">
                <a:hlinkClick r:id="rId5" action="ppaction://hlinkfile"/>
              </a:rPr>
              <a:t>生</a:t>
            </a:r>
            <a:r>
              <a:rPr lang="en-US" altLang="zh-CN" dirty="0" err="1" smtClean="0">
                <a:hlinkClick r:id="rId5" action="ppaction://hlinkfile"/>
              </a:rPr>
              <a:t>js</a:t>
            </a:r>
            <a:r>
              <a:rPr lang="en-US" altLang="zh-CN" dirty="0" smtClean="0">
                <a:hlinkClick r:id="rId5" action="ppaction://hlinkfile"/>
              </a:rPr>
              <a:t> demo</a:t>
            </a:r>
            <a:endParaRPr lang="zh-CN" altLang="en-US" dirty="0"/>
          </a:p>
        </p:txBody>
      </p:sp>
      <p:sp>
        <p:nvSpPr>
          <p:cNvPr id="6" name="TextBox 5"/>
          <p:cNvSpPr txBox="1"/>
          <p:nvPr/>
        </p:nvSpPr>
        <p:spPr>
          <a:xfrm>
            <a:off x="1071538" y="6286520"/>
            <a:ext cx="7858180" cy="369332"/>
          </a:xfrm>
          <a:prstGeom prst="rect">
            <a:avLst/>
          </a:prstGeom>
          <a:noFill/>
        </p:spPr>
        <p:txBody>
          <a:bodyPr wrap="square" rtlCol="0">
            <a:spAutoFit/>
          </a:bodyPr>
          <a:lstStyle/>
          <a:p>
            <a:r>
              <a:rPr lang="en-US" altLang="zh-CN" dirty="0" err="1" smtClean="0">
                <a:hlinkClick r:id="rId6" action="ppaction://hlinkfile"/>
              </a:rPr>
              <a:t>Jquery</a:t>
            </a:r>
            <a:r>
              <a:rPr lang="en-US" altLang="zh-CN" dirty="0" smtClean="0">
                <a:hlinkClick r:id="rId6" action="ppaction://hlinkfile"/>
              </a:rPr>
              <a:t> demo</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和</a:t>
            </a:r>
            <a:r>
              <a:rPr lang="en-US" altLang="zh-CN" dirty="0" err="1" smtClean="0"/>
              <a:t>jQuery</a:t>
            </a:r>
            <a:r>
              <a:rPr lang="zh-CN" altLang="en-US" dirty="0" smtClean="0"/>
              <a:t>的关系</a:t>
            </a:r>
            <a:endParaRPr lang="zh-CN" altLang="en-US" dirty="0"/>
          </a:p>
        </p:txBody>
      </p:sp>
      <p:sp>
        <p:nvSpPr>
          <p:cNvPr id="3" name="内容占位符 2"/>
          <p:cNvSpPr>
            <a:spLocks noGrp="1"/>
          </p:cNvSpPr>
          <p:nvPr>
            <p:ph idx="1"/>
          </p:nvPr>
        </p:nvSpPr>
        <p:spPr/>
        <p:txBody>
          <a:bodyPr/>
          <a:lstStyle/>
          <a:p>
            <a:r>
              <a:rPr lang="en-US" dirty="0" err="1" smtClean="0"/>
              <a:t>jQuery</a:t>
            </a:r>
            <a:r>
              <a:rPr lang="zh-CN" altLang="en-US" dirty="0" smtClean="0"/>
              <a:t>是一个兼容多浏览器的</a:t>
            </a:r>
            <a:r>
              <a:rPr lang="en-US" dirty="0" err="1" smtClean="0"/>
              <a:t>javascript</a:t>
            </a:r>
            <a:r>
              <a:rPr lang="zh-CN" altLang="en-US" dirty="0" smtClean="0"/>
              <a:t>库，核心理念是</a:t>
            </a:r>
            <a:r>
              <a:rPr lang="en-US" dirty="0" smtClean="0"/>
              <a:t>write </a:t>
            </a:r>
            <a:r>
              <a:rPr lang="en-US" dirty="0" err="1" smtClean="0"/>
              <a:t>less,do</a:t>
            </a:r>
            <a:r>
              <a:rPr lang="en-US" dirty="0" smtClean="0"/>
              <a:t> more(</a:t>
            </a:r>
            <a:r>
              <a:rPr lang="zh-CN" altLang="en-US" dirty="0" smtClean="0"/>
              <a:t>写得更少</a:t>
            </a:r>
            <a:r>
              <a:rPr lang="en-US" altLang="zh-CN" dirty="0" smtClean="0"/>
              <a:t>,</a:t>
            </a:r>
            <a:r>
              <a:rPr lang="zh-CN" altLang="en-US" dirty="0" smtClean="0"/>
              <a:t>做得更多</a:t>
            </a:r>
            <a:r>
              <a:rPr lang="en-US" altLang="zh-CN" dirty="0" smtClean="0"/>
              <a:t>)</a:t>
            </a:r>
          </a:p>
          <a:p>
            <a:r>
              <a:rPr lang="en-US" altLang="zh-CN" dirty="0" err="1" smtClean="0"/>
              <a:t>jquery</a:t>
            </a:r>
            <a:r>
              <a:rPr lang="zh-CN" altLang="en-US" dirty="0" smtClean="0"/>
              <a:t>对</a:t>
            </a:r>
            <a:r>
              <a:rPr lang="en-US" altLang="zh-CN" dirty="0" smtClean="0"/>
              <a:t>DOM</a:t>
            </a:r>
            <a:r>
              <a:rPr lang="zh-CN" altLang="en-US" dirty="0" smtClean="0"/>
              <a:t>的操作极度</a:t>
            </a:r>
            <a:r>
              <a:rPr lang="zh-CN" altLang="en-US" dirty="0" smtClean="0"/>
              <a:t>简化，</a:t>
            </a:r>
            <a:r>
              <a:rPr lang="zh-CN" altLang="en-US" dirty="0" smtClean="0"/>
              <a:t>提高了开发效率</a:t>
            </a:r>
            <a:r>
              <a:rPr lang="en-US" altLang="zh-CN" dirty="0" smtClean="0"/>
              <a:t>, </a:t>
            </a:r>
            <a:r>
              <a:rPr lang="zh-CN" altLang="en-US" dirty="0" smtClean="0"/>
              <a:t>减少重复</a:t>
            </a:r>
            <a:r>
              <a:rPr lang="zh-CN" altLang="en-US" dirty="0" smtClean="0"/>
              <a:t>劳动</a:t>
            </a:r>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dirty="0"/>
          </a:p>
        </p:txBody>
      </p:sp>
      <p:sp>
        <p:nvSpPr>
          <p:cNvPr id="5" name="内容占位符 4"/>
          <p:cNvSpPr>
            <a:spLocks noGrp="1"/>
          </p:cNvSpPr>
          <p:nvPr>
            <p:ph idx="1"/>
          </p:nvPr>
        </p:nvSpPr>
        <p:spPr/>
        <p:txBody>
          <a:bodyPr>
            <a:normAutofit fontScale="70000" lnSpcReduction="20000"/>
          </a:bodyPr>
          <a:lstStyle/>
          <a:p>
            <a:r>
              <a:rPr lang="zh-CN" altLang="en-US" dirty="0" smtClean="0"/>
              <a:t>计算机技术是有层次的。</a:t>
            </a:r>
            <a:br>
              <a:rPr lang="zh-CN" altLang="en-US" dirty="0" smtClean="0"/>
            </a:br>
            <a:r>
              <a:rPr lang="zh-CN" altLang="en-US" dirty="0" smtClean="0"/>
              <a:t>举个例子：</a:t>
            </a:r>
            <a:br>
              <a:rPr lang="zh-CN" altLang="en-US" dirty="0" smtClean="0"/>
            </a:br>
            <a:r>
              <a:rPr lang="en-US" altLang="zh-CN" dirty="0" smtClean="0"/>
              <a:t>bootstrap -&gt; </a:t>
            </a:r>
            <a:r>
              <a:rPr lang="en-US" altLang="zh-CN" dirty="0" err="1" smtClean="0"/>
              <a:t>jQuery</a:t>
            </a:r>
            <a:r>
              <a:rPr lang="en-US" altLang="zh-CN" dirty="0" smtClean="0"/>
              <a:t> -&gt; </a:t>
            </a:r>
            <a:r>
              <a:rPr lang="en-US" altLang="zh-CN" dirty="0" err="1" smtClean="0"/>
              <a:t>js</a:t>
            </a:r>
            <a:r>
              <a:rPr lang="en-US" altLang="zh-CN" dirty="0" smtClean="0"/>
              <a:t> -&gt; V8 -&gt; C++ -&gt; </a:t>
            </a:r>
            <a:r>
              <a:rPr lang="zh-CN" altLang="en-US" dirty="0" smtClean="0"/>
              <a:t>汇编 </a:t>
            </a:r>
            <a:r>
              <a:rPr lang="en-US" altLang="zh-CN" dirty="0" smtClean="0"/>
              <a:t>-&gt; </a:t>
            </a:r>
            <a:r>
              <a:rPr lang="zh-CN" altLang="en-US" dirty="0" smtClean="0"/>
              <a:t>处理器架构 </a:t>
            </a:r>
            <a:r>
              <a:rPr lang="en-US" altLang="zh-CN" dirty="0" smtClean="0"/>
              <a:t>-&gt; </a:t>
            </a:r>
            <a:r>
              <a:rPr lang="zh-CN" altLang="en-US" dirty="0" smtClean="0"/>
              <a:t>电路设计 </a:t>
            </a:r>
            <a:r>
              <a:rPr lang="en-US" altLang="zh-CN" dirty="0" smtClean="0"/>
              <a:t>-&gt; </a:t>
            </a:r>
            <a:r>
              <a:rPr lang="zh-CN" altLang="en-US" dirty="0" smtClean="0"/>
              <a:t>半导体材料</a:t>
            </a:r>
            <a:r>
              <a:rPr lang="en-US" altLang="zh-CN" dirty="0" smtClean="0"/>
              <a:t>-&gt; ...</a:t>
            </a:r>
          </a:p>
          <a:p>
            <a:r>
              <a:rPr lang="zh-CN" altLang="en-US" dirty="0" smtClean="0"/>
              <a:t>分层的好处就是让不同层次的开发者只需要关注与之相关的几个层次就可以高效地进行生产，而不需要过度了解底层和上层的细节。</a:t>
            </a:r>
          </a:p>
          <a:p>
            <a:r>
              <a:rPr lang="zh-CN" altLang="en-US" dirty="0" smtClean="0"/>
              <a:t/>
            </a:r>
            <a:br>
              <a:rPr lang="zh-CN" altLang="en-US" dirty="0" smtClean="0"/>
            </a:br>
            <a:r>
              <a:rPr lang="zh-CN" altLang="en-US" dirty="0" smtClean="0"/>
              <a:t/>
            </a:r>
            <a:br>
              <a:rPr lang="zh-CN" altLang="en-US" dirty="0" smtClean="0"/>
            </a:br>
            <a:r>
              <a:rPr lang="zh-CN" altLang="en-US" dirty="0" smtClean="0"/>
              <a:t>作者：知乎用户</a:t>
            </a:r>
            <a:br>
              <a:rPr lang="zh-CN" altLang="en-US" dirty="0" smtClean="0"/>
            </a:br>
            <a:r>
              <a:rPr lang="zh-CN" altLang="en-US" dirty="0" smtClean="0"/>
              <a:t>链接：</a:t>
            </a:r>
            <a:r>
              <a:rPr lang="en-US" altLang="zh-CN" dirty="0" smtClean="0"/>
              <a:t>https://www.zhihu.com/question/36498186/answer/67902815</a:t>
            </a:r>
            <a:br>
              <a:rPr lang="en-US" altLang="zh-CN" dirty="0" smtClean="0"/>
            </a:br>
            <a:r>
              <a:rPr lang="zh-CN" altLang="en-US" dirty="0" smtClean="0"/>
              <a:t>来源：知乎</a:t>
            </a:r>
            <a:br>
              <a:rPr lang="zh-CN" altLang="en-US" dirty="0" smtClean="0"/>
            </a:br>
            <a:r>
              <a:rPr lang="zh-CN" altLang="en-US" dirty="0" smtClean="0"/>
              <a:t>著作权归作者所有。商业转载请联系作者获得授权，非商业转载请注明出处。</a:t>
            </a:r>
          </a:p>
          <a:p>
            <a:pPr>
              <a:buNone/>
            </a:pP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8728" y="274638"/>
            <a:ext cx="7504960" cy="1143000"/>
          </a:xfrm>
        </p:spPr>
        <p:txBody>
          <a:bodyPr/>
          <a:lstStyle/>
          <a:p>
            <a:r>
              <a:rPr lang="zh-CN" altLang="en-US" dirty="0" smtClean="0"/>
              <a:t>浏览器的解析渲染过程</a:t>
            </a:r>
            <a:endParaRPr lang="zh-CN" altLang="en-US" dirty="0"/>
          </a:p>
        </p:txBody>
      </p:sp>
      <p:sp>
        <p:nvSpPr>
          <p:cNvPr id="3" name="内容占位符 2"/>
          <p:cNvSpPr>
            <a:spLocks noGrp="1"/>
          </p:cNvSpPr>
          <p:nvPr>
            <p:ph idx="1"/>
          </p:nvPr>
        </p:nvSpPr>
        <p:spPr/>
        <p:txBody>
          <a:bodyPr/>
          <a:lstStyle/>
          <a:p>
            <a:pPr marL="596646" indent="-514350">
              <a:buFont typeface="+mj-lt"/>
              <a:buAutoNum type="arabicPeriod"/>
            </a:pPr>
            <a:r>
              <a:rPr lang="zh-CN" altLang="en-US" dirty="0" smtClean="0"/>
              <a:t>解析</a:t>
            </a:r>
            <a:r>
              <a:rPr lang="en-US" altLang="zh-CN" dirty="0" smtClean="0"/>
              <a:t>HTML+</a:t>
            </a:r>
            <a:r>
              <a:rPr lang="zh-CN" altLang="en-US" dirty="0" smtClean="0"/>
              <a:t>构建</a:t>
            </a:r>
            <a:r>
              <a:rPr lang="en-US" altLang="zh-CN" dirty="0" smtClean="0"/>
              <a:t>DOM</a:t>
            </a:r>
            <a:r>
              <a:rPr lang="zh-CN" altLang="en-US" dirty="0" smtClean="0"/>
              <a:t>树</a:t>
            </a:r>
            <a:endParaRPr lang="en-US" altLang="zh-CN" dirty="0" smtClean="0"/>
          </a:p>
          <a:p>
            <a:pPr marL="596646" indent="-514350">
              <a:buFont typeface="+mj-lt"/>
              <a:buAutoNum type="arabicPeriod"/>
            </a:pPr>
            <a:r>
              <a:rPr lang="en-US" altLang="zh-CN" dirty="0" smtClean="0"/>
              <a:t>DOM</a:t>
            </a:r>
            <a:r>
              <a:rPr lang="zh-CN" altLang="en-US" dirty="0" smtClean="0"/>
              <a:t>树与</a:t>
            </a:r>
            <a:r>
              <a:rPr lang="en-US" altLang="zh-CN" dirty="0" smtClean="0"/>
              <a:t>CSS</a:t>
            </a:r>
            <a:r>
              <a:rPr lang="zh-CN" altLang="en-US" dirty="0" smtClean="0"/>
              <a:t>样式进行附着构造</a:t>
            </a:r>
            <a:r>
              <a:rPr lang="en-US" altLang="zh-CN" dirty="0" smtClean="0"/>
              <a:t>=&gt;</a:t>
            </a:r>
            <a:r>
              <a:rPr lang="zh-CN" altLang="en-US" dirty="0" smtClean="0"/>
              <a:t>呈现树</a:t>
            </a:r>
            <a:r>
              <a:rPr lang="en-US" dirty="0" err="1" smtClean="0"/>
              <a:t>RenderTree</a:t>
            </a:r>
            <a:endParaRPr lang="zh-CN" altLang="en-US" dirty="0" smtClean="0"/>
          </a:p>
          <a:p>
            <a:pPr marL="596646" indent="-514350">
              <a:buFont typeface="+mj-lt"/>
              <a:buAutoNum type="arabicPeriod"/>
            </a:pPr>
            <a:r>
              <a:rPr lang="zh-CN" altLang="en-US" dirty="0" smtClean="0"/>
              <a:t>布局</a:t>
            </a:r>
          </a:p>
          <a:p>
            <a:pPr marL="596646" indent="-514350">
              <a:buFont typeface="+mj-lt"/>
              <a:buAutoNum type="arabicPeriod"/>
            </a:pPr>
            <a:r>
              <a:rPr lang="zh-CN" altLang="en-US" dirty="0" smtClean="0"/>
              <a:t>绘制</a:t>
            </a:r>
          </a:p>
          <a:p>
            <a:pPr>
              <a:buNone/>
            </a:pPr>
            <a:endParaRPr lang="zh-CN" altLang="en-US" dirty="0"/>
          </a:p>
        </p:txBody>
      </p:sp>
      <p:pic>
        <p:nvPicPr>
          <p:cNvPr id="4098" name="Picture 2"/>
          <p:cNvPicPr>
            <a:picLocks noChangeAspect="1" noChangeArrowheads="1"/>
          </p:cNvPicPr>
          <p:nvPr/>
        </p:nvPicPr>
        <p:blipFill>
          <a:blip r:embed="rId3"/>
          <a:srcRect/>
          <a:stretch>
            <a:fillRect/>
          </a:stretch>
        </p:blipFill>
        <p:spPr bwMode="auto">
          <a:xfrm>
            <a:off x="1857356" y="2628900"/>
            <a:ext cx="6732587" cy="4229100"/>
          </a:xfrm>
          <a:prstGeom prst="rect">
            <a:avLst/>
          </a:prstGeom>
          <a:noFill/>
          <a:ln w="9525">
            <a:noFill/>
            <a:miter lim="800000"/>
            <a:headEnd/>
            <a:tailEnd/>
          </a:ln>
          <a:effectLst/>
        </p:spPr>
      </p:pic>
      <p:sp>
        <p:nvSpPr>
          <p:cNvPr id="5" name="TextBox 4"/>
          <p:cNvSpPr txBox="1"/>
          <p:nvPr/>
        </p:nvSpPr>
        <p:spPr>
          <a:xfrm>
            <a:off x="428564" y="6286520"/>
            <a:ext cx="8715436" cy="369332"/>
          </a:xfrm>
          <a:prstGeom prst="rect">
            <a:avLst/>
          </a:prstGeom>
          <a:noFill/>
        </p:spPr>
        <p:txBody>
          <a:bodyPr wrap="square" rtlCol="0">
            <a:spAutoFit/>
          </a:bodyPr>
          <a:lstStyle/>
          <a:p>
            <a:r>
              <a:rPr lang="en-US" altLang="zh-CN" dirty="0" smtClean="0">
                <a:hlinkClick r:id="rId4"/>
              </a:rPr>
              <a:t>http://www.cnblogs.com/dojo-lzz/p/3983335.html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经济学的供求关系</a:t>
            </a:r>
            <a:endParaRPr lang="en-US" altLang="zh-CN" dirty="0" smtClean="0"/>
          </a:p>
          <a:p>
            <a:r>
              <a:rPr lang="zh-CN" altLang="en-US" dirty="0" smtClean="0"/>
              <a:t>高考、中考</a:t>
            </a:r>
            <a:endParaRPr lang="en-US" altLang="zh-CN" dirty="0" smtClean="0"/>
          </a:p>
          <a:p>
            <a:r>
              <a:rPr lang="zh-CN" altLang="en-US" dirty="0" smtClean="0"/>
              <a:t>男女爱情</a:t>
            </a:r>
            <a:endParaRPr lang="en-US" altLang="zh-CN" dirty="0" smtClean="0"/>
          </a:p>
          <a:p>
            <a:r>
              <a:rPr lang="zh-CN" altLang="en-US" dirty="0" smtClean="0"/>
              <a:t>游戏和工作里任务</a:t>
            </a:r>
            <a:endParaRPr lang="en-US" altLang="zh-CN" dirty="0" smtClean="0"/>
          </a:p>
          <a:p>
            <a:r>
              <a:rPr lang="zh-CN" altLang="en-US" dirty="0" smtClean="0"/>
              <a:t>综艺节目</a:t>
            </a:r>
            <a:endParaRPr lang="en-US" altLang="zh-CN" dirty="0" smtClean="0"/>
          </a:p>
          <a:p>
            <a:r>
              <a:rPr lang="zh-CN" altLang="en-US" dirty="0" smtClean="0"/>
              <a:t>穷人的孩子早当家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总技术架构</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TextBox 4"/>
          <p:cNvSpPr txBox="1"/>
          <p:nvPr/>
        </p:nvSpPr>
        <p:spPr>
          <a:xfrm>
            <a:off x="428564" y="6286520"/>
            <a:ext cx="8715436" cy="369332"/>
          </a:xfrm>
          <a:prstGeom prst="rect">
            <a:avLst/>
          </a:prstGeom>
          <a:noFill/>
        </p:spPr>
        <p:txBody>
          <a:bodyPr wrap="square" rtlCol="0">
            <a:spAutoFit/>
          </a:bodyPr>
          <a:lstStyle/>
          <a:p>
            <a:r>
              <a:rPr lang="en-US" altLang="zh-CN" dirty="0" smtClean="0">
                <a:hlinkClick r:id="rId3"/>
              </a:rPr>
              <a:t>https://www.processon.com/view/link/59e407e3e4b06e04d962234d</a:t>
            </a:r>
            <a:endParaRPr lang="zh-CN" altLang="en-US" dirty="0"/>
          </a:p>
        </p:txBody>
      </p:sp>
      <p:pic>
        <p:nvPicPr>
          <p:cNvPr id="1027" name="Picture 3"/>
          <p:cNvPicPr>
            <a:picLocks noChangeAspect="1" noChangeArrowheads="1"/>
          </p:cNvPicPr>
          <p:nvPr/>
        </p:nvPicPr>
        <p:blipFill>
          <a:blip r:embed="rId4"/>
          <a:srcRect/>
          <a:stretch>
            <a:fillRect/>
          </a:stretch>
        </p:blipFill>
        <p:spPr bwMode="auto">
          <a:xfrm>
            <a:off x="-285784" y="1357298"/>
            <a:ext cx="9787006" cy="47089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请求是怎么样一个过程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214282" y="1500174"/>
            <a:ext cx="8689818" cy="4572032"/>
          </a:xfrm>
          <a:prstGeom prst="rect">
            <a:avLst/>
          </a:prstGeom>
          <a:noFill/>
          <a:ln w="9525">
            <a:noFill/>
            <a:miter lim="800000"/>
            <a:headEnd/>
            <a:tailEnd/>
          </a:ln>
          <a:effectLst/>
        </p:spPr>
      </p:pic>
      <p:sp>
        <p:nvSpPr>
          <p:cNvPr id="6" name="TextBox 5"/>
          <p:cNvSpPr txBox="1"/>
          <p:nvPr/>
        </p:nvSpPr>
        <p:spPr>
          <a:xfrm>
            <a:off x="428564" y="6286520"/>
            <a:ext cx="8715436" cy="369332"/>
          </a:xfrm>
          <a:prstGeom prst="rect">
            <a:avLst/>
          </a:prstGeom>
          <a:noFill/>
        </p:spPr>
        <p:txBody>
          <a:bodyPr wrap="square" rtlCol="0">
            <a:spAutoFit/>
          </a:bodyPr>
          <a:lstStyle/>
          <a:p>
            <a:r>
              <a:rPr lang="en-US" altLang="zh-CN" dirty="0" smtClean="0">
                <a:hlinkClick r:id="rId4"/>
              </a:rPr>
              <a:t>http://www.zhihuishu.com/</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0" y="0"/>
            <a:ext cx="12087518" cy="6715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srcRect/>
          <a:stretch>
            <a:fillRect/>
          </a:stretch>
        </p:blipFill>
        <p:spPr bwMode="auto">
          <a:xfrm>
            <a:off x="0" y="-112713"/>
            <a:ext cx="10533063" cy="6970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服务器端</a:t>
            </a:r>
            <a:r>
              <a:rPr lang="en-US" altLang="zh-CN" dirty="0" err="1" smtClean="0"/>
              <a:t>js</a:t>
            </a:r>
            <a:endParaRPr lang="zh-CN" altLang="en-US" dirty="0"/>
          </a:p>
        </p:txBody>
      </p:sp>
      <p:pic>
        <p:nvPicPr>
          <p:cNvPr id="5122" name="Picture 2"/>
          <p:cNvPicPr>
            <a:picLocks noGrp="1" noChangeAspect="1" noChangeArrowheads="1"/>
          </p:cNvPicPr>
          <p:nvPr>
            <p:ph idx="1"/>
          </p:nvPr>
        </p:nvPicPr>
        <p:blipFill>
          <a:blip r:embed="rId3"/>
          <a:srcRect/>
          <a:stretch>
            <a:fillRect/>
          </a:stretch>
        </p:blipFill>
        <p:spPr bwMode="auto">
          <a:xfrm>
            <a:off x="1071538" y="4500570"/>
            <a:ext cx="3819048" cy="457143"/>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1142976" y="1571612"/>
            <a:ext cx="6038850" cy="27432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1142976" y="5214950"/>
            <a:ext cx="3724275" cy="1181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28564" y="6357958"/>
            <a:ext cx="8715436" cy="369332"/>
          </a:xfrm>
          <a:prstGeom prst="rect">
            <a:avLst/>
          </a:prstGeom>
          <a:noFill/>
        </p:spPr>
        <p:txBody>
          <a:bodyPr wrap="square" rtlCol="0">
            <a:spAutoFit/>
          </a:bodyPr>
          <a:lstStyle/>
          <a:p>
            <a:r>
              <a:rPr lang="zh-CN" altLang="en-US" dirty="0" smtClean="0">
                <a:hlinkClick r:id="rId3"/>
              </a:rPr>
              <a:t>学习文档</a:t>
            </a:r>
            <a:r>
              <a:rPr lang="en-US" altLang="zh-CN" dirty="0" smtClean="0">
                <a:hlinkClick r:id="rId3"/>
              </a:rPr>
              <a:t>: http://www.runoob.com/js/js-strict.html</a:t>
            </a:r>
            <a:endParaRPr lang="zh-CN" altLang="en-US" dirty="0"/>
          </a:p>
        </p:txBody>
      </p:sp>
      <p:pic>
        <p:nvPicPr>
          <p:cNvPr id="7171" name="Picture 3"/>
          <p:cNvPicPr>
            <a:picLocks noChangeAspect="1" noChangeArrowheads="1"/>
          </p:cNvPicPr>
          <p:nvPr/>
        </p:nvPicPr>
        <p:blipFill>
          <a:blip r:embed="rId4"/>
          <a:srcRect/>
          <a:stretch>
            <a:fillRect/>
          </a:stretch>
        </p:blipFill>
        <p:spPr bwMode="auto">
          <a:xfrm>
            <a:off x="1316037" y="1643050"/>
            <a:ext cx="7827963" cy="40005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1214414" y="1571612"/>
            <a:ext cx="7742237" cy="39909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能做什么</a:t>
            </a:r>
            <a:endParaRPr lang="zh-CN" altLang="en-US" dirty="0"/>
          </a:p>
        </p:txBody>
      </p:sp>
      <p:sp>
        <p:nvSpPr>
          <p:cNvPr id="3" name="内容占位符 2"/>
          <p:cNvSpPr>
            <a:spLocks noGrp="1"/>
          </p:cNvSpPr>
          <p:nvPr>
            <p:ph idx="1"/>
          </p:nvPr>
        </p:nvSpPr>
        <p:spPr/>
        <p:txBody>
          <a:bodyPr/>
          <a:lstStyle/>
          <a:p>
            <a:r>
              <a:rPr lang="zh-CN" altLang="en-US" dirty="0" smtClean="0"/>
              <a:t>发送请求到后端（保存数据、获取数据）</a:t>
            </a:r>
            <a:endParaRPr lang="en-US" altLang="zh-CN" dirty="0" smtClean="0"/>
          </a:p>
          <a:p>
            <a:r>
              <a:rPr lang="zh-CN" altLang="en-US" dirty="0" smtClean="0"/>
              <a:t>添加一些交互效果（保存按钮、触发发送请求）</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723</TotalTime>
  <Words>212</Words>
  <PresentationFormat>全屏显示(4:3)</PresentationFormat>
  <Paragraphs>40</Paragraphs>
  <Slides>14</Slides>
  <Notes>6</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夏至</vt:lpstr>
      <vt:lpstr>幻灯片 1</vt:lpstr>
      <vt:lpstr>幻灯片 2</vt:lpstr>
      <vt:lpstr>总技术架构</vt:lpstr>
      <vt:lpstr>http请求是怎么样一个过程</vt:lpstr>
      <vt:lpstr>幻灯片 5</vt:lpstr>
      <vt:lpstr>幻灯片 6</vt:lpstr>
      <vt:lpstr>服务器端js</vt:lpstr>
      <vt:lpstr>JS</vt:lpstr>
      <vt:lpstr>Js能做什么</vt:lpstr>
      <vt:lpstr>设计“项目”</vt:lpstr>
      <vt:lpstr>实现思路</vt:lpstr>
      <vt:lpstr>Js和jQuery的关系</vt:lpstr>
      <vt:lpstr>幻灯片 13</vt:lpstr>
      <vt:lpstr>浏览器的解析渲染过程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Jiangli</dc:creator>
  <cp:lastModifiedBy>Jiangli</cp:lastModifiedBy>
  <cp:revision>89</cp:revision>
  <dcterms:created xsi:type="dcterms:W3CDTF">2017-10-17T08:16:15Z</dcterms:created>
  <dcterms:modified xsi:type="dcterms:W3CDTF">2017-10-18T09:14:55Z</dcterms:modified>
</cp:coreProperties>
</file>