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heme/themeOverride19.xml" ContentType="application/vnd.openxmlformats-officedocument.themeOverride+xml"/>
  <Override PartName="/ppt/theme/themeOverride17.xml" ContentType="application/vnd.openxmlformats-officedocument.themeOverr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theme/themeOverride15.xml" ContentType="application/vnd.openxmlformats-officedocument.themeOverr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heme/themeOverride13.xml" ContentType="application/vnd.openxmlformats-officedocument.themeOverride+xml"/>
  <Override PartName="/ppt/theme/themeOverride22.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theme/themeOverride2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heme/themeOverride18.xml" ContentType="application/vnd.openxmlformats-officedocument.themeOverr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theme/themeOverride16.xml" ContentType="application/vnd.openxmlformats-officedocument.themeOverride+xml"/>
  <Override PartName="/ppt/slides/slide8.xml" ContentType="application/vnd.openxmlformats-officedocument.presentationml.slide+xml"/>
  <Override PartName="/ppt/notesSlides/notesSlide4.xml" ContentType="application/vnd.openxmlformats-officedocument.presentationml.notesSlide+xml"/>
  <Override PartName="/ppt/theme/themeOverride9.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43"/>
  </p:notesMasterIdLst>
  <p:sldIdLst>
    <p:sldId id="256" r:id="rId2"/>
    <p:sldId id="269" r:id="rId3"/>
    <p:sldId id="257" r:id="rId4"/>
    <p:sldId id="258" r:id="rId5"/>
    <p:sldId id="260" r:id="rId6"/>
    <p:sldId id="262" r:id="rId7"/>
    <p:sldId id="261" r:id="rId8"/>
    <p:sldId id="263" r:id="rId9"/>
    <p:sldId id="264" r:id="rId10"/>
    <p:sldId id="265" r:id="rId11"/>
    <p:sldId id="266" r:id="rId12"/>
    <p:sldId id="271" r:id="rId13"/>
    <p:sldId id="267" r:id="rId14"/>
    <p:sldId id="272" r:id="rId15"/>
    <p:sldId id="275" r:id="rId16"/>
    <p:sldId id="270" r:id="rId17"/>
    <p:sldId id="273"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76" r:id="rId33"/>
    <p:sldId id="274" r:id="rId34"/>
    <p:sldId id="291" r:id="rId35"/>
    <p:sldId id="292" r:id="rId36"/>
    <p:sldId id="293" r:id="rId37"/>
    <p:sldId id="294" r:id="rId38"/>
    <p:sldId id="295" r:id="rId39"/>
    <p:sldId id="296" r:id="rId40"/>
    <p:sldId id="268" r:id="rId41"/>
    <p:sldId id="259"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60" autoAdjust="0"/>
    <p:restoredTop sz="90708" autoAdjust="0"/>
  </p:normalViewPr>
  <p:slideViewPr>
    <p:cSldViewPr>
      <p:cViewPr varScale="1">
        <p:scale>
          <a:sx n="104" d="100"/>
          <a:sy n="104" d="100"/>
        </p:scale>
        <p:origin x="-1824" y="-90"/>
      </p:cViewPr>
      <p:guideLst>
        <p:guide orient="horz" pos="2160"/>
        <p:guide pos="2880"/>
      </p:guideLst>
    </p:cSldViewPr>
  </p:slideViewPr>
  <p:outlineViewPr>
    <p:cViewPr>
      <p:scale>
        <a:sx n="33" d="100"/>
        <a:sy n="33" d="100"/>
      </p:scale>
      <p:origin x="0" y="1998"/>
    </p:cViewPr>
    <p:sldLst>
      <p:sld r:id="rId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8017A-EF27-4333-8CBA-7208022D9565}" type="datetimeFigureOut">
              <a:rPr lang="zh-CN" altLang="en-US" smtClean="0"/>
              <a:pPr/>
              <a:t>2017/10/20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6645F3-DF14-4580-88C0-61136AC25E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34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35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2017/10/20</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demo/&#35838;&#31243;&#36141;&#20080;&#32593;&#31449;_&#31354;.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demo/&#35838;&#31243;&#36141;&#20080;&#32593;&#31449;_jquery&#23454;&#29616;.html" TargetMode="External"/><Relationship Id="rId4" Type="http://schemas.openxmlformats.org/officeDocument/2006/relationships/hyperlink" Target="demo/&#35838;&#31243;&#36141;&#20080;&#32593;&#31449;_js&#23454;&#29616;.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3school.com.cn/jquer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hyperlink" Target="https://www.processon.com/view/link/59e841bce4b05f52bada89fa" TargetMode="External"/><Relationship Id="rId5" Type="http://schemas.openxmlformats.org/officeDocument/2006/relationships/image" Target="../media/image14.pn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6.png"/><Relationship Id="rId4" Type="http://schemas.openxmlformats.org/officeDocument/2006/relationships/hyperlink" Target="https://github.com/topic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hyperlink" Target="http://www.runoob.com/" TargetMode="Externa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hyperlink" Target="demo/&#35838;&#31243;&#36141;&#20080;&#32593;&#31449;_vue&#23454;&#29616;.html" TargetMode="Externa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22.png"/><Relationship Id="rId5" Type="http://schemas.openxmlformats.org/officeDocument/2006/relationships/hyperlink" Target="demo/&#35838;&#31243;&#36141;&#20080;&#32593;&#31449;_jquery&#23454;&#29616;.html"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23.png"/><Relationship Id="rId5" Type="http://schemas.openxmlformats.org/officeDocument/2006/relationships/hyperlink" Target="demo/&#35838;&#31243;&#36141;&#20080;&#32593;&#31449;_vue&#23454;&#29616;.html" TargetMode="External"/><Relationship Id="rId4" Type="http://schemas.openxmlformats.org/officeDocument/2006/relationships/hyperlink" Target="https://www.processon.com/view/link/59e98a85e4b012b70ca07b8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3.jpe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4.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3.jpeg"/><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3.jpeg"/><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hyperlink" Target="demo/&#35838;&#31243;&#36141;&#20080;&#32593;&#31449;_vue&#23454;&#29616;.html" TargetMode="External"/><Relationship Id="rId5" Type="http://schemas.openxmlformats.org/officeDocument/2006/relationships/hyperlink" Target="http://www.ruanyifeng.com/blog/2016/01/babel.html" TargetMode="Externa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hyperlink" Target="https://www.processon.com/view/link/59e407e3e4b06e04d962234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hyperlink" Target="http://www.jq22.com/" TargetMode="External"/><Relationship Id="rId2" Type="http://schemas.openxmlformats.org/officeDocument/2006/relationships/slideLayout" Target="../slideLayouts/slideLayout2.xml"/><Relationship Id="rId1" Type="http://schemas.openxmlformats.org/officeDocument/2006/relationships/themeOverride" Target="../theme/themeOverride19.xml"/><Relationship Id="rId6" Type="http://schemas.openxmlformats.org/officeDocument/2006/relationships/hyperlink" Target="http://online.zhihuishu.com/CreateCourse/course2/knowledgePoint?courseId=2006519" TargetMode="External"/><Relationship Id="rId5" Type="http://schemas.openxmlformats.org/officeDocument/2006/relationships/hyperlink" Target="http://www.treenity.com/course/thirdStep/data/management?courseId=2017909" TargetMode="External"/><Relationship Id="rId4" Type="http://schemas.openxmlformats.org/officeDocument/2006/relationships/hyperlink" Target="http://www.treenity.com/course/thirdStep?courseId=2017909"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20.xml"/><Relationship Id="rId6" Type="http://schemas.openxmlformats.org/officeDocument/2006/relationships/hyperlink" Target="https://www.processon.com/view/link/59e9b61ae4b012b70ca0a1af" TargetMode="External"/><Relationship Id="rId5" Type="http://schemas.openxmlformats.org/officeDocument/2006/relationships/image" Target="../media/image57.png"/><Relationship Id="rId4" Type="http://schemas.openxmlformats.org/officeDocument/2006/relationships/image" Target="../media/image56.jpe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zhihuishu.com/"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4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slideLayout" Target="../slideLayouts/slideLayout2.xml"/><Relationship Id="rId1" Type="http://schemas.openxmlformats.org/officeDocument/2006/relationships/themeOverride" Target="../theme/themeOverride22.xml"/><Relationship Id="rId5" Type="http://schemas.openxmlformats.org/officeDocument/2006/relationships/hyperlink" Target="http://www.cnblogs.com/dojo-lzz/p/3983335.html" TargetMode="External"/><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www.runoob.com/js/js-stric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设计“项目”</a:t>
            </a:r>
            <a:endParaRPr lang="zh-CN" altLang="en-US" dirty="0"/>
          </a:p>
        </p:txBody>
      </p:sp>
      <p:sp>
        <p:nvSpPr>
          <p:cNvPr id="3" name="内容占位符 2"/>
          <p:cNvSpPr>
            <a:spLocks noGrp="1"/>
          </p:cNvSpPr>
          <p:nvPr>
            <p:ph idx="1"/>
          </p:nvPr>
        </p:nvSpPr>
        <p:spPr/>
        <p:txBody>
          <a:bodyPr/>
          <a:lstStyle/>
          <a:p>
            <a:r>
              <a:rPr lang="zh-CN" altLang="en-US" dirty="0" smtClean="0"/>
              <a:t>设计一个课程购买网站，可以将喜欢的课程添加到自己的购物车，点击提交时，将购物车里的数据提交到后台，存储至数据库。</a:t>
            </a:r>
            <a:endParaRPr lang="zh-CN" altLang="en-US" dirty="0"/>
          </a:p>
        </p:txBody>
      </p:sp>
      <p:sp>
        <p:nvSpPr>
          <p:cNvPr id="4" name="TextBox 3"/>
          <p:cNvSpPr txBox="1"/>
          <p:nvPr/>
        </p:nvSpPr>
        <p:spPr>
          <a:xfrm>
            <a:off x="1071538" y="6357958"/>
            <a:ext cx="8072462" cy="369332"/>
          </a:xfrm>
          <a:prstGeom prst="rect">
            <a:avLst/>
          </a:prstGeom>
          <a:noFill/>
        </p:spPr>
        <p:txBody>
          <a:bodyPr wrap="square" rtlCol="0">
            <a:spAutoFit/>
          </a:bodyPr>
          <a:lstStyle/>
          <a:p>
            <a:r>
              <a:rPr lang="en-US" altLang="zh-CN" dirty="0" smtClean="0">
                <a:hlinkClick r:id="rId2" action="ppaction://hlinkfile"/>
              </a:rPr>
              <a:t>demo</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实现思路</a:t>
            </a:r>
            <a:endParaRPr lang="zh-CN" altLang="en-US" dirty="0"/>
          </a:p>
        </p:txBody>
      </p:sp>
      <p:pic>
        <p:nvPicPr>
          <p:cNvPr id="8194" name="Picture 2"/>
          <p:cNvPicPr>
            <a:picLocks noGrp="1" noChangeAspect="1" noChangeArrowheads="1"/>
          </p:cNvPicPr>
          <p:nvPr>
            <p:ph idx="1"/>
          </p:nvPr>
        </p:nvPicPr>
        <p:blipFill>
          <a:blip r:embed="rId3"/>
          <a:srcRect/>
          <a:stretch>
            <a:fillRect/>
          </a:stretch>
        </p:blipFill>
        <p:spPr bwMode="auto">
          <a:xfrm>
            <a:off x="1142976" y="1571612"/>
            <a:ext cx="3266667" cy="4009524"/>
          </a:xfrm>
          <a:prstGeom prst="rect">
            <a:avLst/>
          </a:prstGeom>
          <a:noFill/>
          <a:ln w="9525">
            <a:noFill/>
            <a:miter lim="800000"/>
            <a:headEnd/>
            <a:tailEnd/>
          </a:ln>
          <a:effectLst/>
        </p:spPr>
      </p:pic>
      <p:sp>
        <p:nvSpPr>
          <p:cNvPr id="5" name="TextBox 4"/>
          <p:cNvSpPr txBox="1"/>
          <p:nvPr/>
        </p:nvSpPr>
        <p:spPr>
          <a:xfrm>
            <a:off x="1000100" y="5857892"/>
            <a:ext cx="8001056" cy="369332"/>
          </a:xfrm>
          <a:prstGeom prst="rect">
            <a:avLst/>
          </a:prstGeom>
          <a:noFill/>
        </p:spPr>
        <p:txBody>
          <a:bodyPr wrap="square" rtlCol="0">
            <a:spAutoFit/>
          </a:bodyPr>
          <a:lstStyle/>
          <a:p>
            <a:r>
              <a:rPr lang="zh-CN" altLang="en-US" dirty="0" smtClean="0">
                <a:hlinkClick r:id="rId4" action="ppaction://hlinkfile"/>
              </a:rPr>
              <a:t>原生</a:t>
            </a:r>
            <a:r>
              <a:rPr lang="en-US" altLang="zh-CN" dirty="0" err="1" smtClean="0">
                <a:hlinkClick r:id="rId4" action="ppaction://hlinkfile"/>
              </a:rPr>
              <a:t>js</a:t>
            </a:r>
            <a:r>
              <a:rPr lang="en-US" altLang="zh-CN" dirty="0" smtClean="0">
                <a:hlinkClick r:id="rId4" action="ppaction://hlinkfile"/>
              </a:rPr>
              <a:t> demo</a:t>
            </a:r>
            <a:endParaRPr lang="zh-CN" altLang="en-US" dirty="0"/>
          </a:p>
        </p:txBody>
      </p:sp>
      <p:sp>
        <p:nvSpPr>
          <p:cNvPr id="6" name="TextBox 5"/>
          <p:cNvSpPr txBox="1"/>
          <p:nvPr/>
        </p:nvSpPr>
        <p:spPr>
          <a:xfrm>
            <a:off x="1071538" y="6286520"/>
            <a:ext cx="7858180" cy="369332"/>
          </a:xfrm>
          <a:prstGeom prst="rect">
            <a:avLst/>
          </a:prstGeom>
          <a:noFill/>
        </p:spPr>
        <p:txBody>
          <a:bodyPr wrap="square" rtlCol="0">
            <a:spAutoFit/>
          </a:bodyPr>
          <a:lstStyle/>
          <a:p>
            <a:r>
              <a:rPr lang="en-US" altLang="zh-CN" dirty="0" err="1" smtClean="0">
                <a:hlinkClick r:id="rId5" action="ppaction://hlinkfile"/>
              </a:rPr>
              <a:t>Jquery</a:t>
            </a:r>
            <a:r>
              <a:rPr lang="en-US" altLang="zh-CN" dirty="0" smtClean="0">
                <a:hlinkClick r:id="rId5" action="ppaction://hlinkfile"/>
              </a:rPr>
              <a:t> demo</a:t>
            </a:r>
            <a:endParaRPr lang="zh-CN" altLang="en-US" dirty="0"/>
          </a:p>
        </p:txBody>
      </p:sp>
      <p:sp>
        <p:nvSpPr>
          <p:cNvPr id="7" name="TextBox 6"/>
          <p:cNvSpPr txBox="1"/>
          <p:nvPr/>
        </p:nvSpPr>
        <p:spPr>
          <a:xfrm>
            <a:off x="5072066" y="1785926"/>
            <a:ext cx="3500462" cy="2031325"/>
          </a:xfrm>
          <a:prstGeom prst="rect">
            <a:avLst/>
          </a:prstGeom>
          <a:noFill/>
        </p:spPr>
        <p:txBody>
          <a:bodyPr wrap="square" rtlCol="0">
            <a:spAutoFit/>
          </a:bodyPr>
          <a:lstStyle/>
          <a:p>
            <a:pPr marL="342900" indent="-342900">
              <a:buFont typeface="Arial" pitchFamily="34" charset="0"/>
              <a:buChar char="•"/>
            </a:pPr>
            <a:r>
              <a:rPr lang="zh-CN" altLang="en-US" dirty="0" smtClean="0"/>
              <a:t>当 </a:t>
            </a:r>
            <a:r>
              <a:rPr lang="en-US" altLang="zh-CN" dirty="0" smtClean="0"/>
              <a:t>– </a:t>
            </a:r>
            <a:r>
              <a:rPr lang="zh-CN" altLang="en-US" dirty="0" smtClean="0"/>
              <a:t>按钮按下时，数量</a:t>
            </a:r>
            <a:r>
              <a:rPr lang="en-US" altLang="zh-CN" dirty="0" smtClean="0"/>
              <a:t>-1</a:t>
            </a:r>
          </a:p>
          <a:p>
            <a:pPr marL="342900" indent="-342900">
              <a:buFont typeface="Arial" pitchFamily="34" charset="0"/>
              <a:buChar char="•"/>
            </a:pPr>
            <a:r>
              <a:rPr lang="zh-CN" altLang="en-US" dirty="0" smtClean="0"/>
              <a:t>当 </a:t>
            </a:r>
            <a:r>
              <a:rPr lang="en-US" altLang="zh-CN" dirty="0" smtClean="0"/>
              <a:t>+ </a:t>
            </a:r>
            <a:r>
              <a:rPr lang="zh-CN" altLang="en-US" dirty="0" smtClean="0"/>
              <a:t>按钮按下时，数量</a:t>
            </a:r>
            <a:r>
              <a:rPr lang="en-US" altLang="zh-CN" dirty="0" smtClean="0"/>
              <a:t>+1</a:t>
            </a:r>
          </a:p>
          <a:p>
            <a:pPr marL="342900" indent="-342900">
              <a:buFont typeface="Arial" pitchFamily="34" charset="0"/>
              <a:buChar char="•"/>
            </a:pPr>
            <a:r>
              <a:rPr lang="zh-CN" altLang="en-US" dirty="0" smtClean="0"/>
              <a:t>当 购买 按钮按下时，提交购买请求</a:t>
            </a:r>
            <a:endParaRPr lang="en-US" altLang="zh-CN" dirty="0" smtClean="0"/>
          </a:p>
          <a:p>
            <a:pPr marL="342900" indent="-342900">
              <a:buFont typeface="Arial" pitchFamily="34" charset="0"/>
              <a:buChar char="•"/>
            </a:pPr>
            <a:endParaRPr lang="en-US" altLang="zh-CN" dirty="0" smtClean="0"/>
          </a:p>
          <a:p>
            <a:pPr marL="342900" indent="-342900">
              <a:buFont typeface="Arial" pitchFamily="34" charset="0"/>
              <a:buChar char="•"/>
            </a:pPr>
            <a:endParaRPr lang="en-US" altLang="zh-CN" dirty="0" smtClean="0"/>
          </a:p>
          <a:p>
            <a:pPr marL="342900" indent="-342900">
              <a:buFont typeface="Arial" pitchFamily="34" charset="0"/>
              <a:buChar cha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使用总结</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214282" y="1214422"/>
            <a:ext cx="8643966" cy="46972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和</a:t>
            </a:r>
            <a:r>
              <a:rPr lang="en-US" altLang="zh-CN" dirty="0" err="1" smtClean="0"/>
              <a:t>jQuery</a:t>
            </a:r>
            <a:r>
              <a:rPr lang="zh-CN" altLang="en-US" dirty="0" smtClean="0"/>
              <a:t>的关系</a:t>
            </a:r>
            <a:endParaRPr lang="zh-CN" altLang="en-US" dirty="0"/>
          </a:p>
        </p:txBody>
      </p:sp>
      <p:sp>
        <p:nvSpPr>
          <p:cNvPr id="3" name="内容占位符 2"/>
          <p:cNvSpPr>
            <a:spLocks noGrp="1"/>
          </p:cNvSpPr>
          <p:nvPr>
            <p:ph idx="1"/>
          </p:nvPr>
        </p:nvSpPr>
        <p:spPr/>
        <p:txBody>
          <a:bodyPr/>
          <a:lstStyle/>
          <a:p>
            <a:r>
              <a:rPr lang="en-US" dirty="0" err="1" smtClean="0"/>
              <a:t>jQuery</a:t>
            </a:r>
            <a:r>
              <a:rPr lang="zh-CN" altLang="en-US" dirty="0" smtClean="0"/>
              <a:t>是一个兼容多浏览器的</a:t>
            </a:r>
            <a:r>
              <a:rPr lang="en-US" dirty="0" err="1" smtClean="0"/>
              <a:t>javascript</a:t>
            </a:r>
            <a:r>
              <a:rPr lang="zh-CN" altLang="en-US" dirty="0" smtClean="0"/>
              <a:t>库，核心理念是</a:t>
            </a:r>
            <a:r>
              <a:rPr lang="en-US" dirty="0" smtClean="0"/>
              <a:t>write </a:t>
            </a:r>
            <a:r>
              <a:rPr lang="en-US" dirty="0" err="1" smtClean="0"/>
              <a:t>less,do</a:t>
            </a:r>
            <a:r>
              <a:rPr lang="en-US" dirty="0" smtClean="0"/>
              <a:t> more(</a:t>
            </a:r>
            <a:r>
              <a:rPr lang="zh-CN" altLang="en-US" dirty="0" smtClean="0"/>
              <a:t>写得更少</a:t>
            </a:r>
            <a:r>
              <a:rPr lang="en-US" altLang="zh-CN" dirty="0" smtClean="0"/>
              <a:t>,</a:t>
            </a:r>
            <a:r>
              <a:rPr lang="zh-CN" altLang="en-US" dirty="0" smtClean="0"/>
              <a:t>做得更多</a:t>
            </a:r>
            <a:r>
              <a:rPr lang="en-US" altLang="zh-CN" dirty="0" smtClean="0"/>
              <a:t>)</a:t>
            </a:r>
          </a:p>
          <a:p>
            <a:r>
              <a:rPr lang="en-US" altLang="zh-CN" dirty="0" err="1" smtClean="0"/>
              <a:t>jquery</a:t>
            </a:r>
            <a:r>
              <a:rPr lang="zh-CN" altLang="en-US" dirty="0" smtClean="0"/>
              <a:t>对</a:t>
            </a:r>
            <a:r>
              <a:rPr lang="en-US" altLang="zh-CN" dirty="0" smtClean="0"/>
              <a:t>DOM</a:t>
            </a:r>
            <a:r>
              <a:rPr lang="zh-CN" altLang="en-US" dirty="0" smtClean="0"/>
              <a:t>的操作极度简化，提高了开发效率</a:t>
            </a:r>
            <a:r>
              <a:rPr lang="en-US" altLang="zh-CN" dirty="0" smtClean="0"/>
              <a:t>, </a:t>
            </a:r>
            <a:r>
              <a:rPr lang="zh-CN" altLang="en-US" dirty="0" smtClean="0"/>
              <a:t>减少重复劳动</a:t>
            </a:r>
            <a:endParaRPr lang="en-US" altLang="zh-CN" dirty="0" smtClean="0"/>
          </a:p>
        </p:txBody>
      </p:sp>
      <p:sp>
        <p:nvSpPr>
          <p:cNvPr id="4" name="TextBox 3"/>
          <p:cNvSpPr txBox="1"/>
          <p:nvPr/>
        </p:nvSpPr>
        <p:spPr>
          <a:xfrm>
            <a:off x="928662" y="6215082"/>
            <a:ext cx="8715436" cy="369332"/>
          </a:xfrm>
          <a:prstGeom prst="rect">
            <a:avLst/>
          </a:prstGeom>
          <a:noFill/>
        </p:spPr>
        <p:txBody>
          <a:bodyPr wrap="square" rtlCol="0">
            <a:spAutoFit/>
          </a:bodyPr>
          <a:lstStyle/>
          <a:p>
            <a:r>
              <a:rPr lang="en-US" altLang="zh-CN" dirty="0" smtClean="0">
                <a:hlinkClick r:id="rId2"/>
              </a:rPr>
              <a:t>http://www.w3school.com.cn/jquery/</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a:t>
            </a:r>
            <a:r>
              <a:rPr lang="zh-CN" altLang="en-US" dirty="0" smtClean="0"/>
              <a:t>升级</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5"/>
          <a:srcRect/>
          <a:stretch>
            <a:fillRect/>
          </a:stretch>
        </p:blipFill>
        <p:spPr bwMode="auto">
          <a:xfrm>
            <a:off x="142844" y="1285860"/>
            <a:ext cx="6643734" cy="4692847"/>
          </a:xfrm>
          <a:prstGeom prst="rect">
            <a:avLst/>
          </a:prstGeom>
          <a:noFill/>
          <a:ln w="9525">
            <a:noFill/>
            <a:miter lim="800000"/>
            <a:headEnd/>
            <a:tailEnd/>
          </a:ln>
          <a:effectLst/>
        </p:spPr>
      </p:pic>
      <p:sp>
        <p:nvSpPr>
          <p:cNvPr id="5" name="TextBox 4"/>
          <p:cNvSpPr txBox="1"/>
          <p:nvPr/>
        </p:nvSpPr>
        <p:spPr>
          <a:xfrm>
            <a:off x="642910" y="6357958"/>
            <a:ext cx="8715436" cy="369332"/>
          </a:xfrm>
          <a:prstGeom prst="rect">
            <a:avLst/>
          </a:prstGeom>
          <a:noFill/>
        </p:spPr>
        <p:txBody>
          <a:bodyPr wrap="square" rtlCol="0">
            <a:spAutoFit/>
          </a:bodyPr>
          <a:lstStyle/>
          <a:p>
            <a:r>
              <a:rPr lang="en-US" altLang="zh-CN" dirty="0" smtClean="0">
                <a:hlinkClick r:id="rId6"/>
              </a:rPr>
              <a:t>https://www.processon.com/view/link/59e841bce4b05f52bada89fa</a:t>
            </a:r>
            <a:endParaRPr lang="zh-CN" altLang="en-US" dirty="0"/>
          </a:p>
        </p:txBody>
      </p:sp>
      <p:sp>
        <p:nvSpPr>
          <p:cNvPr id="6" name="TextBox 5"/>
          <p:cNvSpPr txBox="1"/>
          <p:nvPr/>
        </p:nvSpPr>
        <p:spPr>
          <a:xfrm>
            <a:off x="6786578" y="1928802"/>
            <a:ext cx="2143140" cy="2031325"/>
          </a:xfrm>
          <a:prstGeom prst="rect">
            <a:avLst/>
          </a:prstGeom>
          <a:noFill/>
        </p:spPr>
        <p:txBody>
          <a:bodyPr wrap="square" rtlCol="0">
            <a:spAutoFit/>
          </a:bodyPr>
          <a:lstStyle/>
          <a:p>
            <a:pPr>
              <a:buFont typeface="Arial" pitchFamily="34" charset="0"/>
              <a:buChar char="•"/>
            </a:pPr>
            <a:r>
              <a:rPr lang="zh-CN" altLang="en-US" dirty="0" smtClean="0"/>
              <a:t>开发效率（插件库，编译，打包，自动部署）</a:t>
            </a:r>
            <a:endParaRPr lang="en-US" altLang="zh-CN" dirty="0" smtClean="0"/>
          </a:p>
          <a:p>
            <a:pPr>
              <a:buFont typeface="Arial" pitchFamily="34" charset="0"/>
              <a:buChar char="•"/>
            </a:pPr>
            <a:r>
              <a:rPr lang="zh-CN" altLang="en-US" dirty="0" smtClean="0"/>
              <a:t>合作（</a:t>
            </a:r>
            <a:r>
              <a:rPr lang="en-US" altLang="zh-CN" dirty="0" err="1" smtClean="0"/>
              <a:t>git</a:t>
            </a:r>
            <a:r>
              <a:rPr lang="zh-CN" altLang="en-US" dirty="0" smtClean="0"/>
              <a:t>，</a:t>
            </a:r>
            <a:r>
              <a:rPr lang="en-US" altLang="zh-CN" dirty="0" smtClean="0"/>
              <a:t>code review</a:t>
            </a:r>
            <a:r>
              <a:rPr lang="zh-CN" altLang="en-US" dirty="0" smtClean="0"/>
              <a:t>）</a:t>
            </a:r>
            <a:endParaRPr lang="en-US" altLang="zh-CN" dirty="0" smtClean="0"/>
          </a:p>
          <a:p>
            <a:pPr>
              <a:buFont typeface="Arial" pitchFamily="34" charset="0"/>
              <a:buChar char="•"/>
            </a:pPr>
            <a:r>
              <a:rPr lang="zh-CN" altLang="en-US" dirty="0" smtClean="0"/>
              <a:t>项目质量（</a:t>
            </a:r>
            <a:r>
              <a:rPr lang="en-US" altLang="zh-CN" dirty="0" smtClean="0"/>
              <a:t>bug</a:t>
            </a:r>
            <a:r>
              <a:rPr lang="zh-CN" altLang="en-US" dirty="0" smtClean="0"/>
              <a:t>少，稳定，速度快）</a:t>
            </a:r>
            <a:endParaRPr lang="en-US" altLang="zh-CN"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开发过程细化</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4"/>
          <a:srcRect/>
          <a:stretch>
            <a:fillRect/>
          </a:stretch>
        </p:blipFill>
        <p:spPr bwMode="auto">
          <a:xfrm>
            <a:off x="214282" y="1285860"/>
            <a:ext cx="9072626" cy="5289606"/>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形形色色的框架和技术</a:t>
            </a:r>
            <a:endParaRPr lang="zh-CN" altLang="en-US" dirty="0"/>
          </a:p>
        </p:txBody>
      </p:sp>
      <p:sp>
        <p:nvSpPr>
          <p:cNvPr id="3" name="内容占位符 2"/>
          <p:cNvSpPr>
            <a:spLocks noGrp="1"/>
          </p:cNvSpPr>
          <p:nvPr>
            <p:ph idx="1"/>
          </p:nvPr>
        </p:nvSpPr>
        <p:spPr/>
        <p:txBody>
          <a:bodyPr/>
          <a:lstStyle/>
          <a:p>
            <a:r>
              <a:rPr lang="zh-CN" altLang="en-US" dirty="0" smtClean="0"/>
              <a:t>知名开源网站</a:t>
            </a:r>
            <a:endParaRPr lang="en-US" altLang="zh-CN" dirty="0" smtClean="0"/>
          </a:p>
          <a:p>
            <a:r>
              <a:rPr lang="en-US" altLang="zh-CN" dirty="0" smtClean="0">
                <a:hlinkClick r:id="rId4"/>
              </a:rPr>
              <a:t>https://github.com/topics</a:t>
            </a:r>
            <a:endParaRPr lang="zh-CN" altLang="en-US" dirty="0"/>
          </a:p>
        </p:txBody>
      </p:sp>
      <p:pic>
        <p:nvPicPr>
          <p:cNvPr id="3074" name="Picture 2"/>
          <p:cNvPicPr>
            <a:picLocks noChangeAspect="1" noChangeArrowheads="1"/>
          </p:cNvPicPr>
          <p:nvPr/>
        </p:nvPicPr>
        <p:blipFill>
          <a:blip r:embed="rId5"/>
          <a:srcRect/>
          <a:stretch>
            <a:fillRect/>
          </a:stretch>
        </p:blipFill>
        <p:spPr bwMode="auto">
          <a:xfrm>
            <a:off x="1142976" y="458806"/>
            <a:ext cx="7134862" cy="6399194"/>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ox(i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4"/>
          <a:srcRect/>
          <a:stretch>
            <a:fillRect/>
          </a:stretch>
        </p:blipFill>
        <p:spPr bwMode="auto">
          <a:xfrm>
            <a:off x="1428728" y="0"/>
            <a:ext cx="6072230" cy="708033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4"/>
          <a:srcRect/>
          <a:stretch>
            <a:fillRect/>
          </a:stretch>
        </p:blipFill>
        <p:spPr bwMode="auto">
          <a:xfrm>
            <a:off x="1571604" y="428604"/>
            <a:ext cx="6808787" cy="551497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4"/>
          <a:srcRect/>
          <a:stretch>
            <a:fillRect/>
          </a:stretch>
        </p:blipFill>
        <p:spPr bwMode="auto">
          <a:xfrm>
            <a:off x="1428728" y="500042"/>
            <a:ext cx="6466667" cy="1866667"/>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1571604" y="2571744"/>
            <a:ext cx="6465887" cy="18478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经济学的供求关系</a:t>
            </a:r>
            <a:endParaRPr lang="en-US" altLang="zh-CN" dirty="0" smtClean="0"/>
          </a:p>
          <a:p>
            <a:r>
              <a:rPr lang="zh-CN" altLang="en-US" dirty="0" smtClean="0"/>
              <a:t>高考、中考</a:t>
            </a:r>
            <a:endParaRPr lang="en-US" altLang="zh-CN" dirty="0" smtClean="0"/>
          </a:p>
          <a:p>
            <a:r>
              <a:rPr lang="zh-CN" altLang="en-US" dirty="0" smtClean="0"/>
              <a:t>男女爱情</a:t>
            </a:r>
            <a:endParaRPr lang="en-US" altLang="zh-CN" dirty="0" smtClean="0"/>
          </a:p>
          <a:p>
            <a:r>
              <a:rPr lang="zh-CN" altLang="en-US" dirty="0" smtClean="0"/>
              <a:t>游戏和工作里任务</a:t>
            </a:r>
            <a:endParaRPr lang="en-US" altLang="zh-CN" dirty="0" smtClean="0"/>
          </a:p>
          <a:p>
            <a:r>
              <a:rPr lang="zh-CN" altLang="en-US" dirty="0" smtClean="0"/>
              <a:t>综艺节目</a:t>
            </a:r>
            <a:endParaRPr lang="en-US" altLang="zh-CN" dirty="0" smtClean="0"/>
          </a:p>
          <a:p>
            <a:r>
              <a:rPr lang="zh-CN" altLang="en-US" dirty="0" smtClean="0"/>
              <a:t>穷人的孩子早当家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Mvvc</a:t>
            </a:r>
            <a:r>
              <a:rPr lang="zh-CN" altLang="en-US" dirty="0" smtClean="0"/>
              <a:t>框架是什么？</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4"/>
          <a:srcRect/>
          <a:stretch>
            <a:fillRect/>
          </a:stretch>
        </p:blipFill>
        <p:spPr bwMode="auto">
          <a:xfrm>
            <a:off x="1357290" y="1357298"/>
            <a:ext cx="7215238" cy="4500397"/>
          </a:xfrm>
          <a:prstGeom prst="rect">
            <a:avLst/>
          </a:prstGeom>
          <a:noFill/>
          <a:ln w="9525">
            <a:noFill/>
            <a:miter lim="800000"/>
            <a:headEnd/>
            <a:tailEnd/>
          </a:ln>
          <a:effectLst/>
        </p:spPr>
      </p:pic>
      <p:sp>
        <p:nvSpPr>
          <p:cNvPr id="5" name="TextBox 4"/>
          <p:cNvSpPr txBox="1"/>
          <p:nvPr/>
        </p:nvSpPr>
        <p:spPr>
          <a:xfrm>
            <a:off x="857224" y="6286520"/>
            <a:ext cx="8715436" cy="369332"/>
          </a:xfrm>
          <a:prstGeom prst="rect">
            <a:avLst/>
          </a:prstGeom>
          <a:noFill/>
        </p:spPr>
        <p:txBody>
          <a:bodyPr wrap="square" rtlCol="0">
            <a:spAutoFit/>
          </a:bodyPr>
          <a:lstStyle/>
          <a:p>
            <a:r>
              <a:rPr lang="en-US" altLang="zh-CN" dirty="0" smtClean="0">
                <a:hlinkClick r:id="rId5"/>
              </a:rPr>
              <a:t>http://www.runoob.com/</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vue.js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1071538" y="5929330"/>
            <a:ext cx="7858180" cy="369332"/>
          </a:xfrm>
          <a:prstGeom prst="rect">
            <a:avLst/>
          </a:prstGeom>
          <a:noFill/>
        </p:spPr>
        <p:txBody>
          <a:bodyPr wrap="square" rtlCol="0">
            <a:spAutoFit/>
          </a:bodyPr>
          <a:lstStyle/>
          <a:p>
            <a:r>
              <a:rPr lang="en-US" altLang="zh-CN" dirty="0" err="1" smtClean="0">
                <a:hlinkClick r:id="rId5" action="ppaction://hlinkfile"/>
              </a:rPr>
              <a:t>Jquery</a:t>
            </a:r>
            <a:r>
              <a:rPr lang="en-US" altLang="zh-CN" dirty="0" smtClean="0">
                <a:hlinkClick r:id="rId5" action="ppaction://hlinkfile"/>
              </a:rPr>
              <a:t> demo</a:t>
            </a:r>
            <a:endParaRPr lang="zh-CN" altLang="en-US" dirty="0"/>
          </a:p>
        </p:txBody>
      </p:sp>
      <p:pic>
        <p:nvPicPr>
          <p:cNvPr id="5122" name="Picture 2" descr="http://www.runoob.com/wp-content/uploads/2017/01/20151109171527_549.png"/>
          <p:cNvPicPr>
            <a:picLocks noChangeAspect="1" noChangeArrowheads="1"/>
          </p:cNvPicPr>
          <p:nvPr/>
        </p:nvPicPr>
        <p:blipFill>
          <a:blip r:embed="rId6"/>
          <a:srcRect/>
          <a:stretch>
            <a:fillRect/>
          </a:stretch>
        </p:blipFill>
        <p:spPr bwMode="auto">
          <a:xfrm>
            <a:off x="1428728" y="1785926"/>
            <a:ext cx="6667500" cy="3543300"/>
          </a:xfrm>
          <a:prstGeom prst="rect">
            <a:avLst/>
          </a:prstGeom>
          <a:noFill/>
        </p:spPr>
      </p:pic>
      <p:sp>
        <p:nvSpPr>
          <p:cNvPr id="6" name="TextBox 5"/>
          <p:cNvSpPr txBox="1"/>
          <p:nvPr/>
        </p:nvSpPr>
        <p:spPr>
          <a:xfrm>
            <a:off x="1142976" y="6357958"/>
            <a:ext cx="7858180" cy="369332"/>
          </a:xfrm>
          <a:prstGeom prst="rect">
            <a:avLst/>
          </a:prstGeom>
          <a:noFill/>
        </p:spPr>
        <p:txBody>
          <a:bodyPr wrap="square" rtlCol="0">
            <a:spAutoFit/>
          </a:bodyPr>
          <a:lstStyle/>
          <a:p>
            <a:r>
              <a:rPr lang="en-US" altLang="zh-CN" dirty="0" err="1" smtClean="0">
                <a:hlinkClick r:id="rId7" action="ppaction://hlinkfile"/>
              </a:rPr>
              <a:t>Vue</a:t>
            </a:r>
            <a:r>
              <a:rPr lang="en-US" altLang="zh-CN" dirty="0" smtClean="0">
                <a:hlinkClick r:id="rId7" action="ppaction://hlinkfile"/>
              </a:rPr>
              <a:t> demo</a:t>
            </a:r>
            <a:endParaRPr lang="zh-CN" altLang="en-US" dirty="0">
              <a:hlinkClick r:id="rId7" action="ppaction://hlinkfile"/>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6"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编译器，</a:t>
            </a:r>
            <a:r>
              <a:rPr lang="en-US" altLang="zh-CN" dirty="0" err="1" smtClean="0"/>
              <a:t>js</a:t>
            </a:r>
            <a:r>
              <a:rPr lang="zh-CN" altLang="en-US" dirty="0" smtClean="0"/>
              <a:t>打包器是什么？</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1142976" y="6357958"/>
            <a:ext cx="7858180" cy="369332"/>
          </a:xfrm>
          <a:prstGeom prst="rect">
            <a:avLst/>
          </a:prstGeom>
          <a:noFill/>
        </p:spPr>
        <p:txBody>
          <a:bodyPr wrap="square" rtlCol="0">
            <a:spAutoFit/>
          </a:bodyPr>
          <a:lstStyle/>
          <a:p>
            <a:r>
              <a:rPr lang="en-US" altLang="zh-CN" dirty="0" smtClean="0">
                <a:hlinkClick r:id="rId4"/>
              </a:rPr>
              <a:t>https://www.processon.com/view/link/59e98a85e4b012b70ca07b8f</a:t>
            </a:r>
            <a:endParaRPr lang="zh-CN" altLang="en-US" dirty="0">
              <a:hlinkClick r:id="rId5" action="ppaction://hlinkfile"/>
            </a:endParaRPr>
          </a:p>
        </p:txBody>
      </p:sp>
      <p:pic>
        <p:nvPicPr>
          <p:cNvPr id="47106" name="Picture 2"/>
          <p:cNvPicPr>
            <a:picLocks noChangeAspect="1" noChangeArrowheads="1"/>
          </p:cNvPicPr>
          <p:nvPr/>
        </p:nvPicPr>
        <p:blipFill>
          <a:blip r:embed="rId6"/>
          <a:srcRect/>
          <a:stretch>
            <a:fillRect/>
          </a:stretch>
        </p:blipFill>
        <p:spPr bwMode="auto">
          <a:xfrm>
            <a:off x="428596" y="1357298"/>
            <a:ext cx="8715404" cy="4941642"/>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再探</a:t>
            </a:r>
            <a:r>
              <a:rPr lang="en-US" altLang="zh-CN" dirty="0" smtClean="0"/>
              <a:t>Node</a:t>
            </a:r>
            <a:endParaRPr lang="zh-CN" altLang="en-US" dirty="0"/>
          </a:p>
        </p:txBody>
      </p:sp>
      <p:pic>
        <p:nvPicPr>
          <p:cNvPr id="48130" name="Picture 2"/>
          <p:cNvPicPr>
            <a:picLocks noChangeAspect="1" noChangeArrowheads="1"/>
          </p:cNvPicPr>
          <p:nvPr/>
        </p:nvPicPr>
        <p:blipFill>
          <a:blip r:embed="rId4"/>
          <a:srcRect/>
          <a:stretch>
            <a:fillRect/>
          </a:stretch>
        </p:blipFill>
        <p:spPr bwMode="auto">
          <a:xfrm>
            <a:off x="1214414" y="1643050"/>
            <a:ext cx="6361113" cy="3305175"/>
          </a:xfrm>
          <a:prstGeom prst="rect">
            <a:avLst/>
          </a:prstGeom>
          <a:noFill/>
          <a:ln w="9525">
            <a:noFill/>
            <a:miter lim="800000"/>
            <a:headEnd/>
            <a:tailEnd/>
          </a:ln>
          <a:effectLst/>
        </p:spPr>
      </p:pic>
      <p:pic>
        <p:nvPicPr>
          <p:cNvPr id="48131" name="Picture 3"/>
          <p:cNvPicPr>
            <a:picLocks noGrp="1" noChangeAspect="1" noChangeArrowheads="1"/>
          </p:cNvPicPr>
          <p:nvPr>
            <p:ph idx="1"/>
          </p:nvPr>
        </p:nvPicPr>
        <p:blipFill>
          <a:blip r:embed="rId5"/>
          <a:srcRect/>
          <a:stretch>
            <a:fillRect/>
          </a:stretch>
        </p:blipFill>
        <p:spPr bwMode="auto">
          <a:xfrm>
            <a:off x="3643306" y="3857628"/>
            <a:ext cx="4171429" cy="2476191"/>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additive="base">
                                        <p:cTn id="7" dur="500" fill="hold"/>
                                        <p:tgtEl>
                                          <p:spTgt spid="48131"/>
                                        </p:tgtEl>
                                        <p:attrNameLst>
                                          <p:attrName>ppt_x</p:attrName>
                                        </p:attrNameLst>
                                      </p:cBhvr>
                                      <p:tavLst>
                                        <p:tav tm="0">
                                          <p:val>
                                            <p:strVal val="#ppt_x"/>
                                          </p:val>
                                        </p:tav>
                                        <p:tav tm="100000">
                                          <p:val>
                                            <p:strVal val="#ppt_x"/>
                                          </p:val>
                                        </p:tav>
                                      </p:tavLst>
                                    </p:anim>
                                    <p:anim calcmode="lin" valueType="num">
                                      <p:cBhvr additive="base">
                                        <p:cTn id="8" dur="500" fill="hold"/>
                                        <p:tgtEl>
                                          <p:spTgt spid="48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500166" y="1357298"/>
            <a:ext cx="7498080" cy="4800600"/>
          </a:xfrm>
        </p:spPr>
        <p:txBody>
          <a:bodyPr/>
          <a:lstStyle/>
          <a:p>
            <a:endParaRPr lang="zh-CN" altLang="en-US" dirty="0"/>
          </a:p>
        </p:txBody>
      </p:sp>
      <p:pic>
        <p:nvPicPr>
          <p:cNvPr id="49154" name="Picture 2"/>
          <p:cNvPicPr>
            <a:picLocks noChangeAspect="1" noChangeArrowheads="1"/>
          </p:cNvPicPr>
          <p:nvPr/>
        </p:nvPicPr>
        <p:blipFill>
          <a:blip r:embed="rId4"/>
          <a:srcRect/>
          <a:stretch>
            <a:fillRect/>
          </a:stretch>
        </p:blipFill>
        <p:spPr bwMode="auto">
          <a:xfrm>
            <a:off x="1500166" y="857232"/>
            <a:ext cx="6153150" cy="294322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ES6 ——</a:t>
            </a:r>
            <a:r>
              <a:rPr lang="zh-CN" altLang="en-US" dirty="0" smtClean="0"/>
              <a:t>字符串模板</a:t>
            </a:r>
            <a:endParaRPr lang="zh-CN" altLang="en-US" dirty="0"/>
          </a:p>
        </p:txBody>
      </p:sp>
      <p:pic>
        <p:nvPicPr>
          <p:cNvPr id="50180" name="Picture 4"/>
          <p:cNvPicPr>
            <a:picLocks noGrp="1" noChangeAspect="1" noChangeArrowheads="1"/>
          </p:cNvPicPr>
          <p:nvPr>
            <p:ph idx="1"/>
          </p:nvPr>
        </p:nvPicPr>
        <p:blipFill>
          <a:blip r:embed="rId4"/>
          <a:srcRect/>
          <a:stretch>
            <a:fillRect/>
          </a:stretch>
        </p:blipFill>
        <p:spPr bwMode="auto">
          <a:xfrm>
            <a:off x="1571604" y="4643446"/>
            <a:ext cx="4571429" cy="609524"/>
          </a:xfrm>
          <a:prstGeom prst="rect">
            <a:avLst/>
          </a:prstGeom>
          <a:noFill/>
          <a:ln w="9525">
            <a:noFill/>
            <a:miter lim="800000"/>
            <a:headEnd/>
            <a:tailEnd/>
          </a:ln>
          <a:effectLst/>
        </p:spPr>
      </p:pic>
      <p:pic>
        <p:nvPicPr>
          <p:cNvPr id="50178" name="Picture 2"/>
          <p:cNvPicPr>
            <a:picLocks noChangeAspect="1" noChangeArrowheads="1"/>
          </p:cNvPicPr>
          <p:nvPr/>
        </p:nvPicPr>
        <p:blipFill>
          <a:blip r:embed="rId5"/>
          <a:srcRect/>
          <a:stretch>
            <a:fillRect/>
          </a:stretch>
        </p:blipFill>
        <p:spPr bwMode="auto">
          <a:xfrm>
            <a:off x="1285852" y="1785926"/>
            <a:ext cx="4533900" cy="1228725"/>
          </a:xfrm>
          <a:prstGeom prst="rect">
            <a:avLst/>
          </a:prstGeom>
          <a:noFill/>
          <a:ln w="9525">
            <a:noFill/>
            <a:miter lim="800000"/>
            <a:headEnd/>
            <a:tailEnd/>
          </a:ln>
          <a:effectLst/>
        </p:spPr>
      </p:pic>
      <p:pic>
        <p:nvPicPr>
          <p:cNvPr id="50179" name="Picture 3"/>
          <p:cNvPicPr>
            <a:picLocks noChangeAspect="1" noChangeArrowheads="1"/>
          </p:cNvPicPr>
          <p:nvPr/>
        </p:nvPicPr>
        <p:blipFill>
          <a:blip r:embed="rId6"/>
          <a:srcRect/>
          <a:stretch>
            <a:fillRect/>
          </a:stretch>
        </p:blipFill>
        <p:spPr bwMode="auto">
          <a:xfrm>
            <a:off x="1357290" y="3357562"/>
            <a:ext cx="5743575" cy="94297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fade">
                                      <p:cBhvr>
                                        <p:cTn id="7" dur="20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ES6 </a:t>
            </a:r>
            <a:r>
              <a:rPr lang="en-US" altLang="zh-CN" dirty="0" smtClean="0"/>
              <a:t>——</a:t>
            </a:r>
            <a:r>
              <a:rPr lang="zh-CN" altLang="en-US" dirty="0" smtClean="0"/>
              <a:t>解构</a:t>
            </a:r>
            <a:endParaRPr lang="zh-CN" altLang="en-US" dirty="0"/>
          </a:p>
        </p:txBody>
      </p:sp>
      <p:pic>
        <p:nvPicPr>
          <p:cNvPr id="51204" name="Picture 4"/>
          <p:cNvPicPr>
            <a:picLocks noGrp="1" noChangeAspect="1" noChangeArrowheads="1"/>
          </p:cNvPicPr>
          <p:nvPr>
            <p:ph idx="1"/>
          </p:nvPr>
        </p:nvPicPr>
        <p:blipFill>
          <a:blip r:embed="rId4"/>
          <a:srcRect/>
          <a:stretch>
            <a:fillRect/>
          </a:stretch>
        </p:blipFill>
        <p:spPr bwMode="auto">
          <a:xfrm>
            <a:off x="1000100" y="1285860"/>
            <a:ext cx="2904762" cy="895238"/>
          </a:xfrm>
          <a:prstGeom prst="rect">
            <a:avLst/>
          </a:prstGeom>
          <a:noFill/>
          <a:ln w="9525">
            <a:noFill/>
            <a:miter lim="800000"/>
            <a:headEnd/>
            <a:tailEnd/>
          </a:ln>
          <a:effectLst/>
        </p:spPr>
      </p:pic>
      <p:pic>
        <p:nvPicPr>
          <p:cNvPr id="51205" name="Picture 5"/>
          <p:cNvPicPr>
            <a:picLocks noChangeAspect="1" noChangeArrowheads="1"/>
          </p:cNvPicPr>
          <p:nvPr/>
        </p:nvPicPr>
        <p:blipFill>
          <a:blip r:embed="rId5"/>
          <a:srcRect/>
          <a:stretch>
            <a:fillRect/>
          </a:stretch>
        </p:blipFill>
        <p:spPr bwMode="auto">
          <a:xfrm>
            <a:off x="4357686" y="1571612"/>
            <a:ext cx="4276725" cy="685800"/>
          </a:xfrm>
          <a:prstGeom prst="rect">
            <a:avLst/>
          </a:prstGeom>
          <a:noFill/>
          <a:ln w="9525">
            <a:noFill/>
            <a:miter lim="800000"/>
            <a:headEnd/>
            <a:tailEnd/>
          </a:ln>
          <a:effectLst/>
        </p:spPr>
      </p:pic>
      <p:pic>
        <p:nvPicPr>
          <p:cNvPr id="51206" name="Picture 6"/>
          <p:cNvPicPr>
            <a:picLocks noChangeAspect="1" noChangeArrowheads="1"/>
          </p:cNvPicPr>
          <p:nvPr/>
        </p:nvPicPr>
        <p:blipFill>
          <a:blip r:embed="rId6"/>
          <a:srcRect/>
          <a:stretch>
            <a:fillRect/>
          </a:stretch>
        </p:blipFill>
        <p:spPr bwMode="auto">
          <a:xfrm>
            <a:off x="785786" y="2714620"/>
            <a:ext cx="3486150" cy="781050"/>
          </a:xfrm>
          <a:prstGeom prst="rect">
            <a:avLst/>
          </a:prstGeom>
          <a:noFill/>
          <a:ln w="9525">
            <a:noFill/>
            <a:miter lim="800000"/>
            <a:headEnd/>
            <a:tailEnd/>
          </a:ln>
          <a:effectLst/>
        </p:spPr>
      </p:pic>
      <p:pic>
        <p:nvPicPr>
          <p:cNvPr id="51207" name="Picture 7"/>
          <p:cNvPicPr>
            <a:picLocks noChangeAspect="1" noChangeArrowheads="1"/>
          </p:cNvPicPr>
          <p:nvPr/>
        </p:nvPicPr>
        <p:blipFill>
          <a:blip r:embed="rId7"/>
          <a:srcRect/>
          <a:stretch>
            <a:fillRect/>
          </a:stretch>
        </p:blipFill>
        <p:spPr bwMode="auto">
          <a:xfrm>
            <a:off x="4714876" y="2786058"/>
            <a:ext cx="3686175" cy="809625"/>
          </a:xfrm>
          <a:prstGeom prst="rect">
            <a:avLst/>
          </a:prstGeom>
          <a:noFill/>
          <a:ln w="9525">
            <a:noFill/>
            <a:miter lim="800000"/>
            <a:headEnd/>
            <a:tailEnd/>
          </a:ln>
          <a:effectLst/>
        </p:spPr>
      </p:pic>
      <p:pic>
        <p:nvPicPr>
          <p:cNvPr id="51208" name="Picture 8"/>
          <p:cNvPicPr>
            <a:picLocks noChangeAspect="1" noChangeArrowheads="1"/>
          </p:cNvPicPr>
          <p:nvPr/>
        </p:nvPicPr>
        <p:blipFill>
          <a:blip r:embed="rId8"/>
          <a:srcRect/>
          <a:stretch>
            <a:fillRect/>
          </a:stretch>
        </p:blipFill>
        <p:spPr bwMode="auto">
          <a:xfrm>
            <a:off x="1285852" y="4143380"/>
            <a:ext cx="3009900" cy="457200"/>
          </a:xfrm>
          <a:prstGeom prst="rect">
            <a:avLst/>
          </a:prstGeom>
          <a:noFill/>
          <a:ln w="9525">
            <a:noFill/>
            <a:miter lim="800000"/>
            <a:headEnd/>
            <a:tailEnd/>
          </a:ln>
          <a:effectLst/>
        </p:spPr>
      </p:pic>
      <p:pic>
        <p:nvPicPr>
          <p:cNvPr id="51209" name="Picture 9"/>
          <p:cNvPicPr>
            <a:picLocks noChangeAspect="1" noChangeArrowheads="1"/>
          </p:cNvPicPr>
          <p:nvPr/>
        </p:nvPicPr>
        <p:blipFill>
          <a:blip r:embed="rId9"/>
          <a:srcRect/>
          <a:stretch>
            <a:fillRect/>
          </a:stretch>
        </p:blipFill>
        <p:spPr bwMode="auto">
          <a:xfrm>
            <a:off x="4643438" y="3857628"/>
            <a:ext cx="4019550" cy="971550"/>
          </a:xfrm>
          <a:prstGeom prst="rect">
            <a:avLst/>
          </a:prstGeom>
          <a:noFill/>
          <a:ln w="9525">
            <a:noFill/>
            <a:miter lim="800000"/>
            <a:headEnd/>
            <a:tailEnd/>
          </a:ln>
          <a:effectLst/>
        </p:spPr>
      </p:pic>
      <p:pic>
        <p:nvPicPr>
          <p:cNvPr id="51210" name="Picture 10"/>
          <p:cNvPicPr>
            <a:picLocks noChangeAspect="1" noChangeArrowheads="1"/>
          </p:cNvPicPr>
          <p:nvPr/>
        </p:nvPicPr>
        <p:blipFill>
          <a:blip r:embed="rId10"/>
          <a:srcRect/>
          <a:stretch>
            <a:fillRect/>
          </a:stretch>
        </p:blipFill>
        <p:spPr bwMode="auto">
          <a:xfrm>
            <a:off x="1214414" y="5429264"/>
            <a:ext cx="3324225" cy="428625"/>
          </a:xfrm>
          <a:prstGeom prst="rect">
            <a:avLst/>
          </a:prstGeom>
          <a:noFill/>
          <a:ln w="9525">
            <a:noFill/>
            <a:miter lim="800000"/>
            <a:headEnd/>
            <a:tailEnd/>
          </a:ln>
          <a:effectLst/>
        </p:spPr>
      </p:pic>
      <p:pic>
        <p:nvPicPr>
          <p:cNvPr id="51211" name="Picture 11"/>
          <p:cNvPicPr>
            <a:picLocks noChangeAspect="1" noChangeArrowheads="1"/>
          </p:cNvPicPr>
          <p:nvPr/>
        </p:nvPicPr>
        <p:blipFill>
          <a:blip r:embed="rId11"/>
          <a:srcRect/>
          <a:stretch>
            <a:fillRect/>
          </a:stretch>
        </p:blipFill>
        <p:spPr bwMode="auto">
          <a:xfrm>
            <a:off x="5143504" y="5214950"/>
            <a:ext cx="2657475" cy="7239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linds(horizontal)">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blinds(horizontal)">
                                      <p:cBhvr>
                                        <p:cTn id="12" dur="500"/>
                                        <p:tgtEl>
                                          <p:spTgt spid="512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7"/>
                                        </p:tgtEl>
                                        <p:attrNameLst>
                                          <p:attrName>style.visibility</p:attrName>
                                        </p:attrNameLst>
                                      </p:cBhvr>
                                      <p:to>
                                        <p:strVal val="visible"/>
                                      </p:to>
                                    </p:set>
                                    <p:animEffect transition="in" filter="blinds(horizontal)">
                                      <p:cBhvr>
                                        <p:cTn id="17" dur="500"/>
                                        <p:tgtEl>
                                          <p:spTgt spid="512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blinds(horizontal)">
                                      <p:cBhvr>
                                        <p:cTn id="22" dur="500"/>
                                        <p:tgtEl>
                                          <p:spTgt spid="5120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09"/>
                                        </p:tgtEl>
                                        <p:attrNameLst>
                                          <p:attrName>style.visibility</p:attrName>
                                        </p:attrNameLst>
                                      </p:cBhvr>
                                      <p:to>
                                        <p:strVal val="visible"/>
                                      </p:to>
                                    </p:set>
                                    <p:animEffect transition="in" filter="blinds(horizontal)">
                                      <p:cBhvr>
                                        <p:cTn id="27" dur="500"/>
                                        <p:tgtEl>
                                          <p:spTgt spid="5120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210"/>
                                        </p:tgtEl>
                                        <p:attrNameLst>
                                          <p:attrName>style.visibility</p:attrName>
                                        </p:attrNameLst>
                                      </p:cBhvr>
                                      <p:to>
                                        <p:strVal val="visible"/>
                                      </p:to>
                                    </p:set>
                                    <p:animEffect transition="in" filter="blinds(horizontal)">
                                      <p:cBhvr>
                                        <p:cTn id="32" dur="500"/>
                                        <p:tgtEl>
                                          <p:spTgt spid="512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211"/>
                                        </p:tgtEl>
                                        <p:attrNameLst>
                                          <p:attrName>style.visibility</p:attrName>
                                        </p:attrNameLst>
                                      </p:cBhvr>
                                      <p:to>
                                        <p:strVal val="visible"/>
                                      </p:to>
                                    </p:set>
                                    <p:animEffect transition="in" filter="blinds(horizontal)">
                                      <p:cBhvr>
                                        <p:cTn id="37" dur="500"/>
                                        <p:tgtEl>
                                          <p:spTgt spid="5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ES6 </a:t>
            </a:r>
            <a:r>
              <a:rPr lang="en-US" altLang="zh-CN" dirty="0" smtClean="0"/>
              <a:t>——</a:t>
            </a:r>
            <a:r>
              <a:rPr lang="zh-CN" altLang="en-US" dirty="0" smtClean="0"/>
              <a:t>展开</a:t>
            </a:r>
            <a:endParaRPr lang="zh-CN" altLang="en-US" dirty="0"/>
          </a:p>
        </p:txBody>
      </p:sp>
      <p:pic>
        <p:nvPicPr>
          <p:cNvPr id="52226" name="Picture 2"/>
          <p:cNvPicPr>
            <a:picLocks noGrp="1" noChangeAspect="1" noChangeArrowheads="1"/>
          </p:cNvPicPr>
          <p:nvPr>
            <p:ph idx="1"/>
          </p:nvPr>
        </p:nvPicPr>
        <p:blipFill>
          <a:blip r:embed="rId4"/>
          <a:srcRect/>
          <a:stretch>
            <a:fillRect/>
          </a:stretch>
        </p:blipFill>
        <p:spPr bwMode="auto">
          <a:xfrm>
            <a:off x="1000100" y="3286124"/>
            <a:ext cx="3419048" cy="952381"/>
          </a:xfrm>
          <a:prstGeom prst="rect">
            <a:avLst/>
          </a:prstGeom>
          <a:noFill/>
          <a:ln w="9525">
            <a:noFill/>
            <a:miter lim="800000"/>
            <a:headEnd/>
            <a:tailEnd/>
          </a:ln>
          <a:effectLst/>
        </p:spPr>
      </p:pic>
      <p:pic>
        <p:nvPicPr>
          <p:cNvPr id="52227" name="Picture 3"/>
          <p:cNvPicPr>
            <a:picLocks noChangeAspect="1" noChangeArrowheads="1"/>
          </p:cNvPicPr>
          <p:nvPr/>
        </p:nvPicPr>
        <p:blipFill>
          <a:blip r:embed="rId5"/>
          <a:srcRect/>
          <a:stretch>
            <a:fillRect/>
          </a:stretch>
        </p:blipFill>
        <p:spPr bwMode="auto">
          <a:xfrm>
            <a:off x="4857752" y="3429000"/>
            <a:ext cx="3952875" cy="67627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blinds(horizontal)">
                                      <p:cBhvr>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ES6 </a:t>
            </a:r>
            <a:r>
              <a:rPr lang="en-US" altLang="zh-CN" dirty="0" smtClean="0"/>
              <a:t>——</a:t>
            </a:r>
            <a:r>
              <a:rPr lang="zh-CN" altLang="en-US" dirty="0" smtClean="0"/>
              <a:t>默认</a:t>
            </a:r>
            <a:r>
              <a:rPr lang="zh-CN" altLang="en-US" dirty="0" smtClean="0"/>
              <a:t>值</a:t>
            </a:r>
            <a:endParaRPr lang="zh-CN" altLang="en-US" dirty="0"/>
          </a:p>
        </p:txBody>
      </p:sp>
      <p:pic>
        <p:nvPicPr>
          <p:cNvPr id="53250" name="Picture 2"/>
          <p:cNvPicPr>
            <a:picLocks noGrp="1" noChangeAspect="1" noChangeArrowheads="1"/>
          </p:cNvPicPr>
          <p:nvPr>
            <p:ph idx="1"/>
          </p:nvPr>
        </p:nvPicPr>
        <p:blipFill>
          <a:blip r:embed="rId4"/>
          <a:srcRect/>
          <a:stretch>
            <a:fillRect/>
          </a:stretch>
        </p:blipFill>
        <p:spPr bwMode="auto">
          <a:xfrm>
            <a:off x="1214414" y="1785926"/>
            <a:ext cx="3523810" cy="1228572"/>
          </a:xfrm>
          <a:prstGeom prst="rect">
            <a:avLst/>
          </a:prstGeom>
          <a:noFill/>
          <a:ln w="9525">
            <a:noFill/>
            <a:miter lim="800000"/>
            <a:headEnd/>
            <a:tailEnd/>
          </a:ln>
          <a:effectLst/>
        </p:spPr>
      </p:pic>
      <p:pic>
        <p:nvPicPr>
          <p:cNvPr id="53251" name="Picture 3"/>
          <p:cNvPicPr>
            <a:picLocks noChangeAspect="1" noChangeArrowheads="1"/>
          </p:cNvPicPr>
          <p:nvPr/>
        </p:nvPicPr>
        <p:blipFill>
          <a:blip r:embed="rId5"/>
          <a:srcRect/>
          <a:stretch>
            <a:fillRect/>
          </a:stretch>
        </p:blipFill>
        <p:spPr bwMode="auto">
          <a:xfrm>
            <a:off x="5500694" y="2000240"/>
            <a:ext cx="2765342" cy="857256"/>
          </a:xfrm>
          <a:prstGeom prst="rect">
            <a:avLst/>
          </a:prstGeom>
          <a:noFill/>
          <a:ln w="9525">
            <a:noFill/>
            <a:miter lim="800000"/>
            <a:headEnd/>
            <a:tailEnd/>
          </a:ln>
          <a:effectLst/>
        </p:spPr>
      </p:pic>
      <p:pic>
        <p:nvPicPr>
          <p:cNvPr id="53252" name="Picture 4"/>
          <p:cNvPicPr>
            <a:picLocks noChangeAspect="1" noChangeArrowheads="1"/>
          </p:cNvPicPr>
          <p:nvPr/>
        </p:nvPicPr>
        <p:blipFill>
          <a:blip r:embed="rId6"/>
          <a:srcRect/>
          <a:stretch>
            <a:fillRect/>
          </a:stretch>
        </p:blipFill>
        <p:spPr bwMode="auto">
          <a:xfrm>
            <a:off x="928662" y="3429000"/>
            <a:ext cx="4048125" cy="590550"/>
          </a:xfrm>
          <a:prstGeom prst="rect">
            <a:avLst/>
          </a:prstGeom>
          <a:noFill/>
          <a:ln w="9525">
            <a:noFill/>
            <a:miter lim="800000"/>
            <a:headEnd/>
            <a:tailEnd/>
          </a:ln>
          <a:effectLst/>
        </p:spPr>
      </p:pic>
      <p:pic>
        <p:nvPicPr>
          <p:cNvPr id="53253" name="Picture 5"/>
          <p:cNvPicPr>
            <a:picLocks noChangeAspect="1" noChangeArrowheads="1"/>
          </p:cNvPicPr>
          <p:nvPr/>
        </p:nvPicPr>
        <p:blipFill>
          <a:blip r:embed="rId7"/>
          <a:srcRect/>
          <a:stretch>
            <a:fillRect/>
          </a:stretch>
        </p:blipFill>
        <p:spPr bwMode="auto">
          <a:xfrm>
            <a:off x="5500694" y="3357562"/>
            <a:ext cx="2133600" cy="619125"/>
          </a:xfrm>
          <a:prstGeom prst="rect">
            <a:avLst/>
          </a:prstGeom>
          <a:noFill/>
          <a:ln w="9525">
            <a:noFill/>
            <a:miter lim="800000"/>
            <a:headEnd/>
            <a:tailEnd/>
          </a:ln>
          <a:effectLst/>
        </p:spPr>
      </p:pic>
      <p:pic>
        <p:nvPicPr>
          <p:cNvPr id="53254" name="Picture 6"/>
          <p:cNvPicPr>
            <a:picLocks noChangeAspect="1" noChangeArrowheads="1"/>
          </p:cNvPicPr>
          <p:nvPr/>
        </p:nvPicPr>
        <p:blipFill>
          <a:blip r:embed="rId8"/>
          <a:srcRect/>
          <a:stretch>
            <a:fillRect/>
          </a:stretch>
        </p:blipFill>
        <p:spPr bwMode="auto">
          <a:xfrm>
            <a:off x="928662" y="4572008"/>
            <a:ext cx="3448050" cy="514350"/>
          </a:xfrm>
          <a:prstGeom prst="rect">
            <a:avLst/>
          </a:prstGeom>
          <a:noFill/>
          <a:ln w="9525">
            <a:noFill/>
            <a:miter lim="800000"/>
            <a:headEnd/>
            <a:tailEnd/>
          </a:ln>
          <a:effectLst/>
        </p:spPr>
      </p:pic>
      <p:pic>
        <p:nvPicPr>
          <p:cNvPr id="53255" name="Picture 7"/>
          <p:cNvPicPr>
            <a:picLocks noChangeAspect="1" noChangeArrowheads="1"/>
          </p:cNvPicPr>
          <p:nvPr/>
        </p:nvPicPr>
        <p:blipFill>
          <a:blip r:embed="rId9"/>
          <a:srcRect/>
          <a:stretch>
            <a:fillRect/>
          </a:stretch>
        </p:blipFill>
        <p:spPr bwMode="auto">
          <a:xfrm>
            <a:off x="5286380" y="4429132"/>
            <a:ext cx="1866900" cy="61912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linds(horizontal)">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blinds(horizontal)">
                                      <p:cBhvr>
                                        <p:cTn id="12" dur="500"/>
                                        <p:tgtEl>
                                          <p:spTgt spid="532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blinds(horizontal)">
                                      <p:cBhvr>
                                        <p:cTn id="17" dur="500"/>
                                        <p:tgtEl>
                                          <p:spTgt spid="532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4"/>
                                        </p:tgtEl>
                                        <p:attrNameLst>
                                          <p:attrName>style.visibility</p:attrName>
                                        </p:attrNameLst>
                                      </p:cBhvr>
                                      <p:to>
                                        <p:strVal val="visible"/>
                                      </p:to>
                                    </p:set>
                                    <p:animEffect transition="in" filter="blinds(horizontal)">
                                      <p:cBhvr>
                                        <p:cTn id="22" dur="500"/>
                                        <p:tgtEl>
                                          <p:spTgt spid="532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255"/>
                                        </p:tgtEl>
                                        <p:attrNameLst>
                                          <p:attrName>style.visibility</p:attrName>
                                        </p:attrNameLst>
                                      </p:cBhvr>
                                      <p:to>
                                        <p:strVal val="visible"/>
                                      </p:to>
                                    </p:set>
                                    <p:animEffect transition="in" filter="blinds(horizontal)">
                                      <p:cBhvr>
                                        <p:cTn id="27"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安装编译器</a:t>
            </a:r>
            <a:r>
              <a:rPr lang="en-US" altLang="zh-CN" dirty="0" err="1" smtClean="0"/>
              <a:t>babel</a:t>
            </a:r>
            <a:endParaRPr lang="zh-CN" altLang="en-US" dirty="0"/>
          </a:p>
        </p:txBody>
      </p:sp>
      <p:pic>
        <p:nvPicPr>
          <p:cNvPr id="54274" name="Picture 2"/>
          <p:cNvPicPr>
            <a:picLocks noGrp="1" noChangeAspect="1" noChangeArrowheads="1"/>
          </p:cNvPicPr>
          <p:nvPr>
            <p:ph idx="1"/>
          </p:nvPr>
        </p:nvPicPr>
        <p:blipFill>
          <a:blip r:embed="rId4"/>
          <a:srcRect/>
          <a:stretch>
            <a:fillRect/>
          </a:stretch>
        </p:blipFill>
        <p:spPr bwMode="auto">
          <a:xfrm>
            <a:off x="1214414" y="1500174"/>
            <a:ext cx="6085715" cy="400000"/>
          </a:xfrm>
          <a:prstGeom prst="rect">
            <a:avLst/>
          </a:prstGeom>
          <a:noFill/>
          <a:ln w="9525">
            <a:noFill/>
            <a:miter lim="800000"/>
            <a:headEnd/>
            <a:tailEnd/>
          </a:ln>
          <a:effectLst/>
        </p:spPr>
      </p:pic>
      <p:sp>
        <p:nvSpPr>
          <p:cNvPr id="4" name="TextBox 3"/>
          <p:cNvSpPr txBox="1"/>
          <p:nvPr/>
        </p:nvSpPr>
        <p:spPr>
          <a:xfrm>
            <a:off x="1142976" y="6357958"/>
            <a:ext cx="7858180" cy="369332"/>
          </a:xfrm>
          <a:prstGeom prst="rect">
            <a:avLst/>
          </a:prstGeom>
          <a:noFill/>
        </p:spPr>
        <p:txBody>
          <a:bodyPr wrap="square" rtlCol="0">
            <a:spAutoFit/>
          </a:bodyPr>
          <a:lstStyle/>
          <a:p>
            <a:r>
              <a:rPr lang="en-US" altLang="zh-CN" dirty="0" smtClean="0">
                <a:hlinkClick r:id="rId5"/>
              </a:rPr>
              <a:t>http://www.ruanyifeng.com/blog/2016/01/babel.html</a:t>
            </a:r>
            <a:endParaRPr lang="zh-CN" altLang="en-US" dirty="0">
              <a:hlinkClick r:id="rId6" action="ppaction://hlinkfile"/>
            </a:endParaRPr>
          </a:p>
        </p:txBody>
      </p:sp>
      <p:pic>
        <p:nvPicPr>
          <p:cNvPr id="54275" name="Picture 3"/>
          <p:cNvPicPr>
            <a:picLocks noChangeAspect="1" noChangeArrowheads="1"/>
          </p:cNvPicPr>
          <p:nvPr/>
        </p:nvPicPr>
        <p:blipFill>
          <a:blip r:embed="rId7"/>
          <a:srcRect/>
          <a:stretch>
            <a:fillRect/>
          </a:stretch>
        </p:blipFill>
        <p:spPr bwMode="auto">
          <a:xfrm>
            <a:off x="1714480" y="4786322"/>
            <a:ext cx="6067425" cy="1790700"/>
          </a:xfrm>
          <a:prstGeom prst="rect">
            <a:avLst/>
          </a:prstGeom>
          <a:noFill/>
          <a:ln w="9525">
            <a:noFill/>
            <a:miter lim="800000"/>
            <a:headEnd/>
            <a:tailEnd/>
          </a:ln>
          <a:effectLst/>
        </p:spPr>
      </p:pic>
      <p:pic>
        <p:nvPicPr>
          <p:cNvPr id="54278" name="Picture 6"/>
          <p:cNvPicPr>
            <a:picLocks noChangeAspect="1" noChangeArrowheads="1"/>
          </p:cNvPicPr>
          <p:nvPr/>
        </p:nvPicPr>
        <p:blipFill>
          <a:blip r:embed="rId8"/>
          <a:srcRect/>
          <a:stretch>
            <a:fillRect/>
          </a:stretch>
        </p:blipFill>
        <p:spPr bwMode="auto">
          <a:xfrm>
            <a:off x="714348" y="2000240"/>
            <a:ext cx="7046913" cy="286702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总技术架构</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TextBox 4"/>
          <p:cNvSpPr txBox="1"/>
          <p:nvPr/>
        </p:nvSpPr>
        <p:spPr>
          <a:xfrm>
            <a:off x="428564" y="6286520"/>
            <a:ext cx="8715436" cy="369332"/>
          </a:xfrm>
          <a:prstGeom prst="rect">
            <a:avLst/>
          </a:prstGeom>
          <a:noFill/>
        </p:spPr>
        <p:txBody>
          <a:bodyPr wrap="square" rtlCol="0">
            <a:spAutoFit/>
          </a:bodyPr>
          <a:lstStyle/>
          <a:p>
            <a:r>
              <a:rPr lang="en-US" altLang="zh-CN" dirty="0" smtClean="0">
                <a:hlinkClick r:id="rId3"/>
              </a:rPr>
              <a:t>https://www.processon.com/view/link/59e407e3e4b06e04d962234d</a:t>
            </a:r>
            <a:endParaRPr lang="zh-CN" altLang="en-US" dirty="0"/>
          </a:p>
        </p:txBody>
      </p:sp>
      <p:pic>
        <p:nvPicPr>
          <p:cNvPr id="1027" name="Picture 3"/>
          <p:cNvPicPr>
            <a:picLocks noChangeAspect="1" noChangeArrowheads="1"/>
          </p:cNvPicPr>
          <p:nvPr/>
        </p:nvPicPr>
        <p:blipFill>
          <a:blip r:embed="rId4"/>
          <a:srcRect/>
          <a:stretch>
            <a:fillRect/>
          </a:stretch>
        </p:blipFill>
        <p:spPr bwMode="auto">
          <a:xfrm>
            <a:off x="-285784" y="1357298"/>
            <a:ext cx="9787006" cy="47089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安装目标转码</a:t>
            </a:r>
            <a:endParaRPr lang="zh-CN" altLang="en-US" dirty="0"/>
          </a:p>
        </p:txBody>
      </p:sp>
      <p:pic>
        <p:nvPicPr>
          <p:cNvPr id="56322" name="Picture 2"/>
          <p:cNvPicPr>
            <a:picLocks noGrp="1" noChangeAspect="1" noChangeArrowheads="1"/>
          </p:cNvPicPr>
          <p:nvPr>
            <p:ph idx="1"/>
          </p:nvPr>
        </p:nvPicPr>
        <p:blipFill>
          <a:blip r:embed="rId4"/>
          <a:srcRect/>
          <a:stretch>
            <a:fillRect/>
          </a:stretch>
        </p:blipFill>
        <p:spPr bwMode="auto">
          <a:xfrm>
            <a:off x="1214414" y="1500174"/>
            <a:ext cx="6285715" cy="1476191"/>
          </a:xfrm>
          <a:prstGeom prst="rect">
            <a:avLst/>
          </a:prstGeom>
          <a:noFill/>
          <a:ln w="9525">
            <a:noFill/>
            <a:miter lim="800000"/>
            <a:headEnd/>
            <a:tailEnd/>
          </a:ln>
          <a:effectLst/>
        </p:spPr>
      </p:pic>
      <p:pic>
        <p:nvPicPr>
          <p:cNvPr id="56323" name="Picture 3"/>
          <p:cNvPicPr>
            <a:picLocks noChangeAspect="1" noChangeArrowheads="1"/>
          </p:cNvPicPr>
          <p:nvPr/>
        </p:nvPicPr>
        <p:blipFill>
          <a:blip r:embed="rId5"/>
          <a:srcRect/>
          <a:stretch>
            <a:fillRect/>
          </a:stretch>
        </p:blipFill>
        <p:spPr bwMode="auto">
          <a:xfrm>
            <a:off x="1428728" y="3143248"/>
            <a:ext cx="1704975" cy="304800"/>
          </a:xfrm>
          <a:prstGeom prst="rect">
            <a:avLst/>
          </a:prstGeom>
          <a:noFill/>
          <a:ln w="9525">
            <a:noFill/>
            <a:miter lim="800000"/>
            <a:headEnd/>
            <a:tailEnd/>
          </a:ln>
          <a:effectLst/>
        </p:spPr>
      </p:pic>
      <p:pic>
        <p:nvPicPr>
          <p:cNvPr id="56324" name="Picture 4"/>
          <p:cNvPicPr>
            <a:picLocks noChangeAspect="1" noChangeArrowheads="1"/>
          </p:cNvPicPr>
          <p:nvPr/>
        </p:nvPicPr>
        <p:blipFill>
          <a:blip r:embed="rId6"/>
          <a:srcRect/>
          <a:stretch>
            <a:fillRect/>
          </a:stretch>
        </p:blipFill>
        <p:spPr bwMode="auto">
          <a:xfrm>
            <a:off x="1357290" y="3857628"/>
            <a:ext cx="1695450" cy="11049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开始编译</a:t>
            </a:r>
            <a:r>
              <a:rPr lang="en-US" altLang="zh-CN" dirty="0" smtClean="0"/>
              <a:t>(es6 -&gt; es5)</a:t>
            </a:r>
            <a:endParaRPr lang="zh-CN" altLang="en-US" dirty="0"/>
          </a:p>
        </p:txBody>
      </p:sp>
      <p:pic>
        <p:nvPicPr>
          <p:cNvPr id="57347" name="Picture 3"/>
          <p:cNvPicPr>
            <a:picLocks noGrp="1" noChangeAspect="1" noChangeArrowheads="1"/>
          </p:cNvPicPr>
          <p:nvPr>
            <p:ph idx="1"/>
          </p:nvPr>
        </p:nvPicPr>
        <p:blipFill>
          <a:blip r:embed="rId4"/>
          <a:srcRect/>
          <a:stretch>
            <a:fillRect/>
          </a:stretch>
        </p:blipFill>
        <p:spPr bwMode="auto">
          <a:xfrm>
            <a:off x="1214414" y="2357430"/>
            <a:ext cx="5923810" cy="628571"/>
          </a:xfrm>
          <a:prstGeom prst="rect">
            <a:avLst/>
          </a:prstGeom>
          <a:noFill/>
          <a:ln w="9525">
            <a:noFill/>
            <a:miter lim="800000"/>
            <a:headEnd/>
            <a:tailEnd/>
          </a:ln>
          <a:effectLst/>
        </p:spPr>
      </p:pic>
      <p:pic>
        <p:nvPicPr>
          <p:cNvPr id="57346" name="Picture 2"/>
          <p:cNvPicPr>
            <a:picLocks noChangeAspect="1" noChangeArrowheads="1"/>
          </p:cNvPicPr>
          <p:nvPr/>
        </p:nvPicPr>
        <p:blipFill>
          <a:blip r:embed="rId5"/>
          <a:srcRect/>
          <a:stretch>
            <a:fillRect/>
          </a:stretch>
        </p:blipFill>
        <p:spPr bwMode="auto">
          <a:xfrm>
            <a:off x="1500166" y="1785926"/>
            <a:ext cx="6000750" cy="323850"/>
          </a:xfrm>
          <a:prstGeom prst="rect">
            <a:avLst/>
          </a:prstGeom>
          <a:noFill/>
          <a:ln w="9525">
            <a:noFill/>
            <a:miter lim="800000"/>
            <a:headEnd/>
            <a:tailEnd/>
          </a:ln>
          <a:effectLst/>
        </p:spPr>
      </p:pic>
      <p:pic>
        <p:nvPicPr>
          <p:cNvPr id="57348" name="Picture 4"/>
          <p:cNvPicPr>
            <a:picLocks noChangeAspect="1" noChangeArrowheads="1"/>
          </p:cNvPicPr>
          <p:nvPr/>
        </p:nvPicPr>
        <p:blipFill>
          <a:blip r:embed="rId6"/>
          <a:srcRect/>
          <a:stretch>
            <a:fillRect/>
          </a:stretch>
        </p:blipFill>
        <p:spPr bwMode="auto">
          <a:xfrm>
            <a:off x="0" y="3214686"/>
            <a:ext cx="6143668" cy="2872117"/>
          </a:xfrm>
          <a:prstGeom prst="rect">
            <a:avLst/>
          </a:prstGeom>
          <a:noFill/>
          <a:ln w="9525">
            <a:noFill/>
            <a:miter lim="800000"/>
            <a:headEnd/>
            <a:tailEnd/>
          </a:ln>
          <a:effectLst/>
        </p:spPr>
      </p:pic>
      <p:pic>
        <p:nvPicPr>
          <p:cNvPr id="57349" name="Picture 5"/>
          <p:cNvPicPr>
            <a:picLocks noChangeAspect="1" noChangeArrowheads="1"/>
          </p:cNvPicPr>
          <p:nvPr/>
        </p:nvPicPr>
        <p:blipFill>
          <a:blip r:embed="rId7"/>
          <a:srcRect/>
          <a:stretch>
            <a:fillRect/>
          </a:stretch>
        </p:blipFill>
        <p:spPr bwMode="auto">
          <a:xfrm>
            <a:off x="714348" y="3286124"/>
            <a:ext cx="8027987" cy="296227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blinds(horizontal)">
                                      <p:cBhvr>
                                        <p:cTn id="7"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完成公司项目前端需求</a:t>
            </a:r>
            <a:endParaRPr lang="zh-CN" altLang="en-US" dirty="0"/>
          </a:p>
        </p:txBody>
      </p:sp>
      <p:sp>
        <p:nvSpPr>
          <p:cNvPr id="3" name="内容占位符 2"/>
          <p:cNvSpPr>
            <a:spLocks noGrp="1"/>
          </p:cNvSpPr>
          <p:nvPr>
            <p:ph idx="1"/>
          </p:nvPr>
        </p:nvSpPr>
        <p:spPr/>
        <p:txBody>
          <a:bodyPr/>
          <a:lstStyle/>
          <a:p>
            <a:r>
              <a:rPr lang="zh-CN" altLang="en-US" dirty="0" smtClean="0">
                <a:hlinkClick r:id="rId4"/>
              </a:rPr>
              <a:t>海外建课项目第三步章节小节</a:t>
            </a:r>
            <a:endParaRPr lang="en-US" altLang="zh-CN" dirty="0" smtClean="0"/>
          </a:p>
          <a:p>
            <a:pPr lvl="1"/>
            <a:r>
              <a:rPr lang="en-US" altLang="zh-CN" dirty="0" smtClean="0"/>
              <a:t>jiangli@able-elec.com</a:t>
            </a:r>
          </a:p>
          <a:p>
            <a:r>
              <a:rPr lang="zh-CN" altLang="en-US" dirty="0" smtClean="0">
                <a:hlinkClick r:id="rId5"/>
              </a:rPr>
              <a:t>海外建课</a:t>
            </a:r>
            <a:r>
              <a:rPr lang="zh-CN" altLang="en-US" dirty="0" smtClean="0">
                <a:hlinkClick r:id="rId5"/>
              </a:rPr>
              <a:t>项目课程资料</a:t>
            </a:r>
            <a:endParaRPr lang="en-US" altLang="zh-CN" dirty="0" smtClean="0"/>
          </a:p>
          <a:p>
            <a:r>
              <a:rPr lang="zh-CN" altLang="en-US" dirty="0" smtClean="0">
                <a:hlinkClick r:id="rId6"/>
              </a:rPr>
              <a:t>智慧</a:t>
            </a:r>
            <a:r>
              <a:rPr lang="zh-CN" altLang="en-US" dirty="0" smtClean="0">
                <a:hlinkClick r:id="rId6"/>
              </a:rPr>
              <a:t>树平台建课项目知识点</a:t>
            </a:r>
            <a:endParaRPr lang="en-US" altLang="zh-CN" dirty="0" smtClean="0"/>
          </a:p>
        </p:txBody>
      </p:sp>
      <p:sp>
        <p:nvSpPr>
          <p:cNvPr id="4" name="TextBox 3"/>
          <p:cNvSpPr txBox="1"/>
          <p:nvPr/>
        </p:nvSpPr>
        <p:spPr>
          <a:xfrm>
            <a:off x="1142976" y="6143644"/>
            <a:ext cx="6572296" cy="369332"/>
          </a:xfrm>
          <a:prstGeom prst="rect">
            <a:avLst/>
          </a:prstGeom>
          <a:noFill/>
        </p:spPr>
        <p:txBody>
          <a:bodyPr wrap="square" rtlCol="0">
            <a:spAutoFit/>
          </a:bodyPr>
          <a:lstStyle/>
          <a:p>
            <a:r>
              <a:rPr lang="en-US" altLang="zh-CN" dirty="0" smtClean="0">
                <a:hlinkClick r:id="rId7"/>
              </a:rPr>
              <a:t>http://www.jq22.com/</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开始提高代码质量</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169" name="Picture 1"/>
          <p:cNvPicPr>
            <a:picLocks noChangeAspect="1" noChangeArrowheads="1"/>
          </p:cNvPicPr>
          <p:nvPr/>
        </p:nvPicPr>
        <p:blipFill>
          <a:blip r:embed="rId5"/>
          <a:srcRect/>
          <a:stretch>
            <a:fillRect/>
          </a:stretch>
        </p:blipFill>
        <p:spPr bwMode="auto">
          <a:xfrm>
            <a:off x="1785918" y="1428736"/>
            <a:ext cx="4714908" cy="4857408"/>
          </a:xfrm>
          <a:prstGeom prst="rect">
            <a:avLst/>
          </a:prstGeom>
          <a:noFill/>
          <a:ln w="9525">
            <a:noFill/>
            <a:miter lim="800000"/>
            <a:headEnd/>
            <a:tailEnd/>
          </a:ln>
          <a:effectLst/>
        </p:spPr>
      </p:pic>
      <p:sp>
        <p:nvSpPr>
          <p:cNvPr id="8" name="TextBox 7"/>
          <p:cNvSpPr txBox="1"/>
          <p:nvPr/>
        </p:nvSpPr>
        <p:spPr>
          <a:xfrm>
            <a:off x="1071538" y="6286520"/>
            <a:ext cx="7858180" cy="369332"/>
          </a:xfrm>
          <a:prstGeom prst="rect">
            <a:avLst/>
          </a:prstGeom>
          <a:noFill/>
        </p:spPr>
        <p:txBody>
          <a:bodyPr wrap="square" rtlCol="0">
            <a:spAutoFit/>
          </a:bodyPr>
          <a:lstStyle/>
          <a:p>
            <a:r>
              <a:rPr lang="en-US" altLang="zh-CN" dirty="0" smtClean="0">
                <a:hlinkClick r:id="rId6"/>
              </a:rPr>
              <a:t>https://www.processon.com/view/link/59e9b61ae4b012b70ca0a1af</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重构（一）</a:t>
            </a:r>
            <a:endParaRPr lang="zh-CN" altLang="en-US" dirty="0"/>
          </a:p>
        </p:txBody>
      </p:sp>
      <p:pic>
        <p:nvPicPr>
          <p:cNvPr id="58372" name="Picture 4"/>
          <p:cNvPicPr>
            <a:picLocks noChangeAspect="1" noChangeArrowheads="1"/>
          </p:cNvPicPr>
          <p:nvPr/>
        </p:nvPicPr>
        <p:blipFill>
          <a:blip r:embed="rId3"/>
          <a:srcRect/>
          <a:stretch>
            <a:fillRect/>
          </a:stretch>
        </p:blipFill>
        <p:spPr bwMode="auto">
          <a:xfrm>
            <a:off x="857224" y="1285860"/>
            <a:ext cx="4071966" cy="5401398"/>
          </a:xfrm>
          <a:prstGeom prst="rect">
            <a:avLst/>
          </a:prstGeom>
          <a:noFill/>
          <a:ln w="9525">
            <a:noFill/>
            <a:miter lim="800000"/>
            <a:headEnd/>
            <a:tailEnd/>
          </a:ln>
          <a:effectLst/>
        </p:spPr>
      </p:pic>
      <p:sp>
        <p:nvSpPr>
          <p:cNvPr id="10" name="内容占位符 9"/>
          <p:cNvSpPr>
            <a:spLocks noGrp="1"/>
          </p:cNvSpPr>
          <p:nvPr>
            <p:ph idx="1"/>
          </p:nvPr>
        </p:nvSpPr>
        <p:spPr/>
        <p:txBody>
          <a:bodyPr/>
          <a:lstStyle/>
          <a:p>
            <a:endParaRPr lang="zh-CN" altLang="en-US" dirty="0"/>
          </a:p>
        </p:txBody>
      </p:sp>
      <p:pic>
        <p:nvPicPr>
          <p:cNvPr id="58374" name="Picture 6"/>
          <p:cNvPicPr>
            <a:picLocks noChangeAspect="1" noChangeArrowheads="1"/>
          </p:cNvPicPr>
          <p:nvPr/>
        </p:nvPicPr>
        <p:blipFill>
          <a:blip r:embed="rId4"/>
          <a:srcRect/>
          <a:stretch>
            <a:fillRect/>
          </a:stretch>
        </p:blipFill>
        <p:spPr bwMode="auto">
          <a:xfrm>
            <a:off x="5143504" y="1500174"/>
            <a:ext cx="3857652" cy="51015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抽出方法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9394" name="Picture 2"/>
          <p:cNvPicPr>
            <a:picLocks noChangeAspect="1" noChangeArrowheads="1"/>
          </p:cNvPicPr>
          <p:nvPr/>
        </p:nvPicPr>
        <p:blipFill>
          <a:blip r:embed="rId3"/>
          <a:srcRect/>
          <a:stretch>
            <a:fillRect/>
          </a:stretch>
        </p:blipFill>
        <p:spPr bwMode="auto">
          <a:xfrm>
            <a:off x="1357290" y="1285860"/>
            <a:ext cx="5495925" cy="528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r>
              <a:rPr lang="zh-CN" altLang="en-US" dirty="0" smtClean="0"/>
              <a:t>（一）</a:t>
            </a:r>
            <a:endParaRPr lang="zh-CN" altLang="en-US" dirty="0"/>
          </a:p>
        </p:txBody>
      </p:sp>
      <p:pic>
        <p:nvPicPr>
          <p:cNvPr id="60418" name="Picture 2"/>
          <p:cNvPicPr>
            <a:picLocks noChangeAspect="1" noChangeArrowheads="1"/>
          </p:cNvPicPr>
          <p:nvPr/>
        </p:nvPicPr>
        <p:blipFill>
          <a:blip r:embed="rId2"/>
          <a:srcRect/>
          <a:stretch>
            <a:fillRect/>
          </a:stretch>
        </p:blipFill>
        <p:spPr bwMode="auto">
          <a:xfrm>
            <a:off x="0" y="1785926"/>
            <a:ext cx="4314825" cy="3276600"/>
          </a:xfrm>
          <a:prstGeom prst="rect">
            <a:avLst/>
          </a:prstGeom>
          <a:noFill/>
          <a:ln w="9525">
            <a:noFill/>
            <a:miter lim="800000"/>
            <a:headEnd/>
            <a:tailEnd/>
          </a:ln>
          <a:effectLst/>
        </p:spPr>
      </p:pic>
      <p:pic>
        <p:nvPicPr>
          <p:cNvPr id="60419" name="Picture 3"/>
          <p:cNvPicPr>
            <a:picLocks noGrp="1" noChangeAspect="1" noChangeArrowheads="1"/>
          </p:cNvPicPr>
          <p:nvPr>
            <p:ph idx="1"/>
          </p:nvPr>
        </p:nvPicPr>
        <p:blipFill>
          <a:blip r:embed="rId3"/>
          <a:srcRect/>
          <a:stretch>
            <a:fillRect/>
          </a:stretch>
        </p:blipFill>
        <p:spPr bwMode="auto">
          <a:xfrm>
            <a:off x="4500562" y="1785926"/>
            <a:ext cx="4133334" cy="33142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重构</a:t>
            </a:r>
            <a:r>
              <a:rPr lang="zh-CN" altLang="en-US" dirty="0" smtClean="0"/>
              <a:t>（二）</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0" y="1285860"/>
            <a:ext cx="5495925" cy="5286375"/>
          </a:xfrm>
          <a:prstGeom prst="rect">
            <a:avLst/>
          </a:prstGeom>
          <a:noFill/>
          <a:ln w="9525">
            <a:noFill/>
            <a:miter lim="800000"/>
            <a:headEnd/>
            <a:tailEnd/>
          </a:ln>
          <a:effectLst/>
        </p:spPr>
      </p:pic>
      <p:pic>
        <p:nvPicPr>
          <p:cNvPr id="61442" name="Picture 2"/>
          <p:cNvPicPr>
            <a:picLocks noChangeAspect="1" noChangeArrowheads="1"/>
          </p:cNvPicPr>
          <p:nvPr/>
        </p:nvPicPr>
        <p:blipFill>
          <a:blip r:embed="rId3"/>
          <a:srcRect/>
          <a:stretch>
            <a:fillRect/>
          </a:stretch>
        </p:blipFill>
        <p:spPr bwMode="auto">
          <a:xfrm>
            <a:off x="3814202" y="571480"/>
            <a:ext cx="5329798" cy="6072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抽出方法</a:t>
            </a:r>
            <a:endParaRPr lang="zh-CN" altLang="en-US" dirty="0"/>
          </a:p>
        </p:txBody>
      </p:sp>
      <p:sp>
        <p:nvSpPr>
          <p:cNvPr id="3" name="内容占位符 2"/>
          <p:cNvSpPr>
            <a:spLocks noGrp="1"/>
          </p:cNvSpPr>
          <p:nvPr>
            <p:ph idx="1"/>
          </p:nvPr>
        </p:nvSpPr>
        <p:spPr/>
        <p:txBody>
          <a:bodyPr/>
          <a:lstStyle/>
          <a:p>
            <a:endParaRPr lang="zh-CN" altLang="en-US"/>
          </a:p>
        </p:txBody>
      </p:sp>
      <p:pic>
        <p:nvPicPr>
          <p:cNvPr id="62466" name="Picture 2"/>
          <p:cNvPicPr>
            <a:picLocks noChangeAspect="1" noChangeArrowheads="1"/>
          </p:cNvPicPr>
          <p:nvPr/>
        </p:nvPicPr>
        <p:blipFill>
          <a:blip r:embed="rId2"/>
          <a:srcRect/>
          <a:stretch>
            <a:fillRect/>
          </a:stretch>
        </p:blipFill>
        <p:spPr bwMode="auto">
          <a:xfrm>
            <a:off x="0" y="1285860"/>
            <a:ext cx="5495925" cy="4010025"/>
          </a:xfrm>
          <a:prstGeom prst="rect">
            <a:avLst/>
          </a:prstGeom>
          <a:noFill/>
          <a:ln w="9525">
            <a:noFill/>
            <a:miter lim="800000"/>
            <a:headEnd/>
            <a:tailEnd/>
          </a:ln>
          <a:effectLst/>
        </p:spPr>
      </p:pic>
      <p:pic>
        <p:nvPicPr>
          <p:cNvPr id="62467" name="Picture 3"/>
          <p:cNvPicPr>
            <a:picLocks noChangeAspect="1" noChangeArrowheads="1"/>
          </p:cNvPicPr>
          <p:nvPr/>
        </p:nvPicPr>
        <p:blipFill>
          <a:blip r:embed="rId3"/>
          <a:srcRect/>
          <a:stretch>
            <a:fillRect/>
          </a:stretch>
        </p:blipFill>
        <p:spPr bwMode="auto">
          <a:xfrm>
            <a:off x="2611437" y="4105275"/>
            <a:ext cx="6532563" cy="27527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blinds(horizontal)">
                                      <p:cBhvr>
                                        <p:cTn id="7" dur="500"/>
                                        <p:tgtEl>
                                          <p:spTgt spid="62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r>
              <a:rPr lang="zh-CN" altLang="en-US" dirty="0" smtClean="0"/>
              <a:t>（二）</a:t>
            </a:r>
            <a:endParaRPr lang="zh-CN" altLang="en-US" dirty="0"/>
          </a:p>
        </p:txBody>
      </p:sp>
      <p:sp>
        <p:nvSpPr>
          <p:cNvPr id="3" name="内容占位符 2"/>
          <p:cNvSpPr>
            <a:spLocks noGrp="1"/>
          </p:cNvSpPr>
          <p:nvPr>
            <p:ph idx="1"/>
          </p:nvPr>
        </p:nvSpPr>
        <p:spPr/>
        <p:txBody>
          <a:bodyPr/>
          <a:lstStyle/>
          <a:p>
            <a:endParaRPr lang="zh-CN" altLang="en-US"/>
          </a:p>
        </p:txBody>
      </p:sp>
      <p:pic>
        <p:nvPicPr>
          <p:cNvPr id="63491" name="Picture 3"/>
          <p:cNvPicPr>
            <a:picLocks noChangeAspect="1" noChangeArrowheads="1"/>
          </p:cNvPicPr>
          <p:nvPr/>
        </p:nvPicPr>
        <p:blipFill>
          <a:blip r:embed="rId2"/>
          <a:srcRect/>
          <a:stretch>
            <a:fillRect/>
          </a:stretch>
        </p:blipFill>
        <p:spPr bwMode="auto">
          <a:xfrm>
            <a:off x="0" y="1428736"/>
            <a:ext cx="8866187" cy="52863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请求是怎么样一个过程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214282" y="1500174"/>
            <a:ext cx="8689818" cy="4572032"/>
          </a:xfrm>
          <a:prstGeom prst="rect">
            <a:avLst/>
          </a:prstGeom>
          <a:noFill/>
          <a:ln w="9525">
            <a:noFill/>
            <a:miter lim="800000"/>
            <a:headEnd/>
            <a:tailEnd/>
          </a:ln>
          <a:effectLst/>
        </p:spPr>
      </p:pic>
      <p:sp>
        <p:nvSpPr>
          <p:cNvPr id="6" name="TextBox 5"/>
          <p:cNvSpPr txBox="1"/>
          <p:nvPr/>
        </p:nvSpPr>
        <p:spPr>
          <a:xfrm>
            <a:off x="428564" y="6286520"/>
            <a:ext cx="8715436" cy="369332"/>
          </a:xfrm>
          <a:prstGeom prst="rect">
            <a:avLst/>
          </a:prstGeom>
          <a:noFill/>
        </p:spPr>
        <p:txBody>
          <a:bodyPr wrap="square" rtlCol="0">
            <a:spAutoFit/>
          </a:bodyPr>
          <a:lstStyle/>
          <a:p>
            <a:r>
              <a:rPr lang="en-US" altLang="zh-CN" dirty="0" smtClean="0">
                <a:hlinkClick r:id="rId4"/>
              </a:rPr>
              <a:t>http://www.zhihuishu.com/</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dirty="0"/>
          </a:p>
        </p:txBody>
      </p:sp>
      <p:sp>
        <p:nvSpPr>
          <p:cNvPr id="5" name="内容占位符 4"/>
          <p:cNvSpPr>
            <a:spLocks noGrp="1"/>
          </p:cNvSpPr>
          <p:nvPr>
            <p:ph idx="1"/>
          </p:nvPr>
        </p:nvSpPr>
        <p:spPr/>
        <p:txBody>
          <a:bodyPr>
            <a:normAutofit/>
          </a:bodyPr>
          <a:lstStyle/>
          <a:p>
            <a:r>
              <a:rPr lang="zh-CN" altLang="en-US" dirty="0" smtClean="0"/>
              <a:t>计算机技术是有层次的。</a:t>
            </a:r>
            <a:br>
              <a:rPr lang="zh-CN" altLang="en-US" dirty="0" smtClean="0"/>
            </a:br>
            <a:r>
              <a:rPr lang="zh-CN" altLang="en-US" dirty="0" smtClean="0"/>
              <a:t>举个例子：</a:t>
            </a:r>
            <a:br>
              <a:rPr lang="zh-CN" altLang="en-US" dirty="0" smtClean="0"/>
            </a:br>
            <a:r>
              <a:rPr lang="en-US" altLang="zh-CN" dirty="0" smtClean="0"/>
              <a:t>bootstrap -&gt; </a:t>
            </a:r>
            <a:r>
              <a:rPr lang="en-US" altLang="zh-CN" dirty="0" err="1" smtClean="0"/>
              <a:t>jQuery</a:t>
            </a:r>
            <a:r>
              <a:rPr lang="en-US" altLang="zh-CN" dirty="0" smtClean="0"/>
              <a:t> -&gt; </a:t>
            </a:r>
            <a:r>
              <a:rPr lang="en-US" altLang="zh-CN" dirty="0" err="1" smtClean="0"/>
              <a:t>js</a:t>
            </a:r>
            <a:r>
              <a:rPr lang="en-US" altLang="zh-CN" dirty="0" smtClean="0"/>
              <a:t> -&gt; V8 -&gt; C++ -&gt; </a:t>
            </a:r>
            <a:r>
              <a:rPr lang="zh-CN" altLang="en-US" dirty="0" smtClean="0"/>
              <a:t>汇编 </a:t>
            </a:r>
            <a:r>
              <a:rPr lang="en-US" altLang="zh-CN" dirty="0" smtClean="0"/>
              <a:t>-&gt; </a:t>
            </a:r>
            <a:r>
              <a:rPr lang="zh-CN" altLang="en-US" dirty="0" smtClean="0"/>
              <a:t>处理器架构 </a:t>
            </a:r>
            <a:r>
              <a:rPr lang="en-US" altLang="zh-CN" dirty="0" smtClean="0"/>
              <a:t>-&gt; </a:t>
            </a:r>
            <a:r>
              <a:rPr lang="zh-CN" altLang="en-US" dirty="0" smtClean="0"/>
              <a:t>电路设计 </a:t>
            </a:r>
            <a:r>
              <a:rPr lang="en-US" altLang="zh-CN" dirty="0" smtClean="0"/>
              <a:t>-&gt; </a:t>
            </a:r>
            <a:r>
              <a:rPr lang="zh-CN" altLang="en-US" dirty="0" smtClean="0"/>
              <a:t>半导体材料</a:t>
            </a:r>
            <a:r>
              <a:rPr lang="en-US" altLang="zh-CN" dirty="0" smtClean="0"/>
              <a:t>-&gt; ...</a:t>
            </a:r>
          </a:p>
          <a:p>
            <a:r>
              <a:rPr lang="zh-CN" altLang="en-US" dirty="0" smtClean="0"/>
              <a:t>分层的好处就是让不同层次的开发者只需要关注与之相关的几个层次就可以高效地进行生产，而不需要过度了解底层和上层的细节。</a:t>
            </a:r>
          </a:p>
          <a:p>
            <a:pPr>
              <a:buNone/>
            </a:pP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8728" y="274638"/>
            <a:ext cx="7504960" cy="1143000"/>
          </a:xfrm>
        </p:spPr>
        <p:txBody>
          <a:bodyPr/>
          <a:lstStyle/>
          <a:p>
            <a:r>
              <a:rPr lang="zh-CN" altLang="en-US" dirty="0" smtClean="0"/>
              <a:t>浏览器的解析渲染过程</a:t>
            </a:r>
            <a:endParaRPr lang="zh-CN" altLang="en-US" dirty="0"/>
          </a:p>
        </p:txBody>
      </p:sp>
      <p:sp>
        <p:nvSpPr>
          <p:cNvPr id="3" name="内容占位符 2"/>
          <p:cNvSpPr>
            <a:spLocks noGrp="1"/>
          </p:cNvSpPr>
          <p:nvPr>
            <p:ph idx="1"/>
          </p:nvPr>
        </p:nvSpPr>
        <p:spPr/>
        <p:txBody>
          <a:bodyPr/>
          <a:lstStyle/>
          <a:p>
            <a:pPr marL="596646" indent="-514350">
              <a:buFont typeface="+mj-lt"/>
              <a:buAutoNum type="arabicPeriod"/>
            </a:pPr>
            <a:r>
              <a:rPr lang="zh-CN" altLang="en-US" dirty="0" smtClean="0"/>
              <a:t>解析</a:t>
            </a:r>
            <a:r>
              <a:rPr lang="en-US" altLang="zh-CN" dirty="0" smtClean="0"/>
              <a:t>HTML+</a:t>
            </a:r>
            <a:r>
              <a:rPr lang="zh-CN" altLang="en-US" dirty="0" smtClean="0"/>
              <a:t>构建</a:t>
            </a:r>
            <a:r>
              <a:rPr lang="en-US" altLang="zh-CN" dirty="0" smtClean="0"/>
              <a:t>DOM</a:t>
            </a:r>
            <a:r>
              <a:rPr lang="zh-CN" altLang="en-US" dirty="0" smtClean="0"/>
              <a:t>树</a:t>
            </a:r>
            <a:endParaRPr lang="en-US" altLang="zh-CN" dirty="0" smtClean="0"/>
          </a:p>
          <a:p>
            <a:pPr marL="596646" indent="-514350">
              <a:buFont typeface="+mj-lt"/>
              <a:buAutoNum type="arabicPeriod"/>
            </a:pPr>
            <a:r>
              <a:rPr lang="en-US" altLang="zh-CN" dirty="0" smtClean="0"/>
              <a:t>DOM</a:t>
            </a:r>
            <a:r>
              <a:rPr lang="zh-CN" altLang="en-US" dirty="0" smtClean="0"/>
              <a:t>树与</a:t>
            </a:r>
            <a:r>
              <a:rPr lang="en-US" altLang="zh-CN" dirty="0" smtClean="0"/>
              <a:t>CSS</a:t>
            </a:r>
            <a:r>
              <a:rPr lang="zh-CN" altLang="en-US" dirty="0" smtClean="0"/>
              <a:t>样式进行附着构造</a:t>
            </a:r>
            <a:r>
              <a:rPr lang="en-US" altLang="zh-CN" dirty="0" smtClean="0"/>
              <a:t>=&gt;</a:t>
            </a:r>
            <a:r>
              <a:rPr lang="zh-CN" altLang="en-US" dirty="0" smtClean="0"/>
              <a:t>呈现树</a:t>
            </a:r>
            <a:r>
              <a:rPr lang="en-US" dirty="0" err="1" smtClean="0"/>
              <a:t>RenderTree</a:t>
            </a:r>
            <a:endParaRPr lang="zh-CN" altLang="en-US" dirty="0" smtClean="0"/>
          </a:p>
          <a:p>
            <a:pPr marL="596646" indent="-514350">
              <a:buFont typeface="+mj-lt"/>
              <a:buAutoNum type="arabicPeriod"/>
            </a:pPr>
            <a:r>
              <a:rPr lang="zh-CN" altLang="en-US" dirty="0" smtClean="0"/>
              <a:t>布局</a:t>
            </a:r>
          </a:p>
          <a:p>
            <a:pPr marL="596646" indent="-514350">
              <a:buFont typeface="+mj-lt"/>
              <a:buAutoNum type="arabicPeriod"/>
            </a:pPr>
            <a:r>
              <a:rPr lang="zh-CN" altLang="en-US" dirty="0" smtClean="0"/>
              <a:t>绘制</a:t>
            </a:r>
          </a:p>
          <a:p>
            <a:pPr>
              <a:buNone/>
            </a:pPr>
            <a:endParaRPr lang="zh-CN" altLang="en-US" dirty="0"/>
          </a:p>
        </p:txBody>
      </p:sp>
      <p:pic>
        <p:nvPicPr>
          <p:cNvPr id="4098" name="Picture 2"/>
          <p:cNvPicPr>
            <a:picLocks noChangeAspect="1" noChangeArrowheads="1"/>
          </p:cNvPicPr>
          <p:nvPr/>
        </p:nvPicPr>
        <p:blipFill>
          <a:blip r:embed="rId4"/>
          <a:srcRect/>
          <a:stretch>
            <a:fillRect/>
          </a:stretch>
        </p:blipFill>
        <p:spPr bwMode="auto">
          <a:xfrm>
            <a:off x="1857356" y="2628900"/>
            <a:ext cx="6732587" cy="4229100"/>
          </a:xfrm>
          <a:prstGeom prst="rect">
            <a:avLst/>
          </a:prstGeom>
          <a:noFill/>
          <a:ln w="9525">
            <a:noFill/>
            <a:miter lim="800000"/>
            <a:headEnd/>
            <a:tailEnd/>
          </a:ln>
          <a:effectLst/>
        </p:spPr>
      </p:pic>
      <p:sp>
        <p:nvSpPr>
          <p:cNvPr id="5" name="TextBox 4"/>
          <p:cNvSpPr txBox="1"/>
          <p:nvPr/>
        </p:nvSpPr>
        <p:spPr>
          <a:xfrm>
            <a:off x="428564" y="6286520"/>
            <a:ext cx="8715436" cy="369332"/>
          </a:xfrm>
          <a:prstGeom prst="rect">
            <a:avLst/>
          </a:prstGeom>
          <a:noFill/>
        </p:spPr>
        <p:txBody>
          <a:bodyPr wrap="square" rtlCol="0">
            <a:spAutoFit/>
          </a:bodyPr>
          <a:lstStyle/>
          <a:p>
            <a:r>
              <a:rPr lang="en-US" altLang="zh-CN" dirty="0" smtClean="0">
                <a:hlinkClick r:id="rId5"/>
              </a:rPr>
              <a:t>http://www.cnblogs.com/dojo-lzz/p/3983335.html</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0" y="0"/>
            <a:ext cx="12087518" cy="6715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srcRect/>
          <a:stretch>
            <a:fillRect/>
          </a:stretch>
        </p:blipFill>
        <p:spPr bwMode="auto">
          <a:xfrm>
            <a:off x="0" y="-112713"/>
            <a:ext cx="10533063" cy="6970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服务器端</a:t>
            </a:r>
            <a:r>
              <a:rPr lang="en-US" altLang="zh-CN" dirty="0" err="1" smtClean="0"/>
              <a:t>js</a:t>
            </a:r>
            <a:endParaRPr lang="zh-CN" altLang="en-US" dirty="0"/>
          </a:p>
        </p:txBody>
      </p:sp>
      <p:pic>
        <p:nvPicPr>
          <p:cNvPr id="5122" name="Picture 2"/>
          <p:cNvPicPr>
            <a:picLocks noGrp="1" noChangeAspect="1" noChangeArrowheads="1"/>
          </p:cNvPicPr>
          <p:nvPr>
            <p:ph idx="1"/>
          </p:nvPr>
        </p:nvPicPr>
        <p:blipFill>
          <a:blip r:embed="rId3"/>
          <a:srcRect/>
          <a:stretch>
            <a:fillRect/>
          </a:stretch>
        </p:blipFill>
        <p:spPr bwMode="auto">
          <a:xfrm>
            <a:off x="1071538" y="4500570"/>
            <a:ext cx="3819048" cy="457143"/>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1142976" y="1571612"/>
            <a:ext cx="6038850" cy="27432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1142976" y="5214950"/>
            <a:ext cx="3724275" cy="118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28564" y="6357958"/>
            <a:ext cx="8715436" cy="369332"/>
          </a:xfrm>
          <a:prstGeom prst="rect">
            <a:avLst/>
          </a:prstGeom>
          <a:noFill/>
        </p:spPr>
        <p:txBody>
          <a:bodyPr wrap="square" rtlCol="0">
            <a:spAutoFit/>
          </a:bodyPr>
          <a:lstStyle/>
          <a:p>
            <a:r>
              <a:rPr lang="zh-CN" altLang="en-US" dirty="0" smtClean="0">
                <a:hlinkClick r:id="rId3"/>
              </a:rPr>
              <a:t>学习文档</a:t>
            </a:r>
            <a:r>
              <a:rPr lang="en-US" altLang="zh-CN" dirty="0" smtClean="0">
                <a:hlinkClick r:id="rId3"/>
              </a:rPr>
              <a:t>: http://www.runoob.com/js/js-strict.html</a:t>
            </a:r>
            <a:endParaRPr lang="zh-CN" altLang="en-US" dirty="0"/>
          </a:p>
        </p:txBody>
      </p:sp>
      <p:pic>
        <p:nvPicPr>
          <p:cNvPr id="7171" name="Picture 3"/>
          <p:cNvPicPr>
            <a:picLocks noChangeAspect="1" noChangeArrowheads="1"/>
          </p:cNvPicPr>
          <p:nvPr/>
        </p:nvPicPr>
        <p:blipFill>
          <a:blip r:embed="rId4"/>
          <a:srcRect/>
          <a:stretch>
            <a:fillRect/>
          </a:stretch>
        </p:blipFill>
        <p:spPr bwMode="auto">
          <a:xfrm>
            <a:off x="1316037" y="1643050"/>
            <a:ext cx="7827963" cy="40005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1214414" y="1571612"/>
            <a:ext cx="7742237" cy="39909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能做什么</a:t>
            </a:r>
            <a:endParaRPr lang="zh-CN" altLang="en-US" dirty="0"/>
          </a:p>
        </p:txBody>
      </p:sp>
      <p:sp>
        <p:nvSpPr>
          <p:cNvPr id="3" name="内容占位符 2"/>
          <p:cNvSpPr>
            <a:spLocks noGrp="1"/>
          </p:cNvSpPr>
          <p:nvPr>
            <p:ph idx="1"/>
          </p:nvPr>
        </p:nvSpPr>
        <p:spPr/>
        <p:txBody>
          <a:bodyPr/>
          <a:lstStyle/>
          <a:p>
            <a:r>
              <a:rPr lang="zh-CN" altLang="en-US" dirty="0" smtClean="0"/>
              <a:t>发送请求到后端（保存数据、获取数据）</a:t>
            </a:r>
            <a:endParaRPr lang="en-US" altLang="zh-CN" dirty="0" smtClean="0"/>
          </a:p>
          <a:p>
            <a:r>
              <a:rPr lang="zh-CN" altLang="en-US" dirty="0" smtClean="0"/>
              <a:t>添加一些交互效果（保存按钮、触发发送请求）</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10.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11.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12.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13.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14.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15.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16.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17.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18.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19.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0.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1.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2.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3.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4.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5.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6.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7.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8.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9.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1711</TotalTime>
  <Words>421</Words>
  <PresentationFormat>全屏显示(4:3)</PresentationFormat>
  <Paragraphs>89</Paragraphs>
  <Slides>41</Slides>
  <Notes>11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夏至</vt:lpstr>
      <vt:lpstr>幻灯片 1</vt:lpstr>
      <vt:lpstr>幻灯片 2</vt:lpstr>
      <vt:lpstr>总技术架构</vt:lpstr>
      <vt:lpstr>http请求是怎么样一个过程</vt:lpstr>
      <vt:lpstr>幻灯片 5</vt:lpstr>
      <vt:lpstr>幻灯片 6</vt:lpstr>
      <vt:lpstr>服务器端js</vt:lpstr>
      <vt:lpstr>JS</vt:lpstr>
      <vt:lpstr>Js能做什么</vt:lpstr>
      <vt:lpstr>设计“项目”</vt:lpstr>
      <vt:lpstr>实现思路</vt:lpstr>
      <vt:lpstr>Js使用总结</vt:lpstr>
      <vt:lpstr>Js和jQuery的关系</vt:lpstr>
      <vt:lpstr>“项目”升级</vt:lpstr>
      <vt:lpstr>开发过程细化</vt:lpstr>
      <vt:lpstr>形形色色的框架和技术</vt:lpstr>
      <vt:lpstr>幻灯片 17</vt:lpstr>
      <vt:lpstr>幻灯片 18</vt:lpstr>
      <vt:lpstr>幻灯片 19</vt:lpstr>
      <vt:lpstr>Mvvc框架是什么？</vt:lpstr>
      <vt:lpstr>vue.js</vt:lpstr>
      <vt:lpstr>Js编译器，js打包器是什么？</vt:lpstr>
      <vt:lpstr>再探Node</vt:lpstr>
      <vt:lpstr>幻灯片 24</vt:lpstr>
      <vt:lpstr>ES6 ——字符串模板</vt:lpstr>
      <vt:lpstr>ES6 ——解构</vt:lpstr>
      <vt:lpstr>ES6 ——展开</vt:lpstr>
      <vt:lpstr>ES6 ——默认值</vt:lpstr>
      <vt:lpstr>安装编译器babel</vt:lpstr>
      <vt:lpstr>安装目标转码</vt:lpstr>
      <vt:lpstr>开始编译(es6 -&gt; es5)</vt:lpstr>
      <vt:lpstr>完成公司项目前端需求</vt:lpstr>
      <vt:lpstr>开始提高代码质量</vt:lpstr>
      <vt:lpstr>重构（一）</vt:lpstr>
      <vt:lpstr>抽出方法</vt:lpstr>
      <vt:lpstr>结果（一）</vt:lpstr>
      <vt:lpstr>重构（二）</vt:lpstr>
      <vt:lpstr>抽出方法</vt:lpstr>
      <vt:lpstr>结果（二）</vt:lpstr>
      <vt:lpstr>幻灯片 40</vt:lpstr>
      <vt:lpstr>浏览器的解析渲染过程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Jiangli</dc:creator>
  <cp:lastModifiedBy>Jiangli</cp:lastModifiedBy>
  <cp:revision>192</cp:revision>
  <dcterms:created xsi:type="dcterms:W3CDTF">2017-10-17T08:16:15Z</dcterms:created>
  <dcterms:modified xsi:type="dcterms:W3CDTF">2017-10-20T09:50:12Z</dcterms:modified>
</cp:coreProperties>
</file>