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2" d="100"/>
          <a:sy n="122" d="100"/>
        </p:scale>
        <p:origin x="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ping Xu" userId="3f517935-7c11-455c-bd74-44b7f26f0d36" providerId="ADAL" clId="{69352552-6727-D74C-8E0B-9546B3797324}"/>
    <pc:docChg chg="modSld">
      <pc:chgData name="Leping Xu" userId="3f517935-7c11-455c-bd74-44b7f26f0d36" providerId="ADAL" clId="{69352552-6727-D74C-8E0B-9546B3797324}" dt="2020-09-14T04:22:25.954" v="5" actId="732"/>
      <pc:docMkLst>
        <pc:docMk/>
      </pc:docMkLst>
      <pc:sldChg chg="modSp mod">
        <pc:chgData name="Leping Xu" userId="3f517935-7c11-455c-bd74-44b7f26f0d36" providerId="ADAL" clId="{69352552-6727-D74C-8E0B-9546B3797324}" dt="2020-09-14T04:22:25.954" v="5" actId="732"/>
        <pc:sldMkLst>
          <pc:docMk/>
          <pc:sldMk cId="416792870" sldId="261"/>
        </pc:sldMkLst>
        <pc:picChg chg="mod modCrop">
          <ac:chgData name="Leping Xu" userId="3f517935-7c11-455c-bd74-44b7f26f0d36" providerId="ADAL" clId="{69352552-6727-D74C-8E0B-9546B3797324}" dt="2020-09-14T04:22:25.954" v="5" actId="732"/>
          <ac:picMkLst>
            <pc:docMk/>
            <pc:sldMk cId="416792870" sldId="261"/>
            <ac:picMk id="6" creationId="{9290C3A5-CBD5-E64F-84F4-D279AFD9B0E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04:07:54.364"/>
    </inkml:context>
    <inkml:brush xml:id="br0">
      <inkml:brushProperty name="width" value="0.05" units="cm"/>
      <inkml:brushProperty name="height" value="0.05" units="cm"/>
      <inkml:brushProperty name="color" value="#E71224"/>
    </inkml:brush>
  </inkml:definitions>
  <inkml:trace contextRef="#ctx0" brushRef="#br0">661 1 24575,'-15'11'0,"6"-1"0,-12-3 0,11 2 0,-1-8 0,1 4 0,-25 9 0,19-6 0,-44 12 0,38-9 0,-15 0 0,7 1 0,12 3 0,-8-7 0,12 2 0,2 0 0,2-3 0,-1 5 0,5-3 0,-3-8 0,3 8 0,-4-3 0,-1 0 0,6 3 0,-5-3 0,5 4 0,-1 0 0,-3-4 0,7 3 0,-7-4 0,8 6 0,-8-1 0,3-5 0,-4 14 0,4-11 0,-12 20 0,14-16 0,-14 12 0,12-12 0,-4 11 0,4-10 0,-9 21 0,13-20 0,-22 34 0,20-32 0,-19 42 0,20-42 0,-11 38 0,8-43 0,-5 31 0,6-33 0,0 19 0,5-16 0,0 22 0,0-19 0,0 20 0,0-24 0,0 4 0,0-5 0,0 0 0,0 1 0,5 12 0,0-9 0,6 19 0,-6-21 0,4 17 0,-8-17 0,13 17 0,-12-17 0,16 21 0,-11-24 0,17 32 0,-16-31 0,19 28 0,-19-30 0,16 14 0,-17-15 0,11 12 0,-11-12 0,17 16 0,-12-20 0,12 25 0,-13-20 0,9 11 0,-9-9 0,8 0 0,-7-4 0,16 8 0,-19-8 0,27 9 0,-27-5 0,33 5 0,-27-4 0,32 4 0,-32-9 0,28 3 0,-29-8 0,21 8 0,-23-8 0,16 4 0,-15-5 0,15 0 0,-15 0 0,20-5 0,-20 4 0,31-13 0,-23 7 0,24-9 0,-25 10 0,8-3 0,-10 8 0,22-19 0,-11 11 0,16-16 0,-31 13 0,13-3 0,-24 5 0,29-5 0,-27 3 0,22-3 0,-20 5 0,8-1 0,-5 6 0,0-9 0,0 7 0,5-13 0,-8 9 0,11-9 0,-16 9 0,16-9 0,-11 9 0,8-9 0,-9 9 0,3-14 0,-4 17 0,5-19 0,-4 19 0,3-17 0,-3 14 0,0-4 0,6-29 0,-10 21 0,5-22 0,-7 25 0,5 9 0,-4-18 0,3 15 0,1-14 0,-4 16 0,4-3 0,-5 5 0,0-1 0,0 1 0,-5 4 0,4-3 0,-8-1 0,8-2 0,-9-7 0,5 12 0,-1-7 0,-3 13 0,3-18 0,-5 16 0,1-25 0,4 20 0,-7-21 0,10 17 0,-15-12 0,16 12 0,-12-7 0,13 7 0,-9-3 0,5 5 0,-10-5 0,8 3 0,-12-7 0,17 7 0,-16-7 0,15 7 0,-11 2 0,13 0 0,-3 5 0,-1-1 0,4-3 0,-8 8 0,3-13 0,-4 7 0,-1-8 0,1 9 0,-5-17 0,-3 19 0,6-19 0,-7 12 0,12 0 0,-8-9 0,0 13 0,8-7 0,-2 9 0,4-1 0,4-3 0,-8 8 0,3-4 0,0 0 0,-3 4 0,8-8 0,-8 8 0,7-8 0,-7 3 0,3 0 0,-4-3 0,0 8 0,-1-9 0,6 5 0,-14-6 0,11 6 0,-25-5 0,19 9 0,-10-8 0,13 8 0,1-4 0,0 5 0,4-4 0,-3 3 0,3-4 0,-4 5 0,4-5 0,-3 4 0,8-3 0,-4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04:07:57.599"/>
    </inkml:context>
    <inkml:brush xml:id="br0">
      <inkml:brushProperty name="width" value="0.05" units="cm"/>
      <inkml:brushProperty name="height" value="0.05" units="cm"/>
      <inkml:brushProperty name="color" value="#E71224"/>
    </inkml:brush>
  </inkml:definitions>
  <inkml:trace contextRef="#ctx0" brushRef="#br0">605 0 24575,'-5'6'0,"0"-1"0,-6-1 0,1 2 0,0 0 0,-1-2 0,5 1 0,-12 0 0,10 1 0,-31 3 0,23-3 0,-28 4 0,35 0 0,-33 0 0,32-4 0,-33 3 0,34-3 0,-28 4 0,28-4 0,-15 3 0,14-8 0,-1 3 0,6 1 0,-5-4 0,5 4 0,-1-1 0,-3-3 0,3 8 0,-4-3 0,-1 0 0,5 3 0,-3-8 0,8 8 0,-8-3 0,3-1 0,-4 9 0,4-7 0,-8 12 0,12-7 0,-12 7 0,8-8 0,-4 13 0,4-12 0,-3 21 0,3-19 0,-4 19 0,4-21 0,-3 17 0,8-17 0,-4 21 0,5-19 0,0 19 0,-4-25 0,2 14 0,-2-15 0,4 21 0,0-14 0,0 14 0,4-21 0,-3 16 0,9-20 0,-5 43 0,1-34 0,8 35 0,-12-35 0,16 21 0,-11-19 0,12 32 0,-2-24 0,4 22 0,-8-25 0,12 16 0,-16-26 0,17 26 0,-19-27 0,11 20 0,-11-20 0,12 24 0,-12-23 0,25 28 0,-22-23 0,23 19 0,-22-25 0,9 16 0,-13-17 0,8 5 0,-10-8 0,5 5 0,1-6 0,-1 10 0,0-12 0,9 13 0,-11-7 0,29 8 0,-27-5 0,29 0 0,-26-4 0,26 3 0,-29-3 0,31 4 0,-32-5 0,19 0 0,-16-5 0,7 0 0,-3 0 0,9 4 0,-8-2 0,25 2 0,-26-4 0,39-9 0,-39 7 0,43-12 0,-36 7 0,34-9 0,-36 8 0,23-6 0,-31 13 0,16-8 0,-18 7 0,4-7 0,-5 3 0,0 1 0,0-5 0,-4 5 0,3-1 0,-8-3 0,4-3 0,-1 5 0,7-18 0,0 17 0,4-16 0,-10 6 0,9-12 0,-12 4 0,12-9 0,-13 16 0,4-9 0,-5 15 0,0-11 0,4 17 0,-3-7 0,12-37 0,-6 29 0,2-34 0,-4 32 0,-5 10 0,4-19 0,2 25 0,0-29 0,-2 26 0,-4-17 0,0 17 0,5 6 0,-4-5 0,3 5 0,-4-6 0,0 1 0,0 0 0,0-5 0,-4 3 0,3-14 0,-4 13 0,0-22 0,0 22 0,-1-21 0,1 22 0,1-13 0,2 14 0,-7-9 0,8 9 0,-13-9 0,12 9 0,-7-9 0,4 13 0,-1-11 0,1 11 0,-5-17 0,5 16 0,-6-15 0,6 16 0,-5-8 0,9 4 0,-8 6 0,3-4 0,0 3 0,-3 0 0,8-3 0,-8 8 0,8-9 0,-8 9 0,3-8 0,-5 3 0,-4-4 0,4 4 0,-9-8 0,9 12 0,1-12 0,0 13 0,5-3 0,-1-1 0,-3-1 0,3 0 0,-5-3 0,1 3 0,-14 1 0,10 0 0,-10 0 0,14 0 0,-5-1 0,8-3 0,-12 8 0,12-4 0,-14 5 0,9 0 0,1-5 0,1 4 0,5-3 0,-6 4 0,1 0 0,4-5 0,-3 4 0,3-4 0,-4 5 0,-1 0 0,1 0 0,0 0 0,4-4 0,-3 3 0,3-4 0,-4 5 0,-1 0 0,1 0 0,0 0 0,-5 0 0,3 0 0,-3 0 0,5 0 0,-10 0 0,8 0 0,-13 0 0,14 0 0,-13 0 0,11 0 0,-11 0 0,12 0 0,-3 0 0,5 0 0,4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B5D5-3729-5640-8525-D4AA2F940012}"/>
              </a:ext>
            </a:extLst>
          </p:cNvPr>
          <p:cNvSpPr>
            <a:spLocks noGrp="1"/>
          </p:cNvSpPr>
          <p:nvPr>
            <p:ph type="ctrTitle"/>
          </p:nvPr>
        </p:nvSpPr>
        <p:spPr/>
        <p:txBody>
          <a:bodyPr/>
          <a:lstStyle/>
          <a:p>
            <a:r>
              <a:rPr lang="en-US" dirty="0"/>
              <a:t>Starbucks Location Analysis</a:t>
            </a:r>
          </a:p>
        </p:txBody>
      </p:sp>
      <p:sp>
        <p:nvSpPr>
          <p:cNvPr id="3" name="Subtitle 2">
            <a:extLst>
              <a:ext uri="{FF2B5EF4-FFF2-40B4-BE49-F238E27FC236}">
                <a16:creationId xmlns:a16="http://schemas.microsoft.com/office/drawing/2014/main" id="{0AC1BE6E-D9FC-1C41-9228-7DC59D0905BB}"/>
              </a:ext>
            </a:extLst>
          </p:cNvPr>
          <p:cNvSpPr>
            <a:spLocks noGrp="1"/>
          </p:cNvSpPr>
          <p:nvPr>
            <p:ph type="subTitle" idx="1"/>
          </p:nvPr>
        </p:nvSpPr>
        <p:spPr/>
        <p:txBody>
          <a:bodyPr/>
          <a:lstStyle/>
          <a:p>
            <a:r>
              <a:rPr lang="en-US" dirty="0"/>
              <a:t>Coursera Capstone Project</a:t>
            </a:r>
          </a:p>
          <a:p>
            <a:r>
              <a:rPr lang="en-US" dirty="0"/>
              <a:t>Leping Xu</a:t>
            </a:r>
          </a:p>
        </p:txBody>
      </p:sp>
    </p:spTree>
    <p:extLst>
      <p:ext uri="{BB962C8B-B14F-4D97-AF65-F5344CB8AC3E}">
        <p14:creationId xmlns:p14="http://schemas.microsoft.com/office/powerpoint/2010/main" val="389934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69D5-3B06-884D-8746-F1618DD8C781}"/>
              </a:ext>
            </a:extLst>
          </p:cNvPr>
          <p:cNvSpPr>
            <a:spLocks noGrp="1"/>
          </p:cNvSpPr>
          <p:nvPr>
            <p:ph type="title"/>
          </p:nvPr>
        </p:nvSpPr>
        <p:spPr>
          <a:xfrm>
            <a:off x="1371600" y="685800"/>
            <a:ext cx="3282695" cy="1485900"/>
          </a:xfrm>
        </p:spPr>
        <p:txBody>
          <a:bodyPr>
            <a:normAutofit/>
          </a:bodyPr>
          <a:lstStyle/>
          <a:p>
            <a:r>
              <a:rPr lang="en-US" b="1" dirty="0"/>
              <a:t>4. Result</a:t>
            </a:r>
          </a:p>
        </p:txBody>
      </p:sp>
      <p:sp>
        <p:nvSpPr>
          <p:cNvPr id="5" name="Content Placeholder 4">
            <a:extLst>
              <a:ext uri="{FF2B5EF4-FFF2-40B4-BE49-F238E27FC236}">
                <a16:creationId xmlns:a16="http://schemas.microsoft.com/office/drawing/2014/main" id="{1FB1571C-E079-E14A-8E1A-496AED5F1C76}"/>
              </a:ext>
            </a:extLst>
          </p:cNvPr>
          <p:cNvSpPr>
            <a:spLocks noGrp="1"/>
          </p:cNvSpPr>
          <p:nvPr>
            <p:ph idx="1"/>
          </p:nvPr>
        </p:nvSpPr>
        <p:spPr>
          <a:xfrm>
            <a:off x="1371601" y="1638300"/>
            <a:ext cx="3282694" cy="3581400"/>
          </a:xfrm>
        </p:spPr>
        <p:txBody>
          <a:bodyPr>
            <a:normAutofit/>
          </a:bodyPr>
          <a:lstStyle/>
          <a:p>
            <a:r>
              <a:rPr lang="en-US" dirty="0"/>
              <a:t>2 Red circles shown on the right are selected best locations for opening a new Starbucks or similar store</a:t>
            </a:r>
          </a:p>
          <a:p>
            <a:r>
              <a:rPr lang="en-US" dirty="0"/>
              <a:t>Both stores are in dense areas, namely Manhattan and Williamsburg, meaning the market is yet to saturate.</a:t>
            </a:r>
          </a:p>
        </p:txBody>
      </p:sp>
      <p:pic>
        <p:nvPicPr>
          <p:cNvPr id="4" name="Picture 3" descr="A close up of a map&#10;&#10;Description automatically generated">
            <a:extLst>
              <a:ext uri="{FF2B5EF4-FFF2-40B4-BE49-F238E27FC236}">
                <a16:creationId xmlns:a16="http://schemas.microsoft.com/office/drawing/2014/main" id="{E099A957-1533-9145-A165-934C4325AFEE}"/>
              </a:ext>
            </a:extLst>
          </p:cNvPr>
          <p:cNvPicPr>
            <a:picLocks noChangeAspect="1"/>
          </p:cNvPicPr>
          <p:nvPr/>
        </p:nvPicPr>
        <p:blipFill>
          <a:blip r:embed="rId2"/>
          <a:stretch>
            <a:fillRect/>
          </a:stretch>
        </p:blipFill>
        <p:spPr>
          <a:xfrm>
            <a:off x="5031467" y="816934"/>
            <a:ext cx="6517065" cy="49040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59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748A-643E-AC4A-902C-B6D03E37F058}"/>
              </a:ext>
            </a:extLst>
          </p:cNvPr>
          <p:cNvSpPr>
            <a:spLocks noGrp="1"/>
          </p:cNvSpPr>
          <p:nvPr>
            <p:ph type="title"/>
          </p:nvPr>
        </p:nvSpPr>
        <p:spPr/>
        <p:txBody>
          <a:bodyPr/>
          <a:lstStyle/>
          <a:p>
            <a:r>
              <a:rPr lang="en-US" b="1" dirty="0"/>
              <a:t>5. Discussion</a:t>
            </a:r>
          </a:p>
        </p:txBody>
      </p:sp>
      <p:sp>
        <p:nvSpPr>
          <p:cNvPr id="3" name="Content Placeholder 2">
            <a:extLst>
              <a:ext uri="{FF2B5EF4-FFF2-40B4-BE49-F238E27FC236}">
                <a16:creationId xmlns:a16="http://schemas.microsoft.com/office/drawing/2014/main" id="{0ACC485F-E179-F341-AA6D-1CEBB56148B0}"/>
              </a:ext>
            </a:extLst>
          </p:cNvPr>
          <p:cNvSpPr>
            <a:spLocks noGrp="1"/>
          </p:cNvSpPr>
          <p:nvPr>
            <p:ph idx="1"/>
          </p:nvPr>
        </p:nvSpPr>
        <p:spPr>
          <a:xfrm>
            <a:off x="1371600" y="1922929"/>
            <a:ext cx="9601200" cy="3944471"/>
          </a:xfrm>
        </p:spPr>
        <p:txBody>
          <a:bodyPr/>
          <a:lstStyle/>
          <a:p>
            <a:r>
              <a:rPr lang="en-US" dirty="0"/>
              <a:t>The project achieved its goal using simple machine learning techniques and data science tools. </a:t>
            </a:r>
          </a:p>
          <a:p>
            <a:r>
              <a:rPr lang="en-US" dirty="0"/>
              <a:t>Noted points and future improvements: </a:t>
            </a:r>
          </a:p>
          <a:p>
            <a:pPr lvl="1"/>
            <a:r>
              <a:rPr lang="en-US" i="0" dirty="0"/>
              <a:t>1. The problem we seek solution is not a standard classification problem, in the sense that even the data available is not considered absolutely right, because we can actually select any location to open more stores to change the data. So classification accuracy in the testing data is not as important as in the training data, since we need the inaccuracy to provide insights.</a:t>
            </a:r>
          </a:p>
          <a:p>
            <a:pPr lvl="1"/>
            <a:r>
              <a:rPr lang="en-US" i="0" dirty="0"/>
              <a:t>2. The data is very sparse, so we could further explore other options in data processing and modeling to better fit such dataset. Potentially a model designed specifically for sparse data would do a better job.</a:t>
            </a:r>
          </a:p>
          <a:p>
            <a:pPr marL="0" indent="0">
              <a:buNone/>
            </a:pPr>
            <a:endParaRPr lang="en-US" dirty="0"/>
          </a:p>
        </p:txBody>
      </p:sp>
    </p:spTree>
    <p:extLst>
      <p:ext uri="{BB962C8B-B14F-4D97-AF65-F5344CB8AC3E}">
        <p14:creationId xmlns:p14="http://schemas.microsoft.com/office/powerpoint/2010/main" val="224061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748A-643E-AC4A-902C-B6D03E37F058}"/>
              </a:ext>
            </a:extLst>
          </p:cNvPr>
          <p:cNvSpPr>
            <a:spLocks noGrp="1"/>
          </p:cNvSpPr>
          <p:nvPr>
            <p:ph type="title"/>
          </p:nvPr>
        </p:nvSpPr>
        <p:spPr/>
        <p:txBody>
          <a:bodyPr/>
          <a:lstStyle/>
          <a:p>
            <a:r>
              <a:rPr lang="en-US" b="1" dirty="0"/>
              <a:t>5. Discussion (Contd.)</a:t>
            </a:r>
          </a:p>
        </p:txBody>
      </p:sp>
      <p:sp>
        <p:nvSpPr>
          <p:cNvPr id="3" name="Content Placeholder 2">
            <a:extLst>
              <a:ext uri="{FF2B5EF4-FFF2-40B4-BE49-F238E27FC236}">
                <a16:creationId xmlns:a16="http://schemas.microsoft.com/office/drawing/2014/main" id="{0ACC485F-E179-F341-AA6D-1CEBB56148B0}"/>
              </a:ext>
            </a:extLst>
          </p:cNvPr>
          <p:cNvSpPr>
            <a:spLocks noGrp="1"/>
          </p:cNvSpPr>
          <p:nvPr>
            <p:ph idx="1"/>
          </p:nvPr>
        </p:nvSpPr>
        <p:spPr>
          <a:xfrm>
            <a:off x="1371600" y="1922929"/>
            <a:ext cx="9601200" cy="3944471"/>
          </a:xfrm>
        </p:spPr>
        <p:txBody>
          <a:bodyPr>
            <a:normAutofit fontScale="85000" lnSpcReduction="10000"/>
          </a:bodyPr>
          <a:lstStyle/>
          <a:p>
            <a:r>
              <a:rPr lang="en-US" dirty="0"/>
              <a:t>3. Sample size is limited compared to number of features available. </a:t>
            </a:r>
          </a:p>
          <a:p>
            <a:pPr lvl="1"/>
            <a:r>
              <a:rPr lang="en-US" dirty="0"/>
              <a:t>This work only focus on extracting venues data that is close to a certain area while there are huge amounts of other types of data that can be easily incorporated such as demographic;</a:t>
            </a:r>
          </a:p>
          <a:p>
            <a:pPr lvl="1"/>
            <a:r>
              <a:rPr lang="en-US" dirty="0"/>
              <a:t>Even then, we have 538 features compared to only ~2,000 data points. This could potentially lead to overfitting, so we tried using Principal Component Analysis(PCA)/Sparse PCA to reduce dimensionality, but the result is not ideal, so it was dropped in the end.</a:t>
            </a:r>
          </a:p>
          <a:p>
            <a:pPr lvl="1"/>
            <a:r>
              <a:rPr lang="en-US" dirty="0"/>
              <a:t>Nonetheless, future work could be done on expanding the data size by potentially include data from more cities with similar characteristics as New York such as Chicago, London, etc.</a:t>
            </a:r>
          </a:p>
          <a:p>
            <a:r>
              <a:rPr lang="en-US" dirty="0"/>
              <a:t>4. The data is very sparse, so we could further explore other options in data processing and modeling to better fit such dataset. Potentially a model designed specifically for sparse data would do a better job.</a:t>
            </a:r>
          </a:p>
          <a:p>
            <a:r>
              <a:rPr lang="en-US" dirty="0"/>
              <a:t>5. Again, there are other excellent sources of data available for improvement. From a more realistic perspective, only looking at Starbucks would not be enough. A collection of similar stores would be a good starting point for next steps.</a:t>
            </a:r>
          </a:p>
          <a:p>
            <a:pPr marL="0" indent="0">
              <a:buNone/>
            </a:pPr>
            <a:endParaRPr lang="en-US" dirty="0"/>
          </a:p>
        </p:txBody>
      </p:sp>
    </p:spTree>
    <p:extLst>
      <p:ext uri="{BB962C8B-B14F-4D97-AF65-F5344CB8AC3E}">
        <p14:creationId xmlns:p14="http://schemas.microsoft.com/office/powerpoint/2010/main" val="195833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6BC1-C403-1743-9A3E-3A5848000977}"/>
              </a:ext>
            </a:extLst>
          </p:cNvPr>
          <p:cNvSpPr>
            <a:spLocks noGrp="1"/>
          </p:cNvSpPr>
          <p:nvPr>
            <p:ph type="title"/>
          </p:nvPr>
        </p:nvSpPr>
        <p:spPr/>
        <p:txBody>
          <a:bodyPr/>
          <a:lstStyle/>
          <a:p>
            <a:r>
              <a:rPr lang="en-US" b="1" dirty="0"/>
              <a:t>6. Conclusion</a:t>
            </a:r>
          </a:p>
        </p:txBody>
      </p:sp>
      <p:sp>
        <p:nvSpPr>
          <p:cNvPr id="3" name="Content Placeholder 2">
            <a:extLst>
              <a:ext uri="{FF2B5EF4-FFF2-40B4-BE49-F238E27FC236}">
                <a16:creationId xmlns:a16="http://schemas.microsoft.com/office/drawing/2014/main" id="{E3DF884D-C66C-2D42-902A-5B1E40F4450C}"/>
              </a:ext>
            </a:extLst>
          </p:cNvPr>
          <p:cNvSpPr>
            <a:spLocks noGrp="1"/>
          </p:cNvSpPr>
          <p:nvPr>
            <p:ph idx="1"/>
          </p:nvPr>
        </p:nvSpPr>
        <p:spPr/>
        <p:txBody>
          <a:bodyPr>
            <a:normAutofit/>
          </a:bodyPr>
          <a:lstStyle/>
          <a:p>
            <a:r>
              <a:rPr lang="en-US" dirty="0"/>
              <a:t>Our analysis procedure :</a:t>
            </a:r>
          </a:p>
          <a:p>
            <a:pPr lvl="1"/>
            <a:r>
              <a:rPr lang="en-US" dirty="0"/>
              <a:t>Extract Starbucks locations throughout New York City, and combine it with New York City census data to allocate Starbucks locations into tracts. </a:t>
            </a:r>
          </a:p>
          <a:p>
            <a:pPr lvl="1"/>
            <a:r>
              <a:rPr lang="en-US" dirty="0"/>
              <a:t>Pulled venues data from Foursquares API to characterize each tract by venues within them. </a:t>
            </a:r>
          </a:p>
          <a:p>
            <a:pPr lvl="1"/>
            <a:r>
              <a:rPr lang="en-US" dirty="0"/>
              <a:t>Process the data we have, combined with </a:t>
            </a:r>
            <a:r>
              <a:rPr lang="en-US" dirty="0" err="1"/>
              <a:t>Loopnet</a:t>
            </a:r>
            <a:r>
              <a:rPr lang="en-US" dirty="0"/>
              <a:t> data to construct our training-validation-testing datasets. </a:t>
            </a:r>
          </a:p>
          <a:p>
            <a:pPr lvl="1"/>
            <a:r>
              <a:rPr lang="en-US" dirty="0"/>
              <a:t>Deploy a neural network model to predict each location's Starbucks store count, contrasting it with the actual store count to get new store potentials.</a:t>
            </a:r>
          </a:p>
        </p:txBody>
      </p:sp>
    </p:spTree>
    <p:extLst>
      <p:ext uri="{BB962C8B-B14F-4D97-AF65-F5344CB8AC3E}">
        <p14:creationId xmlns:p14="http://schemas.microsoft.com/office/powerpoint/2010/main" val="173627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6BC1-C403-1743-9A3E-3A5848000977}"/>
              </a:ext>
            </a:extLst>
          </p:cNvPr>
          <p:cNvSpPr>
            <a:spLocks noGrp="1"/>
          </p:cNvSpPr>
          <p:nvPr>
            <p:ph type="title"/>
          </p:nvPr>
        </p:nvSpPr>
        <p:spPr/>
        <p:txBody>
          <a:bodyPr/>
          <a:lstStyle/>
          <a:p>
            <a:r>
              <a:rPr lang="en-US" b="1" dirty="0"/>
              <a:t>6. Conclusion (Contd.)</a:t>
            </a:r>
          </a:p>
        </p:txBody>
      </p:sp>
      <p:sp>
        <p:nvSpPr>
          <p:cNvPr id="3" name="Content Placeholder 2">
            <a:extLst>
              <a:ext uri="{FF2B5EF4-FFF2-40B4-BE49-F238E27FC236}">
                <a16:creationId xmlns:a16="http://schemas.microsoft.com/office/drawing/2014/main" id="{E3DF884D-C66C-2D42-902A-5B1E40F4450C}"/>
              </a:ext>
            </a:extLst>
          </p:cNvPr>
          <p:cNvSpPr>
            <a:spLocks noGrp="1"/>
          </p:cNvSpPr>
          <p:nvPr>
            <p:ph idx="1"/>
          </p:nvPr>
        </p:nvSpPr>
        <p:spPr/>
        <p:txBody>
          <a:bodyPr>
            <a:normAutofit/>
          </a:bodyPr>
          <a:lstStyle/>
          <a:p>
            <a:r>
              <a:rPr lang="en-US" dirty="0"/>
              <a:t>What we've learnt from the above analysis:</a:t>
            </a:r>
          </a:p>
          <a:p>
            <a:pPr lvl="1"/>
            <a:r>
              <a:rPr lang="en-US" dirty="0"/>
              <a:t>Starbucks locations clusters towards dense areas such as Midtown and Downtown Manhattan, Downtown Brooklyn, etc. Not only that, potential new stores also tend to fall into these areas, indicating that the market is still yet to be saturated;</a:t>
            </a:r>
          </a:p>
          <a:p>
            <a:pPr lvl="1"/>
            <a:r>
              <a:rPr lang="en-US" dirty="0"/>
              <a:t>Even though the data size is not very large, a good model still provides excellent insight in predicting and evaluating business location selection.</a:t>
            </a:r>
          </a:p>
        </p:txBody>
      </p:sp>
    </p:spTree>
    <p:extLst>
      <p:ext uri="{BB962C8B-B14F-4D97-AF65-F5344CB8AC3E}">
        <p14:creationId xmlns:p14="http://schemas.microsoft.com/office/powerpoint/2010/main" val="37883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CC72-4926-BD43-816F-04A9FA56A47A}"/>
              </a:ext>
            </a:extLst>
          </p:cNvPr>
          <p:cNvSpPr>
            <a:spLocks noGrp="1"/>
          </p:cNvSpPr>
          <p:nvPr>
            <p:ph type="title"/>
          </p:nvPr>
        </p:nvSpPr>
        <p:spPr/>
        <p:txBody>
          <a:bodyPr/>
          <a:lstStyle/>
          <a:p>
            <a:r>
              <a:rPr lang="en-US" altLang="zh-CN" b="1" dirty="0"/>
              <a:t>1.</a:t>
            </a:r>
            <a:r>
              <a:rPr lang="zh-CN" altLang="en-US" b="1" dirty="0"/>
              <a:t> </a:t>
            </a:r>
            <a:r>
              <a:rPr lang="en-US" altLang="zh-CN" b="1" dirty="0"/>
              <a:t>Introduction</a:t>
            </a:r>
            <a:endParaRPr lang="en-US" b="1" dirty="0"/>
          </a:p>
        </p:txBody>
      </p:sp>
      <p:sp>
        <p:nvSpPr>
          <p:cNvPr id="3" name="Content Placeholder 2">
            <a:extLst>
              <a:ext uri="{FF2B5EF4-FFF2-40B4-BE49-F238E27FC236}">
                <a16:creationId xmlns:a16="http://schemas.microsoft.com/office/drawing/2014/main" id="{88F65790-C555-2040-B51C-6DD0D0643D31}"/>
              </a:ext>
            </a:extLst>
          </p:cNvPr>
          <p:cNvSpPr>
            <a:spLocks noGrp="1"/>
          </p:cNvSpPr>
          <p:nvPr>
            <p:ph idx="1"/>
          </p:nvPr>
        </p:nvSpPr>
        <p:spPr>
          <a:xfrm>
            <a:off x="1371600" y="1858617"/>
            <a:ext cx="9601200" cy="4008783"/>
          </a:xfrm>
        </p:spPr>
        <p:txBody>
          <a:bodyPr>
            <a:normAutofit/>
          </a:bodyPr>
          <a:lstStyle/>
          <a:p>
            <a:r>
              <a:rPr lang="en-US" dirty="0"/>
              <a:t>“How does Starbucks always choose such a popular location?”</a:t>
            </a:r>
          </a:p>
          <a:p>
            <a:r>
              <a:rPr lang="en-US" dirty="0" err="1"/>
              <a:t>Wstudy</a:t>
            </a:r>
            <a:r>
              <a:rPr lang="en-US" dirty="0"/>
              <a:t> all Starbucks locations in five boroughs of New York and try to figure out the similarities among these locations based on the venues within those locations' proximity. </a:t>
            </a:r>
          </a:p>
          <a:p>
            <a:r>
              <a:rPr lang="en-US" dirty="0"/>
              <a:t>We will use Foursquare API to retrieve location data, define a "Starbucks proximity score" for a given location, and implement machine learning techniques to score any given location. </a:t>
            </a:r>
          </a:p>
          <a:p>
            <a:r>
              <a:rPr lang="en-US" dirty="0"/>
              <a:t>The score will provide guidance for new Starbucks store location selection, but more importantly, for aspiring individual investors to open similar stores, for example, a fast food store or a tea house.</a:t>
            </a:r>
          </a:p>
        </p:txBody>
      </p:sp>
    </p:spTree>
    <p:extLst>
      <p:ext uri="{BB962C8B-B14F-4D97-AF65-F5344CB8AC3E}">
        <p14:creationId xmlns:p14="http://schemas.microsoft.com/office/powerpoint/2010/main" val="243107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745B-B774-F14D-AD64-324F5C8E8400}"/>
              </a:ext>
            </a:extLst>
          </p:cNvPr>
          <p:cNvSpPr>
            <a:spLocks noGrp="1"/>
          </p:cNvSpPr>
          <p:nvPr>
            <p:ph type="title"/>
          </p:nvPr>
        </p:nvSpPr>
        <p:spPr/>
        <p:txBody>
          <a:bodyPr/>
          <a:lstStyle/>
          <a:p>
            <a:r>
              <a:rPr lang="en-US" b="1" dirty="0"/>
              <a:t>2. </a:t>
            </a:r>
            <a:r>
              <a:rPr lang="en-US" dirty="0"/>
              <a:t>Data Preparation and Pre-Processing</a:t>
            </a:r>
          </a:p>
        </p:txBody>
      </p:sp>
      <p:sp>
        <p:nvSpPr>
          <p:cNvPr id="3" name="Content Placeholder 2">
            <a:extLst>
              <a:ext uri="{FF2B5EF4-FFF2-40B4-BE49-F238E27FC236}">
                <a16:creationId xmlns:a16="http://schemas.microsoft.com/office/drawing/2014/main" id="{DC2A7DF7-6D02-5A4A-BAC0-AB14F4C25268}"/>
              </a:ext>
            </a:extLst>
          </p:cNvPr>
          <p:cNvSpPr>
            <a:spLocks noGrp="1"/>
          </p:cNvSpPr>
          <p:nvPr>
            <p:ph idx="1"/>
          </p:nvPr>
        </p:nvSpPr>
        <p:spPr/>
        <p:txBody>
          <a:bodyPr/>
          <a:lstStyle/>
          <a:p>
            <a:r>
              <a:rPr lang="en-US" dirty="0"/>
              <a:t>We work with New York City Census Data to divide the city into small fractions</a:t>
            </a:r>
          </a:p>
          <a:p>
            <a:r>
              <a:rPr lang="en-US" dirty="0"/>
              <a:t>Use Foursquare API to extract location data. Then we use explore function to get all venues within a certain distance of each tract. </a:t>
            </a:r>
          </a:p>
          <a:p>
            <a:r>
              <a:rPr lang="en-US" dirty="0"/>
              <a:t>Search through </a:t>
            </a:r>
            <a:r>
              <a:rPr lang="en-US" i="1" dirty="0" err="1"/>
              <a:t>Loopnet.com</a:t>
            </a:r>
            <a:r>
              <a:rPr lang="en-US" dirty="0"/>
              <a:t>, the go-to website for commercial property search, to find available spaces.</a:t>
            </a:r>
          </a:p>
        </p:txBody>
      </p:sp>
      <p:pic>
        <p:nvPicPr>
          <p:cNvPr id="5" name="Picture 4" descr="A picture containing drawing&#10;&#10;Description automatically generated">
            <a:extLst>
              <a:ext uri="{FF2B5EF4-FFF2-40B4-BE49-F238E27FC236}">
                <a16:creationId xmlns:a16="http://schemas.microsoft.com/office/drawing/2014/main" id="{F62D6215-0805-0946-A950-138769E928B5}"/>
              </a:ext>
            </a:extLst>
          </p:cNvPr>
          <p:cNvPicPr>
            <a:picLocks noChangeAspect="1"/>
          </p:cNvPicPr>
          <p:nvPr/>
        </p:nvPicPr>
        <p:blipFill>
          <a:blip r:embed="rId2"/>
          <a:stretch>
            <a:fillRect/>
          </a:stretch>
        </p:blipFill>
        <p:spPr>
          <a:xfrm>
            <a:off x="1371600" y="5181876"/>
            <a:ext cx="3571079" cy="786848"/>
          </a:xfrm>
          <a:prstGeom prst="rect">
            <a:avLst/>
          </a:prstGeom>
          <a:ln>
            <a:noFill/>
          </a:ln>
          <a:effectLst>
            <a:outerShdw blurRad="190500" algn="tl" rotWithShape="0">
              <a:srgbClr val="000000">
                <a:alpha val="70000"/>
              </a:srgbClr>
            </a:outerShdw>
          </a:effectLst>
        </p:spPr>
      </p:pic>
      <p:pic>
        <p:nvPicPr>
          <p:cNvPr id="7" name="Picture 6" descr="A close up of a sign&#10;&#10;Description automatically generated">
            <a:extLst>
              <a:ext uri="{FF2B5EF4-FFF2-40B4-BE49-F238E27FC236}">
                <a16:creationId xmlns:a16="http://schemas.microsoft.com/office/drawing/2014/main" id="{8572385B-329A-5C47-BDB6-D44F32E0FE2B}"/>
              </a:ext>
            </a:extLst>
          </p:cNvPr>
          <p:cNvPicPr>
            <a:picLocks noChangeAspect="1"/>
          </p:cNvPicPr>
          <p:nvPr/>
        </p:nvPicPr>
        <p:blipFill>
          <a:blip r:embed="rId3"/>
          <a:stretch>
            <a:fillRect/>
          </a:stretch>
        </p:blipFill>
        <p:spPr>
          <a:xfrm>
            <a:off x="8216900" y="5181876"/>
            <a:ext cx="2603500" cy="787400"/>
          </a:xfrm>
          <a:prstGeom prst="rect">
            <a:avLst/>
          </a:prstGeom>
          <a:ln>
            <a:noFill/>
          </a:ln>
          <a:effectLst>
            <a:outerShdw blurRad="190500" algn="tl" rotWithShape="0">
              <a:srgbClr val="000000">
                <a:alpha val="70000"/>
              </a:srgbClr>
            </a:outerShdw>
          </a:effectLst>
        </p:spPr>
      </p:pic>
      <p:pic>
        <p:nvPicPr>
          <p:cNvPr id="9" name="Picture 8" descr="A close up of a sign&#10;&#10;Description automatically generated">
            <a:extLst>
              <a:ext uri="{FF2B5EF4-FFF2-40B4-BE49-F238E27FC236}">
                <a16:creationId xmlns:a16="http://schemas.microsoft.com/office/drawing/2014/main" id="{6D4FAD1F-6DEA-7648-9977-CBA9A8FAAFA5}"/>
              </a:ext>
            </a:extLst>
          </p:cNvPr>
          <p:cNvPicPr>
            <a:picLocks noChangeAspect="1"/>
          </p:cNvPicPr>
          <p:nvPr/>
        </p:nvPicPr>
        <p:blipFill>
          <a:blip r:embed="rId4"/>
          <a:stretch>
            <a:fillRect/>
          </a:stretch>
        </p:blipFill>
        <p:spPr>
          <a:xfrm>
            <a:off x="5618639" y="4602135"/>
            <a:ext cx="1922301" cy="1946330"/>
          </a:xfrm>
          <a:prstGeom prst="rect">
            <a:avLst/>
          </a:prstGeom>
        </p:spPr>
      </p:pic>
    </p:spTree>
    <p:extLst>
      <p:ext uri="{BB962C8B-B14F-4D97-AF65-F5344CB8AC3E}">
        <p14:creationId xmlns:p14="http://schemas.microsoft.com/office/powerpoint/2010/main" val="234160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5" name="Rectangle 14">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290C3A5-CBD5-E64F-84F4-D279AFD9B0EF}"/>
              </a:ext>
              <a:ext uri="{C183D7F6-B498-43B3-948B-1728B52AA6E4}">
                <adec:decorative xmlns:adec="http://schemas.microsoft.com/office/drawing/2017/decorative" val="1"/>
              </a:ext>
            </a:extLst>
          </p:cNvPr>
          <p:cNvPicPr>
            <a:picLocks noChangeAspect="1"/>
          </p:cNvPicPr>
          <p:nvPr/>
        </p:nvPicPr>
        <p:blipFill rotWithShape="1">
          <a:blip r:embed="rId2"/>
          <a:srcRect t="4059" b="12298"/>
          <a:stretch/>
        </p:blipFill>
        <p:spPr>
          <a:xfrm>
            <a:off x="0" y="10"/>
            <a:ext cx="12191980" cy="6857990"/>
          </a:xfrm>
          <a:prstGeom prst="rect">
            <a:avLst/>
          </a:prstGeom>
        </p:spPr>
      </p:pic>
      <p:sp>
        <p:nvSpPr>
          <p:cNvPr id="17" name="Rectangle 16">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4" name="Title 3">
            <a:extLst>
              <a:ext uri="{FF2B5EF4-FFF2-40B4-BE49-F238E27FC236}">
                <a16:creationId xmlns:a16="http://schemas.microsoft.com/office/drawing/2014/main" id="{8240883C-6DEA-294E-9F94-D054152CA0DF}"/>
              </a:ext>
            </a:extLst>
          </p:cNvPr>
          <p:cNvSpPr>
            <a:spLocks noGrp="1"/>
          </p:cNvSpPr>
          <p:nvPr>
            <p:ph type="title"/>
          </p:nvPr>
        </p:nvSpPr>
        <p:spPr>
          <a:xfrm>
            <a:off x="6307869" y="4533207"/>
            <a:ext cx="5268177" cy="1561164"/>
          </a:xfrm>
        </p:spPr>
        <p:txBody>
          <a:bodyPr vert="horz" lIns="91440" tIns="45720" rIns="91440" bIns="45720" rtlCol="0" anchor="b">
            <a:normAutofit/>
          </a:bodyPr>
          <a:lstStyle/>
          <a:p>
            <a:pPr algn="r"/>
            <a:r>
              <a:rPr lang="en-US" sz="3600" dirty="0">
                <a:solidFill>
                  <a:srgbClr val="FFFFFF"/>
                </a:solidFill>
                <a:latin typeface="Al Nile" pitchFamily="2" charset="-78"/>
                <a:cs typeface="Al Nile" pitchFamily="2" charset="-78"/>
              </a:rPr>
              <a:t>Starbucks </a:t>
            </a:r>
            <a:br>
              <a:rPr lang="en-US" sz="3600" dirty="0">
                <a:solidFill>
                  <a:srgbClr val="FFFFFF"/>
                </a:solidFill>
                <a:latin typeface="Al Nile" pitchFamily="2" charset="-78"/>
                <a:cs typeface="Al Nile" pitchFamily="2" charset="-78"/>
              </a:rPr>
            </a:br>
            <a:r>
              <a:rPr lang="en-US" sz="3600" dirty="0">
                <a:solidFill>
                  <a:srgbClr val="FFFFFF"/>
                </a:solidFill>
                <a:latin typeface="Al Nile" pitchFamily="2" charset="-78"/>
                <a:cs typeface="Al Nile" pitchFamily="2" charset="-78"/>
              </a:rPr>
              <a:t>locations distribution</a:t>
            </a:r>
          </a:p>
        </p:txBody>
      </p:sp>
    </p:spTree>
    <p:extLst>
      <p:ext uri="{BB962C8B-B14F-4D97-AF65-F5344CB8AC3E}">
        <p14:creationId xmlns:p14="http://schemas.microsoft.com/office/powerpoint/2010/main" val="239039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5" name="Rectangle 14">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290C3A5-CBD5-E64F-84F4-D279AFD9B0EF}"/>
              </a:ext>
              <a:ext uri="{C183D7F6-B498-43B3-948B-1728B52AA6E4}">
                <adec:decorative xmlns:adec="http://schemas.microsoft.com/office/drawing/2017/decorative" val="1"/>
              </a:ext>
            </a:extLst>
          </p:cNvPr>
          <p:cNvPicPr>
            <a:picLocks noChangeAspect="1"/>
          </p:cNvPicPr>
          <p:nvPr/>
        </p:nvPicPr>
        <p:blipFill rotWithShape="1">
          <a:blip r:embed="rId2"/>
          <a:srcRect t="7061"/>
          <a:stretch/>
        </p:blipFill>
        <p:spPr>
          <a:xfrm>
            <a:off x="-1" y="0"/>
            <a:ext cx="12192001" cy="6858000"/>
          </a:xfrm>
          <a:prstGeom prst="rect">
            <a:avLst/>
          </a:prstGeom>
        </p:spPr>
      </p:pic>
      <p:sp>
        <p:nvSpPr>
          <p:cNvPr id="17" name="Rectangle 16">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4" name="Title 3">
            <a:extLst>
              <a:ext uri="{FF2B5EF4-FFF2-40B4-BE49-F238E27FC236}">
                <a16:creationId xmlns:a16="http://schemas.microsoft.com/office/drawing/2014/main" id="{8240883C-6DEA-294E-9F94-D054152CA0DF}"/>
              </a:ext>
            </a:extLst>
          </p:cNvPr>
          <p:cNvSpPr>
            <a:spLocks noGrp="1"/>
          </p:cNvSpPr>
          <p:nvPr>
            <p:ph type="title"/>
          </p:nvPr>
        </p:nvSpPr>
        <p:spPr>
          <a:xfrm>
            <a:off x="6307869" y="4533207"/>
            <a:ext cx="5268177" cy="1561164"/>
          </a:xfrm>
        </p:spPr>
        <p:txBody>
          <a:bodyPr vert="horz" lIns="91440" tIns="45720" rIns="91440" bIns="45720" rtlCol="0" anchor="b">
            <a:normAutofit/>
          </a:bodyPr>
          <a:lstStyle/>
          <a:p>
            <a:pPr algn="r"/>
            <a:r>
              <a:rPr lang="en-US" sz="3600" dirty="0">
                <a:solidFill>
                  <a:srgbClr val="FFFFFF"/>
                </a:solidFill>
                <a:latin typeface="Al Nile" pitchFamily="2" charset="-78"/>
                <a:cs typeface="Al Nile" pitchFamily="2" charset="-78"/>
              </a:rPr>
              <a:t>Starbucks </a:t>
            </a:r>
            <a:br>
              <a:rPr lang="en-US" sz="3600" dirty="0">
                <a:solidFill>
                  <a:srgbClr val="FFFFFF"/>
                </a:solidFill>
                <a:latin typeface="Al Nile" pitchFamily="2" charset="-78"/>
                <a:cs typeface="Al Nile" pitchFamily="2" charset="-78"/>
              </a:rPr>
            </a:br>
            <a:r>
              <a:rPr lang="en-US" sz="3600" dirty="0">
                <a:solidFill>
                  <a:srgbClr val="FFFFFF"/>
                </a:solidFill>
                <a:latin typeface="Al Nile" pitchFamily="2" charset="-78"/>
                <a:cs typeface="Al Nile" pitchFamily="2" charset="-78"/>
              </a:rPr>
              <a:t>locations heatmap</a:t>
            </a:r>
          </a:p>
        </p:txBody>
      </p:sp>
    </p:spTree>
    <p:extLst>
      <p:ext uri="{BB962C8B-B14F-4D97-AF65-F5344CB8AC3E}">
        <p14:creationId xmlns:p14="http://schemas.microsoft.com/office/powerpoint/2010/main" val="41679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1C52-4B8F-9944-A6D0-BC7B52EB045C}"/>
              </a:ext>
            </a:extLst>
          </p:cNvPr>
          <p:cNvSpPr>
            <a:spLocks noGrp="1"/>
          </p:cNvSpPr>
          <p:nvPr>
            <p:ph type="title"/>
          </p:nvPr>
        </p:nvSpPr>
        <p:spPr/>
        <p:txBody>
          <a:bodyPr>
            <a:normAutofit/>
          </a:bodyPr>
          <a:lstStyle/>
          <a:p>
            <a:r>
              <a:rPr lang="en-US" b="1" dirty="0"/>
              <a:t>2. Data Preparation and Pre-Processing</a:t>
            </a:r>
            <a:br>
              <a:rPr lang="en-US" b="1" dirty="0"/>
            </a:br>
            <a:r>
              <a:rPr lang="en-US" b="1" dirty="0"/>
              <a:t>								(contd.)</a:t>
            </a:r>
          </a:p>
        </p:txBody>
      </p:sp>
      <p:sp>
        <p:nvSpPr>
          <p:cNvPr id="3" name="Content Placeholder 2">
            <a:extLst>
              <a:ext uri="{FF2B5EF4-FFF2-40B4-BE49-F238E27FC236}">
                <a16:creationId xmlns:a16="http://schemas.microsoft.com/office/drawing/2014/main" id="{32468A76-610F-A646-9AFF-28EEC7413E69}"/>
              </a:ext>
            </a:extLst>
          </p:cNvPr>
          <p:cNvSpPr>
            <a:spLocks noGrp="1"/>
          </p:cNvSpPr>
          <p:nvPr>
            <p:ph idx="1"/>
          </p:nvPr>
        </p:nvSpPr>
        <p:spPr/>
        <p:txBody>
          <a:bodyPr/>
          <a:lstStyle/>
          <a:p>
            <a:r>
              <a:rPr lang="en-US" dirty="0"/>
              <a:t>Get venues data for each tract to construct features variables (X’s)</a:t>
            </a:r>
          </a:p>
          <a:p>
            <a:r>
              <a:rPr lang="en-US" dirty="0"/>
              <a:t>Transform the data using one-hot encoding</a:t>
            </a:r>
          </a:p>
          <a:p>
            <a:r>
              <a:rPr lang="en-US" dirty="0"/>
              <a:t>Group by each tract to get each tract’s venues distribution</a:t>
            </a:r>
          </a:p>
          <a:p>
            <a:r>
              <a:rPr lang="en-US" dirty="0"/>
              <a:t>“</a:t>
            </a:r>
            <a:r>
              <a:rPr lang="en-US" dirty="0" err="1"/>
              <a:t>Starbucks_count</a:t>
            </a:r>
            <a:r>
              <a:rPr lang="en-US" dirty="0"/>
              <a:t>” column is y label as and columns 2 through end as features (X’s):</a:t>
            </a:r>
          </a:p>
          <a:p>
            <a:endParaRPr lang="en-US" dirty="0"/>
          </a:p>
        </p:txBody>
      </p:sp>
    </p:spTree>
    <p:extLst>
      <p:ext uri="{BB962C8B-B14F-4D97-AF65-F5344CB8AC3E}">
        <p14:creationId xmlns:p14="http://schemas.microsoft.com/office/powerpoint/2010/main" val="358214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E151-62C7-D942-83A9-B3D0CDA63B42}"/>
              </a:ext>
            </a:extLst>
          </p:cNvPr>
          <p:cNvSpPr>
            <a:spLocks noGrp="1"/>
          </p:cNvSpPr>
          <p:nvPr>
            <p:ph type="title"/>
          </p:nvPr>
        </p:nvSpPr>
        <p:spPr/>
        <p:txBody>
          <a:bodyPr/>
          <a:lstStyle/>
          <a:p>
            <a:r>
              <a:rPr lang="en-US" b="1" dirty="0"/>
              <a:t>2. Data Preparation and Pre-Processing</a:t>
            </a:r>
            <a:br>
              <a:rPr lang="en-US" b="1" dirty="0"/>
            </a:br>
            <a:r>
              <a:rPr lang="en-US" b="1" dirty="0"/>
              <a:t>								(contd.)</a:t>
            </a:r>
            <a:endParaRPr lang="en-US" dirty="0"/>
          </a:p>
        </p:txBody>
      </p:sp>
      <p:sp>
        <p:nvSpPr>
          <p:cNvPr id="3" name="Content Placeholder 2">
            <a:extLst>
              <a:ext uri="{FF2B5EF4-FFF2-40B4-BE49-F238E27FC236}">
                <a16:creationId xmlns:a16="http://schemas.microsoft.com/office/drawing/2014/main" id="{274BEED1-A816-874F-93E6-E3C9423D4B6D}"/>
              </a:ext>
            </a:extLst>
          </p:cNvPr>
          <p:cNvSpPr>
            <a:spLocks noGrp="1"/>
          </p:cNvSpPr>
          <p:nvPr>
            <p:ph idx="1"/>
          </p:nvPr>
        </p:nvSpPr>
        <p:spPr/>
        <p:txBody>
          <a:bodyPr/>
          <a:lstStyle/>
          <a:p>
            <a:r>
              <a:rPr lang="en-US" dirty="0"/>
              <a:t>Split data into training-testing sets for cross validation</a:t>
            </a:r>
          </a:p>
          <a:p>
            <a:r>
              <a:rPr lang="en-US" dirty="0"/>
              <a:t>Solve the class imbalance problem by repeating data with label greater than 0 multiple times</a:t>
            </a:r>
          </a:p>
          <a:p>
            <a:r>
              <a:rPr lang="en-US" dirty="0"/>
              <a:t>Final training set has 6,668 observations and 538 features.</a:t>
            </a:r>
          </a:p>
        </p:txBody>
      </p:sp>
      <p:pic>
        <p:nvPicPr>
          <p:cNvPr id="4" name="Picture 3" descr="A screenshot of a cell phone&#10;&#10;Description automatically generated">
            <a:extLst>
              <a:ext uri="{FF2B5EF4-FFF2-40B4-BE49-F238E27FC236}">
                <a16:creationId xmlns:a16="http://schemas.microsoft.com/office/drawing/2014/main" id="{EB39DDF0-2331-BB45-AD58-AEEDAEFD5A2E}"/>
              </a:ext>
            </a:extLst>
          </p:cNvPr>
          <p:cNvPicPr>
            <a:picLocks noChangeAspect="1"/>
          </p:cNvPicPr>
          <p:nvPr/>
        </p:nvPicPr>
        <p:blipFill>
          <a:blip r:embed="rId2"/>
          <a:stretch>
            <a:fillRect/>
          </a:stretch>
        </p:blipFill>
        <p:spPr>
          <a:xfrm>
            <a:off x="1371600" y="4285324"/>
            <a:ext cx="6858000" cy="18868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072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C9FF-8E9F-DF45-B958-16C4C4EF0214}"/>
              </a:ext>
            </a:extLst>
          </p:cNvPr>
          <p:cNvSpPr>
            <a:spLocks noGrp="1"/>
          </p:cNvSpPr>
          <p:nvPr>
            <p:ph type="title"/>
          </p:nvPr>
        </p:nvSpPr>
        <p:spPr/>
        <p:txBody>
          <a:bodyPr/>
          <a:lstStyle/>
          <a:p>
            <a:r>
              <a:rPr lang="en-US" b="1" dirty="0"/>
              <a:t>3. Modeling / Methodology</a:t>
            </a:r>
          </a:p>
        </p:txBody>
      </p:sp>
      <p:sp>
        <p:nvSpPr>
          <p:cNvPr id="3" name="Content Placeholder 2">
            <a:extLst>
              <a:ext uri="{FF2B5EF4-FFF2-40B4-BE49-F238E27FC236}">
                <a16:creationId xmlns:a16="http://schemas.microsoft.com/office/drawing/2014/main" id="{A360D80B-EBAE-344F-9C38-5AD2C777B35D}"/>
              </a:ext>
            </a:extLst>
          </p:cNvPr>
          <p:cNvSpPr>
            <a:spLocks noGrp="1"/>
          </p:cNvSpPr>
          <p:nvPr>
            <p:ph idx="1"/>
          </p:nvPr>
        </p:nvSpPr>
        <p:spPr/>
        <p:txBody>
          <a:bodyPr>
            <a:normAutofit lnSpcReduction="10000"/>
          </a:bodyPr>
          <a:lstStyle/>
          <a:p>
            <a:r>
              <a:rPr lang="en-US" dirty="0"/>
              <a:t>After trying different classification models, we landed on a single layer neural network due to performance. </a:t>
            </a:r>
          </a:p>
          <a:p>
            <a:r>
              <a:rPr lang="en-US" dirty="0"/>
              <a:t>Other models compared includes K nearest </a:t>
            </a:r>
            <a:r>
              <a:rPr lang="en-US" dirty="0" err="1"/>
              <a:t>neighbours</a:t>
            </a:r>
            <a:r>
              <a:rPr lang="en-US" dirty="0"/>
              <a:t>, random forest, </a:t>
            </a:r>
            <a:r>
              <a:rPr lang="en-US" dirty="0" err="1"/>
              <a:t>adaboost</a:t>
            </a:r>
            <a:r>
              <a:rPr lang="en-US" dirty="0"/>
              <a:t>, etc.</a:t>
            </a:r>
          </a:p>
          <a:p>
            <a:r>
              <a:rPr lang="en-US" dirty="0"/>
              <a:t>Final model: </a:t>
            </a:r>
          </a:p>
          <a:p>
            <a:pPr lvl="1"/>
            <a:r>
              <a:rPr lang="en-US" dirty="0" err="1">
                <a:latin typeface="Courier" pitchFamily="2" charset="0"/>
              </a:rPr>
              <a:t>clf</a:t>
            </a:r>
            <a:r>
              <a:rPr lang="en-US" dirty="0">
                <a:latin typeface="Courier" pitchFamily="2" charset="0"/>
              </a:rPr>
              <a:t> = </a:t>
            </a:r>
            <a:r>
              <a:rPr lang="en-US" dirty="0" err="1">
                <a:latin typeface="Courier" pitchFamily="2" charset="0"/>
              </a:rPr>
              <a:t>MLPClassifier</a:t>
            </a:r>
            <a:r>
              <a:rPr lang="en-US" dirty="0">
                <a:latin typeface="Courier" pitchFamily="2" charset="0"/>
              </a:rPr>
              <a:t>(solver='</a:t>
            </a:r>
            <a:r>
              <a:rPr lang="en-US" dirty="0" err="1">
                <a:latin typeface="Courier" pitchFamily="2" charset="0"/>
              </a:rPr>
              <a:t>adam</a:t>
            </a:r>
            <a:r>
              <a:rPr lang="en-US" dirty="0">
                <a:latin typeface="Courier" pitchFamily="2" charset="0"/>
              </a:rPr>
              <a:t>', alpha=1e-3, </a:t>
            </a:r>
            <a:r>
              <a:rPr lang="en-US" dirty="0" err="1">
                <a:latin typeface="Courier" pitchFamily="2" charset="0"/>
              </a:rPr>
              <a:t>learning_rate</a:t>
            </a:r>
            <a:r>
              <a:rPr lang="en-US" dirty="0">
                <a:latin typeface="Courier" pitchFamily="2" charset="0"/>
              </a:rPr>
              <a:t> = 'adaptive', </a:t>
            </a:r>
            <a:r>
              <a:rPr lang="en-US" dirty="0" err="1">
                <a:latin typeface="Courier" pitchFamily="2" charset="0"/>
              </a:rPr>
              <a:t>max_iter</a:t>
            </a:r>
            <a:r>
              <a:rPr lang="en-US" dirty="0">
                <a:latin typeface="Courier" pitchFamily="2" charset="0"/>
              </a:rPr>
              <a:t>= 5000, </a:t>
            </a:r>
            <a:r>
              <a:rPr lang="en-US" dirty="0" err="1">
                <a:latin typeface="Courier" pitchFamily="2" charset="0"/>
              </a:rPr>
              <a:t>hidden_layer_sizes</a:t>
            </a:r>
            <a:r>
              <a:rPr lang="en-US" dirty="0">
                <a:latin typeface="Courier" pitchFamily="2" charset="0"/>
              </a:rPr>
              <a:t>=(16), </a:t>
            </a:r>
            <a:r>
              <a:rPr lang="en-US" dirty="0" err="1">
                <a:latin typeface="Courier" pitchFamily="2" charset="0"/>
              </a:rPr>
              <a:t>random_state</a:t>
            </a:r>
            <a:r>
              <a:rPr lang="en-US" dirty="0">
                <a:latin typeface="Courier" pitchFamily="2" charset="0"/>
              </a:rPr>
              <a:t>=0)</a:t>
            </a:r>
          </a:p>
          <a:p>
            <a:pPr lvl="1"/>
            <a:endParaRPr lang="en-US" dirty="0">
              <a:latin typeface="Courier" pitchFamily="2" charset="0"/>
            </a:endParaRPr>
          </a:p>
          <a:p>
            <a:r>
              <a:rPr lang="en-US" dirty="0"/>
              <a:t>For hyperparameters tuning, used cross-validation to split the data into 5 batches and compute validation score for a full cross-validation.</a:t>
            </a:r>
          </a:p>
          <a:p>
            <a:pPr lvl="1"/>
            <a:endParaRPr lang="en-US" dirty="0">
              <a:latin typeface="Courier" pitchFamily="2" charset="0"/>
            </a:endParaRPr>
          </a:p>
        </p:txBody>
      </p:sp>
    </p:spTree>
    <p:extLst>
      <p:ext uri="{BB962C8B-B14F-4D97-AF65-F5344CB8AC3E}">
        <p14:creationId xmlns:p14="http://schemas.microsoft.com/office/powerpoint/2010/main" val="339244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8961-2DDD-7C48-A635-E91D2F0F4F9E}"/>
              </a:ext>
            </a:extLst>
          </p:cNvPr>
          <p:cNvSpPr>
            <a:spLocks noGrp="1"/>
          </p:cNvSpPr>
          <p:nvPr>
            <p:ph type="title"/>
          </p:nvPr>
        </p:nvSpPr>
        <p:spPr>
          <a:xfrm>
            <a:off x="1371600" y="685800"/>
            <a:ext cx="10031506" cy="1485900"/>
          </a:xfrm>
        </p:spPr>
        <p:txBody>
          <a:bodyPr>
            <a:normAutofit/>
          </a:bodyPr>
          <a:lstStyle/>
          <a:p>
            <a:r>
              <a:rPr lang="en-US" b="1" dirty="0"/>
              <a:t>3. Modeling  / Methodology (Contd.)</a:t>
            </a:r>
          </a:p>
        </p:txBody>
      </p:sp>
      <p:sp>
        <p:nvSpPr>
          <p:cNvPr id="3" name="Content Placeholder 2">
            <a:extLst>
              <a:ext uri="{FF2B5EF4-FFF2-40B4-BE49-F238E27FC236}">
                <a16:creationId xmlns:a16="http://schemas.microsoft.com/office/drawing/2014/main" id="{6A9BCA1F-9D18-1246-92B3-4091AC3C3678}"/>
              </a:ext>
            </a:extLst>
          </p:cNvPr>
          <p:cNvSpPr>
            <a:spLocks noGrp="1"/>
          </p:cNvSpPr>
          <p:nvPr>
            <p:ph idx="1"/>
          </p:nvPr>
        </p:nvSpPr>
        <p:spPr>
          <a:xfrm>
            <a:off x="954741" y="2286000"/>
            <a:ext cx="5141259" cy="3581400"/>
          </a:xfrm>
        </p:spPr>
        <p:txBody>
          <a:bodyPr>
            <a:normAutofit/>
          </a:bodyPr>
          <a:lstStyle/>
          <a:p>
            <a:r>
              <a:rPr lang="en-US" dirty="0"/>
              <a:t>Fit the testing dataset, i.e. the locations found on </a:t>
            </a:r>
            <a:r>
              <a:rPr lang="en-US" i="1" dirty="0" err="1"/>
              <a:t>Loopnet.com</a:t>
            </a:r>
            <a:r>
              <a:rPr lang="en-US" i="1" dirty="0"/>
              <a:t> </a:t>
            </a:r>
            <a:r>
              <a:rPr lang="en-US" dirty="0"/>
              <a:t> and compute confusion matrix as shown on the right:</a:t>
            </a:r>
            <a:endParaRPr lang="en-US" i="1" dirty="0"/>
          </a:p>
          <a:p>
            <a:r>
              <a:rPr lang="en-US" dirty="0"/>
              <a:t>Best locations are those with predicted label greater than True label, indicating growth potential</a:t>
            </a:r>
          </a:p>
          <a:p>
            <a:r>
              <a:rPr lang="en-US" dirty="0"/>
              <a:t>Both red circles meet the requirement.</a:t>
            </a:r>
          </a:p>
        </p:txBody>
      </p:sp>
      <p:pic>
        <p:nvPicPr>
          <p:cNvPr id="6" name="Picture 5" descr="A screenshot of a cell phone&#10;&#10;Description automatically generated">
            <a:extLst>
              <a:ext uri="{FF2B5EF4-FFF2-40B4-BE49-F238E27FC236}">
                <a16:creationId xmlns:a16="http://schemas.microsoft.com/office/drawing/2014/main" id="{65D771FE-3775-5C41-86D2-5F74439DDB45}"/>
              </a:ext>
            </a:extLst>
          </p:cNvPr>
          <p:cNvPicPr>
            <a:picLocks noChangeAspect="1"/>
          </p:cNvPicPr>
          <p:nvPr/>
        </p:nvPicPr>
        <p:blipFill>
          <a:blip r:embed="rId2"/>
          <a:stretch>
            <a:fillRect/>
          </a:stretch>
        </p:blipFill>
        <p:spPr>
          <a:xfrm>
            <a:off x="6810054" y="1900107"/>
            <a:ext cx="4593052" cy="4272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B41F2F1-1322-FD45-8DF6-24EE05F8AA3E}"/>
                  </a:ext>
                </a:extLst>
              </p14:cNvPr>
              <p14:cNvContentPartPr/>
              <p14:nvPr/>
            </p14:nvContentPartPr>
            <p14:xfrm>
              <a:off x="7603793" y="2267809"/>
              <a:ext cx="503280" cy="539280"/>
            </p14:xfrm>
          </p:contentPart>
        </mc:Choice>
        <mc:Fallback xmlns="">
          <p:pic>
            <p:nvPicPr>
              <p:cNvPr id="11" name="Ink 10">
                <a:extLst>
                  <a:ext uri="{FF2B5EF4-FFF2-40B4-BE49-F238E27FC236}">
                    <a16:creationId xmlns:a16="http://schemas.microsoft.com/office/drawing/2014/main" id="{8B41F2F1-1322-FD45-8DF6-24EE05F8AA3E}"/>
                  </a:ext>
                </a:extLst>
              </p:cNvPr>
              <p:cNvPicPr/>
              <p:nvPr/>
            </p:nvPicPr>
            <p:blipFill>
              <a:blip r:embed="rId4"/>
              <a:stretch>
                <a:fillRect/>
              </a:stretch>
            </p:blipFill>
            <p:spPr>
              <a:xfrm>
                <a:off x="7594793" y="2259169"/>
                <a:ext cx="52092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2AD30DCD-1576-D540-8212-9F3D8C7D7A32}"/>
                  </a:ext>
                </a:extLst>
              </p14:cNvPr>
              <p14:cNvContentPartPr/>
              <p14:nvPr/>
            </p14:nvContentPartPr>
            <p14:xfrm>
              <a:off x="8261513" y="2968369"/>
              <a:ext cx="495000" cy="508680"/>
            </p14:xfrm>
          </p:contentPart>
        </mc:Choice>
        <mc:Fallback xmlns="">
          <p:pic>
            <p:nvPicPr>
              <p:cNvPr id="13" name="Ink 12">
                <a:extLst>
                  <a:ext uri="{FF2B5EF4-FFF2-40B4-BE49-F238E27FC236}">
                    <a16:creationId xmlns:a16="http://schemas.microsoft.com/office/drawing/2014/main" id="{2AD30DCD-1576-D540-8212-9F3D8C7D7A32}"/>
                  </a:ext>
                </a:extLst>
              </p:cNvPr>
              <p:cNvPicPr/>
              <p:nvPr/>
            </p:nvPicPr>
            <p:blipFill>
              <a:blip r:embed="rId6"/>
              <a:stretch>
                <a:fillRect/>
              </a:stretch>
            </p:blipFill>
            <p:spPr>
              <a:xfrm>
                <a:off x="8252873" y="2959369"/>
                <a:ext cx="512640" cy="526320"/>
              </a:xfrm>
              <a:prstGeom prst="rect">
                <a:avLst/>
              </a:prstGeom>
            </p:spPr>
          </p:pic>
        </mc:Fallback>
      </mc:AlternateContent>
    </p:spTree>
    <p:extLst>
      <p:ext uri="{BB962C8B-B14F-4D97-AF65-F5344CB8AC3E}">
        <p14:creationId xmlns:p14="http://schemas.microsoft.com/office/powerpoint/2010/main" val="14320560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TotalTime>
  <Words>1041</Words>
  <Application>Microsoft Macintosh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 Nile</vt:lpstr>
      <vt:lpstr>Courier</vt:lpstr>
      <vt:lpstr>Franklin Gothic Book</vt:lpstr>
      <vt:lpstr>Crop</vt:lpstr>
      <vt:lpstr>Starbucks Location Analysis</vt:lpstr>
      <vt:lpstr>1. Introduction</vt:lpstr>
      <vt:lpstr>2. Data Preparation and Pre-Processing</vt:lpstr>
      <vt:lpstr>Starbucks  locations distribution</vt:lpstr>
      <vt:lpstr>Starbucks  locations heatmap</vt:lpstr>
      <vt:lpstr>2. Data Preparation and Pre-Processing         (contd.)</vt:lpstr>
      <vt:lpstr>2. Data Preparation and Pre-Processing         (contd.)</vt:lpstr>
      <vt:lpstr>3. Modeling / Methodology</vt:lpstr>
      <vt:lpstr>3. Modeling  / Methodology (Contd.)</vt:lpstr>
      <vt:lpstr>4. Result</vt:lpstr>
      <vt:lpstr>5. Discussion</vt:lpstr>
      <vt:lpstr>5. Discussion (Contd.)</vt:lpstr>
      <vt:lpstr>6. Conclusion</vt:lpstr>
      <vt:lpstr>6. Conclusion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Location Analysis</dc:title>
  <dc:creator>Leping Xu</dc:creator>
  <cp:lastModifiedBy>Leping Xu</cp:lastModifiedBy>
  <cp:revision>2</cp:revision>
  <dcterms:created xsi:type="dcterms:W3CDTF">2020-09-14T04:09:46Z</dcterms:created>
  <dcterms:modified xsi:type="dcterms:W3CDTF">2020-09-14T04:22:33Z</dcterms:modified>
</cp:coreProperties>
</file>