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321" r:id="rId2"/>
    <p:sldId id="257" r:id="rId3"/>
    <p:sldId id="258" r:id="rId4"/>
    <p:sldId id="326" r:id="rId5"/>
    <p:sldId id="346" r:id="rId6"/>
    <p:sldId id="322" r:id="rId7"/>
    <p:sldId id="341" r:id="rId8"/>
    <p:sldId id="327" r:id="rId9"/>
    <p:sldId id="342" r:id="rId10"/>
    <p:sldId id="328" r:id="rId11"/>
    <p:sldId id="347" r:id="rId12"/>
    <p:sldId id="333" r:id="rId13"/>
    <p:sldId id="348" r:id="rId14"/>
    <p:sldId id="349" r:id="rId15"/>
    <p:sldId id="351" r:id="rId16"/>
    <p:sldId id="352" r:id="rId17"/>
    <p:sldId id="353" r:id="rId18"/>
    <p:sldId id="350" r:id="rId19"/>
    <p:sldId id="335" r:id="rId20"/>
    <p:sldId id="343" r:id="rId21"/>
    <p:sldId id="336" r:id="rId22"/>
    <p:sldId id="345" r:id="rId23"/>
    <p:sldId id="338" r:id="rId24"/>
    <p:sldId id="354" r:id="rId25"/>
    <p:sldId id="340" r:id="rId26"/>
  </p:sldIdLst>
  <p:sldSz cx="12192000" cy="6858000"/>
  <p:notesSz cx="6858000" cy="9144000"/>
  <p:embeddedFontLst>
    <p:embeddedFont>
      <p:font typeface="Gill Sans MT" panose="020B0502020104020203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C3BA47-9FB3-48A1-ADF1-D8334D20324E}">
          <p14:sldIdLst>
            <p14:sldId id="321"/>
            <p14:sldId id="257"/>
            <p14:sldId id="258"/>
            <p14:sldId id="326"/>
            <p14:sldId id="346"/>
            <p14:sldId id="322"/>
            <p14:sldId id="341"/>
            <p14:sldId id="327"/>
            <p14:sldId id="342"/>
            <p14:sldId id="328"/>
          </p14:sldIdLst>
        </p14:section>
        <p14:section name="Untitled Section" id="{87089B7F-F941-47F1-85E7-4B7B004FA136}">
          <p14:sldIdLst>
            <p14:sldId id="347"/>
            <p14:sldId id="333"/>
            <p14:sldId id="348"/>
            <p14:sldId id="349"/>
            <p14:sldId id="351"/>
            <p14:sldId id="352"/>
            <p14:sldId id="353"/>
            <p14:sldId id="350"/>
            <p14:sldId id="335"/>
            <p14:sldId id="343"/>
            <p14:sldId id="336"/>
            <p14:sldId id="345"/>
            <p14:sldId id="338"/>
            <p14:sldId id="354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9900"/>
    <a:srgbClr val="00CC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02" autoAdjust="0"/>
    <p:restoredTop sz="94660" autoAdjust="0"/>
  </p:normalViewPr>
  <p:slideViewPr>
    <p:cSldViewPr snapToGrid="0" showGuides="1">
      <p:cViewPr varScale="1">
        <p:scale>
          <a:sx n="115" d="100"/>
          <a:sy n="115" d="100"/>
        </p:scale>
        <p:origin x="852" y="108"/>
      </p:cViewPr>
      <p:guideLst>
        <p:guide orient="horz" pos="2184"/>
        <p:guide pos="528"/>
      </p:guideLst>
    </p:cSldViewPr>
  </p:slideViewPr>
  <p:outlineViewPr>
    <p:cViewPr>
      <p:scale>
        <a:sx n="33" d="100"/>
        <a:sy n="33" d="100"/>
      </p:scale>
      <p:origin x="0" y="-3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-612"/>
    </p:cViewPr>
  </p:sorterViewPr>
  <p:notesViewPr>
    <p:cSldViewPr snapToGrid="0">
      <p:cViewPr varScale="1">
        <p:scale>
          <a:sx n="56" d="100"/>
          <a:sy n="56" d="100"/>
        </p:scale>
        <p:origin x="258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F3E199F6-7446-453F-99F2-1A6E5A46EA22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ill Sans MT" panose="020B0502020104020203" pitchFamily="34" charset="0"/>
              </a:defRPr>
            </a:lvl1pPr>
          </a:lstStyle>
          <a:p>
            <a:fld id="{F254068A-8B0F-4B11-8535-1422FF2506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1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4068A-8B0F-4B11-8535-1422FF2506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1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1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8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0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142538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32556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41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3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6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6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5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54D3-AD2A-472A-B78E-D0A85DD0437A}" type="datetimeFigureOut">
              <a:rPr lang="en-US" smtClean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965B9-2BEF-49C3-8001-72214F5A3E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3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3C7B54D3-AD2A-472A-B78E-D0A85DD0437A}" type="datetimeFigureOut">
              <a:rPr lang="en-US" smtClean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fld id="{5CB965B9-2BEF-49C3-8001-72214F5A3E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9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095" y="1905000"/>
            <a:ext cx="9157705" cy="137160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0000FF"/>
                </a:solidFill>
              </a:rPr>
              <a:t>The </a:t>
            </a:r>
            <a:r>
              <a:rPr lang="en-US" sz="4800" b="1" dirty="0" err="1" smtClean="0">
                <a:solidFill>
                  <a:srgbClr val="0000FF"/>
                </a:solidFill>
              </a:rPr>
              <a:t>Karger</a:t>
            </a:r>
            <a:r>
              <a:rPr lang="en-US" sz="4800" b="1" dirty="0" smtClean="0">
                <a:solidFill>
                  <a:srgbClr val="0000FF"/>
                </a:solidFill>
              </a:rPr>
              <a:t>-Stein Algorithm is Optimal for k-cut</a:t>
            </a:r>
            <a:endParaRPr lang="en-US" sz="36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43695" y="3906328"/>
                <a:ext cx="7132320" cy="21336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chemeClr val="tx2"/>
                    </a:solidFill>
                  </a:rPr>
                  <a:t>Jason Li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Carnegie Mellon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University</a:t>
                </a:r>
              </a:p>
              <a:p>
                <a:r>
                  <a:rPr lang="en-US" sz="1800" dirty="0" smtClean="0">
                    <a:solidFill>
                      <a:schemeClr val="tx2"/>
                    </a:solidFill>
                  </a:rPr>
                  <a:t>slides by </a:t>
                </a:r>
                <a:r>
                  <a:rPr lang="en-US" sz="1800" dirty="0" err="1" smtClean="0">
                    <a:solidFill>
                      <a:schemeClr val="tx2"/>
                    </a:solidFill>
                  </a:rPr>
                  <a:t>Anupam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 Gupta</a:t>
                </a:r>
                <a:endParaRPr lang="en-US" sz="1800" dirty="0">
                  <a:solidFill>
                    <a:schemeClr val="tx2"/>
                  </a:solidFill>
                </a:endParaRPr>
              </a:p>
              <a:p>
                <a:endParaRPr lang="en-US" sz="1800" dirty="0">
                  <a:solidFill>
                    <a:schemeClr val="tx2"/>
                  </a:solidFill>
                </a:endParaRP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Based on joint work with:</a:t>
                </a:r>
              </a:p>
              <a:p>
                <a:r>
                  <a:rPr lang="en-US" sz="1800" dirty="0" err="1" smtClean="0">
                    <a:solidFill>
                      <a:schemeClr val="tx2"/>
                    </a:solidFill>
                  </a:rPr>
                  <a:t>Anupam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800" dirty="0">
                    <a:solidFill>
                      <a:schemeClr val="tx2"/>
                    </a:solidFill>
                  </a:rPr>
                  <a:t>Gupta (CMU) 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and </a:t>
                </a:r>
                <a:r>
                  <a:rPr lang="en-US" sz="1800" dirty="0" err="1" smtClean="0">
                    <a:solidFill>
                      <a:schemeClr val="tx2"/>
                    </a:solidFill>
                  </a:rPr>
                  <a:t>Euiwoong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1800" dirty="0">
                    <a:solidFill>
                      <a:schemeClr val="tx2"/>
                    </a:solidFill>
                  </a:rPr>
                  <a:t>Lee (CMU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NYU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2"/>
                    </a:solidFill>
                  </a:rPr>
                  <a:t>U.Michigan</a:t>
                </a:r>
                <a:r>
                  <a:rPr lang="en-US" sz="1800" dirty="0" smtClean="0">
                    <a:solidFill>
                      <a:schemeClr val="tx2"/>
                    </a:solidFill>
                  </a:rPr>
                  <a:t>)</a:t>
                </a:r>
                <a:endParaRPr 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43695" y="3906328"/>
                <a:ext cx="7132320" cy="2133600"/>
              </a:xfrm>
              <a:blipFill>
                <a:blip r:embed="rId2"/>
                <a:stretch>
                  <a:fillRect t="-4000" b="-1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5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C35AE0-DB54-49FE-B08B-E450B39857C4}"/>
                  </a:ext>
                </a:extLst>
              </p:cNvPr>
              <p:cNvSpPr/>
              <p:nvPr/>
            </p:nvSpPr>
            <p:spPr>
              <a:xfrm>
                <a:off x="5727966" y="4933210"/>
                <a:ext cx="5473433" cy="1543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𝑂𝑃𝑇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edges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 smtClean="0"/>
                  <a:t>    tight!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How to beat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>
                    <a:solidFill>
                      <a:srgbClr val="0000FF"/>
                    </a:solidFill>
                  </a:rPr>
                  <a:t>Key Idea: after a while, most vertices degree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⪆ 2n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C35AE0-DB54-49FE-B08B-E450B3985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966" y="4933210"/>
                <a:ext cx="5473433" cy="1543436"/>
              </a:xfrm>
              <a:prstGeom prst="rect">
                <a:avLst/>
              </a:prstGeom>
              <a:blipFill>
                <a:blip r:embed="rId3"/>
                <a:stretch>
                  <a:fillRect l="-1226" b="-6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two examples?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61712" y="1756531"/>
                <a:ext cx="10108286" cy="449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12" y="1756531"/>
                <a:ext cx="10108286" cy="4499545"/>
              </a:xfrm>
              <a:prstGeom prst="rect">
                <a:avLst/>
              </a:prstGeom>
              <a:blipFill>
                <a:blip r:embed="rId4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0EA51B-09E5-40FF-BA41-6B3F334C4F9A}"/>
                  </a:ext>
                </a:extLst>
              </p:cNvPr>
              <p:cNvSpPr/>
              <p:nvPr/>
            </p:nvSpPr>
            <p:spPr>
              <a:xfrm>
                <a:off x="5727967" y="2320663"/>
                <a:ext cx="4349268" cy="591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𝑂𝑃𝑇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edges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 smtClean="0"/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000" dirty="0" smtClean="0"/>
                  <a:t>     =&gt;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/>
                  <a:t> time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80EA51B-09E5-40FF-BA41-6B3F334C4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967" y="2320663"/>
                <a:ext cx="4349268" cy="591893"/>
              </a:xfrm>
              <a:prstGeom prst="rect">
                <a:avLst/>
              </a:prstGeom>
              <a:blipFill>
                <a:blip r:embed="rId5"/>
                <a:stretch>
                  <a:fillRect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decagon 7">
            <a:extLst>
              <a:ext uri="{FF2B5EF4-FFF2-40B4-BE49-F238E27FC236}">
                <a16:creationId xmlns:a16="http://schemas.microsoft.com/office/drawing/2014/main" id="{18CF0901-CEBF-45E3-8776-08E9137C9237}"/>
              </a:ext>
            </a:extLst>
          </p:cNvPr>
          <p:cNvSpPr/>
          <p:nvPr/>
        </p:nvSpPr>
        <p:spPr>
          <a:xfrm>
            <a:off x="3425867" y="1962114"/>
            <a:ext cx="1619944" cy="1624150"/>
          </a:xfrm>
          <a:prstGeom prst="dodecagon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A388DC7-2A37-4444-985D-B49A3BF002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7158" y="4038170"/>
            <a:ext cx="2397362" cy="2397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648802-7716-4159-9296-0F49CEFDC97A}"/>
              </a:ext>
            </a:extLst>
          </p:cNvPr>
          <p:cNvSpPr/>
          <p:nvPr/>
        </p:nvSpPr>
        <p:spPr>
          <a:xfrm>
            <a:off x="20079" y="3810705"/>
            <a:ext cx="11744527" cy="2852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and proof idea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44778" y="1756531"/>
                <a:ext cx="10108286" cy="449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Theorem: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	 Karger-Stein outputs any fixed minimum k-cut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Proof outline:</a:t>
                </a: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     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     If G has only linearly many “small” cuts, then K-S behaves better.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     # “small” cuts with size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8" y="1756531"/>
                <a:ext cx="10108286" cy="4499545"/>
              </a:xfrm>
              <a:prstGeom prst="rect">
                <a:avLst/>
              </a:prstGeom>
              <a:blipFill>
                <a:blip r:embed="rId2"/>
                <a:stretch>
                  <a:fillRect l="-663" t="-678" b="-10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769A78C-22C1-4A88-8433-03BC10633326}"/>
              </a:ext>
            </a:extLst>
          </p:cNvPr>
          <p:cNvSpPr/>
          <p:nvPr/>
        </p:nvSpPr>
        <p:spPr>
          <a:xfrm>
            <a:off x="818212" y="3960038"/>
            <a:ext cx="805471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  <a:latin typeface="Gill Sans MT" panose="020B0502020104020203" pitchFamily="34" charset="0"/>
              </a:rPr>
              <a:t>refined analysis of the Karger-Stein randomized algorithm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  <a:latin typeface="Gill Sans MT" panose="020B0502020104020203" pitchFamily="34" charset="0"/>
              </a:rPr>
              <a:t>connection of cuts in graphs to extremal results about set systems</a:t>
            </a:r>
          </a:p>
        </p:txBody>
      </p:sp>
    </p:spTree>
    <p:extLst>
      <p:ext uri="{BB962C8B-B14F-4D97-AF65-F5344CB8AC3E}">
        <p14:creationId xmlns:p14="http://schemas.microsoft.com/office/powerpoint/2010/main" val="114081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continuous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Imagine each edge has exponential clock with rate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1/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I.e., fires independently </a:t>
                </a:r>
                <a:r>
                  <a:rPr lang="en-US" sz="2000" dirty="0" err="1"/>
                  <a:t>w.p.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 in any infinitesimal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When an edge fires, contract it.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FF"/>
                    </a:solidFill>
                  </a:rPr>
                  <a:t>Claim: </a:t>
                </a:r>
                <a:r>
                  <a:rPr lang="en-US" sz="2000" dirty="0"/>
                  <a:t>the edges are contracted in random order (so we’re running K-S).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now events in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timestep are independent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(and more than one event happens with essentially zero probability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15A0B-517E-4C9B-B9C5-41A7586BF45D}"/>
              </a:ext>
            </a:extLst>
          </p:cNvPr>
          <p:cNvCxnSpPr/>
          <p:nvPr/>
        </p:nvCxnSpPr>
        <p:spPr>
          <a:xfrm>
            <a:off x="399738" y="3212892"/>
            <a:ext cx="109540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continuous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each edge has exponential clock with rate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I.e., fires independently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w.p.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in any infinitesimal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When an edge fires, contract it.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vertices remain at any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have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edges in the graph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</a:rPr>
                  <a:t>contract 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edges in expectation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en-US" sz="2000" dirty="0"/>
                  <a:t>, this is like contracting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vertices (no cycles contracted)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decreases by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factor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3300"/>
                    </a:solidFill>
                  </a:rPr>
                  <a:t>Fact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FF3300"/>
                    </a:solidFill>
                  </a:rPr>
                  <a:t>: </a:t>
                </a:r>
                <a:r>
                  <a:rPr lang="en-US" sz="2000" dirty="0"/>
                  <a:t>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time, expected number of vertices is at most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FDE4C5-B3A0-48F3-A40E-1C5D2223603F}"/>
              </a:ext>
            </a:extLst>
          </p:cNvPr>
          <p:cNvCxnSpPr/>
          <p:nvPr/>
        </p:nvCxnSpPr>
        <p:spPr>
          <a:xfrm>
            <a:off x="399738" y="3212892"/>
            <a:ext cx="109540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7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continuous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203" y="183062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each edge has exponential clock with rate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I.e., fires independently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w.p.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in any infinitesimal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When an edge fires, contract it.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3300"/>
                    </a:solidFill>
                  </a:rPr>
                  <a:t>Fact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FF3300"/>
                    </a:solidFill>
                  </a:rPr>
                  <a:t>: </a:t>
                </a:r>
                <a:r>
                  <a:rPr lang="en-US" sz="2000" dirty="0"/>
                  <a:t>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time, expected number of vertices is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00FF"/>
                    </a:solidFill>
                  </a:rPr>
                  <a:t>So we stop at time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2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3300"/>
                    </a:solidFill>
                  </a:rPr>
                  <a:t>Fact 2: </a:t>
                </a:r>
                <a:r>
                  <a:rPr lang="en-US" sz="2000" dirty="0"/>
                  <a:t>a fixed min-k-cut survives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time </a:t>
                </a:r>
                <a:r>
                  <a:rPr lang="en-US" sz="2000" dirty="0" err="1"/>
                  <a:t>w.p.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00FF"/>
                    </a:solidFill>
                  </a:rPr>
                  <a:t>This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at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203" y="1830622"/>
                <a:ext cx="10515600" cy="4351338"/>
              </a:xfrm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FDE4C5-B3A0-48F3-A40E-1C5D2223603F}"/>
              </a:ext>
            </a:extLst>
          </p:cNvPr>
          <p:cNvCxnSpPr/>
          <p:nvPr/>
        </p:nvCxnSpPr>
        <p:spPr>
          <a:xfrm>
            <a:off x="399738" y="3212892"/>
            <a:ext cx="109540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50B48D-ABE2-4F9F-9F74-FE6CD7F61C6C}"/>
                  </a:ext>
                </a:extLst>
              </p:cNvPr>
              <p:cNvSpPr txBox="1"/>
              <p:nvPr/>
            </p:nvSpPr>
            <p:spPr>
              <a:xfrm>
                <a:off x="1646861" y="6050456"/>
                <a:ext cx="84598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Essentially the K-S analysis: any min-cut survives </a:t>
                </a:r>
                <a:r>
                  <a:rPr lang="en-US" dirty="0" err="1"/>
                  <a:t>w.p.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when down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vertices.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50B48D-ABE2-4F9F-9F74-FE6CD7F6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61" y="6050456"/>
                <a:ext cx="8459816" cy="374270"/>
              </a:xfrm>
              <a:prstGeom prst="rect">
                <a:avLst/>
              </a:prstGeom>
              <a:blipFill>
                <a:blip r:embed="rId3"/>
                <a:stretch>
                  <a:fillRect l="-576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2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continuous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203" y="183062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each edge has exponential clock with rate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	I.e., fires independently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w.p.</a:t>
                </a:r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in any infinitesimal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When an edge fires, contract it.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Suppose only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“small</a:t>
                </a:r>
                <a:r>
                  <a:rPr lang="en-US" sz="2000" dirty="0">
                    <a:solidFill>
                      <a:schemeClr val="tx1"/>
                    </a:solidFill>
                  </a:rPr>
                  <a:t>” cuts of size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      (clique: small cuts = singletons)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3300"/>
                    </a:solidFill>
                  </a:rPr>
                  <a:t>Fact 3:  </a:t>
                </a:r>
                <a:r>
                  <a:rPr lang="en-US" sz="2000" dirty="0" err="1"/>
                  <a:t>Pr</a:t>
                </a:r>
                <a:r>
                  <a:rPr lang="en-US" sz="2000" dirty="0"/>
                  <a:t>[cut of </a:t>
                </a:r>
                <a:r>
                  <a:rPr lang="en-US" sz="2000" dirty="0">
                    <a:solidFill>
                      <a:schemeClr val="tx1"/>
                    </a:solidFill>
                  </a:rPr>
                  <a:t>size at least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survives at 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p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	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So these linear number of small cuts die out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⋆⋆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3300"/>
                    </a:solidFill>
                  </a:rPr>
                  <a:t>Fact 4:  </a:t>
                </a:r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vertices with </a:t>
                </a:r>
                <a:r>
                  <a:rPr lang="en-US" sz="2000" dirty="0">
                    <a:solidFill>
                      <a:schemeClr val="tx1"/>
                    </a:solidFill>
                  </a:rPr>
                  <a:t>degrees less than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203" y="1830622"/>
                <a:ext cx="10515600" cy="4351338"/>
              </a:xfrm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FDE4C5-B3A0-48F3-A40E-1C5D2223603F}"/>
              </a:ext>
            </a:extLst>
          </p:cNvPr>
          <p:cNvCxnSpPr/>
          <p:nvPr/>
        </p:nvCxnSpPr>
        <p:spPr>
          <a:xfrm>
            <a:off x="399738" y="3212892"/>
            <a:ext cx="109540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55520A-4EB4-42E2-A6FD-69A4E8D1BF6B}"/>
              </a:ext>
            </a:extLst>
          </p:cNvPr>
          <p:cNvSpPr/>
          <p:nvPr/>
        </p:nvSpPr>
        <p:spPr>
          <a:xfrm>
            <a:off x="2801566" y="4662791"/>
            <a:ext cx="6193277" cy="596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52C38-D34F-4D13-8C51-2FDCBB74A7B4}"/>
              </a:ext>
            </a:extLst>
          </p:cNvPr>
          <p:cNvSpPr/>
          <p:nvPr/>
        </p:nvSpPr>
        <p:spPr>
          <a:xfrm>
            <a:off x="828206" y="5472728"/>
            <a:ext cx="6193277" cy="596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7BDA1-78B4-418A-AFD0-3BA85D99D43F}"/>
              </a:ext>
            </a:extLst>
          </p:cNvPr>
          <p:cNvSpPr/>
          <p:nvPr/>
        </p:nvSpPr>
        <p:spPr>
          <a:xfrm>
            <a:off x="828205" y="3380282"/>
            <a:ext cx="6193277" cy="5966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gives a weaker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203" y="1830622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only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“small” cuts of size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FF33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3300"/>
                    </a:solidFill>
                  </a:rPr>
                  <a:t>Fact 3:  </a:t>
                </a:r>
                <a:r>
                  <a:rPr lang="en-US" sz="2000" dirty="0"/>
                  <a:t>these small cuts die out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⋆⋆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3300"/>
                    </a:solidFill>
                  </a:rPr>
                  <a:t>Fact 4:  </a:t>
                </a:r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vertices with degrees less than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3300"/>
                    </a:solidFill>
                  </a:rPr>
                  <a:t>Fact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FF3300"/>
                    </a:solidFill>
                  </a:rPr>
                  <a:t>:  </a:t>
                </a:r>
                <a:r>
                  <a:rPr lang="en-US" sz="2000" dirty="0"/>
                  <a:t>after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time, expected number of vertices is at most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Hence, at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⋆⋆</m:t>
                        </m:r>
                      </m:sup>
                    </m:sSup>
                  </m:oMath>
                </a14:m>
                <a:r>
                  <a:rPr lang="en-US" sz="2000" dirty="0"/>
                  <a:t> most remaining vertices have degree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</a:t>
                </a:r>
                <a:r>
                  <a:rPr lang="en-US" sz="2000" dirty="0">
                    <a:solidFill>
                      <a:srgbClr val="0000FF"/>
                    </a:solidFill>
                  </a:rPr>
                  <a:t>So shrink from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down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at much faster rate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 instead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shows we stop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≈1.5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.  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(1.5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−1.5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probability of the min-cut surviving.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203" y="1830622"/>
                <a:ext cx="10515600" cy="4351338"/>
              </a:xfrm>
              <a:blipFill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go all the way…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3203" y="183062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, we need two final things (we’ll skip today):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Differential equation tracking number of remaining vertices.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Concentration-of-measure to prove we stay close to this ideal trajectory.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C3A4C-FF22-4A1B-A372-0A01D23A3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3203" y="1830622"/>
                <a:ext cx="10515600" cy="435133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remember, the approach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44778" y="1756531"/>
                <a:ext cx="10108286" cy="449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Theorem: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	 Karger-Stein outputs any fixed minimum k-cut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Proof outline:</a:t>
                </a: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     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     If G has only linearly many “small” cuts, then K-S behaves better.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     # “small” cuts with size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8" y="1756531"/>
                <a:ext cx="10108286" cy="4499545"/>
              </a:xfrm>
              <a:prstGeom prst="rect">
                <a:avLst/>
              </a:prstGeom>
              <a:blipFill>
                <a:blip r:embed="rId2"/>
                <a:stretch>
                  <a:fillRect l="-663" t="-678" b="-10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769A78C-22C1-4A88-8433-03BC10633326}"/>
              </a:ext>
            </a:extLst>
          </p:cNvPr>
          <p:cNvSpPr/>
          <p:nvPr/>
        </p:nvSpPr>
        <p:spPr>
          <a:xfrm>
            <a:off x="818212" y="3960038"/>
            <a:ext cx="805471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  <a:latin typeface="Gill Sans MT" panose="020B0502020104020203" pitchFamily="34" charset="0"/>
              </a:rPr>
              <a:t>refined analysis of the Karger-Stein randomized algorithm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  <a:latin typeface="Gill Sans MT" panose="020B0502020104020203" pitchFamily="34" charset="0"/>
              </a:rPr>
              <a:t>connection of cuts in graphs to extremal results about set systems</a:t>
            </a:r>
          </a:p>
        </p:txBody>
      </p:sp>
    </p:spTree>
    <p:extLst>
      <p:ext uri="{BB962C8B-B14F-4D97-AF65-F5344CB8AC3E}">
        <p14:creationId xmlns:p14="http://schemas.microsoft.com/office/powerpoint/2010/main" val="32634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475"/>
            <a:ext cx="10515600" cy="1325563"/>
          </a:xfrm>
        </p:spPr>
        <p:txBody>
          <a:bodyPr/>
          <a:lstStyle/>
          <a:p>
            <a:r>
              <a:rPr lang="en-US" dirty="0"/>
              <a:t>the extremal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66E18-B77F-497E-A180-7ED6B51B03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There are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many cuts of size at most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Sanity checks: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/>
                  <a:t> so zero small cuts.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en-US" sz="2000" dirty="0"/>
                  <a:t> 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small cuts.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66E18-B77F-497E-A180-7ED6B51B03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6" name="Dodecagon 5">
            <a:extLst>
              <a:ext uri="{FF2B5EF4-FFF2-40B4-BE49-F238E27FC236}">
                <a16:creationId xmlns:a16="http://schemas.microsoft.com/office/drawing/2014/main" id="{53B29047-0BE5-4661-A76B-E7E392F37C81}"/>
              </a:ext>
            </a:extLst>
          </p:cNvPr>
          <p:cNvSpPr/>
          <p:nvPr/>
        </p:nvSpPr>
        <p:spPr>
          <a:xfrm>
            <a:off x="7298154" y="4019460"/>
            <a:ext cx="594899" cy="573563"/>
          </a:xfrm>
          <a:prstGeom prst="dodecagon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F88FFF2-A74A-499E-A0FF-0B39661F2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8739" y="4878129"/>
            <a:ext cx="1013728" cy="10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095" y="1905000"/>
            <a:ext cx="9157705" cy="1371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00FF"/>
                </a:solidFill>
              </a:rPr>
              <a:t>the k-cut problem:</a:t>
            </a: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3600" b="1" dirty="0">
                <a:solidFill>
                  <a:srgbClr val="0000FF"/>
                </a:solidFill>
              </a:rPr>
              <a:t>beating the Karger-Stein bound</a:t>
            </a:r>
            <a:endParaRPr lang="en-US" sz="4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39609758-7D71-4FE2-B25A-472AA7A79B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95600" y="4191000"/>
                <a:ext cx="6400800" cy="21336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Anupam Gupta</a:t>
                </a: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Carnegie Mellon University</a:t>
                </a:r>
              </a:p>
              <a:p>
                <a:endParaRPr lang="en-US" sz="1800" dirty="0">
                  <a:solidFill>
                    <a:schemeClr val="tx2"/>
                  </a:solidFill>
                </a:endParaRP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Based on joint work with:</a:t>
                </a: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Euiwoong Lee (CMU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NYU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U.Michigan) and Jason Li (CMU) 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39609758-7D71-4FE2-B25A-472AA7A79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95600" y="4191000"/>
                <a:ext cx="6400800" cy="2133600"/>
              </a:xfrm>
              <a:blipFill>
                <a:blip r:embed="rId2"/>
                <a:stretch>
                  <a:fillRect t="-4000" r="-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9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idea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intersection lemmas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CE548-7047-4040-9D76-ABF09BBB1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#1: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 cuts of size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intersecting must give &lt;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occupied regions, </a:t>
                </a:r>
              </a:p>
              <a:p>
                <a:pPr marL="0" indent="0">
                  <a:buNone/>
                </a:pPr>
                <a:r>
                  <a:rPr lang="en-US" sz="2000" dirty="0"/>
                  <a:t>	          else get k-cut of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CE548-7047-4040-9D76-ABF09BBB1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29042F-8F75-4A5E-B433-A9292A1D1C05}"/>
              </a:ext>
            </a:extLst>
          </p:cNvPr>
          <p:cNvSpPr/>
          <p:nvPr/>
        </p:nvSpPr>
        <p:spPr>
          <a:xfrm>
            <a:off x="5620356" y="2200883"/>
            <a:ext cx="920225" cy="920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A8281C-9304-45BC-B308-C7CDD6256DAF}"/>
              </a:ext>
            </a:extLst>
          </p:cNvPr>
          <p:cNvSpPr/>
          <p:nvPr/>
        </p:nvSpPr>
        <p:spPr>
          <a:xfrm>
            <a:off x="5295171" y="2657840"/>
            <a:ext cx="920225" cy="920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DA5C-A67E-4189-93AB-0A576BB69B02}"/>
              </a:ext>
            </a:extLst>
          </p:cNvPr>
          <p:cNvSpPr/>
          <p:nvPr/>
        </p:nvSpPr>
        <p:spPr>
          <a:xfrm>
            <a:off x="5820724" y="2595601"/>
            <a:ext cx="920225" cy="920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2D2D79-0C3E-48D2-B305-3FA646E466CA}"/>
              </a:ext>
            </a:extLst>
          </p:cNvPr>
          <p:cNvSpPr/>
          <p:nvPr/>
        </p:nvSpPr>
        <p:spPr>
          <a:xfrm>
            <a:off x="6497707" y="2816488"/>
            <a:ext cx="920225" cy="92022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73F450-D781-4A0F-BB58-34E9FF9C72EC}"/>
              </a:ext>
            </a:extLst>
          </p:cNvPr>
          <p:cNvSpPr/>
          <p:nvPr/>
        </p:nvSpPr>
        <p:spPr>
          <a:xfrm>
            <a:off x="6922874" y="3214361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7AC7F7-D13C-4EF5-B94B-8EFF637D5868}"/>
              </a:ext>
            </a:extLst>
          </p:cNvPr>
          <p:cNvSpPr/>
          <p:nvPr/>
        </p:nvSpPr>
        <p:spPr>
          <a:xfrm>
            <a:off x="7075274" y="3366761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D613A1-9B69-4892-8EB4-EAB33DB52119}"/>
              </a:ext>
            </a:extLst>
          </p:cNvPr>
          <p:cNvSpPr/>
          <p:nvPr/>
        </p:nvSpPr>
        <p:spPr>
          <a:xfrm>
            <a:off x="6301809" y="3183241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58B05B-4C86-4F73-BBAA-AF01CE4F83A4}"/>
              </a:ext>
            </a:extLst>
          </p:cNvPr>
          <p:cNvSpPr/>
          <p:nvPr/>
        </p:nvSpPr>
        <p:spPr>
          <a:xfrm>
            <a:off x="6262394" y="2755879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5BDC51-8D59-4A20-A711-0E1290578CB9}"/>
              </a:ext>
            </a:extLst>
          </p:cNvPr>
          <p:cNvSpPr/>
          <p:nvPr/>
        </p:nvSpPr>
        <p:spPr>
          <a:xfrm>
            <a:off x="6015262" y="2371014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0B5ED9-88F5-44CA-AB6B-6A97E17A6E02}"/>
              </a:ext>
            </a:extLst>
          </p:cNvPr>
          <p:cNvSpPr/>
          <p:nvPr/>
        </p:nvSpPr>
        <p:spPr>
          <a:xfrm>
            <a:off x="6771591" y="2433253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35232D-A703-4218-82C7-379D82F20686}"/>
              </a:ext>
            </a:extLst>
          </p:cNvPr>
          <p:cNvSpPr/>
          <p:nvPr/>
        </p:nvSpPr>
        <p:spPr>
          <a:xfrm>
            <a:off x="6992764" y="2295231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9309C6-1A5F-43E2-92F1-7FF4C817507F}"/>
              </a:ext>
            </a:extLst>
          </p:cNvPr>
          <p:cNvSpPr/>
          <p:nvPr/>
        </p:nvSpPr>
        <p:spPr>
          <a:xfrm>
            <a:off x="5468523" y="3213402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F9FED2-FF0F-4AEF-BB25-D46BEA650205}"/>
              </a:ext>
            </a:extLst>
          </p:cNvPr>
          <p:cNvSpPr/>
          <p:nvPr/>
        </p:nvSpPr>
        <p:spPr>
          <a:xfrm>
            <a:off x="5690254" y="3314574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3FD24D-C7C3-40B5-A2A7-8617C13D1347}"/>
              </a:ext>
            </a:extLst>
          </p:cNvPr>
          <p:cNvSpPr/>
          <p:nvPr/>
        </p:nvSpPr>
        <p:spPr>
          <a:xfrm>
            <a:off x="5750834" y="2785368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B52451-53FC-4A6E-BB0B-54C0981C219F}"/>
              </a:ext>
            </a:extLst>
          </p:cNvPr>
          <p:cNvSpPr/>
          <p:nvPr/>
        </p:nvSpPr>
        <p:spPr>
          <a:xfrm>
            <a:off x="5953657" y="2931389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2BAE57-C041-47F4-9CAB-2F49D35F4462}"/>
              </a:ext>
            </a:extLst>
          </p:cNvPr>
          <p:cNvSpPr/>
          <p:nvPr/>
        </p:nvSpPr>
        <p:spPr>
          <a:xfrm>
            <a:off x="7027709" y="2516118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idea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: sunflower lemmas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CE548-7047-4040-9D76-ABF09BBB1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:r>
                  <a:rPr lang="en-US" sz="2000" b="1" dirty="0" err="1"/>
                  <a:t>Erdos</a:t>
                </a:r>
                <a:r>
                  <a:rPr lang="en-US" sz="2000" b="1" dirty="0"/>
                  <a:t> and </a:t>
                </a:r>
                <a:r>
                  <a:rPr lang="en-US" sz="2000" b="1" dirty="0" err="1"/>
                  <a:t>Rado</a:t>
                </a:r>
                <a:r>
                  <a:rPr lang="en-US" sz="2000" b="1" dirty="0"/>
                  <a:t>]:    </a:t>
                </a:r>
                <a:r>
                  <a:rPr lang="en-US" sz="2000" dirty="0"/>
                  <a:t>at least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 sets of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 sunflower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petals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Corollary: </a:t>
                </a:r>
                <a:r>
                  <a:rPr lang="en-US" sz="2000" dirty="0"/>
                  <a:t>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 sets of size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 sunflower w/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petals and </a:t>
                </a:r>
                <a:r>
                  <a:rPr lang="en-US" sz="2000" u="sng" dirty="0"/>
                  <a:t>nonempty core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CE548-7047-4040-9D76-ABF09BBB1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638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509136-29DA-4819-9118-4D4E02482DD1}"/>
              </a:ext>
            </a:extLst>
          </p:cNvPr>
          <p:cNvSpPr/>
          <p:nvPr/>
        </p:nvSpPr>
        <p:spPr>
          <a:xfrm>
            <a:off x="5892343" y="2804809"/>
            <a:ext cx="1643351" cy="71984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CB1ADD-AC39-43A5-BBE0-0EC96652C194}"/>
              </a:ext>
            </a:extLst>
          </p:cNvPr>
          <p:cNvSpPr/>
          <p:nvPr/>
        </p:nvSpPr>
        <p:spPr>
          <a:xfrm rot="16688263">
            <a:off x="5400702" y="2219510"/>
            <a:ext cx="1560226" cy="71984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40ED8-61AF-4172-943E-DCBB97A4B06E}"/>
              </a:ext>
            </a:extLst>
          </p:cNvPr>
          <p:cNvSpPr/>
          <p:nvPr/>
        </p:nvSpPr>
        <p:spPr>
          <a:xfrm rot="1362636">
            <a:off x="4669931" y="2562119"/>
            <a:ext cx="1643351" cy="71984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85431A-14CC-4806-8FFC-44E03F83AA2F}"/>
              </a:ext>
            </a:extLst>
          </p:cNvPr>
          <p:cNvSpPr/>
          <p:nvPr/>
        </p:nvSpPr>
        <p:spPr>
          <a:xfrm rot="19400432">
            <a:off x="4750995" y="3164733"/>
            <a:ext cx="1643351" cy="71984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762840-3C11-496F-8F2E-A94A25F5AB23}"/>
              </a:ext>
            </a:extLst>
          </p:cNvPr>
          <p:cNvSpPr/>
          <p:nvPr/>
        </p:nvSpPr>
        <p:spPr>
          <a:xfrm rot="15286849">
            <a:off x="5455413" y="3409060"/>
            <a:ext cx="1643351" cy="719847"/>
          </a:xfrm>
          <a:prstGeom prst="ellips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13915C-20FD-453D-8286-739F1EE4FD8D}"/>
              </a:ext>
            </a:extLst>
          </p:cNvPr>
          <p:cNvSpPr/>
          <p:nvPr/>
        </p:nvSpPr>
        <p:spPr>
          <a:xfrm>
            <a:off x="6776035" y="3053709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B60C0E-D567-47FB-BFD9-43F449068F88}"/>
              </a:ext>
            </a:extLst>
          </p:cNvPr>
          <p:cNvSpPr/>
          <p:nvPr/>
        </p:nvSpPr>
        <p:spPr>
          <a:xfrm>
            <a:off x="6928435" y="3206109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0FCF494-55A1-400F-8911-D2C50C3363F7}"/>
              </a:ext>
            </a:extLst>
          </p:cNvPr>
          <p:cNvSpPr/>
          <p:nvPr/>
        </p:nvSpPr>
        <p:spPr>
          <a:xfrm>
            <a:off x="5259521" y="3562030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8166EEE-494E-4A75-994E-CD505B0DA185}"/>
              </a:ext>
            </a:extLst>
          </p:cNvPr>
          <p:cNvSpPr/>
          <p:nvPr/>
        </p:nvSpPr>
        <p:spPr>
          <a:xfrm>
            <a:off x="6124154" y="3764725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4D4D35-01F1-4E91-A71A-BD7FFAD59115}"/>
              </a:ext>
            </a:extLst>
          </p:cNvPr>
          <p:cNvSpPr/>
          <p:nvPr/>
        </p:nvSpPr>
        <p:spPr>
          <a:xfrm>
            <a:off x="5023003" y="2742570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3A82E2-E424-47F7-B150-FFAF7A34C8CB}"/>
              </a:ext>
            </a:extLst>
          </p:cNvPr>
          <p:cNvSpPr/>
          <p:nvPr/>
        </p:nvSpPr>
        <p:spPr>
          <a:xfrm>
            <a:off x="5985262" y="2439661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44F72C-8BE8-440C-A5CA-112056410D40}"/>
              </a:ext>
            </a:extLst>
          </p:cNvPr>
          <p:cNvSpPr/>
          <p:nvPr/>
        </p:nvSpPr>
        <p:spPr>
          <a:xfrm>
            <a:off x="6206435" y="2301639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E58DAA-D478-4EA2-AFEB-CC38CBFBDBC9}"/>
              </a:ext>
            </a:extLst>
          </p:cNvPr>
          <p:cNvSpPr/>
          <p:nvPr/>
        </p:nvSpPr>
        <p:spPr>
          <a:xfrm>
            <a:off x="6096000" y="3081888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5A5F9EE-5BC0-41AE-8C18-5C3847937E78}"/>
              </a:ext>
            </a:extLst>
          </p:cNvPr>
          <p:cNvSpPr/>
          <p:nvPr/>
        </p:nvSpPr>
        <p:spPr>
          <a:xfrm>
            <a:off x="6241380" y="2522526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EB8D13-9D71-41E5-BDB4-5213E4B2FA88}"/>
              </a:ext>
            </a:extLst>
          </p:cNvPr>
          <p:cNvSpPr/>
          <p:nvPr/>
        </p:nvSpPr>
        <p:spPr>
          <a:xfrm>
            <a:off x="5175403" y="2894970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33BFBB-B56E-4E4B-A3EB-1F0C1189968C}"/>
              </a:ext>
            </a:extLst>
          </p:cNvPr>
          <p:cNvSpPr/>
          <p:nvPr/>
        </p:nvSpPr>
        <p:spPr>
          <a:xfrm>
            <a:off x="5372895" y="2701061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BBB3C1E-FF31-4E56-B367-7DEB7C943CF9}"/>
              </a:ext>
            </a:extLst>
          </p:cNvPr>
          <p:cNvSpPr/>
          <p:nvPr/>
        </p:nvSpPr>
        <p:spPr>
          <a:xfrm>
            <a:off x="7034639" y="3046250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862FF4-FD75-47FF-80C6-0C55447F1821}"/>
              </a:ext>
            </a:extLst>
          </p:cNvPr>
          <p:cNvSpPr/>
          <p:nvPr/>
        </p:nvSpPr>
        <p:spPr>
          <a:xfrm>
            <a:off x="6027954" y="3174989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C4FBD7-EC7A-4A10-8F05-A872C4AFA83F}"/>
              </a:ext>
            </a:extLst>
          </p:cNvPr>
          <p:cNvSpPr/>
          <p:nvPr/>
        </p:nvSpPr>
        <p:spPr>
          <a:xfrm>
            <a:off x="6276554" y="3917125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FF6E46-7DCE-4992-950A-C18E063A64A4}"/>
              </a:ext>
            </a:extLst>
          </p:cNvPr>
          <p:cNvSpPr/>
          <p:nvPr/>
        </p:nvSpPr>
        <p:spPr>
          <a:xfrm>
            <a:off x="6428954" y="4069525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71BFCE1-77C6-43C8-8E50-4658CB4FE386}"/>
              </a:ext>
            </a:extLst>
          </p:cNvPr>
          <p:cNvSpPr/>
          <p:nvPr/>
        </p:nvSpPr>
        <p:spPr>
          <a:xfrm>
            <a:off x="5411921" y="3714430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8397DF9-47ED-42E8-94D1-8A66FEC08EBE}"/>
              </a:ext>
            </a:extLst>
          </p:cNvPr>
          <p:cNvSpPr/>
          <p:nvPr/>
        </p:nvSpPr>
        <p:spPr>
          <a:xfrm>
            <a:off x="5240132" y="3761799"/>
            <a:ext cx="69890" cy="6223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E4144-2789-4D86-AE4A-FF67D739507F}"/>
              </a:ext>
            </a:extLst>
          </p:cNvPr>
          <p:cNvSpPr txBox="1"/>
          <p:nvPr/>
        </p:nvSpPr>
        <p:spPr>
          <a:xfrm>
            <a:off x="7705770" y="2254995"/>
            <a:ext cx="5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9168E4-21D5-41FA-9294-E42AC7A3537B}"/>
              </a:ext>
            </a:extLst>
          </p:cNvPr>
          <p:cNvSpPr txBox="1"/>
          <p:nvPr/>
        </p:nvSpPr>
        <p:spPr>
          <a:xfrm>
            <a:off x="7705770" y="3656433"/>
            <a:ext cx="163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petals (disjoint)</a:t>
            </a:r>
          </a:p>
        </p:txBody>
      </p:sp>
    </p:spTree>
    <p:extLst>
      <p:ext uri="{BB962C8B-B14F-4D97-AF65-F5344CB8AC3E}">
        <p14:creationId xmlns:p14="http://schemas.microsoft.com/office/powerpoint/2010/main" val="24652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sunflowers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CE548-7047-4040-9D76-ABF09BBB1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995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Assume:  </a:t>
                </a:r>
                <a:r>
                  <a:rPr lang="en-US" sz="2000" dirty="0"/>
                  <a:t>no cuts in the graph of size smaller than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sets S such that boundary of size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Idea #2:  </a:t>
                </a:r>
                <a:r>
                  <a:rPr lang="en-US" sz="2000" dirty="0"/>
                  <a:t>cannot have sunflower with non-empty core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 petals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these sets S are small (with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vertices)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sz="2000" dirty="0"/>
                  <a:t> bound.  </a:t>
                </a:r>
              </a:p>
              <a:p>
                <a:pPr marL="0" indent="0">
                  <a:buNone/>
                </a:pPr>
                <a:r>
                  <a:rPr lang="en-US" sz="2000" dirty="0"/>
                  <a:t>	But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could be large!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1CE548-7047-4040-9D76-ABF09BBB1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99545"/>
              </a:xfrm>
              <a:blipFill>
                <a:blip r:embed="rId2"/>
                <a:stretch>
                  <a:fillRect l="-638" t="-1894" b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2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the two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BC9C3-A3F0-4D53-B533-E32179BED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collection of small cuts of size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G.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/>
                  <a:t> (and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r>
                  <a:rPr lang="en-US" sz="2000" dirty="0"/>
                  <a:t>) has no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(2/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sunflower with non-empty core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And no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 sets intersect to give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occupied parts in Venn diagram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sets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Finally, need a little slack --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-- to handle cuts of size less than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2BC9C3-A3F0-4D53-B533-E32179BED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b="-8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FC6384-A6BB-4CC7-BBA6-00E0B1C4CB70}"/>
              </a:ext>
            </a:extLst>
          </p:cNvPr>
          <p:cNvGrpSpPr/>
          <p:nvPr/>
        </p:nvGrpSpPr>
        <p:grpSpPr>
          <a:xfrm>
            <a:off x="8817250" y="2395950"/>
            <a:ext cx="1426069" cy="1436747"/>
            <a:chOff x="4669931" y="1799321"/>
            <a:chExt cx="2865763" cy="27913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7B8ED5-26F5-4D77-97E2-EC1234E45175}"/>
                </a:ext>
              </a:extLst>
            </p:cNvPr>
            <p:cNvSpPr/>
            <p:nvPr/>
          </p:nvSpPr>
          <p:spPr>
            <a:xfrm>
              <a:off x="5892343" y="2804809"/>
              <a:ext cx="1643351" cy="719847"/>
            </a:xfrm>
            <a:prstGeom prst="ellips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239F31-DDE1-4FEB-81C7-18D972271E09}"/>
                </a:ext>
              </a:extLst>
            </p:cNvPr>
            <p:cNvSpPr/>
            <p:nvPr/>
          </p:nvSpPr>
          <p:spPr>
            <a:xfrm rot="16688263">
              <a:off x="5400702" y="2219510"/>
              <a:ext cx="1560226" cy="719847"/>
            </a:xfrm>
            <a:prstGeom prst="ellips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830907-9FD0-4DF7-B9C3-B120A3D775D9}"/>
                </a:ext>
              </a:extLst>
            </p:cNvPr>
            <p:cNvSpPr/>
            <p:nvPr/>
          </p:nvSpPr>
          <p:spPr>
            <a:xfrm rot="1362636">
              <a:off x="4669931" y="2562119"/>
              <a:ext cx="1643351" cy="719847"/>
            </a:xfrm>
            <a:prstGeom prst="ellips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DE6657-76FD-4849-BDE0-9406185B7561}"/>
                </a:ext>
              </a:extLst>
            </p:cNvPr>
            <p:cNvSpPr/>
            <p:nvPr/>
          </p:nvSpPr>
          <p:spPr>
            <a:xfrm rot="19400432">
              <a:off x="4750995" y="3164733"/>
              <a:ext cx="1643351" cy="719847"/>
            </a:xfrm>
            <a:prstGeom prst="ellips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3B08DB-0300-4325-A52A-F324F1F3699D}"/>
                </a:ext>
              </a:extLst>
            </p:cNvPr>
            <p:cNvSpPr/>
            <p:nvPr/>
          </p:nvSpPr>
          <p:spPr>
            <a:xfrm rot="15286849">
              <a:off x="5455413" y="3409060"/>
              <a:ext cx="1643351" cy="719847"/>
            </a:xfrm>
            <a:prstGeom prst="ellipse">
              <a:avLst/>
            </a:prstGeom>
            <a:noFill/>
            <a:ln w="571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5333B0-FA78-4F12-89C6-545FE4AF4B44}"/>
                </a:ext>
              </a:extLst>
            </p:cNvPr>
            <p:cNvSpPr/>
            <p:nvPr/>
          </p:nvSpPr>
          <p:spPr>
            <a:xfrm>
              <a:off x="6776035" y="3053709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902F92-87CE-4429-8686-BC248BD1FBF0}"/>
                </a:ext>
              </a:extLst>
            </p:cNvPr>
            <p:cNvSpPr/>
            <p:nvPr/>
          </p:nvSpPr>
          <p:spPr>
            <a:xfrm>
              <a:off x="6928435" y="3206109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A1FC7C-B8D5-4F62-A9DC-50F0D30AFCF9}"/>
                </a:ext>
              </a:extLst>
            </p:cNvPr>
            <p:cNvSpPr/>
            <p:nvPr/>
          </p:nvSpPr>
          <p:spPr>
            <a:xfrm>
              <a:off x="5259521" y="3562030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5E810E-9DC8-4641-B695-2E35A4D1FFCE}"/>
                </a:ext>
              </a:extLst>
            </p:cNvPr>
            <p:cNvSpPr/>
            <p:nvPr/>
          </p:nvSpPr>
          <p:spPr>
            <a:xfrm>
              <a:off x="6124154" y="3764725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C8E602-DF0A-4A2D-80EB-1BAF608BF315}"/>
                </a:ext>
              </a:extLst>
            </p:cNvPr>
            <p:cNvSpPr/>
            <p:nvPr/>
          </p:nvSpPr>
          <p:spPr>
            <a:xfrm>
              <a:off x="5023003" y="2742570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92F2F7-E800-4139-A8EC-91F2D2FC8BD8}"/>
                </a:ext>
              </a:extLst>
            </p:cNvPr>
            <p:cNvSpPr/>
            <p:nvPr/>
          </p:nvSpPr>
          <p:spPr>
            <a:xfrm>
              <a:off x="5985262" y="2439661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4310FC-4B6C-4099-9FA3-D3FD13638A88}"/>
                </a:ext>
              </a:extLst>
            </p:cNvPr>
            <p:cNvSpPr/>
            <p:nvPr/>
          </p:nvSpPr>
          <p:spPr>
            <a:xfrm>
              <a:off x="6206435" y="2301639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D92CA0-5245-4F94-B80C-2BC6133515E5}"/>
                </a:ext>
              </a:extLst>
            </p:cNvPr>
            <p:cNvSpPr/>
            <p:nvPr/>
          </p:nvSpPr>
          <p:spPr>
            <a:xfrm>
              <a:off x="6096000" y="3081888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F0C137-9136-4B05-81B9-3BFFE1025FD6}"/>
                </a:ext>
              </a:extLst>
            </p:cNvPr>
            <p:cNvSpPr/>
            <p:nvPr/>
          </p:nvSpPr>
          <p:spPr>
            <a:xfrm>
              <a:off x="6241380" y="2522526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AB4421-8A97-45FA-B03B-EDF7B148179B}"/>
                </a:ext>
              </a:extLst>
            </p:cNvPr>
            <p:cNvSpPr/>
            <p:nvPr/>
          </p:nvSpPr>
          <p:spPr>
            <a:xfrm>
              <a:off x="5175403" y="2894970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AF2246-F8D4-43BE-A064-DB9EF590025D}"/>
                </a:ext>
              </a:extLst>
            </p:cNvPr>
            <p:cNvSpPr/>
            <p:nvPr/>
          </p:nvSpPr>
          <p:spPr>
            <a:xfrm>
              <a:off x="5372895" y="2701061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C3FCC37-B444-4301-9C4F-6A6CC303CBA8}"/>
                </a:ext>
              </a:extLst>
            </p:cNvPr>
            <p:cNvSpPr/>
            <p:nvPr/>
          </p:nvSpPr>
          <p:spPr>
            <a:xfrm>
              <a:off x="7034639" y="3046250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27A22FA-9F16-40EB-8591-733E53F2E29C}"/>
                </a:ext>
              </a:extLst>
            </p:cNvPr>
            <p:cNvSpPr/>
            <p:nvPr/>
          </p:nvSpPr>
          <p:spPr>
            <a:xfrm>
              <a:off x="6027954" y="3174989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BD81FB7-4778-4C92-88B4-AB4817E48E52}"/>
                </a:ext>
              </a:extLst>
            </p:cNvPr>
            <p:cNvSpPr/>
            <p:nvPr/>
          </p:nvSpPr>
          <p:spPr>
            <a:xfrm>
              <a:off x="6276554" y="3917125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2A1662C-847C-4056-B5F7-74DB83BCCBF0}"/>
                </a:ext>
              </a:extLst>
            </p:cNvPr>
            <p:cNvSpPr/>
            <p:nvPr/>
          </p:nvSpPr>
          <p:spPr>
            <a:xfrm>
              <a:off x="6428954" y="4069525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7F0030-46DD-4C72-941A-029337E7DA6C}"/>
                </a:ext>
              </a:extLst>
            </p:cNvPr>
            <p:cNvSpPr/>
            <p:nvPr/>
          </p:nvSpPr>
          <p:spPr>
            <a:xfrm>
              <a:off x="5411921" y="3714430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77949DB-C13F-440C-9520-B87FDD9B3301}"/>
                </a:ext>
              </a:extLst>
            </p:cNvPr>
            <p:cNvSpPr/>
            <p:nvPr/>
          </p:nvSpPr>
          <p:spPr>
            <a:xfrm>
              <a:off x="5240132" y="3761799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9DEF40A-518F-4448-AD62-79E00CBCB3A8}"/>
              </a:ext>
            </a:extLst>
          </p:cNvPr>
          <p:cNvGrpSpPr/>
          <p:nvPr/>
        </p:nvGrpSpPr>
        <p:grpSpPr>
          <a:xfrm>
            <a:off x="8863851" y="4023711"/>
            <a:ext cx="1215876" cy="903146"/>
            <a:chOff x="5295171" y="2200883"/>
            <a:chExt cx="2122761" cy="153582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830D16A-038B-4703-B748-EB0CE0DEF184}"/>
                </a:ext>
              </a:extLst>
            </p:cNvPr>
            <p:cNvSpPr/>
            <p:nvPr/>
          </p:nvSpPr>
          <p:spPr>
            <a:xfrm>
              <a:off x="5620356" y="2200883"/>
              <a:ext cx="920225" cy="9202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5A72EB-88D5-4E88-BF36-5BA48D5BAB56}"/>
                </a:ext>
              </a:extLst>
            </p:cNvPr>
            <p:cNvSpPr/>
            <p:nvPr/>
          </p:nvSpPr>
          <p:spPr>
            <a:xfrm>
              <a:off x="5295171" y="2657840"/>
              <a:ext cx="920225" cy="9202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7BE76A-3C4A-4A09-9F49-20BFC90E96EA}"/>
                </a:ext>
              </a:extLst>
            </p:cNvPr>
            <p:cNvSpPr/>
            <p:nvPr/>
          </p:nvSpPr>
          <p:spPr>
            <a:xfrm>
              <a:off x="5820724" y="2595601"/>
              <a:ext cx="920225" cy="9202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9D5467-81DA-486D-BD2C-2B3CF89A130B}"/>
                </a:ext>
              </a:extLst>
            </p:cNvPr>
            <p:cNvSpPr/>
            <p:nvPr/>
          </p:nvSpPr>
          <p:spPr>
            <a:xfrm>
              <a:off x="6497707" y="2816488"/>
              <a:ext cx="920225" cy="9202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C7D84D0-A02E-42CA-A95E-EE68C41C6B5C}"/>
                </a:ext>
              </a:extLst>
            </p:cNvPr>
            <p:cNvSpPr/>
            <p:nvPr/>
          </p:nvSpPr>
          <p:spPr>
            <a:xfrm>
              <a:off x="6922874" y="3214361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52DB8BF-AD60-4625-9510-DCBB35D0EE5D}"/>
                </a:ext>
              </a:extLst>
            </p:cNvPr>
            <p:cNvSpPr/>
            <p:nvPr/>
          </p:nvSpPr>
          <p:spPr>
            <a:xfrm>
              <a:off x="7075274" y="3366761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D9D116-EDEA-4FB8-A51E-675CC6F85BEC}"/>
                </a:ext>
              </a:extLst>
            </p:cNvPr>
            <p:cNvSpPr/>
            <p:nvPr/>
          </p:nvSpPr>
          <p:spPr>
            <a:xfrm>
              <a:off x="6301809" y="3183241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D8E153-8A38-4F70-A552-FFCEB280DD71}"/>
                </a:ext>
              </a:extLst>
            </p:cNvPr>
            <p:cNvSpPr/>
            <p:nvPr/>
          </p:nvSpPr>
          <p:spPr>
            <a:xfrm>
              <a:off x="6262394" y="2755879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A89F660-A68A-4B6E-ADF1-CDB11A64E84B}"/>
                </a:ext>
              </a:extLst>
            </p:cNvPr>
            <p:cNvSpPr/>
            <p:nvPr/>
          </p:nvSpPr>
          <p:spPr>
            <a:xfrm>
              <a:off x="6015262" y="2371014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8E8C906-D438-441C-B5B9-72EA8782698C}"/>
                </a:ext>
              </a:extLst>
            </p:cNvPr>
            <p:cNvSpPr/>
            <p:nvPr/>
          </p:nvSpPr>
          <p:spPr>
            <a:xfrm>
              <a:off x="6771591" y="2433253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015C21-1296-412E-B0BA-C7BF765B80B0}"/>
                </a:ext>
              </a:extLst>
            </p:cNvPr>
            <p:cNvSpPr/>
            <p:nvPr/>
          </p:nvSpPr>
          <p:spPr>
            <a:xfrm>
              <a:off x="6992764" y="2295231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5864604-1E8E-402E-B5F9-7CE6E15AFA47}"/>
                </a:ext>
              </a:extLst>
            </p:cNvPr>
            <p:cNvSpPr/>
            <p:nvPr/>
          </p:nvSpPr>
          <p:spPr>
            <a:xfrm>
              <a:off x="5468523" y="3213402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5BAEC4B-542A-49DD-BD19-618C9EBCD37C}"/>
                </a:ext>
              </a:extLst>
            </p:cNvPr>
            <p:cNvSpPr/>
            <p:nvPr/>
          </p:nvSpPr>
          <p:spPr>
            <a:xfrm>
              <a:off x="5690254" y="3314574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3C3D320-D5F0-4C53-8DA9-F0FEF8A0C986}"/>
                </a:ext>
              </a:extLst>
            </p:cNvPr>
            <p:cNvSpPr/>
            <p:nvPr/>
          </p:nvSpPr>
          <p:spPr>
            <a:xfrm>
              <a:off x="5750834" y="2785368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826082-BBD5-4402-B8FD-C1F35D4CF4AE}"/>
                </a:ext>
              </a:extLst>
            </p:cNvPr>
            <p:cNvSpPr/>
            <p:nvPr/>
          </p:nvSpPr>
          <p:spPr>
            <a:xfrm>
              <a:off x="5953657" y="2931389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44CF24-8202-422D-9528-3C37A06499FF}"/>
                </a:ext>
              </a:extLst>
            </p:cNvPr>
            <p:cNvSpPr/>
            <p:nvPr/>
          </p:nvSpPr>
          <p:spPr>
            <a:xfrm>
              <a:off x="7027709" y="2516118"/>
              <a:ext cx="69890" cy="6223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54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those were the two parts…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44778" y="1756531"/>
                <a:ext cx="10108286" cy="449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Theorem: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	 Karger-Stein outputs any fixed minimum k-cut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Proof outline:</a:t>
                </a: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     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𝑂𝑃𝑇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     If G has only linearly many “small” cuts, then K-S behaves better.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     # “small” cuts with size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ill Sans MT" panose="020B0502020104020203" pitchFamily="34" charset="0"/>
                  </a:rPr>
                  <a:t>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8" y="1756531"/>
                <a:ext cx="10108286" cy="4499545"/>
              </a:xfrm>
              <a:prstGeom prst="rect">
                <a:avLst/>
              </a:prstGeom>
              <a:blipFill>
                <a:blip r:embed="rId2"/>
                <a:stretch>
                  <a:fillRect l="-663" t="-678" b="-10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769A78C-22C1-4A88-8433-03BC10633326}"/>
              </a:ext>
            </a:extLst>
          </p:cNvPr>
          <p:cNvSpPr/>
          <p:nvPr/>
        </p:nvSpPr>
        <p:spPr>
          <a:xfrm>
            <a:off x="818212" y="3960038"/>
            <a:ext cx="805471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  <a:latin typeface="Gill Sans MT" panose="020B0502020104020203" pitchFamily="34" charset="0"/>
              </a:rPr>
              <a:t>refined analysis of the Karger-Stein randomized algorithm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  <a:latin typeface="Gill Sans MT" panose="020B0502020104020203" pitchFamily="34" charset="0"/>
              </a:rPr>
              <a:t>connection of cuts in graphs to extremal results about set systems</a:t>
            </a:r>
          </a:p>
        </p:txBody>
      </p:sp>
    </p:spTree>
    <p:extLst>
      <p:ext uri="{BB962C8B-B14F-4D97-AF65-F5344CB8AC3E}">
        <p14:creationId xmlns:p14="http://schemas.microsoft.com/office/powerpoint/2010/main" val="319584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03CB41-6B7B-4020-8290-0534B518B6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7178" y="1908931"/>
                <a:ext cx="10108286" cy="449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sz="2000" b="1" dirty="0">
                    <a:latin typeface="Gill Sans MT" panose="020B0502020104020203" pitchFamily="34" charset="0"/>
                  </a:rPr>
                  <a:t>Theorem: </a:t>
                </a:r>
                <a:r>
                  <a:rPr lang="en-US" sz="2000" dirty="0">
                    <a:latin typeface="Gill Sans MT" panose="020B0502020104020203" pitchFamily="34" charset="0"/>
                  </a:rPr>
                  <a:t>Both the combinatorial and algorithmic bounds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000" dirty="0">
                    <a:latin typeface="Gill Sans MT" panose="020B0502020104020203" pitchFamily="34" charset="0"/>
                  </a:rPr>
                  <a:t> 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b="1" dirty="0">
                    <a:latin typeface="Gill Sans MT" panose="020B0502020104020203" pitchFamily="34" charset="0"/>
                  </a:rPr>
                  <a:t>Open questions: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ct val="20000"/>
                  </a:spcBef>
                  <a:buFont typeface="+mj-lt"/>
                  <a:buAutoNum type="arabicPeriod"/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Get a tight bound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Gill Sans MT" panose="020B0502020104020203" pitchFamily="34" charset="0"/>
                  </a:rPr>
                  <a:t> on the number of min-k-cuts?</a:t>
                </a:r>
              </a:p>
              <a:p>
                <a:pPr marL="457200" indent="-457200">
                  <a:spcBef>
                    <a:spcPct val="20000"/>
                  </a:spcBef>
                  <a:buFont typeface="+mj-lt"/>
                  <a:buAutoNum type="arabicPeriod"/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ct val="20000"/>
                  </a:spcBef>
                  <a:buFont typeface="+mj-lt"/>
                  <a:buAutoNum type="arabicPeriod"/>
                  <a:defRPr/>
                </a:pPr>
                <a:r>
                  <a:rPr lang="en-US" sz="2000" strike="sngStrike" dirty="0">
                    <a:latin typeface="Gill Sans MT" panose="020B0502020104020203" pitchFamily="34" charset="0"/>
                  </a:rPr>
                  <a:t>Get </a:t>
                </a:r>
                <a14:m>
                  <m:oMath xmlns:m="http://schemas.openxmlformats.org/officeDocument/2006/math">
                    <m:r>
                      <a:rPr lang="en-US" sz="2000" b="0" i="1" strike="sngStrike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strike="sngStrike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strike="sngStrike" dirty="0">
                    <a:latin typeface="Gill Sans MT" panose="020B0502020104020203" pitchFamily="34" charset="0"/>
                  </a:rPr>
                  <a:t> approximation in time </a:t>
                </a:r>
                <a14:m>
                  <m:oMath xmlns:m="http://schemas.openxmlformats.org/officeDocument/2006/math">
                    <m:r>
                      <a:rPr lang="en-US" sz="2000" b="0" i="1" strike="sngStrike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trike="sng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trike="sngStrike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trike="sngStrike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trike="sngStrike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000" b="0" i="1" strike="sngStrike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trike="sng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trike="sngStrike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trike="sngStrike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trike="sngStrike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000" strike="sngStrike" dirty="0">
                    <a:latin typeface="Gill Sans MT" panose="020B0502020104020203" pitchFamily="34" charset="0"/>
                  </a:rPr>
                  <a:t>?</a:t>
                </a:r>
              </a:p>
              <a:p>
                <a:pPr marL="457200" indent="-457200">
                  <a:spcBef>
                    <a:spcPct val="20000"/>
                  </a:spcBef>
                  <a:buFont typeface="+mj-lt"/>
                  <a:buAutoNum type="arabicPeriod"/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457200" indent="-457200">
                  <a:spcBef>
                    <a:spcPct val="20000"/>
                  </a:spcBef>
                  <a:buFont typeface="+mj-lt"/>
                  <a:buAutoNum type="arabicPeriod"/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Get a deterministic algorithm that matches this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Gill Sans MT" panose="020B0502020104020203" pitchFamily="34" charset="0"/>
                  </a:rPr>
                  <a:t> bound?</a:t>
                </a:r>
              </a:p>
              <a:p>
                <a:pPr marL="457200" indent="-457200">
                  <a:spcBef>
                    <a:spcPct val="20000"/>
                  </a:spcBef>
                  <a:buFont typeface="+mj-lt"/>
                  <a:buAutoNum type="arabicPeriod"/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103CB41-6B7B-4020-8290-0534B518B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78" y="1908931"/>
                <a:ext cx="10108286" cy="4499545"/>
              </a:xfrm>
              <a:prstGeom prst="rect">
                <a:avLst/>
              </a:prstGeom>
              <a:blipFill>
                <a:blip r:embed="rId2"/>
                <a:stretch>
                  <a:fillRect l="-663" t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k-cut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763110"/>
                <a:ext cx="10108286" cy="449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Given graph G, delete minimum weight edges to cut graph into </a:t>
                </a:r>
                <a:br>
                  <a:rPr lang="en-US" sz="2000" dirty="0">
                    <a:latin typeface="Gill Sans MT" panose="020B0502020104020203" pitchFamily="34" charset="0"/>
                  </a:rPr>
                </a:br>
                <a:r>
                  <a:rPr lang="en-US" sz="2000" dirty="0">
                    <a:latin typeface="Gill Sans MT" panose="020B0502020104020203" pitchFamily="34" charset="0"/>
                  </a:rPr>
                  <a:t>	at least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Gill Sans MT" panose="020B0502020104020203" pitchFamily="34" charset="0"/>
                  </a:rPr>
                  <a:t> components.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Think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Gill Sans MT" panose="020B0502020104020203" pitchFamily="34" charset="0"/>
                  </a:rPr>
                  <a:t> as a large constant.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3110"/>
                <a:ext cx="10108286" cy="4499545"/>
              </a:xfrm>
              <a:prstGeom prst="rect">
                <a:avLst/>
              </a:prstGeom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1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examples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44778" y="1756531"/>
                <a:ext cx="10108286" cy="449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Gill Sans MT" panose="020B0502020104020203" pitchFamily="34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78" y="1756531"/>
                <a:ext cx="10108286" cy="4499545"/>
              </a:xfrm>
              <a:prstGeom prst="rect">
                <a:avLst/>
              </a:prstGeom>
              <a:blipFill>
                <a:blip r:embed="rId2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decagon 12">
            <a:extLst>
              <a:ext uri="{FF2B5EF4-FFF2-40B4-BE49-F238E27FC236}">
                <a16:creationId xmlns:a16="http://schemas.microsoft.com/office/drawing/2014/main" id="{579FEDCA-E420-4AE3-A4A8-D5529D2CE75E}"/>
              </a:ext>
            </a:extLst>
          </p:cNvPr>
          <p:cNvSpPr/>
          <p:nvPr/>
        </p:nvSpPr>
        <p:spPr>
          <a:xfrm>
            <a:off x="3425867" y="1962114"/>
            <a:ext cx="1619944" cy="1624150"/>
          </a:xfrm>
          <a:prstGeom prst="dodecagon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8D1E645-A776-4344-81BD-AA8B5BB9D5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7158" y="4038170"/>
            <a:ext cx="2397362" cy="23973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F54C27-3994-41F9-ADF1-8CDBF477E9CC}"/>
                  </a:ext>
                </a:extLst>
              </p:cNvPr>
              <p:cNvSpPr txBox="1"/>
              <p:nvPr/>
            </p:nvSpPr>
            <p:spPr>
              <a:xfrm>
                <a:off x="6885482" y="2426561"/>
                <a:ext cx="2802947" cy="695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MT" panose="020B0502020104020203" pitchFamily="34" charset="0"/>
                  </a:rPr>
                  <a:t>OPT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latin typeface="Gill Sans MT" panose="020B0502020104020203" pitchFamily="34" charset="0"/>
                  </a:rPr>
                  <a:t>number of min-k-cuts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F54C27-3994-41F9-ADF1-8CDBF477E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82" y="2426561"/>
                <a:ext cx="2802947" cy="695255"/>
              </a:xfrm>
              <a:prstGeom prst="rect">
                <a:avLst/>
              </a:prstGeom>
              <a:blipFill>
                <a:blip r:embed="rId5"/>
                <a:stretch>
                  <a:fillRect l="-1961" t="-4386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C7BDB-FCF2-4F99-B6B9-7E3CA1BE6446}"/>
                  </a:ext>
                </a:extLst>
              </p:cNvPr>
              <p:cNvSpPr txBox="1"/>
              <p:nvPr/>
            </p:nvSpPr>
            <p:spPr>
              <a:xfrm>
                <a:off x="6885482" y="4857548"/>
                <a:ext cx="3782382" cy="758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MT" panose="020B0502020104020203" pitchFamily="34" charset="0"/>
                  </a:rPr>
                  <a:t>OPT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endParaRPr lang="en-US" dirty="0">
                  <a:latin typeface="Gill Sans MT" panose="020B0502020104020203" pitchFamily="34" charset="0"/>
                </a:endParaRPr>
              </a:p>
              <a:p>
                <a:r>
                  <a:rPr lang="en-US" dirty="0">
                    <a:latin typeface="Gill Sans MT" panose="020B0502020104020203" pitchFamily="34" charset="0"/>
                  </a:rPr>
                  <a:t>number of min-k-cuts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BC7BDB-FCF2-4F99-B6B9-7E3CA1BE6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82" y="4857548"/>
                <a:ext cx="3782382" cy="758606"/>
              </a:xfrm>
              <a:prstGeom prst="rect">
                <a:avLst/>
              </a:prstGeom>
              <a:blipFill>
                <a:blip r:embed="rId6"/>
                <a:stretch>
                  <a:fillRect l="-1452" t="-80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9747E1E-1F99-4F23-B05E-517BF7A8D3E2}"/>
              </a:ext>
            </a:extLst>
          </p:cNvPr>
          <p:cNvSpPr txBox="1"/>
          <p:nvPr/>
        </p:nvSpPr>
        <p:spPr>
          <a:xfrm>
            <a:off x="9553596" y="6563774"/>
            <a:ext cx="2607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Figure from Wikipedia: thanks Koko90!</a:t>
            </a:r>
          </a:p>
        </p:txBody>
      </p:sp>
    </p:spTree>
    <p:extLst>
      <p:ext uri="{BB962C8B-B14F-4D97-AF65-F5344CB8AC3E}">
        <p14:creationId xmlns:p14="http://schemas.microsoft.com/office/powerpoint/2010/main" val="96524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k-cut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3110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Gill Sans MT" panose="020B0502020104020203" pitchFamily="34" charset="0"/>
              </a:rPr>
              <a:t>Given graph G, delete minimum weight edges to cut graph into </a:t>
            </a: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000" dirty="0">
                <a:latin typeface="Gill Sans MT" panose="020B0502020104020203" pitchFamily="34" charset="0"/>
              </a:rPr>
              <a:t>	at least k components.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Gill Sans MT" panose="020B0502020104020203" pitchFamily="34" charset="0"/>
              </a:rPr>
              <a:t>Think of k as a large constant.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dirty="0">
                <a:solidFill>
                  <a:srgbClr val="C00000"/>
                </a:solidFill>
                <a:latin typeface="Gill Sans MT" panose="020B0502020104020203" pitchFamily="34" charset="0"/>
              </a:rPr>
              <a:t>The main questions: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latin typeface="Gill Sans MT" panose="020B0502020104020203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Gill Sans MT" panose="020B0502020104020203" pitchFamily="34" charset="0"/>
              </a:rPr>
              <a:t>(computational bound) </a:t>
            </a:r>
            <a:r>
              <a:rPr lang="en-US" sz="2000" dirty="0">
                <a:solidFill>
                  <a:srgbClr val="0000FF"/>
                </a:solidFill>
                <a:latin typeface="Gill Sans MT" panose="020B0502020104020203" pitchFamily="34" charset="0"/>
              </a:rPr>
              <a:t>How fast can we compute k-cut?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2000" dirty="0">
              <a:solidFill>
                <a:srgbClr val="0000FF"/>
              </a:solidFill>
              <a:latin typeface="Gill Sans MT" panose="020B0502020104020203" pitchFamily="34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Gill Sans MT" panose="020B0502020104020203" pitchFamily="34" charset="0"/>
              </a:rPr>
              <a:t>(extremal bound) </a:t>
            </a:r>
            <a:r>
              <a:rPr lang="en-US" sz="2000" dirty="0">
                <a:solidFill>
                  <a:srgbClr val="0000FF"/>
                </a:solidFill>
                <a:latin typeface="Gill Sans MT" panose="020B0502020104020203" pitchFamily="34" charset="0"/>
              </a:rPr>
              <a:t>How many minimum k-cuts are there?</a:t>
            </a:r>
          </a:p>
        </p:txBody>
      </p:sp>
    </p:spTree>
    <p:extLst>
      <p:ext uri="{BB962C8B-B14F-4D97-AF65-F5344CB8AC3E}">
        <p14:creationId xmlns:p14="http://schemas.microsoft.com/office/powerpoint/2010/main" val="227313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769688"/>
                <a:ext cx="10108286" cy="449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dirty="0" smtClean="0">
                    <a:latin typeface="Gill Sans MT" panose="020B0502020104020203" pitchFamily="34" charset="0"/>
                  </a:rPr>
                  <a:t>Given graph G, delete minimum weight edges to cut graph into </a:t>
                </a:r>
                <a:br>
                  <a:rPr lang="en-US" sz="2000" dirty="0" smtClean="0">
                    <a:latin typeface="Gill Sans MT" panose="020B0502020104020203" pitchFamily="34" charset="0"/>
                  </a:rPr>
                </a:br>
                <a:r>
                  <a:rPr lang="en-US" sz="2000" dirty="0" smtClean="0">
                    <a:latin typeface="Gill Sans MT" panose="020B0502020104020203" pitchFamily="34" charset="0"/>
                  </a:rPr>
                  <a:t>	at least k components.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rand </a:t>
                </a:r>
                <a:r>
                  <a:rPr lang="en-US" dirty="0" err="1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algo</a:t>
                </a: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time</a:t>
                </a:r>
                <a:r>
                  <a:rPr lang="en-US" dirty="0">
                    <a:latin typeface="Gill Sans MT" panose="020B0502020104020203" pitchFamily="34" charset="0"/>
                  </a:rPr>
                  <a:t>				 	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[Karger Stein 96]</a:t>
                </a:r>
                <a:r>
                  <a:rPr lang="en-US" dirty="0">
                    <a:latin typeface="Gill Sans MT" panose="020B0502020104020203" pitchFamily="34" charset="0"/>
                  </a:rPr>
                  <a:t>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det. </a:t>
                </a:r>
                <a:r>
                  <a:rPr lang="en-US" dirty="0" err="1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algo</a:t>
                </a: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time</a:t>
                </a:r>
                <a:r>
                  <a:rPr lang="en-US" dirty="0">
                    <a:latin typeface="Gill Sans MT" panose="020B0502020104020203" pitchFamily="34" charset="0"/>
                  </a:rPr>
                  <a:t>			   	 	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[</a:t>
                </a:r>
                <a:r>
                  <a:rPr lang="en-US" sz="1400" dirty="0" err="1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Thorup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1400" dirty="0" smtClean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08] 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[</a:t>
                </a:r>
                <a:r>
                  <a:rPr lang="en-US" sz="1400" dirty="0" err="1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Chekuri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1400" dirty="0" err="1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Quanrud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 Xu 18]</a:t>
                </a:r>
                <a:r>
                  <a:rPr lang="en-US" dirty="0">
                    <a:latin typeface="Gill Sans MT" panose="020B0502020104020203" pitchFamily="34" charset="0"/>
                  </a:rPr>
                  <a:t>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rand </a:t>
                </a:r>
                <a:r>
                  <a:rPr lang="en-US" dirty="0" err="1">
                    <a:latin typeface="Gill Sans MT" panose="020B0502020104020203" pitchFamily="34" charset="0"/>
                  </a:rPr>
                  <a:t>algo</a:t>
                </a:r>
                <a:r>
                  <a:rPr lang="en-US" dirty="0">
                    <a:latin typeface="Gill Sans MT" panose="020B05020201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1.99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dirty="0">
                    <a:latin typeface="Gill Sans MT" panose="020B0502020104020203" pitchFamily="34" charset="0"/>
                  </a:rPr>
                  <a:t>time for weighted graphs	 	</a:t>
                </a:r>
                <a:r>
                  <a:rPr lang="en-US" dirty="0" smtClean="0">
                    <a:latin typeface="Gill Sans MT" panose="020B0502020104020203" pitchFamily="34" charset="0"/>
                  </a:rPr>
                  <a:t>	</a:t>
                </a:r>
                <a:r>
                  <a:rPr lang="en-US" sz="1400" dirty="0" smtClean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[Gupta Lee L. 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19]</a:t>
                </a:r>
                <a:endParaRPr lang="en-US" dirty="0">
                  <a:solidFill>
                    <a:srgbClr val="FF9900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rand </a:t>
                </a:r>
                <a:r>
                  <a:rPr lang="en-US" dirty="0" err="1">
                    <a:latin typeface="Gill Sans MT" panose="020B0502020104020203" pitchFamily="34" charset="0"/>
                  </a:rPr>
                  <a:t>algo</a:t>
                </a:r>
                <a:r>
                  <a:rPr lang="en-US" dirty="0">
                    <a:latin typeface="Gill Sans MT" panose="020B05020201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time for unweighted graphs	 	</a:t>
                </a:r>
                <a:r>
                  <a:rPr lang="en-US" sz="1400" dirty="0" smtClean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[L. 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FOCS 19]</a:t>
                </a:r>
                <a:endParaRPr lang="en-US" dirty="0">
                  <a:solidFill>
                    <a:srgbClr val="FF9900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reduce (edge-weighted) k-clique to k-cut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	so solving k-cut exactly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dirty="0">
                    <a:latin typeface="Gill Sans MT" panose="020B0502020104020203" pitchFamily="34" charset="0"/>
                  </a:rPr>
                  <a:t>time, doing better seems unlikely.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Also, several 2-approximate algorithms, and seems difficult to do better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9688"/>
                <a:ext cx="10108286" cy="4499545"/>
              </a:xfrm>
              <a:prstGeom prst="rect">
                <a:avLst/>
              </a:prstGeom>
              <a:blipFill>
                <a:blip r:embed="rId2"/>
                <a:stretch>
                  <a:fillRect l="-663" t="-678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4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769688"/>
                <a:ext cx="10108286" cy="449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sz="2000" dirty="0">
                    <a:latin typeface="Gill Sans MT" panose="020B0502020104020203" pitchFamily="34" charset="0"/>
                  </a:rPr>
                  <a:t>Given graph G, delete minimum weight edges to cut graph into </a:t>
                </a:r>
                <a:br>
                  <a:rPr lang="en-US" sz="2000" dirty="0">
                    <a:latin typeface="Gill Sans MT" panose="020B0502020104020203" pitchFamily="34" charset="0"/>
                  </a:rPr>
                </a:br>
                <a:r>
                  <a:rPr lang="en-US" sz="2000" dirty="0">
                    <a:latin typeface="Gill Sans MT" panose="020B0502020104020203" pitchFamily="34" charset="0"/>
                  </a:rPr>
                  <a:t>	at least k components.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000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rand </a:t>
                </a:r>
                <a:r>
                  <a:rPr lang="en-US" dirty="0" err="1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algo</a:t>
                </a: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time</a:t>
                </a:r>
                <a:r>
                  <a:rPr lang="en-US" dirty="0">
                    <a:latin typeface="Gill Sans MT" panose="020B0502020104020203" pitchFamily="34" charset="0"/>
                  </a:rPr>
                  <a:t>				 	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[Karger Stein 96]</a:t>
                </a:r>
                <a:r>
                  <a:rPr lang="en-US" dirty="0">
                    <a:latin typeface="Gill Sans MT" panose="020B0502020104020203" pitchFamily="34" charset="0"/>
                  </a:rPr>
                  <a:t>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det. </a:t>
                </a:r>
                <a:r>
                  <a:rPr lang="en-US" dirty="0" err="1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algo</a:t>
                </a: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time</a:t>
                </a:r>
                <a:r>
                  <a:rPr lang="en-US" dirty="0">
                    <a:latin typeface="Gill Sans MT" panose="020B0502020104020203" pitchFamily="34" charset="0"/>
                  </a:rPr>
                  <a:t>			   	 	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[</a:t>
                </a:r>
                <a:r>
                  <a:rPr lang="en-US" sz="1400" dirty="0" err="1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Thorup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 00] [</a:t>
                </a:r>
                <a:r>
                  <a:rPr lang="en-US" sz="1400" dirty="0" err="1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Chekuri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1400" dirty="0" err="1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Quanrud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 Xu 18]</a:t>
                </a:r>
                <a:r>
                  <a:rPr lang="en-US" dirty="0">
                    <a:latin typeface="Gill Sans MT" panose="020B0502020104020203" pitchFamily="34" charset="0"/>
                  </a:rPr>
                  <a:t> 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rand </a:t>
                </a:r>
                <a:r>
                  <a:rPr lang="en-US" dirty="0" err="1">
                    <a:latin typeface="Gill Sans MT" panose="020B0502020104020203" pitchFamily="34" charset="0"/>
                  </a:rPr>
                  <a:t>algo</a:t>
                </a:r>
                <a:r>
                  <a:rPr lang="en-US" dirty="0">
                    <a:latin typeface="Gill Sans MT" panose="020B05020201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1.98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time for weighted graphs	 	</a:t>
                </a:r>
                <a:r>
                  <a:rPr lang="en-US" dirty="0" smtClean="0">
                    <a:latin typeface="Gill Sans MT" panose="020B0502020104020203" pitchFamily="34" charset="0"/>
                  </a:rPr>
                  <a:t>	</a:t>
                </a:r>
                <a:r>
                  <a:rPr lang="en-US" sz="1400" dirty="0" smtClean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[Gupta 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Lee </a:t>
                </a:r>
                <a:r>
                  <a:rPr lang="en-US" sz="1400" dirty="0" smtClean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L. 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19]</a:t>
                </a:r>
                <a:endParaRPr lang="en-US" dirty="0">
                  <a:solidFill>
                    <a:srgbClr val="FF9900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latin typeface="Gill Sans MT" panose="020B0502020104020203" pitchFamily="34" charset="0"/>
                  </a:rPr>
                  <a:t>rand algo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ill Sans MT" panose="020B0502020104020203" pitchFamily="34" charset="0"/>
                  </a:rPr>
                  <a:t> time for unweighted graphs	 	</a:t>
                </a:r>
                <a:r>
                  <a:rPr lang="en-US" sz="1400" dirty="0" smtClean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[L. </a:t>
                </a:r>
                <a:r>
                  <a:rPr lang="en-US" sz="1400" dirty="0">
                    <a:solidFill>
                      <a:srgbClr val="FF9900"/>
                    </a:solidFill>
                    <a:latin typeface="Gill Sans MT" panose="020B0502020104020203" pitchFamily="34" charset="0"/>
                  </a:rPr>
                  <a:t>FOCS 19]</a:t>
                </a:r>
                <a:endParaRPr lang="en-US" dirty="0">
                  <a:solidFill>
                    <a:srgbClr val="FF9900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dirty="0"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Theorem:</a:t>
                </a: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	</a:t>
                </a:r>
                <a:r>
                  <a:rPr lang="en-US" dirty="0" err="1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Karger</a:t>
                </a:r>
                <a:r>
                  <a:rPr lang="en-US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-Stein </a:t>
                </a:r>
                <a:r>
                  <a:rPr lang="en-US" dirty="0" err="1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algo</a:t>
                </a:r>
                <a:r>
                  <a:rPr lang="en-US" dirty="0" smtClean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finds </a:t>
                </a:r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minimum k-cut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dirty="0" smtClean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time!</a:t>
                </a:r>
                <a:endParaRPr lang="en-US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dirty="0">
                  <a:solidFill>
                    <a:schemeClr val="tx1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lang="en-US" b="1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Note:  </a:t>
                </a:r>
                <a:r>
                  <a:rPr lang="en-US" dirty="0" err="1">
                    <a:latin typeface="Gill Sans MT" panose="020B0502020104020203" pitchFamily="34" charset="0"/>
                  </a:rPr>
                  <a:t>Algo</a:t>
                </a:r>
                <a:r>
                  <a:rPr lang="en-US" dirty="0">
                    <a:latin typeface="Gill Sans MT" panose="020B0502020104020203" pitchFamily="34" charset="0"/>
                  </a:rPr>
                  <a:t> can enumerate </a:t>
                </a:r>
                <a:r>
                  <a:rPr lang="en-US" dirty="0">
                    <a:solidFill>
                      <a:srgbClr val="0000FF"/>
                    </a:solidFill>
                    <a:latin typeface="Gill Sans MT" panose="020B0502020104020203" pitchFamily="34" charset="0"/>
                  </a:rPr>
                  <a:t>all minimum k-cuts in the same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 extremal bound too.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9688"/>
                <a:ext cx="10108286" cy="4499545"/>
              </a:xfrm>
              <a:prstGeom prst="rect">
                <a:avLst/>
              </a:prstGeom>
              <a:blipFill>
                <a:blip r:embed="rId2"/>
                <a:stretch>
                  <a:fillRect l="-663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14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Karger’s algorithm for minimum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3ECCA-3CE5-4A4D-A852-6B9A3052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Pick a random edge, and contract it.  Stop when </a:t>
                </a:r>
                <a:r>
                  <a:rPr lang="en-US" sz="2000" dirty="0">
                    <a:solidFill>
                      <a:srgbClr val="FF0000"/>
                    </a:solidFill>
                  </a:rPr>
                  <a:t>2</a:t>
                </a:r>
                <a:r>
                  <a:rPr lang="en-US" sz="2000" dirty="0"/>
                  <a:t> vertices remain.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b="1" dirty="0"/>
                  <a:t>  </a:t>
                </a:r>
                <a:r>
                  <a:rPr lang="en-US" sz="2000" dirty="0"/>
                  <a:t>finds the 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w.p.</a:t>
                </a:r>
                <a:r>
                  <a:rPr lang="en-US" sz="2000" dirty="0"/>
                  <a:t>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3ECCA-3CE5-4A4D-A852-6B9A3052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712C6-7528-4852-8626-706873E2F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764"/>
            <a:ext cx="12192000" cy="16086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203BC2-F87F-46D0-B96D-1AB68D74DE1B}"/>
              </a:ext>
            </a:extLst>
          </p:cNvPr>
          <p:cNvSpPr/>
          <p:nvPr/>
        </p:nvSpPr>
        <p:spPr>
          <a:xfrm>
            <a:off x="1883763" y="2643414"/>
            <a:ext cx="10203305" cy="160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7A309-DDE2-4990-A26F-9AE6E3A4D5F7}"/>
              </a:ext>
            </a:extLst>
          </p:cNvPr>
          <p:cNvSpPr/>
          <p:nvPr/>
        </p:nvSpPr>
        <p:spPr>
          <a:xfrm>
            <a:off x="3601014" y="2643414"/>
            <a:ext cx="8439462" cy="160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9CAFF-D51A-4671-8BDE-DE5F6C43B904}"/>
              </a:ext>
            </a:extLst>
          </p:cNvPr>
          <p:cNvSpPr/>
          <p:nvPr/>
        </p:nvSpPr>
        <p:spPr>
          <a:xfrm>
            <a:off x="5404829" y="2643414"/>
            <a:ext cx="6780551" cy="160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646845-558F-48E5-BFBF-E07517A4A5BA}"/>
              </a:ext>
            </a:extLst>
          </p:cNvPr>
          <p:cNvSpPr/>
          <p:nvPr/>
        </p:nvSpPr>
        <p:spPr>
          <a:xfrm>
            <a:off x="7004608" y="2643414"/>
            <a:ext cx="5259049" cy="160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1117BE-1C5B-4365-85FE-2DDFCA4958AB}"/>
              </a:ext>
            </a:extLst>
          </p:cNvPr>
          <p:cNvSpPr/>
          <p:nvPr/>
        </p:nvSpPr>
        <p:spPr>
          <a:xfrm>
            <a:off x="8690985" y="2643414"/>
            <a:ext cx="3678504" cy="160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80433-54A4-4925-8B97-A40E8C1B6AB1}"/>
              </a:ext>
            </a:extLst>
          </p:cNvPr>
          <p:cNvSpPr/>
          <p:nvPr/>
        </p:nvSpPr>
        <p:spPr>
          <a:xfrm>
            <a:off x="10038412" y="2643414"/>
            <a:ext cx="2481788" cy="160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0490F2-07CE-43BF-8EBF-F8D47B98BA18}"/>
              </a:ext>
            </a:extLst>
          </p:cNvPr>
          <p:cNvSpPr/>
          <p:nvPr/>
        </p:nvSpPr>
        <p:spPr>
          <a:xfrm>
            <a:off x="11112707" y="2643414"/>
            <a:ext cx="1566140" cy="160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BA3E1-B771-4CF6-8FF0-65DF05BA09A4}"/>
              </a:ext>
            </a:extLst>
          </p:cNvPr>
          <p:cNvSpPr txBox="1"/>
          <p:nvPr/>
        </p:nvSpPr>
        <p:spPr>
          <a:xfrm>
            <a:off x="9125583" y="6563774"/>
            <a:ext cx="3066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Figure from Wikipedia: thanks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Thore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Husfeldt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E51ED2-DB16-451C-A30B-A5C0016F048C}"/>
              </a:ext>
            </a:extLst>
          </p:cNvPr>
          <p:cNvSpPr/>
          <p:nvPr/>
        </p:nvSpPr>
        <p:spPr>
          <a:xfrm>
            <a:off x="222726" y="2474764"/>
            <a:ext cx="10203305" cy="160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Karger-Stein algorithm for k-cuts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3ECCA-3CE5-4A4D-A852-6B9A3052A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07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Pick a random edge, and contract it.  Stop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vertices remain.</a:t>
                </a:r>
              </a:p>
              <a:p>
                <a:pPr marL="0" indent="0">
                  <a:buNone/>
                </a:pPr>
                <a:r>
                  <a:rPr lang="en-US" sz="2000" dirty="0"/>
                  <a:t>	Return a random partition of what remains.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 </a:t>
                </a:r>
                <a:r>
                  <a:rPr lang="en-US" sz="2000" dirty="0"/>
                  <a:t>finds the </a:t>
                </a:r>
                <a:r>
                  <a:rPr lang="en-US" sz="2000" dirty="0" err="1"/>
                  <a:t>mincut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w.p.</a:t>
                </a:r>
                <a:r>
                  <a:rPr lang="en-US" sz="2000" dirty="0"/>
                  <a:t>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FF"/>
                    </a:solidFill>
                  </a:rPr>
                  <a:t>Proof:  </a:t>
                </a:r>
                <a:r>
                  <a:rPr lang="en-US" sz="2000" dirty="0"/>
                  <a:t>when r vertices remain, probability to contract an edge in OPT is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err="1"/>
                  <a:t>Pr</a:t>
                </a:r>
                <a:r>
                  <a:rPr lang="en-US" sz="2000" dirty="0"/>
                  <a:t>[OPT survives contraction]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(1 −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3ECCA-3CE5-4A4D-A852-6B9A3052A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0788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769688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4778" y="1756531"/>
            <a:ext cx="10108286" cy="4499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sz="2000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ED414E-49DE-4BD1-A7FF-EA1BFE0A8E08}"/>
              </a:ext>
            </a:extLst>
          </p:cNvPr>
          <p:cNvSpPr/>
          <p:nvPr/>
        </p:nvSpPr>
        <p:spPr>
          <a:xfrm>
            <a:off x="10926596" y="5560254"/>
            <a:ext cx="180550" cy="186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6BE604-FFCB-466B-9B39-A30E98BE2443}"/>
                  </a:ext>
                </a:extLst>
              </p:cNvPr>
              <p:cNvSpPr/>
              <p:nvPr/>
            </p:nvSpPr>
            <p:spPr>
              <a:xfrm>
                <a:off x="2068170" y="4450585"/>
                <a:ext cx="997388" cy="661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𝑂𝑃𝑇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edges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06BE604-FFCB-466B-9B39-A30E98BE2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70" y="4450585"/>
                <a:ext cx="997388" cy="661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460236-161C-4B87-8D5D-9C7BF922EDAF}"/>
                  </a:ext>
                </a:extLst>
              </p:cNvPr>
              <p:cNvSpPr/>
              <p:nvPr/>
            </p:nvSpPr>
            <p:spPr>
              <a:xfrm>
                <a:off x="8553273" y="4450585"/>
                <a:ext cx="1640514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≤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460236-161C-4B87-8D5D-9C7BF922E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73" y="4450585"/>
                <a:ext cx="1640514" cy="618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B07457-562F-489C-A211-226261F9FA3D}"/>
                  </a:ext>
                </a:extLst>
              </p:cNvPr>
              <p:cNvSpPr/>
              <p:nvPr/>
            </p:nvSpPr>
            <p:spPr>
              <a:xfrm>
                <a:off x="3284126" y="4450585"/>
                <a:ext cx="4921091" cy="678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    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smallest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degrees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average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degrees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)/2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B07457-562F-489C-A211-226261F9F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26" y="4450585"/>
                <a:ext cx="4921091" cy="6784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0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2838</Words>
  <Application>Microsoft Office PowerPoint</Application>
  <PresentationFormat>Widescreen</PresentationFormat>
  <Paragraphs>285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Gill Sans MT</vt:lpstr>
      <vt:lpstr>Arial</vt:lpstr>
      <vt:lpstr>Calibri</vt:lpstr>
      <vt:lpstr>Cambria Math</vt:lpstr>
      <vt:lpstr>Office Theme</vt:lpstr>
      <vt:lpstr>The Karger-Stein Algorithm is Optimal for k-cut</vt:lpstr>
      <vt:lpstr>the k-cut problem: beating the Karger-Stein bound</vt:lpstr>
      <vt:lpstr>the k-cut problem</vt:lpstr>
      <vt:lpstr>two examples</vt:lpstr>
      <vt:lpstr>k-cut</vt:lpstr>
      <vt:lpstr>prior results</vt:lpstr>
      <vt:lpstr>our results</vt:lpstr>
      <vt:lpstr>Karger’s algorithm for minimum cuts</vt:lpstr>
      <vt:lpstr>Karger-Stein algorithm for k-cuts</vt:lpstr>
      <vt:lpstr>what about the two examples?</vt:lpstr>
      <vt:lpstr>theorem and proof idea</vt:lpstr>
      <vt:lpstr>a continuous view</vt:lpstr>
      <vt:lpstr>a continuous view</vt:lpstr>
      <vt:lpstr>a continuous view</vt:lpstr>
      <vt:lpstr>a continuous view</vt:lpstr>
      <vt:lpstr>gives a weaker bound</vt:lpstr>
      <vt:lpstr>to go all the way…</vt:lpstr>
      <vt:lpstr>remember, the approach</vt:lpstr>
      <vt:lpstr>the extremal bound</vt:lpstr>
      <vt:lpstr>proof idea 1: intersection lemmas</vt:lpstr>
      <vt:lpstr>proof idea 2: sunflower lemmas</vt:lpstr>
      <vt:lpstr>how to use the sunflowers</vt:lpstr>
      <vt:lpstr>combine the two ideas</vt:lpstr>
      <vt:lpstr>those were the two parts…</vt:lpstr>
      <vt:lpstr>in summary…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Algorithms with recourse</dc:title>
  <dc:creator>Anupam Gupta</dc:creator>
  <cp:lastModifiedBy>Jason Li</cp:lastModifiedBy>
  <cp:revision>339</cp:revision>
  <dcterms:created xsi:type="dcterms:W3CDTF">2017-04-15T00:33:07Z</dcterms:created>
  <dcterms:modified xsi:type="dcterms:W3CDTF">2020-09-01T14:39:54Z</dcterms:modified>
</cp:coreProperties>
</file>