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sldIdLst>
    <p:sldId id="303" r:id="rId2"/>
    <p:sldId id="419" r:id="rId3"/>
    <p:sldId id="420" r:id="rId4"/>
    <p:sldId id="421" r:id="rId5"/>
    <p:sldId id="404" r:id="rId6"/>
    <p:sldId id="415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7" r:id="rId18"/>
    <p:sldId id="416" r:id="rId19"/>
    <p:sldId id="418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3" autoAdjust="0"/>
    <p:restoredTop sz="90986" autoAdjust="0"/>
  </p:normalViewPr>
  <p:slideViewPr>
    <p:cSldViewPr>
      <p:cViewPr varScale="1">
        <p:scale>
          <a:sx n="84" d="100"/>
          <a:sy n="84" d="100"/>
        </p:scale>
        <p:origin x="132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B5F8C-C961-4F16-8EBF-5DC882BB87F4}" type="datetimeFigureOut">
              <a:rPr lang="zh-CN" altLang="en-US" smtClean="0"/>
              <a:pPr/>
              <a:t>2014/5/29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458DD-5089-4959-B6CE-A4B64A8897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76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458DD-5089-4959-B6CE-A4B64A8897A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56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CEC9-768C-4518-8522-7B5B13392796}" type="datetime1">
              <a:rPr lang="zh-CN" altLang="en-US" smtClean="0"/>
              <a:pPr/>
              <a:t>2014/5/29</a:t>
            </a:fld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Introduction to GPOPS</a:t>
            </a:r>
            <a:endParaRPr lang="en-US" altLang="zh-CN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CFE9-4B14-4371-835A-25D7B24AE5A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4DA7-8B56-4282-9C58-B39131EAB157}" type="datetime1">
              <a:rPr lang="zh-CN" altLang="en-US" smtClean="0"/>
              <a:pPr/>
              <a:t>2014/5/29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Introduction to MATLAB Optimization Toolbox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D757-A26A-4E13-8835-50805058C6C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BA6D-FC25-4513-813B-E09EB05C6337}" type="datetime1">
              <a:rPr lang="zh-CN" altLang="en-US" smtClean="0"/>
              <a:pPr/>
              <a:t>2014/5/29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Introduction to MATLAB Optimization Toolbox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346F-1F9A-4D51-81D2-96C6A850490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95864"/>
          </a:xfrm>
        </p:spPr>
        <p:txBody>
          <a:bodyPr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070D-8241-4884-879E-3A4058AED102}" type="datetime1">
              <a:rPr lang="zh-CN" altLang="en-US" smtClean="0"/>
              <a:pPr/>
              <a:t>2014/5/29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Introduction to GPOPS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0DCF-89C1-4743-B56F-B94C19F11B0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D88C-0BD9-4608-966C-6CAF786B1081}" type="datetime1">
              <a:rPr lang="zh-CN" altLang="en-US" smtClean="0"/>
              <a:pPr/>
              <a:t>2014/5/29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Introduction to GPOPS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6093-82D3-478D-8F7B-3BB7018C1D3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D13C-B0DD-4972-A20E-1D97D22F51DC}" type="datetime1">
              <a:rPr lang="zh-CN" altLang="en-US" smtClean="0"/>
              <a:pPr/>
              <a:t>2014/5/29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Introduction to MATLAB Optimization Toolbox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1DF5-A235-4F31-8C3A-CB1C1100347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BEDA-9702-42FB-8DDA-DA0605B0FCB0}" type="datetime1">
              <a:rPr lang="zh-CN" altLang="en-US" smtClean="0"/>
              <a:pPr/>
              <a:t>2014/5/29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Introduction to MATLAB Optimization Toolbox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7C03-3CFF-4F42-9600-65A87162126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ED4F-0419-43A1-9196-01884F9CBFF6}" type="datetime1">
              <a:rPr lang="zh-CN" altLang="en-US" smtClean="0"/>
              <a:pPr/>
              <a:t>2014/5/29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Introduction to GPOPS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8510-736F-40B4-AA1C-05F42F046D8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5261-B8BA-417E-A6FE-49374D6E4A64}" type="datetime1">
              <a:rPr lang="zh-CN" altLang="en-US" smtClean="0"/>
              <a:pPr/>
              <a:t>2014/5/29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Introduction to GPOPS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CF82E-A134-4D15-882A-CAB9715C73A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C6F3-A9CC-44DD-80BF-B3122715CF08}" type="datetime1">
              <a:rPr lang="zh-CN" altLang="en-US" smtClean="0"/>
              <a:pPr/>
              <a:t>2014/5/29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Introduction to MATLAB Optimization Toolbox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ECBE-FC65-42A0-BFCF-2259334E3D8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E711-7266-41F9-A3D0-9ECF8301F18A}" type="datetime1">
              <a:rPr lang="zh-CN" altLang="en-US" smtClean="0"/>
              <a:pPr/>
              <a:t>2014/5/29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Introduction to MATLAB Optimization Toolbox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B6962A9-9434-40E2-A9CE-15177AA135C3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7D84B4C-9B4B-4726-8260-CFEEBE4309BD}" type="datetime1">
              <a:rPr lang="zh-CN" altLang="en-US" smtClean="0"/>
              <a:pPr/>
              <a:t>2014/5/29</a:t>
            </a:fld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altLang="zh-CN" dirty="0" smtClean="0"/>
              <a:t>Introduction to GPOPS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5C3DCD7-09B2-4226-9B5B-33078F152E2E}" type="slidenum">
              <a:rPr lang="zh-CN" altLang="en-US" smtClean="0"/>
              <a:pPr/>
              <a:t>‹#›</a:t>
            </a:fld>
            <a:endParaRPr lang="en-US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800" dirty="0" smtClean="0"/>
              <a:t>Introduction to  GPOPS</a:t>
            </a:r>
            <a:br>
              <a:rPr lang="en-US" altLang="zh-CN" sz="4800" dirty="0" smtClean="0"/>
            </a:b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3400" y="2852936"/>
            <a:ext cx="7854696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A </a:t>
            </a:r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en-US" altLang="zh-CN" dirty="0"/>
              <a:t>eneral-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/>
              <a:t>urpose MATLAB Toolbox for Solving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</a:rPr>
              <a:t>O</a:t>
            </a:r>
            <a:r>
              <a:rPr lang="en-US" altLang="zh-CN" dirty="0"/>
              <a:t>ptimal Control 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/>
              <a:t>roblems Using the </a:t>
            </a:r>
            <a:endParaRPr lang="en-US" altLang="zh-CN" dirty="0" smtClean="0"/>
          </a:p>
          <a:p>
            <a:pPr algn="l"/>
            <a:r>
              <a:rPr lang="en-US" altLang="zh-CN" dirty="0" err="1" smtClean="0"/>
              <a:t>Radau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Pseudospectral</a:t>
            </a:r>
            <a:r>
              <a:rPr lang="en-US" altLang="zh-CN" dirty="0" smtClean="0"/>
              <a:t> </a:t>
            </a:r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31B-7BE0-4C8F-B212-08DA654F68D2}" type="datetime1">
              <a:rPr lang="zh-CN" altLang="en-US" smtClean="0"/>
              <a:pPr/>
              <a:t>2014/5/29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CFE9-4B14-4371-835A-25D7B24AE5A3}" type="slidenum">
              <a:rPr lang="zh-CN" altLang="en-US" smtClean="0"/>
              <a:pPr/>
              <a:t>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Introduction to MATLAB Optimization Toolbox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070D-8241-4884-879E-3A4058AED102}" type="datetime1">
              <a:rPr lang="zh-CN" altLang="en-US" smtClean="0"/>
              <a:pPr/>
              <a:t>2014/5/29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Introduction to GPOPS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0DCF-89C1-4743-B56F-B94C19F11B00}" type="slidenum">
              <a:rPr lang="zh-CN" altLang="en-US" smtClean="0"/>
              <a:pPr/>
              <a:t>10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7896"/>
            <a:ext cx="6543675" cy="304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960" y="1107976"/>
            <a:ext cx="3505200" cy="304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2204864"/>
            <a:ext cx="8505825" cy="10477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85" y="3369772"/>
            <a:ext cx="8496300" cy="2381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60" y="3710171"/>
            <a:ext cx="8458200" cy="2381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337" y="4028113"/>
            <a:ext cx="8439150" cy="2667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670" y="4389870"/>
            <a:ext cx="8448675" cy="4572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8144" y="4942127"/>
            <a:ext cx="84677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0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070D-8241-4884-879E-3A4058AED102}" type="datetime1">
              <a:rPr lang="zh-CN" altLang="en-US" smtClean="0"/>
              <a:pPr/>
              <a:t>2014/5/29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Introduction to GPOPS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0DCF-89C1-4743-B56F-B94C19F11B00}" type="slidenum">
              <a:rPr lang="zh-CN" altLang="en-US" smtClean="0"/>
              <a:pPr/>
              <a:t>11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99288"/>
            <a:ext cx="7019925" cy="304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887" y="1135842"/>
            <a:ext cx="3629025" cy="2571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1754113"/>
            <a:ext cx="8553450" cy="24669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850" y="4643438"/>
            <a:ext cx="85248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5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070D-8241-4884-879E-3A4058AED102}" type="datetime1">
              <a:rPr lang="zh-CN" altLang="en-US" smtClean="0"/>
              <a:pPr/>
              <a:t>2014/5/29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Introduction to GPOPS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0DCF-89C1-4743-B56F-B94C19F11B00}" type="slidenum">
              <a:rPr lang="zh-CN" altLang="en-US" smtClean="0"/>
              <a:pPr/>
              <a:t>12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1663"/>
            <a:ext cx="5381625" cy="352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908720"/>
            <a:ext cx="85534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6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/>
              <a:t>3 Output from an Execution of GPOPS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070D-8241-4884-879E-3A4058AED102}" type="datetime1">
              <a:rPr lang="zh-CN" altLang="en-US" smtClean="0"/>
              <a:pPr/>
              <a:t>2014/5/29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Introduction to GPOPS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0DCF-89C1-4743-B56F-B94C19F11B00}" type="slidenum">
              <a:rPr lang="zh-CN" altLang="en-US" smtClean="0"/>
              <a:pPr/>
              <a:t>13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556792"/>
            <a:ext cx="8477250" cy="1914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80" y="3668678"/>
            <a:ext cx="85725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7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307524" y="1556792"/>
            <a:ext cx="2638038" cy="2832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12568"/>
            <a:ext cx="1885950" cy="5238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40" y="2952531"/>
            <a:ext cx="1219200" cy="3143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815" y="3568644"/>
            <a:ext cx="1190625" cy="228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88" y="3886147"/>
            <a:ext cx="1114425" cy="2381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5 GPOPS 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96480"/>
            <a:ext cx="2488362" cy="2792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Cost function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000" dirty="0" smtClean="0"/>
              <a:t>Dynamic constraint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Boundary </a:t>
            </a:r>
            <a:r>
              <a:rPr lang="en-US" altLang="zh-CN" sz="2000" dirty="0"/>
              <a:t>c</a:t>
            </a:r>
            <a:r>
              <a:rPr lang="en-US" altLang="zh-CN" sz="2000" dirty="0" smtClean="0"/>
              <a:t>onditions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070D-8241-4884-879E-3A4058AED102}" type="datetime1">
              <a:rPr lang="zh-CN" altLang="en-US" smtClean="0"/>
              <a:pPr/>
              <a:t>2014/5/29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Introduction to GPOPS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0DCF-89C1-4743-B56F-B94C19F11B00}" type="slidenum">
              <a:rPr lang="zh-CN" altLang="en-US" smtClean="0"/>
              <a:pPr/>
              <a:t>14</a:t>
            </a:fld>
            <a:endParaRPr lang="en-US" altLang="zh-CN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896" y="4743563"/>
            <a:ext cx="2352675" cy="113919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5177" y="-27384"/>
            <a:ext cx="4981575" cy="24669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2326" y="620688"/>
            <a:ext cx="4867275" cy="3848100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3311375" y="1268760"/>
            <a:ext cx="4905375" cy="1634780"/>
            <a:chOff x="-826145" y="2206916"/>
            <a:chExt cx="4905375" cy="163478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826145" y="2206916"/>
              <a:ext cx="4905375" cy="904875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794737" y="3174946"/>
              <a:ext cx="3248025" cy="666750"/>
            </a:xfrm>
            <a:prstGeom prst="rect">
              <a:avLst/>
            </a:prstGeom>
          </p:spPr>
        </p:pic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38046" y="1844824"/>
            <a:ext cx="5686425" cy="225742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38046" y="2348880"/>
            <a:ext cx="5695950" cy="291465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92338" y="5956126"/>
            <a:ext cx="4667250" cy="857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44303" y="3052289"/>
            <a:ext cx="5438775" cy="232410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97324" y="4005064"/>
            <a:ext cx="4991100" cy="1838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2088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65321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Multiple-Stage Launch Vehicle Ascent Problem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070D-8241-4884-879E-3A4058AED102}" type="datetime1">
              <a:rPr lang="zh-CN" altLang="en-US" smtClean="0"/>
              <a:pPr/>
              <a:t>2014/5/29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Introduction to GPOPS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0DCF-89C1-4743-B56F-B94C19F11B00}" type="slidenum">
              <a:rPr lang="zh-CN" altLang="en-US" smtClean="0"/>
              <a:pPr/>
              <a:t>15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124744"/>
            <a:ext cx="88011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3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749" y="1428736"/>
            <a:ext cx="3394720" cy="489586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Initial conditions</a:t>
            </a:r>
          </a:p>
          <a:p>
            <a:pPr marL="0" indent="0">
              <a:buNone/>
            </a:pPr>
            <a:r>
              <a:rPr lang="en-US" altLang="zh-CN" sz="2000" dirty="0" smtClean="0"/>
              <a:t>Terminal constraints</a:t>
            </a:r>
          </a:p>
          <a:p>
            <a:pPr marL="0" indent="0">
              <a:buNone/>
            </a:pPr>
            <a:r>
              <a:rPr lang="en-US" altLang="zh-CN" sz="2000" dirty="0" smtClean="0"/>
              <a:t>State constraint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P</a:t>
            </a:r>
            <a:r>
              <a:rPr lang="en-US" altLang="zh-CN" sz="2000" dirty="0" smtClean="0"/>
              <a:t>ath constraint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Linkage conditions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Cost function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070D-8241-4884-879E-3A4058AED102}" type="datetime1">
              <a:rPr lang="zh-CN" altLang="en-US" smtClean="0"/>
              <a:pPr/>
              <a:t>2014/5/29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Introduction to GPOPS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0DCF-89C1-4743-B56F-B94C19F11B00}" type="slidenum">
              <a:rPr lang="zh-CN" altLang="en-US" smtClean="0"/>
              <a:pPr/>
              <a:t>16</a:t>
            </a:fld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65321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Multiple-Stage Launch Vehicle Ascent Problem</a:t>
            </a:r>
            <a:endParaRPr lang="zh-CN" altLang="en-US" sz="3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593" y="2557704"/>
            <a:ext cx="838200" cy="276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65" y="3310611"/>
            <a:ext cx="2019300" cy="2952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312" y="5569129"/>
            <a:ext cx="1304925" cy="4000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902" y="4136631"/>
            <a:ext cx="3171825" cy="8001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1490" y="2849697"/>
            <a:ext cx="3790950" cy="4953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3890" y="3366226"/>
            <a:ext cx="2390775" cy="2190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8258" y="3585301"/>
            <a:ext cx="2514600" cy="190500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>
            <a:off x="3792101" y="3177098"/>
            <a:ext cx="9623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3792101" y="4346617"/>
            <a:ext cx="9623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878258" y="4346617"/>
            <a:ext cx="2406407" cy="590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Event 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7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Dynamic Soaring Problem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070D-8241-4884-879E-3A4058AED102}" type="datetime1">
              <a:rPr lang="zh-CN" altLang="en-US" smtClean="0"/>
              <a:pPr/>
              <a:t>2014/5/29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Introduction to GPOPS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0DCF-89C1-4743-B56F-B94C19F11B00}" type="slidenum">
              <a:rPr lang="zh-CN" altLang="en-US" smtClean="0"/>
              <a:pPr/>
              <a:t>17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428736"/>
            <a:ext cx="8820150" cy="3505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34" y="5016260"/>
            <a:ext cx="74676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3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Multiple-Stage Launch Vehicle Ascent Problem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070D-8241-4884-879E-3A4058AED102}" type="datetime1">
              <a:rPr lang="zh-CN" altLang="en-US" smtClean="0"/>
              <a:pPr/>
              <a:t>2014/5/29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Introduction to GPOPS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0DCF-89C1-4743-B56F-B94C19F11B00}" type="slidenum">
              <a:rPr lang="zh-CN" altLang="en-US" smtClean="0"/>
              <a:pPr/>
              <a:t>18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09" y="4293096"/>
            <a:ext cx="6336353" cy="20473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43" y="1662484"/>
            <a:ext cx="5705475" cy="15144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3208709"/>
            <a:ext cx="54006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4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070D-8241-4884-879E-3A4058AED102}" type="datetime1">
              <a:rPr lang="zh-CN" altLang="en-US" smtClean="0"/>
              <a:pPr/>
              <a:t>2014/5/29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Introduction to GPOPS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0DCF-89C1-4743-B56F-B94C19F11B00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55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070D-8241-4884-879E-3A4058AED102}" type="datetime1">
              <a:rPr lang="zh-CN" altLang="en-US" smtClean="0"/>
              <a:pPr/>
              <a:t>2014/5/29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http://www.gpops2.com/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0DCF-89C1-4743-B56F-B94C19F11B00}" type="slidenum">
              <a:rPr lang="zh-CN" altLang="en-US" smtClean="0"/>
              <a:pPr/>
              <a:t>2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62" y="83033"/>
            <a:ext cx="5827935" cy="6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6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53210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GPOPS-II </a:t>
            </a:r>
            <a:r>
              <a:rPr lang="en-US" altLang="zh-CN" sz="3200" b="1" dirty="0"/>
              <a:t>MATLAB Optimal Control Software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09400"/>
            <a:ext cx="8640960" cy="4895864"/>
          </a:xfrm>
        </p:spPr>
        <p:txBody>
          <a:bodyPr>
            <a:noAutofit/>
          </a:bodyPr>
          <a:lstStyle/>
          <a:p>
            <a:pPr algn="just"/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GPOPS-II is a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MATLAB software intended to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 general nonlinear optimal control 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problems.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GPOPS-II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the new class of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variable-order Gaussian quadrature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methods. 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GPOPS-II, the continuous-time optimal control problem is transcribed to a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nonlinear programming problem (NLP)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NLP is then solved using either the NLP solver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SNOPT or 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IPOPT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GPOPS-II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a major advancement in the numerical solution of optimal control problems. 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GPOPS-II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available at 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CHARGE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MEMBERS OF THE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FLORIDA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ANY STATE OF FLORIDA INSTITUTION. 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 are required to pay a licensing fee for using GPOPS-II. Licenses of GPOPS-II can be purchased by clicking here. 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070D-8241-4884-879E-3A4058AED102}" type="datetime1">
              <a:rPr lang="zh-CN" altLang="en-US" smtClean="0"/>
              <a:pPr/>
              <a:t>2014/5/29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Introduction to GPOPS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0DCF-89C1-4743-B56F-B94C19F11B00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426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65321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Features of GPOPS-II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14602"/>
            <a:ext cx="8229600" cy="533873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Allows for an extremely </a:t>
            </a:r>
            <a:r>
              <a:rPr lang="en-US" altLang="zh-CN" b="1" dirty="0">
                <a:solidFill>
                  <a:srgbClr val="FF0000"/>
                </a:solidFill>
              </a:rPr>
              <a:t>general formulation </a:t>
            </a:r>
            <a:r>
              <a:rPr lang="en-US" altLang="zh-CN" dirty="0"/>
              <a:t>of the optimal control problem.</a:t>
            </a:r>
          </a:p>
          <a:p>
            <a:r>
              <a:rPr lang="en-US" altLang="zh-CN" dirty="0"/>
              <a:t>Allows for inclusion of </a:t>
            </a:r>
            <a:r>
              <a:rPr lang="en-US" altLang="zh-CN" b="1" dirty="0">
                <a:solidFill>
                  <a:srgbClr val="FF0000"/>
                </a:solidFill>
              </a:rPr>
              <a:t>integral constraints </a:t>
            </a:r>
            <a:r>
              <a:rPr lang="en-US" altLang="zh-CN" dirty="0"/>
              <a:t>and highly </a:t>
            </a:r>
            <a:r>
              <a:rPr lang="en-US" altLang="zh-CN" b="1" dirty="0">
                <a:solidFill>
                  <a:srgbClr val="FF0000"/>
                </a:solidFill>
              </a:rPr>
              <a:t>general boundary conditions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Complete </a:t>
            </a:r>
            <a:r>
              <a:rPr lang="en-US" altLang="zh-CN" b="1" dirty="0">
                <a:solidFill>
                  <a:srgbClr val="FF0000"/>
                </a:solidFill>
              </a:rPr>
              <a:t>first and second sparse finite-differencing </a:t>
            </a:r>
            <a:r>
              <a:rPr lang="en-US" altLang="zh-CN" dirty="0"/>
              <a:t>of optimal control problem to compute all derivatives required by the NLP solver.</a:t>
            </a:r>
          </a:p>
          <a:p>
            <a:r>
              <a:rPr lang="en-US" altLang="zh-CN" dirty="0"/>
              <a:t>The latest advances in mesh refinement including </a:t>
            </a:r>
            <a:r>
              <a:rPr lang="en-US" altLang="zh-CN" b="1" dirty="0" err="1">
                <a:solidFill>
                  <a:srgbClr val="FF0000"/>
                </a:solidFill>
              </a:rPr>
              <a:t>hp</a:t>
            </a:r>
            <a:r>
              <a:rPr lang="en-US" altLang="zh-CN" b="1" dirty="0">
                <a:solidFill>
                  <a:srgbClr val="FF0000"/>
                </a:solidFill>
              </a:rPr>
              <a:t>-adaptive </a:t>
            </a:r>
            <a:r>
              <a:rPr lang="en-US" altLang="zh-CN" b="1" dirty="0" err="1">
                <a:solidFill>
                  <a:srgbClr val="FF0000"/>
                </a:solidFill>
              </a:rPr>
              <a:t>pseudospectral</a:t>
            </a:r>
            <a:r>
              <a:rPr lang="en-US" altLang="zh-CN" b="1" dirty="0">
                <a:solidFill>
                  <a:srgbClr val="FF0000"/>
                </a:solidFill>
              </a:rPr>
              <a:t> methods.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Gaussian quadrature </a:t>
            </a:r>
            <a:r>
              <a:rPr lang="en-US" altLang="zh-CN" dirty="0"/>
              <a:t>integration methods for rapid convergence.</a:t>
            </a:r>
          </a:p>
          <a:p>
            <a:r>
              <a:rPr lang="en-US" altLang="zh-CN" dirty="0"/>
              <a:t>Highly accurate </a:t>
            </a:r>
            <a:r>
              <a:rPr lang="en-US" altLang="zh-CN" b="1" dirty="0" err="1">
                <a:solidFill>
                  <a:srgbClr val="FF0000"/>
                </a:solidFill>
              </a:rPr>
              <a:t>costate</a:t>
            </a:r>
            <a:r>
              <a:rPr lang="en-US" altLang="zh-CN" b="1" dirty="0">
                <a:solidFill>
                  <a:srgbClr val="FF0000"/>
                </a:solidFill>
              </a:rPr>
              <a:t> estimation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Inclusion of the NLP solver </a:t>
            </a:r>
            <a:r>
              <a:rPr lang="en-US" altLang="zh-CN" b="1" dirty="0">
                <a:solidFill>
                  <a:srgbClr val="FF0000"/>
                </a:solidFill>
              </a:rPr>
              <a:t>IPOPT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Interface for NLP solver </a:t>
            </a:r>
            <a:r>
              <a:rPr lang="en-US" altLang="zh-CN" b="1" dirty="0">
                <a:solidFill>
                  <a:srgbClr val="FF0000"/>
                </a:solidFill>
              </a:rPr>
              <a:t>SNOPT</a:t>
            </a:r>
            <a:r>
              <a:rPr lang="en-US" altLang="zh-CN" dirty="0"/>
              <a:t> included (but SNOPT itself is only provided to University of Florida or State of Florida users)</a:t>
            </a:r>
          </a:p>
          <a:p>
            <a:r>
              <a:rPr lang="en-US" altLang="zh-CN" u="sng" dirty="0">
                <a:solidFill>
                  <a:schemeClr val="accent5">
                    <a:lumMod val="50000"/>
                  </a:schemeClr>
                </a:solidFill>
              </a:rPr>
              <a:t>No third-party products other than MATLAB are required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070D-8241-4884-879E-3A4058AED102}" type="datetime1">
              <a:rPr lang="zh-CN" altLang="en-US" smtClean="0"/>
              <a:pPr/>
              <a:t>2014/5/29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Introduction to GPOPS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0DCF-89C1-4743-B56F-B94C19F11B00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388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1. Introduction to GPOPS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070D-8241-4884-879E-3A4058AED102}" type="datetime1">
              <a:rPr lang="zh-CN" altLang="en-US" smtClean="0"/>
              <a:pPr/>
              <a:t>2014/5/29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Introduction to GPOPS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0DCF-89C1-4743-B56F-B94C19F11B00}" type="slidenum">
              <a:rPr lang="zh-CN" altLang="en-US" smtClean="0"/>
              <a:pPr/>
              <a:t>5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8205"/>
          <a:stretch/>
        </p:blipFill>
        <p:spPr>
          <a:xfrm>
            <a:off x="256251" y="1357298"/>
            <a:ext cx="8631498" cy="546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1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070D-8241-4884-879E-3A4058AED102}" type="datetime1">
              <a:rPr lang="zh-CN" altLang="en-US" smtClean="0"/>
              <a:pPr/>
              <a:t>2014/5/29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Introduction to GPOPS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0DCF-89C1-4743-B56F-B94C19F11B00}" type="slidenum">
              <a:rPr lang="zh-CN" altLang="en-US" smtClean="0"/>
              <a:pPr/>
              <a:t>6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00808"/>
            <a:ext cx="7463634" cy="408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3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Basic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070D-8241-4884-879E-3A4058AED102}" type="datetime1">
              <a:rPr lang="zh-CN" altLang="en-US" smtClean="0"/>
              <a:pPr/>
              <a:t>2014/5/29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Introduction to GPOPS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0DCF-89C1-4743-B56F-B94C19F11B00}" type="slidenum">
              <a:rPr lang="zh-CN" altLang="en-US" smtClean="0"/>
              <a:pPr/>
              <a:t>7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28736"/>
            <a:ext cx="8886825" cy="1790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357555"/>
            <a:ext cx="7115175" cy="1038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4533899"/>
            <a:ext cx="23050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2 Constructing an Optimal Control Problem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070D-8241-4884-879E-3A4058AED102}" type="datetime1">
              <a:rPr lang="zh-CN" altLang="en-US" smtClean="0"/>
              <a:pPr/>
              <a:t>2014/5/29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Introduction to GPOPS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0DCF-89C1-4743-B56F-B94C19F11B00}" type="slidenum">
              <a:rPr lang="zh-CN" altLang="en-US" smtClean="0"/>
              <a:pPr/>
              <a:t>8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050926"/>
            <a:ext cx="8772525" cy="1162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3284984"/>
            <a:ext cx="8982075" cy="2667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32" y="1503472"/>
            <a:ext cx="44386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5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070D-8241-4884-879E-3A4058AED102}" type="datetime1">
              <a:rPr lang="zh-CN" altLang="en-US" smtClean="0"/>
              <a:pPr/>
              <a:t>2014/5/29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Introduction to GPOPS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0DCF-89C1-4743-B56F-B94C19F11B00}" type="slidenum">
              <a:rPr lang="zh-CN" altLang="en-US" smtClean="0"/>
              <a:pPr/>
              <a:t>9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32656"/>
            <a:ext cx="8753475" cy="1447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988840"/>
            <a:ext cx="3886200" cy="2571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348880"/>
            <a:ext cx="4257675" cy="514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762" y="2905125"/>
            <a:ext cx="4067175" cy="523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762" y="3474720"/>
            <a:ext cx="5619750" cy="752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472" y="4251568"/>
            <a:ext cx="5143500" cy="800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935" y="5069944"/>
            <a:ext cx="5534025" cy="704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472" y="5820504"/>
            <a:ext cx="5353050" cy="742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grpSp>
        <p:nvGrpSpPr>
          <p:cNvPr id="20" name="组合 19"/>
          <p:cNvGrpSpPr/>
          <p:nvPr/>
        </p:nvGrpSpPr>
        <p:grpSpPr>
          <a:xfrm>
            <a:off x="6300192" y="2348880"/>
            <a:ext cx="2638038" cy="1527788"/>
            <a:chOff x="6595050" y="2348880"/>
            <a:chExt cx="2638038" cy="1527788"/>
          </a:xfrm>
        </p:grpSpPr>
        <p:sp>
          <p:nvSpPr>
            <p:cNvPr id="19" name="圆角矩形 18"/>
            <p:cNvSpPr/>
            <p:nvPr/>
          </p:nvSpPr>
          <p:spPr>
            <a:xfrm>
              <a:off x="6595050" y="2348880"/>
              <a:ext cx="2638038" cy="152778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86490" y="2449470"/>
              <a:ext cx="2114550" cy="29527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756565" y="2773909"/>
              <a:ext cx="2295525" cy="276225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762720" y="3117851"/>
              <a:ext cx="1819275" cy="257175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802285" y="3473543"/>
              <a:ext cx="2028825" cy="276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285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2766</TotalTime>
  <Words>409</Words>
  <Application>Microsoft Office PowerPoint</Application>
  <PresentationFormat>全屏显示(4:3)</PresentationFormat>
  <Paragraphs>106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隶书</vt:lpstr>
      <vt:lpstr>宋体</vt:lpstr>
      <vt:lpstr>Calibri</vt:lpstr>
      <vt:lpstr>Constantia</vt:lpstr>
      <vt:lpstr>Times New Roman</vt:lpstr>
      <vt:lpstr>Wingdings 2</vt:lpstr>
      <vt:lpstr>流畅</vt:lpstr>
      <vt:lpstr>Introduction to  GPOPS </vt:lpstr>
      <vt:lpstr>PowerPoint 演示文稿</vt:lpstr>
      <vt:lpstr>GPOPS-II MATLAB Optimal Control Software</vt:lpstr>
      <vt:lpstr>Features of GPOPS-II</vt:lpstr>
      <vt:lpstr>1. Introduction to GPOPS</vt:lpstr>
      <vt:lpstr>PowerPoint 演示文稿</vt:lpstr>
      <vt:lpstr>Basic Functions</vt:lpstr>
      <vt:lpstr>2 Constructing an Optimal Control Problem</vt:lpstr>
      <vt:lpstr>PowerPoint 演示文稿</vt:lpstr>
      <vt:lpstr>PowerPoint 演示文稿</vt:lpstr>
      <vt:lpstr>PowerPoint 演示文稿</vt:lpstr>
      <vt:lpstr>PowerPoint 演示文稿</vt:lpstr>
      <vt:lpstr>3 Output from an Execution of GPOPS</vt:lpstr>
      <vt:lpstr>5 GPOPS Examples</vt:lpstr>
      <vt:lpstr>Multiple-Stage Launch Vehicle Ascent Problem</vt:lpstr>
      <vt:lpstr>Multiple-Stage Launch Vehicle Ascent Problem</vt:lpstr>
      <vt:lpstr>Dynamic Soaring Problem</vt:lpstr>
      <vt:lpstr>Multiple-Stage Launch Vehicle Ascent Problem</vt:lpstr>
      <vt:lpstr>谢谢！</vt:lpstr>
    </vt:vector>
  </TitlesOfParts>
  <Company>清华大学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《精通MATLAB最优化计算》</dc:title>
  <dc:subject>第5章 MATLAB优化工具箱</dc:subject>
  <dc:creator>龚纯，王正林</dc:creator>
  <cp:keywords>精通MATLAB最优化计算</cp:keywords>
  <dc:description>本书光盘内容的著作权属本书作者所有。所有源程序、课件仅供本书读者学习和研究之用，任何人未经授权不得擅自复制、传播或用于商业用途。</dc:description>
  <cp:lastModifiedBy>郭延宁</cp:lastModifiedBy>
  <cp:revision>164</cp:revision>
  <cp:lastPrinted>1601-01-01T00:00:00Z</cp:lastPrinted>
  <dcterms:created xsi:type="dcterms:W3CDTF">2000-07-23T06:46:04Z</dcterms:created>
  <dcterms:modified xsi:type="dcterms:W3CDTF">2014-05-29T06:07:10Z</dcterms:modified>
  <cp:category>课件</cp:category>
</cp:coreProperties>
</file>