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485" r:id="rId6"/>
    <p:sldId id="258" r:id="rId7"/>
    <p:sldId id="486" r:id="rId8"/>
    <p:sldId id="270" r:id="rId9"/>
    <p:sldId id="275" r:id="rId10"/>
    <p:sldId id="285" r:id="rId11"/>
    <p:sldId id="281" r:id="rId12"/>
    <p:sldId id="278" r:id="rId13"/>
    <p:sldId id="283" r:id="rId14"/>
    <p:sldId id="496" r:id="rId15"/>
    <p:sldId id="459" r:id="rId1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FC0"/>
    <a:srgbClr val="FFC30D"/>
    <a:srgbClr val="3A91CE"/>
    <a:srgbClr val="66CDF5"/>
    <a:srgbClr val="DEEBF7"/>
    <a:srgbClr val="D4EFFD"/>
    <a:srgbClr val="59B8DB"/>
    <a:srgbClr val="4472C4"/>
    <a:srgbClr val="70AD47"/>
    <a:srgbClr val="45B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979" autoAdjust="0"/>
  </p:normalViewPr>
  <p:slideViewPr>
    <p:cSldViewPr snapToGrid="0">
      <p:cViewPr varScale="1">
        <p:scale>
          <a:sx n="162" d="100"/>
          <a:sy n="162" d="100"/>
        </p:scale>
        <p:origin x="17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ohammad Garout" userId="48478b39-db74-4b02-9727-4fe8f71c1945" providerId="ADAL" clId="{34776706-DD67-47E3-8471-49F88522C620}"/>
    <pc:docChg chg="custSel delSld modSld sldOrd">
      <pc:chgData name="Yahya Mohammad Garout" userId="48478b39-db74-4b02-9727-4fe8f71c1945" providerId="ADAL" clId="{34776706-DD67-47E3-8471-49F88522C620}" dt="2023-01-12T12:49:10.916" v="38" actId="33524"/>
      <pc:docMkLst>
        <pc:docMk/>
      </pc:docMkLst>
      <pc:sldChg chg="modSp mod">
        <pc:chgData name="Yahya Mohammad Garout" userId="48478b39-db74-4b02-9727-4fe8f71c1945" providerId="ADAL" clId="{34776706-DD67-47E3-8471-49F88522C620}" dt="2023-01-12T12:16:07.287" v="35" actId="6549"/>
        <pc:sldMkLst>
          <pc:docMk/>
          <pc:sldMk cId="3740513236" sldId="258"/>
        </pc:sldMkLst>
        <pc:spChg chg="mod">
          <ac:chgData name="Yahya Mohammad Garout" userId="48478b39-db74-4b02-9727-4fe8f71c1945" providerId="ADAL" clId="{34776706-DD67-47E3-8471-49F88522C620}" dt="2023-01-12T12:16:07.287" v="35" actId="6549"/>
          <ac:spMkLst>
            <pc:docMk/>
            <pc:sldMk cId="3740513236" sldId="258"/>
            <ac:spMk id="2" creationId="{00000000-0000-0000-0000-000000000000}"/>
          </ac:spMkLst>
        </pc:spChg>
      </pc:sldChg>
      <pc:sldChg chg="del">
        <pc:chgData name="Yahya Mohammad Garout" userId="48478b39-db74-4b02-9727-4fe8f71c1945" providerId="ADAL" clId="{34776706-DD67-47E3-8471-49F88522C620}" dt="2023-01-12T12:12:53.934" v="0" actId="47"/>
        <pc:sldMkLst>
          <pc:docMk/>
          <pc:sldMk cId="56081909" sldId="259"/>
        </pc:sldMkLst>
      </pc:sldChg>
      <pc:sldChg chg="del">
        <pc:chgData name="Yahya Mohammad Garout" userId="48478b39-db74-4b02-9727-4fe8f71c1945" providerId="ADAL" clId="{34776706-DD67-47E3-8471-49F88522C620}" dt="2023-01-12T12:12:58.188" v="2" actId="47"/>
        <pc:sldMkLst>
          <pc:docMk/>
          <pc:sldMk cId="2311280236" sldId="260"/>
        </pc:sldMkLst>
      </pc:sldChg>
      <pc:sldChg chg="del">
        <pc:chgData name="Yahya Mohammad Garout" userId="48478b39-db74-4b02-9727-4fe8f71c1945" providerId="ADAL" clId="{34776706-DD67-47E3-8471-49F88522C620}" dt="2023-01-12T12:13:06.774" v="3" actId="47"/>
        <pc:sldMkLst>
          <pc:docMk/>
          <pc:sldMk cId="4282696050" sldId="263"/>
        </pc:sldMkLst>
      </pc:sldChg>
      <pc:sldChg chg="del">
        <pc:chgData name="Yahya Mohammad Garout" userId="48478b39-db74-4b02-9727-4fe8f71c1945" providerId="ADAL" clId="{34776706-DD67-47E3-8471-49F88522C620}" dt="2023-01-12T12:13:09.234" v="4" actId="47"/>
        <pc:sldMkLst>
          <pc:docMk/>
          <pc:sldMk cId="3819753336" sldId="264"/>
        </pc:sldMkLst>
      </pc:sldChg>
      <pc:sldChg chg="del">
        <pc:chgData name="Yahya Mohammad Garout" userId="48478b39-db74-4b02-9727-4fe8f71c1945" providerId="ADAL" clId="{34776706-DD67-47E3-8471-49F88522C620}" dt="2023-01-12T12:13:11.280" v="5" actId="47"/>
        <pc:sldMkLst>
          <pc:docMk/>
          <pc:sldMk cId="1631708686" sldId="266"/>
        </pc:sldMkLst>
      </pc:sldChg>
      <pc:sldChg chg="del">
        <pc:chgData name="Yahya Mohammad Garout" userId="48478b39-db74-4b02-9727-4fe8f71c1945" providerId="ADAL" clId="{34776706-DD67-47E3-8471-49F88522C620}" dt="2023-01-12T12:13:45.727" v="7" actId="47"/>
        <pc:sldMkLst>
          <pc:docMk/>
          <pc:sldMk cId="3583438506" sldId="267"/>
        </pc:sldMkLst>
      </pc:sldChg>
      <pc:sldChg chg="del">
        <pc:chgData name="Yahya Mohammad Garout" userId="48478b39-db74-4b02-9727-4fe8f71c1945" providerId="ADAL" clId="{34776706-DD67-47E3-8471-49F88522C620}" dt="2023-01-12T12:14:57.096" v="33" actId="47"/>
        <pc:sldMkLst>
          <pc:docMk/>
          <pc:sldMk cId="1398202091" sldId="269"/>
        </pc:sldMkLst>
      </pc:sldChg>
      <pc:sldChg chg="modSp mod">
        <pc:chgData name="Yahya Mohammad Garout" userId="48478b39-db74-4b02-9727-4fe8f71c1945" providerId="ADAL" clId="{34776706-DD67-47E3-8471-49F88522C620}" dt="2023-01-12T12:14:38.859" v="32" actId="20577"/>
        <pc:sldMkLst>
          <pc:docMk/>
          <pc:sldMk cId="885276133" sldId="275"/>
        </pc:sldMkLst>
        <pc:spChg chg="mod">
          <ac:chgData name="Yahya Mohammad Garout" userId="48478b39-db74-4b02-9727-4fe8f71c1945" providerId="ADAL" clId="{34776706-DD67-47E3-8471-49F88522C620}" dt="2023-01-12T12:14:38.859" v="32" actId="20577"/>
          <ac:spMkLst>
            <pc:docMk/>
            <pc:sldMk cId="885276133" sldId="275"/>
            <ac:spMk id="3" creationId="{00000000-0000-0000-0000-000000000000}"/>
          </ac:spMkLst>
        </pc:spChg>
      </pc:sldChg>
      <pc:sldChg chg="del">
        <pc:chgData name="Yahya Mohammad Garout" userId="48478b39-db74-4b02-9727-4fe8f71c1945" providerId="ADAL" clId="{34776706-DD67-47E3-8471-49F88522C620}" dt="2023-01-12T12:12:56.036" v="1" actId="47"/>
        <pc:sldMkLst>
          <pc:docMk/>
          <pc:sldMk cId="1296912064" sldId="456"/>
        </pc:sldMkLst>
      </pc:sldChg>
      <pc:sldChg chg="del">
        <pc:chgData name="Yahya Mohammad Garout" userId="48478b39-db74-4b02-9727-4fe8f71c1945" providerId="ADAL" clId="{34776706-DD67-47E3-8471-49F88522C620}" dt="2023-01-12T12:13:39.605" v="6" actId="47"/>
        <pc:sldMkLst>
          <pc:docMk/>
          <pc:sldMk cId="2809637351" sldId="458"/>
        </pc:sldMkLst>
      </pc:sldChg>
      <pc:sldChg chg="modSp mod ord">
        <pc:chgData name="Yahya Mohammad Garout" userId="48478b39-db74-4b02-9727-4fe8f71c1945" providerId="ADAL" clId="{34776706-DD67-47E3-8471-49F88522C620}" dt="2023-01-12T12:49:10.916" v="38" actId="33524"/>
        <pc:sldMkLst>
          <pc:docMk/>
          <pc:sldMk cId="2141169790" sldId="459"/>
        </pc:sldMkLst>
        <pc:spChg chg="mod">
          <ac:chgData name="Yahya Mohammad Garout" userId="48478b39-db74-4b02-9727-4fe8f71c1945" providerId="ADAL" clId="{34776706-DD67-47E3-8471-49F88522C620}" dt="2023-01-12T12:49:10.916" v="38" actId="33524"/>
          <ac:spMkLst>
            <pc:docMk/>
            <pc:sldMk cId="2141169790" sldId="45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A9E9ECB-DCDB-49F0-A37A-9662C67BB32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DD6DB9-22E3-44DB-937B-E0968F646ED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DE6E4C-9EFA-43D4-A466-27E605DE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300" dirty="0">
                <a:cs typeface="Times New Roman" panose="02020603050405020304" pitchFamily="18" charset="0"/>
              </a:rPr>
              <a:t>Computer </a:t>
            </a:r>
            <a:r>
              <a:rPr lang="en-US" altLang="en-US" sz="1300" i="1" dirty="0">
                <a:cs typeface="Times New Roman" panose="02020603050405020304" pitchFamily="18" charset="0"/>
              </a:rPr>
              <a:t>programs</a:t>
            </a:r>
            <a:r>
              <a:rPr lang="en-US" altLang="en-US" sz="1300" dirty="0">
                <a:cs typeface="Times New Roman" panose="02020603050405020304" pitchFamily="18" charset="0"/>
              </a:rPr>
              <a:t>, known as </a:t>
            </a:r>
            <a:r>
              <a:rPr lang="en-US" altLang="en-US" sz="1300" i="1" dirty="0">
                <a:cs typeface="Times New Roman" panose="02020603050405020304" pitchFamily="18" charset="0"/>
              </a:rPr>
              <a:t>software</a:t>
            </a:r>
            <a:r>
              <a:rPr lang="en-US" altLang="en-US" sz="1300" dirty="0">
                <a:cs typeface="Times New Roman" panose="02020603050405020304" pitchFamily="18" charset="0"/>
              </a:rPr>
              <a:t>, are instructions to the computer.</a:t>
            </a:r>
          </a:p>
          <a:p>
            <a:r>
              <a:rPr lang="en-US" altLang="en-US" sz="1300" dirty="0"/>
              <a:t> </a:t>
            </a:r>
          </a:p>
          <a:p>
            <a:r>
              <a:rPr lang="en-US" altLang="en-US" sz="1300" dirty="0">
                <a:cs typeface="Times New Roman" panose="02020603050405020304" pitchFamily="18" charset="0"/>
              </a:rPr>
              <a:t>You tell a computer what to do through programs. Without programs, a computer is an empty machine. Computers do not understand human languages, so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/>
              <a:t>Because applications written in the Java are compiled into machine-independent bytecodes, they run consistently on any Java platform.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To run a Java program, first use the compiler to translate the Java program into</a:t>
            </a:r>
            <a:br>
              <a:rPr lang="en-US" sz="1300" dirty="0"/>
            </a:br>
            <a:r>
              <a:rPr lang="en-US" sz="1300" dirty="0"/>
              <a:t>byte-code. Then, use the JVM for your computer to translate byte-code instructions to</a:t>
            </a:r>
            <a:br>
              <a:rPr lang="en-US" sz="1300" dirty="0"/>
            </a:br>
            <a:r>
              <a:rPr lang="en-US" sz="1300" dirty="0"/>
              <a:t>machine language and to run the machine language instructions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sz="1300" dirty="0"/>
              <a:t>A Java program is divided into smaller parts called </a:t>
            </a:r>
            <a:r>
              <a:rPr lang="en-US" sz="1300" i="1" dirty="0"/>
              <a:t>classes</a:t>
            </a:r>
            <a:r>
              <a:rPr lang="en-US" sz="1300" dirty="0"/>
              <a:t>, and normally each class</a:t>
            </a:r>
            <a:br>
              <a:rPr lang="en-US" sz="1300" dirty="0"/>
            </a:br>
            <a:r>
              <a:rPr lang="en-US" sz="1300" dirty="0"/>
              <a:t>definition is in a separate file and is compiled separately. In order to run your program,</a:t>
            </a:r>
            <a:br>
              <a:rPr lang="en-US" sz="1300" dirty="0"/>
            </a:br>
            <a:r>
              <a:rPr lang="en-US" sz="1300" dirty="0"/>
              <a:t>the byte-code for these various classes needs to be connected together. The connecting</a:t>
            </a:r>
            <a:br>
              <a:rPr lang="en-US" sz="1300" dirty="0"/>
            </a:br>
            <a:r>
              <a:rPr lang="en-US" sz="1300" dirty="0"/>
              <a:t>is done by a program known as the </a:t>
            </a:r>
            <a:r>
              <a:rPr lang="en-US" sz="1300" b="1" dirty="0"/>
              <a:t>class loader</a:t>
            </a:r>
            <a:r>
              <a:rPr lang="en-US" sz="1300" dirty="0"/>
              <a:t>. It is typically done automatically, so</a:t>
            </a:r>
            <a:br>
              <a:rPr lang="en-US" sz="1300" dirty="0"/>
            </a:br>
            <a:r>
              <a:rPr lang="en-US" sz="1300" dirty="0"/>
              <a:t>you normally need not be concerned with it. (In other programming languages, the</a:t>
            </a:r>
            <a:br>
              <a:rPr lang="en-US" sz="1300" dirty="0"/>
            </a:br>
            <a:r>
              <a:rPr lang="en-US" sz="1300" dirty="0"/>
              <a:t>program corresponding to the Java class loader is called a </a:t>
            </a:r>
            <a:r>
              <a:rPr lang="en-US" sz="1300" i="1" dirty="0"/>
              <a:t>linker</a:t>
            </a:r>
            <a:r>
              <a:rPr lang="en-US" sz="1300" dirty="0"/>
              <a:t>.)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altLang="en-US" dirty="0"/>
              <a:t>Every Java program must have at least one class. Each class has a name. By convention, class names start with an uppercase letter. In this example, the class name is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MyFirstJavaProgram</a:t>
            </a:r>
            <a:r>
              <a:rPr lang="en-US" altLang="en-US" dirty="0"/>
              <a:t>. </a:t>
            </a:r>
          </a:p>
          <a:p>
            <a:pPr defTabSz="966612">
              <a:defRPr/>
            </a:pPr>
            <a:endParaRPr lang="en-US" altLang="en-US" dirty="0"/>
          </a:p>
          <a:p>
            <a:pPr defTabSz="966612">
              <a:defRPr/>
            </a:pPr>
            <a:r>
              <a:rPr lang="en-US" altLang="en-US" dirty="0"/>
              <a:t>In order to run a class, the class must contain a method named main. The program is executed from the main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6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320583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ICS108 Object-Oriented Programming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1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071415"/>
            <a:ext cx="8543637" cy="517943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01</a:t>
            </a:r>
            <a:r>
              <a:rPr lang="en-US" sz="16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Module 01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3563"/>
            <a:ext cx="9144000" cy="6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27" y="877455"/>
            <a:ext cx="8543637" cy="52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3/39/Java_logo.sv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hyperlink" Target="http://en.wikipedia.org/wiki/File:James_Gosling_2005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01: Introduction To Programming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7232" y="4691998"/>
            <a:ext cx="246668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Chapter</a:t>
            </a:r>
            <a:r>
              <a:rPr lang="en-US" baseline="0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1247" y="1183558"/>
            <a:ext cx="4053288" cy="299520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Proper Indentation:</a:t>
            </a:r>
          </a:p>
          <a:p>
            <a:pPr lvl="1"/>
            <a:r>
              <a:rPr lang="en-US" sz="2000" dirty="0"/>
              <a:t>Indent two spaces.</a:t>
            </a:r>
          </a:p>
          <a:p>
            <a:r>
              <a:rPr lang="en-US" dirty="0"/>
              <a:t>Spacing:</a:t>
            </a:r>
            <a:endParaRPr lang="en-US" b="0" dirty="0"/>
          </a:p>
          <a:p>
            <a:pPr lvl="1"/>
            <a:r>
              <a:rPr lang="en-US" altLang="en-US" sz="2000" dirty="0"/>
              <a:t>Use blank line to separate segments of the code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Style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62313" y="1392094"/>
            <a:ext cx="4434895" cy="20486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Appropriate Comments</a:t>
            </a:r>
          </a:p>
          <a:p>
            <a:pPr lvl="1"/>
            <a:r>
              <a:rPr lang="en-US" dirty="0"/>
              <a:t>Explain what the programs does.</a:t>
            </a:r>
          </a:p>
          <a:p>
            <a:pPr lvl="1"/>
            <a:r>
              <a:rPr lang="en-US" dirty="0"/>
              <a:t>line comments beginning with //</a:t>
            </a:r>
          </a:p>
          <a:p>
            <a:pPr lvl="1"/>
            <a:r>
              <a:rPr lang="en-US" dirty="0"/>
              <a:t> block comments beginning with /* and ends with */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62" y="3114259"/>
            <a:ext cx="2376857" cy="506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10" y="3418666"/>
            <a:ext cx="2360521" cy="49824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2813" y="4469966"/>
            <a:ext cx="7740740" cy="1737360"/>
            <a:chOff x="582813" y="4469966"/>
            <a:chExt cx="7740740" cy="17373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7813" y="4480982"/>
              <a:ext cx="3885740" cy="172634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582813" y="4469966"/>
              <a:ext cx="3793893" cy="17373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rgbClr val="1A864B"/>
                </a:buClr>
                <a:buFont typeface="Arial" panose="020B0604020202020204" pitchFamily="34" charset="0"/>
                <a:buChar char="•"/>
                <a:defRPr sz="2400" b="1" kern="1200">
                  <a:solidFill>
                    <a:schemeClr val="tx1"/>
                  </a:solidFill>
                  <a:latin typeface="Garamond" panose="02020404030301010803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1A864B"/>
                </a:buClr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1A864B"/>
                </a:buClr>
                <a:buFont typeface="Arial" panose="020B0604020202020204" pitchFamily="34" charset="0"/>
                <a:buChar char="•"/>
                <a:defRPr sz="2400" b="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1A864B"/>
                </a:buClr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1A864B"/>
                </a:buClr>
                <a:buFont typeface="Arial" panose="020B0604020202020204" pitchFamily="34" charset="0"/>
                <a:buChar char="•"/>
                <a:defRPr sz="1800" b="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/>
                <a:t>Block Styles:</a:t>
              </a:r>
            </a:p>
            <a:p>
              <a:pPr lvl="1"/>
              <a:r>
                <a:rPr lang="en-US" sz="2000" dirty="0"/>
                <a:t>Use end-of-line style for braces.</a:t>
              </a:r>
            </a:p>
            <a:p>
              <a:pPr lvl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968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812800" y="1339818"/>
          <a:ext cx="7573818" cy="441483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83515">
                  <a:extLst>
                    <a:ext uri="{9D8B030D-6E8A-4147-A177-3AD203B41FA5}">
                      <a16:colId xmlns:a16="http://schemas.microsoft.com/office/drawing/2014/main" val="3142609919"/>
                    </a:ext>
                  </a:extLst>
                </a:gridCol>
                <a:gridCol w="5390303">
                  <a:extLst>
                    <a:ext uri="{9D8B030D-6E8A-4147-A177-3AD203B41FA5}">
                      <a16:colId xmlns:a16="http://schemas.microsoft.com/office/drawing/2014/main" val="1707505640"/>
                    </a:ext>
                  </a:extLst>
                </a:gridCol>
              </a:tblGrid>
              <a:tr h="4829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Identifier </a:t>
                      </a:r>
                      <a:endParaRPr lang="en-US" sz="2000" b="1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Garamond" panose="02020404030301010803" pitchFamily="18" charset="0"/>
                        </a:rPr>
                        <a:t>Naming Convention</a:t>
                      </a:r>
                      <a:endParaRPr lang="en-US" sz="2000" b="1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06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Garamond" panose="02020404030301010803" pitchFamily="18" charset="0"/>
                        </a:rPr>
                        <a:t>Variables and method names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Use lowercase</a:t>
                      </a:r>
                      <a:r>
                        <a:rPr lang="en-US" sz="2000" b="0" kern="1200" dirty="0">
                          <a:effectLst/>
                          <a:latin typeface="Garamond" panose="02020404030301010803" pitchFamily="18" charset="0"/>
                        </a:rPr>
                        <a:t>. </a:t>
                      </a:r>
                    </a:p>
                    <a:p>
                      <a:r>
                        <a:rPr lang="en-US" sz="2000" b="0" kern="1200" dirty="0">
                          <a:effectLst/>
                          <a:latin typeface="Garamond" panose="02020404030301010803" pitchFamily="18" charset="0"/>
                        </a:rPr>
                        <a:t>If the name consists of </a:t>
                      </a:r>
                      <a:r>
                        <a:rPr lang="en-US" sz="2000" b="0" kern="1200" dirty="0"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several words</a:t>
                      </a:r>
                      <a:r>
                        <a:rPr lang="en-US" sz="2000" b="0" kern="1200" dirty="0">
                          <a:effectLst/>
                          <a:latin typeface="Garamond" panose="02020404030301010803" pitchFamily="18" charset="0"/>
                        </a:rPr>
                        <a:t>, concatenate all in one, use lowercase for the first word, and </a:t>
                      </a:r>
                      <a:r>
                        <a:rPr lang="en-US" sz="2000" b="0" kern="1200" dirty="0"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capitalize the first letter </a:t>
                      </a:r>
                      <a:r>
                        <a:rPr lang="en-US" sz="2000" b="0" kern="1200" dirty="0">
                          <a:effectLst/>
                          <a:latin typeface="Garamond" panose="02020404030301010803" pitchFamily="18" charset="0"/>
                        </a:rPr>
                        <a:t>of each subsequent word in the name. </a:t>
                      </a:r>
                    </a:p>
                    <a:p>
                      <a:r>
                        <a:rPr lang="en-US" sz="2000" b="0" kern="1200" dirty="0">
                          <a:effectLst/>
                          <a:latin typeface="Garamond" panose="02020404030301010803" pitchFamily="18" charset="0"/>
                        </a:rPr>
                        <a:t>For example, the variables radius and area, and the method </a:t>
                      </a:r>
                      <a:r>
                        <a:rPr lang="en-US" sz="2000" b="0" kern="1200" dirty="0" err="1">
                          <a:solidFill>
                            <a:schemeClr val="accent5"/>
                          </a:solidFill>
                          <a:effectLst/>
                          <a:latin typeface="Garamond" panose="02020404030301010803" pitchFamily="18" charset="0"/>
                        </a:rPr>
                        <a:t>computeArea</a:t>
                      </a:r>
                      <a:r>
                        <a:rPr lang="en-US" sz="2000" b="0" kern="1200" dirty="0">
                          <a:effectLst/>
                          <a:latin typeface="Garamond" panose="02020404030301010803" pitchFamily="18" charset="0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2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Garamond" panose="02020404030301010803" pitchFamily="18" charset="0"/>
                        </a:rPr>
                        <a:t>Class names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Capitalize the first letter of each word </a:t>
                      </a:r>
                      <a:r>
                        <a:rPr lang="en-US" sz="2000" b="0" dirty="0">
                          <a:effectLst/>
                          <a:latin typeface="Garamond" panose="02020404030301010803" pitchFamily="18" charset="0"/>
                        </a:rPr>
                        <a:t>in the name.  For example, the class name </a:t>
                      </a:r>
                      <a:r>
                        <a:rPr lang="en-US" sz="2000" b="0" dirty="0" err="1">
                          <a:solidFill>
                            <a:schemeClr val="accent5"/>
                          </a:solidFill>
                          <a:effectLst/>
                          <a:latin typeface="Garamond" panose="02020404030301010803" pitchFamily="18" charset="0"/>
                        </a:rPr>
                        <a:t>CircleArea</a:t>
                      </a:r>
                      <a:r>
                        <a:rPr lang="en-US" sz="2000" b="0" dirty="0">
                          <a:effectLst/>
                          <a:latin typeface="Garamond" panose="02020404030301010803" pitchFamily="18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6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Garamond" panose="02020404030301010803" pitchFamily="18" charset="0"/>
                        </a:rPr>
                        <a:t>Constants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Capitalize all letters </a:t>
                      </a:r>
                      <a:r>
                        <a:rPr lang="en-US" sz="2000" b="0" dirty="0">
                          <a:effectLst/>
                          <a:latin typeface="Garamond" panose="02020404030301010803" pitchFamily="18" charset="0"/>
                        </a:rPr>
                        <a:t>in constants, and use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</a:rPr>
                        <a:t>underscores</a:t>
                      </a:r>
                      <a:r>
                        <a:rPr lang="en-US" sz="2000" b="0" dirty="0">
                          <a:effectLst/>
                          <a:latin typeface="Garamond" panose="02020404030301010803" pitchFamily="18" charset="0"/>
                        </a:rPr>
                        <a:t> to connect words.  For example, the constant PI and MAX_VALUE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17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11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Violating the rules, syntax, of the language.</a:t>
            </a:r>
          </a:p>
          <a:p>
            <a:pPr lvl="1"/>
            <a:r>
              <a:rPr lang="en-US" altLang="en-US" dirty="0"/>
              <a:t>Detected by the compiler: </a:t>
            </a:r>
            <a:r>
              <a:rPr lang="en-US" dirty="0"/>
              <a:t>Program will not run unless it is syntax-error free.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Occur while the program is running.</a:t>
            </a:r>
          </a:p>
          <a:p>
            <a:pPr lvl="1"/>
            <a:r>
              <a:rPr lang="en-US" dirty="0"/>
              <a:t>Operations can not be carried out. e.g., division by zero.</a:t>
            </a:r>
          </a:p>
          <a:p>
            <a:pPr lvl="1"/>
            <a:r>
              <a:rPr lang="en-US" dirty="0"/>
              <a:t>Causes the program to abort.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Logical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Program produces 					un incorrect results.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19" y="2330633"/>
            <a:ext cx="3835312" cy="106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25" y="4266983"/>
            <a:ext cx="4122694" cy="935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719" y="5412296"/>
            <a:ext cx="4646100" cy="966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16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information in </a:t>
            </a:r>
            <a:r>
              <a:rPr lang="en-US"/>
              <a:t>this lecture </a:t>
            </a:r>
            <a:r>
              <a:rPr lang="en-US" dirty="0"/>
              <a:t>is mainly taken from: </a:t>
            </a:r>
          </a:p>
          <a:p>
            <a:pPr lvl="1"/>
            <a:r>
              <a:rPr lang="en-US" dirty="0"/>
              <a:t>Liang, Y. Daniel - Introduction to Java programming and data structures, comprehensive version (2019, Pearson).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2" y="1071415"/>
            <a:ext cx="8706032" cy="5179436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To understand </a:t>
            </a:r>
            <a:r>
              <a:rPr lang="en-US" dirty="0">
                <a:solidFill>
                  <a:srgbClr val="FF0000"/>
                </a:solidFill>
              </a:rPr>
              <a:t>programming basics</a:t>
            </a:r>
            <a:r>
              <a:rPr lang="en-US" dirty="0"/>
              <a:t>(§§1.2–1.4).</a:t>
            </a:r>
          </a:p>
          <a:p>
            <a:pPr>
              <a:spcBef>
                <a:spcPts val="2400"/>
              </a:spcBef>
            </a:pPr>
            <a:r>
              <a:rPr lang="en-US" dirty="0"/>
              <a:t>To explain the basic </a:t>
            </a:r>
            <a:r>
              <a:rPr lang="en-US" dirty="0">
                <a:solidFill>
                  <a:srgbClr val="FF0000"/>
                </a:solidFill>
              </a:rPr>
              <a:t>syntax of a Java program </a:t>
            </a:r>
            <a:r>
              <a:rPr lang="en-US" dirty="0"/>
              <a:t>(§1.7).</a:t>
            </a:r>
          </a:p>
          <a:p>
            <a:pPr>
              <a:spcBef>
                <a:spcPts val="2400"/>
              </a:spcBef>
            </a:pPr>
            <a:r>
              <a:rPr lang="en-US" dirty="0"/>
              <a:t>To create, compile, and </a:t>
            </a:r>
            <a:r>
              <a:rPr lang="en-US" dirty="0">
                <a:solidFill>
                  <a:srgbClr val="FF0000"/>
                </a:solidFill>
              </a:rPr>
              <a:t>run Java programs </a:t>
            </a:r>
            <a:r>
              <a:rPr lang="en-US" dirty="0"/>
              <a:t>(§1.8)</a:t>
            </a:r>
          </a:p>
          <a:p>
            <a:pPr>
              <a:spcBef>
                <a:spcPts val="2400"/>
              </a:spcBef>
            </a:pPr>
            <a:r>
              <a:rPr lang="en-US" dirty="0"/>
              <a:t>To use sound Java </a:t>
            </a:r>
            <a:r>
              <a:rPr lang="en-US" dirty="0">
                <a:solidFill>
                  <a:srgbClr val="FF0000"/>
                </a:solidFill>
              </a:rPr>
              <a:t>programming style</a:t>
            </a:r>
            <a:r>
              <a:rPr lang="en-US" dirty="0"/>
              <a:t>. (§1.9).</a:t>
            </a:r>
          </a:p>
          <a:p>
            <a:pPr>
              <a:spcBef>
                <a:spcPts val="2400"/>
              </a:spcBef>
            </a:pPr>
            <a:r>
              <a:rPr lang="en-US" dirty="0"/>
              <a:t>To understand the differences between </a:t>
            </a:r>
            <a:r>
              <a:rPr lang="en-US" dirty="0">
                <a:solidFill>
                  <a:srgbClr val="FF0000"/>
                </a:solidFill>
              </a:rPr>
              <a:t>syntax errors, runtime errors, and logic errors</a:t>
            </a:r>
            <a:r>
              <a:rPr lang="en-US" dirty="0"/>
              <a:t> (§1.10).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1" y="1071415"/>
            <a:ext cx="8529349" cy="5179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 Algorithm: </a:t>
            </a:r>
          </a:p>
          <a:p>
            <a:pPr lvl="1"/>
            <a:r>
              <a:rPr lang="en-US" dirty="0"/>
              <a:t>A finite, ordered, un-ambiguous, sequence of steps that solves a computer-solvable problem in a finite amount of time.</a:t>
            </a:r>
          </a:p>
          <a:p>
            <a:pPr>
              <a:spcBef>
                <a:spcPts val="2400"/>
              </a:spcBef>
            </a:pPr>
            <a:r>
              <a:rPr lang="en-US" dirty="0"/>
              <a:t>Computer program: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instructions written to perform a specified task with a computer.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algorithm translated into a program using a particular programming language.</a:t>
            </a:r>
          </a:p>
          <a:p>
            <a:pPr>
              <a:spcBef>
                <a:spcPts val="3000"/>
              </a:spcBef>
            </a:pPr>
            <a:r>
              <a:rPr lang="en-US" dirty="0"/>
              <a:t>Programming: </a:t>
            </a:r>
          </a:p>
          <a:p>
            <a:pPr lvl="1"/>
            <a:r>
              <a:rPr lang="en-US" dirty="0"/>
              <a:t>The translation of a computer algorithm into a program.</a:t>
            </a:r>
          </a:p>
          <a:p>
            <a:pPr lvl="1"/>
            <a:r>
              <a:rPr lang="en-US" dirty="0"/>
              <a:t>The act of designing and implementing computer programs is called programming.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27368" y="3892960"/>
            <a:ext cx="2702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num1, num2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= num1 + num2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“Sum = ” , sum</a:t>
            </a:r>
          </a:p>
          <a:p>
            <a:pPr marL="342900" marR="0" lvl="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166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3" y="1071415"/>
            <a:ext cx="6660688" cy="517943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Java is an object-oriented programming language originally developed by James Gosling at Sun Microsystems. </a:t>
            </a:r>
          </a:p>
          <a:p>
            <a:pPr>
              <a:spcBef>
                <a:spcPts val="1800"/>
              </a:spcBef>
            </a:pPr>
            <a:r>
              <a:rPr lang="en-US" altLang="en-US" sz="2800" dirty="0"/>
              <a:t>It was first released in 1995.</a:t>
            </a:r>
            <a:endParaRPr 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The language derives much of its</a:t>
            </a:r>
            <a:r>
              <a:rPr lang="ar-SA" altLang="en-US" sz="2800" dirty="0"/>
              <a:t> </a:t>
            </a:r>
            <a:r>
              <a:rPr lang="en-US" altLang="en-US" sz="2800" dirty="0"/>
              <a:t> syntax</a:t>
            </a:r>
            <a:r>
              <a:rPr lang="ar-SA" altLang="en-US" sz="2800" dirty="0"/>
              <a:t> </a:t>
            </a:r>
            <a:r>
              <a:rPr lang="en-US" altLang="en-US" sz="2800" dirty="0"/>
              <a:t>from C and C++.</a:t>
            </a:r>
            <a:r>
              <a:rPr lang="ar-SA" altLang="en-US" sz="2800" dirty="0"/>
              <a:t> </a:t>
            </a:r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Has a simpler object model</a:t>
            </a:r>
            <a:r>
              <a:rPr lang="ar-SA" altLang="en-US" sz="2800" dirty="0"/>
              <a:t> </a:t>
            </a:r>
            <a:r>
              <a:rPr lang="en-US" altLang="en-US" sz="2800" dirty="0"/>
              <a:t>and fewer low-level facilities than C and C++.</a:t>
            </a:r>
            <a:r>
              <a:rPr lang="ar-SA" altLang="en-US" sz="2800" dirty="0"/>
              <a:t> </a:t>
            </a:r>
            <a:endParaRPr lang="en-US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6" descr="File:Java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19200"/>
            <a:ext cx="10541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225px-James_Gosling_200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3810000"/>
            <a:ext cx="15144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once, run anywhere: </a:t>
            </a:r>
          </a:p>
          <a:p>
            <a:pPr lvl="1"/>
            <a:r>
              <a:rPr lang="en-US" dirty="0"/>
              <a:t>Can be run on any platform without being recompiled.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Portability of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160" r="1682"/>
          <a:stretch/>
        </p:blipFill>
        <p:spPr>
          <a:xfrm>
            <a:off x="2212340" y="2396602"/>
            <a:ext cx="4719320" cy="34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Compile and Run Environments: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0" y="2155669"/>
            <a:ext cx="8725359" cy="27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00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47" y="2647447"/>
            <a:ext cx="7132320" cy="381351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3" y="1071415"/>
            <a:ext cx="4191807" cy="238044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Every Java program must have at least one class. </a:t>
            </a:r>
          </a:p>
          <a:p>
            <a:r>
              <a:rPr lang="en-US" altLang="en-US" dirty="0"/>
              <a:t>Each class has a name which starts with an uppercase letter. In this example, the class name is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MyFirstJavaProgram</a:t>
            </a:r>
            <a:r>
              <a:rPr lang="en-US" alt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Java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4761693" y="1071415"/>
            <a:ext cx="4191807" cy="189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order to run a class, the class must contain a method named </a:t>
            </a:r>
            <a:r>
              <a:rPr lang="en-US" altLang="en-US" dirty="0">
                <a:solidFill>
                  <a:srgbClr val="FF0000"/>
                </a:solidFill>
              </a:rPr>
              <a:t>main</a:t>
            </a:r>
            <a:r>
              <a:rPr lang="en-US" altLang="en-US" dirty="0"/>
              <a:t>. The program is executed from the main method.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56" y="5290360"/>
            <a:ext cx="23549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</a:rPr>
              <a:t>A pair of braces in a program forms a block that groups components of a program.</a:t>
            </a:r>
          </a:p>
        </p:txBody>
      </p:sp>
    </p:spTree>
    <p:extLst>
      <p:ext uri="{BB962C8B-B14F-4D97-AF65-F5344CB8AC3E}">
        <p14:creationId xmlns:p14="http://schemas.microsoft.com/office/powerpoint/2010/main" val="21566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3" y="1071415"/>
            <a:ext cx="3967018" cy="5179436"/>
          </a:xfrm>
        </p:spPr>
        <p:txBody>
          <a:bodyPr>
            <a:normAutofit lnSpcReduction="10000"/>
          </a:bodyPr>
          <a:lstStyle/>
          <a:p>
            <a:pPr>
              <a:spcAft>
                <a:spcPct val="50000"/>
              </a:spcAft>
            </a:pPr>
            <a:r>
              <a:rPr lang="en-US" altLang="en-US" dirty="0"/>
              <a:t>A Java program consists of  one or more classes.</a:t>
            </a:r>
          </a:p>
          <a:p>
            <a:pPr>
              <a:spcAft>
                <a:spcPct val="50000"/>
              </a:spcAft>
            </a:pPr>
            <a:r>
              <a:rPr lang="en-US" altLang="en-US" dirty="0"/>
              <a:t>Java classes reside in one or more files.</a:t>
            </a:r>
          </a:p>
          <a:p>
            <a:pPr>
              <a:spcAft>
                <a:spcPct val="50000"/>
              </a:spcAft>
            </a:pPr>
            <a:r>
              <a:rPr lang="en-US" altLang="en-US" dirty="0"/>
              <a:t>A Java class consists of some variables and one or more methods.</a:t>
            </a:r>
          </a:p>
          <a:p>
            <a:pPr>
              <a:spcAft>
                <a:spcPct val="50000"/>
              </a:spcAft>
            </a:pPr>
            <a:r>
              <a:rPr lang="en-US" altLang="en-US" dirty="0"/>
              <a:t>A Java method consists of one or more statements.</a:t>
            </a:r>
          </a:p>
          <a:p>
            <a:pPr>
              <a:spcAft>
                <a:spcPct val="50000"/>
              </a:spcAft>
            </a:pPr>
            <a:r>
              <a:rPr lang="en-US" altLang="en-US" dirty="0"/>
              <a:t>The file name of a Java program has .java extension.</a:t>
            </a:r>
          </a:p>
          <a:p>
            <a:pPr>
              <a:spcAft>
                <a:spcPct val="50000"/>
              </a:spcAft>
            </a:pPr>
            <a:endParaRPr lang="en-US" altLang="en-US" dirty="0"/>
          </a:p>
          <a:p>
            <a:pPr>
              <a:spcAft>
                <a:spcPct val="50000"/>
              </a:spcAft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Anatomy of a Java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705350" y="1143000"/>
            <a:ext cx="4391846" cy="5105400"/>
            <a:chOff x="4705350" y="1143000"/>
            <a:chExt cx="4391846" cy="5105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05350" y="1143000"/>
              <a:ext cx="1676400" cy="5105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4933950" y="1524000"/>
              <a:ext cx="1219200" cy="12954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endParaRPr lang="en-US" altLang="en-US" sz="28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467350" y="4343400"/>
              <a:ext cx="152400" cy="76200"/>
            </a:xfrm>
            <a:prstGeom prst="rect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467350" y="4495800"/>
              <a:ext cx="152400" cy="76200"/>
            </a:xfrm>
            <a:prstGeom prst="rect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67350" y="4876800"/>
              <a:ext cx="152400" cy="76200"/>
            </a:xfrm>
            <a:prstGeom prst="rect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6381750" y="1584325"/>
              <a:ext cx="533400" cy="92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029450" y="1355725"/>
              <a:ext cx="2067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en-US" altLang="en-US" sz="2400" dirty="0">
                  <a:latin typeface="Garamond" panose="02020404030301010803" pitchFamily="18" charset="0"/>
                </a:rPr>
                <a:t>A Java Program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856188" y="3174639"/>
              <a:ext cx="97334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en-US" altLang="en-US" sz="2400" dirty="0">
                  <a:latin typeface="Garamond" panose="02020404030301010803" pitchFamily="18" charset="0"/>
                </a:rPr>
                <a:t>Java</a:t>
              </a:r>
            </a:p>
            <a:p>
              <a:pPr rtl="0" eaLnBrk="1" hangingPunct="1"/>
              <a:r>
                <a:rPr lang="en-US" altLang="en-US" sz="2400" dirty="0">
                  <a:latin typeface="Garamond" panose="02020404030301010803" pitchFamily="18" charset="0"/>
                </a:rPr>
                <a:t>classes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62550" y="16002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162550" y="19812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62550" y="23622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4933950" y="2895600"/>
              <a:ext cx="1219200" cy="12954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endParaRPr lang="en-US" altLang="en-US" sz="28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162550" y="29718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162550" y="33528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162550" y="37338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4933950" y="4876800"/>
              <a:ext cx="1219200" cy="12954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endParaRPr lang="en-US" altLang="en-US" sz="28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162550" y="49530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162550" y="53340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162550" y="5715000"/>
              <a:ext cx="7620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467350" y="4648200"/>
              <a:ext cx="152400" cy="76200"/>
            </a:xfrm>
            <a:prstGeom prst="rect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 flipV="1">
              <a:off x="5695950" y="5105400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5772150" y="5410200"/>
              <a:ext cx="1143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5848350" y="5410200"/>
              <a:ext cx="990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7219950" y="4953000"/>
              <a:ext cx="12394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en-US" altLang="en-US" sz="2400">
                  <a:latin typeface="Garamond" panose="02020404030301010803" pitchFamily="18" charset="0"/>
                </a:rPr>
                <a:t>Java</a:t>
              </a:r>
            </a:p>
            <a:p>
              <a:pPr rtl="0" eaLnBrk="1" hangingPunct="1"/>
              <a:r>
                <a:rPr lang="en-US" altLang="en-US" sz="2400">
                  <a:latin typeface="Garamond" panose="02020404030301010803" pitchFamily="18" charset="0"/>
                </a:rPr>
                <a:t>Methods</a:t>
              </a:r>
            </a:p>
          </p:txBody>
        </p:sp>
      </p:grpSp>
      <p:cxnSp>
        <p:nvCxnSpPr>
          <p:cNvPr id="36" name="Curved Connector 35"/>
          <p:cNvCxnSpPr>
            <a:stCxn id="15" idx="1"/>
            <a:endCxn id="6" idx="3"/>
          </p:cNvCxnSpPr>
          <p:nvPr/>
        </p:nvCxnSpPr>
        <p:spPr>
          <a:xfrm rot="10800000">
            <a:off x="6153150" y="2171700"/>
            <a:ext cx="1703038" cy="1418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5" idx="1"/>
            <a:endCxn id="19" idx="3"/>
          </p:cNvCxnSpPr>
          <p:nvPr/>
        </p:nvCxnSpPr>
        <p:spPr>
          <a:xfrm rot="10800000">
            <a:off x="6153150" y="3543300"/>
            <a:ext cx="1703038" cy="468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5" idx="1"/>
          </p:cNvCxnSpPr>
          <p:nvPr/>
        </p:nvCxnSpPr>
        <p:spPr>
          <a:xfrm rot="10800000" flipV="1">
            <a:off x="6148388" y="3590137"/>
            <a:ext cx="1707801" cy="1958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35C4942EAED4B9A669BDCB1100ED7" ma:contentTypeVersion="7" ma:contentTypeDescription="Create a new document." ma:contentTypeScope="" ma:versionID="a0aef3e8174d5c14d666edb1b187d91d">
  <xsd:schema xmlns:xsd="http://www.w3.org/2001/XMLSchema" xmlns:xs="http://www.w3.org/2001/XMLSchema" xmlns:p="http://schemas.microsoft.com/office/2006/metadata/properties" xmlns:ns2="6e3f88ff-5199-493a-92f6-c01c5193736e" targetNamespace="http://schemas.microsoft.com/office/2006/metadata/properties" ma:root="true" ma:fieldsID="452a94b55ba987e8b5d897a5a5a9c6d7" ns2:_="">
    <xsd:import namespace="6e3f88ff-5199-493a-92f6-c01c51937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f88ff-5199-493a-92f6-c01c51937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1D0509-6F2F-4199-B356-1402DE8830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1EBBF1-6060-4B6F-8D4A-57A530BA4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f88ff-5199-493a-92f6-c01c51937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361F09-378E-4BF1-A442-C0AD46D607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4683</TotalTime>
  <Words>939</Words>
  <Application>Microsoft Office PowerPoint</Application>
  <PresentationFormat>On-screen Show (4:3)</PresentationFormat>
  <Paragraphs>110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Garamond</vt:lpstr>
      <vt:lpstr>Tahoma</vt:lpstr>
      <vt:lpstr>Times New Roman</vt:lpstr>
      <vt:lpstr>Office Theme</vt:lpstr>
      <vt:lpstr>Module 01: Introduction To Programming</vt:lpstr>
      <vt:lpstr>Declaration</vt:lpstr>
      <vt:lpstr>Objectives</vt:lpstr>
      <vt:lpstr>What is programming?</vt:lpstr>
      <vt:lpstr>About Java</vt:lpstr>
      <vt:lpstr>Portability of Java</vt:lpstr>
      <vt:lpstr>Java Compile and Run Environments: Life Cycle</vt:lpstr>
      <vt:lpstr>A Simple Java Program</vt:lpstr>
      <vt:lpstr>Anatomy of a Java Program</vt:lpstr>
      <vt:lpstr>Programming Style </vt:lpstr>
      <vt:lpstr>Naming Conventions</vt:lpstr>
      <vt:lpstr>Programming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Rashad Ahmed Othman</dc:creator>
  <cp:lastModifiedBy>Yahya Mohammad Garout</cp:lastModifiedBy>
  <cp:revision>1009</cp:revision>
  <cp:lastPrinted>2021-01-19T13:08:36Z</cp:lastPrinted>
  <dcterms:created xsi:type="dcterms:W3CDTF">2020-12-20T14:03:41Z</dcterms:created>
  <dcterms:modified xsi:type="dcterms:W3CDTF">2023-01-12T12:49:40Z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0x0101008AF35C4942EAED4B9A669BDCB1100ED7</vt:lpwstr>
  </property>
</Properties>
</file>