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handoutMasterIdLst>
    <p:handoutMasterId r:id="rId45"/>
  </p:handoutMasterIdLst>
  <p:sldIdLst>
    <p:sldId id="256" r:id="rId2"/>
    <p:sldId id="485" r:id="rId3"/>
    <p:sldId id="258" r:id="rId4"/>
    <p:sldId id="519" r:id="rId5"/>
    <p:sldId id="290" r:id="rId6"/>
    <p:sldId id="292" r:id="rId7"/>
    <p:sldId id="294" r:id="rId8"/>
    <p:sldId id="293" r:id="rId9"/>
    <p:sldId id="461" r:id="rId10"/>
    <p:sldId id="297" r:id="rId11"/>
    <p:sldId id="299" r:id="rId12"/>
    <p:sldId id="492" r:id="rId13"/>
    <p:sldId id="487" r:id="rId14"/>
    <p:sldId id="488" r:id="rId15"/>
    <p:sldId id="489" r:id="rId16"/>
    <p:sldId id="491" r:id="rId17"/>
    <p:sldId id="516" r:id="rId18"/>
    <p:sldId id="517" r:id="rId19"/>
    <p:sldId id="518" r:id="rId20"/>
    <p:sldId id="493" r:id="rId21"/>
    <p:sldId id="495" r:id="rId22"/>
    <p:sldId id="508" r:id="rId23"/>
    <p:sldId id="499" r:id="rId24"/>
    <p:sldId id="500" r:id="rId25"/>
    <p:sldId id="503" r:id="rId26"/>
    <p:sldId id="504" r:id="rId27"/>
    <p:sldId id="505" r:id="rId28"/>
    <p:sldId id="506" r:id="rId29"/>
    <p:sldId id="324" r:id="rId30"/>
    <p:sldId id="329" r:id="rId31"/>
    <p:sldId id="458" r:id="rId32"/>
    <p:sldId id="343" r:id="rId33"/>
    <p:sldId id="340" r:id="rId34"/>
    <p:sldId id="341" r:id="rId35"/>
    <p:sldId id="344" r:id="rId36"/>
    <p:sldId id="456" r:id="rId37"/>
    <p:sldId id="470" r:id="rId38"/>
    <p:sldId id="472" r:id="rId39"/>
    <p:sldId id="473" r:id="rId40"/>
    <p:sldId id="474" r:id="rId41"/>
    <p:sldId id="475" r:id="rId42"/>
    <p:sldId id="478" r:id="rId4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AFC0"/>
    <a:srgbClr val="FFC30D"/>
    <a:srgbClr val="3A91CE"/>
    <a:srgbClr val="66CDF5"/>
    <a:srgbClr val="DEEBF7"/>
    <a:srgbClr val="D4EFFD"/>
    <a:srgbClr val="59B8DB"/>
    <a:srgbClr val="4472C4"/>
    <a:srgbClr val="70AD47"/>
    <a:srgbClr val="45B4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3979" autoAdjust="0"/>
  </p:normalViewPr>
  <p:slideViewPr>
    <p:cSldViewPr snapToGrid="0">
      <p:cViewPr varScale="1">
        <p:scale>
          <a:sx n="162" d="100"/>
          <a:sy n="162" d="100"/>
        </p:scale>
        <p:origin x="1764" y="14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28C7FDBD-6830-4327-A3B3-D962E9B05B4D}"/>
    <pc:docChg chg="undo redo custSel delSld modSld modMainMaster">
      <pc:chgData name="Yahya Mohammad Garout" userId="48478b39-db74-4b02-9727-4fe8f71c1945" providerId="ADAL" clId="{28C7FDBD-6830-4327-A3B3-D962E9B05B4D}" dt="2023-01-16T10:03:29.702" v="410" actId="1076"/>
      <pc:docMkLst>
        <pc:docMk/>
      </pc:docMkLst>
      <pc:sldChg chg="modSp mod">
        <pc:chgData name="Yahya Mohammad Garout" userId="48478b39-db74-4b02-9727-4fe8f71c1945" providerId="ADAL" clId="{28C7FDBD-6830-4327-A3B3-D962E9B05B4D}" dt="2023-01-15T12:31:24.086" v="347" actId="20577"/>
        <pc:sldMkLst>
          <pc:docMk/>
          <pc:sldMk cId="4018809495" sldId="256"/>
        </pc:sldMkLst>
        <pc:spChg chg="mod">
          <ac:chgData name="Yahya Mohammad Garout" userId="48478b39-db74-4b02-9727-4fe8f71c1945" providerId="ADAL" clId="{28C7FDBD-6830-4327-A3B3-D962E9B05B4D}" dt="2023-01-15T12:31:24.086" v="347" actId="20577"/>
          <ac:spMkLst>
            <pc:docMk/>
            <pc:sldMk cId="4018809495" sldId="256"/>
            <ac:spMk id="4" creationId="{00000000-0000-0000-0000-000000000000}"/>
          </ac:spMkLst>
        </pc:spChg>
      </pc:sldChg>
      <pc:sldChg chg="modSp mod">
        <pc:chgData name="Yahya Mohammad Garout" userId="48478b39-db74-4b02-9727-4fe8f71c1945" providerId="ADAL" clId="{28C7FDBD-6830-4327-A3B3-D962E9B05B4D}" dt="2023-01-15T09:59:50.299" v="8" actId="20577"/>
        <pc:sldMkLst>
          <pc:docMk/>
          <pc:sldMk cId="947958371" sldId="293"/>
        </pc:sldMkLst>
        <pc:spChg chg="mod">
          <ac:chgData name="Yahya Mohammad Garout" userId="48478b39-db74-4b02-9727-4fe8f71c1945" providerId="ADAL" clId="{28C7FDBD-6830-4327-A3B3-D962E9B05B4D}" dt="2023-01-15T09:59:50.299" v="8" actId="20577"/>
          <ac:spMkLst>
            <pc:docMk/>
            <pc:sldMk cId="947958371" sldId="293"/>
            <ac:spMk id="2" creationId="{00000000-0000-0000-0000-000000000000}"/>
          </ac:spMkLst>
        </pc:spChg>
      </pc:sldChg>
      <pc:sldChg chg="del">
        <pc:chgData name="Yahya Mohammad Garout" userId="48478b39-db74-4b02-9727-4fe8f71c1945" providerId="ADAL" clId="{28C7FDBD-6830-4327-A3B3-D962E9B05B4D}" dt="2023-01-15T09:59:04.714" v="3" actId="47"/>
        <pc:sldMkLst>
          <pc:docMk/>
          <pc:sldMk cId="2563932451" sldId="295"/>
        </pc:sldMkLst>
      </pc:sldChg>
      <pc:sldChg chg="delSp modSp mod">
        <pc:chgData name="Yahya Mohammad Garout" userId="48478b39-db74-4b02-9727-4fe8f71c1945" providerId="ADAL" clId="{28C7FDBD-6830-4327-A3B3-D962E9B05B4D}" dt="2023-01-15T10:04:19.409" v="75" actId="478"/>
        <pc:sldMkLst>
          <pc:docMk/>
          <pc:sldMk cId="200381229" sldId="297"/>
        </pc:sldMkLst>
        <pc:spChg chg="del">
          <ac:chgData name="Yahya Mohammad Garout" userId="48478b39-db74-4b02-9727-4fe8f71c1945" providerId="ADAL" clId="{28C7FDBD-6830-4327-A3B3-D962E9B05B4D}" dt="2023-01-15T10:01:06.512" v="11" actId="478"/>
          <ac:spMkLst>
            <pc:docMk/>
            <pc:sldMk cId="200381229" sldId="297"/>
            <ac:spMk id="2" creationId="{14E9448C-5753-6054-1EFE-F3C27678E2A8}"/>
          </ac:spMkLst>
        </pc:spChg>
        <pc:spChg chg="del mod">
          <ac:chgData name="Yahya Mohammad Garout" userId="48478b39-db74-4b02-9727-4fe8f71c1945" providerId="ADAL" clId="{28C7FDBD-6830-4327-A3B3-D962E9B05B4D}" dt="2023-01-15T10:04:19.409" v="75" actId="478"/>
          <ac:spMkLst>
            <pc:docMk/>
            <pc:sldMk cId="200381229" sldId="297"/>
            <ac:spMk id="6" creationId="{00000000-0000-0000-0000-000000000000}"/>
          </ac:spMkLst>
        </pc:spChg>
        <pc:graphicFrameChg chg="modGraphic">
          <ac:chgData name="Yahya Mohammad Garout" userId="48478b39-db74-4b02-9727-4fe8f71c1945" providerId="ADAL" clId="{28C7FDBD-6830-4327-A3B3-D962E9B05B4D}" dt="2023-01-15T10:04:05.746" v="73" actId="20577"/>
          <ac:graphicFrameMkLst>
            <pc:docMk/>
            <pc:sldMk cId="200381229" sldId="297"/>
            <ac:graphicFrameMk id="5" creationId="{00000000-0000-0000-0000-000000000000}"/>
          </ac:graphicFrameMkLst>
        </pc:graphicFrameChg>
        <pc:graphicFrameChg chg="del">
          <ac:chgData name="Yahya Mohammad Garout" userId="48478b39-db74-4b02-9727-4fe8f71c1945" providerId="ADAL" clId="{28C7FDBD-6830-4327-A3B3-D962E9B05B4D}" dt="2023-01-15T10:01:30.076" v="12" actId="478"/>
          <ac:graphicFrameMkLst>
            <pc:docMk/>
            <pc:sldMk cId="200381229" sldId="297"/>
            <ac:graphicFrameMk id="7" creationId="{00000000-0000-0000-0000-000000000000}"/>
          </ac:graphicFrameMkLst>
        </pc:graphicFrameChg>
        <pc:graphicFrameChg chg="del">
          <ac:chgData name="Yahya Mohammad Garout" userId="48478b39-db74-4b02-9727-4fe8f71c1945" providerId="ADAL" clId="{28C7FDBD-6830-4327-A3B3-D962E9B05B4D}" dt="2023-01-15T10:01:33.321" v="13" actId="478"/>
          <ac:graphicFrameMkLst>
            <pc:docMk/>
            <pc:sldMk cId="200381229" sldId="297"/>
            <ac:graphicFrameMk id="8" creationId="{00000000-0000-0000-0000-000000000000}"/>
          </ac:graphicFrameMkLst>
        </pc:graphicFrameChg>
      </pc:sldChg>
      <pc:sldChg chg="modSp mod">
        <pc:chgData name="Yahya Mohammad Garout" userId="48478b39-db74-4b02-9727-4fe8f71c1945" providerId="ADAL" clId="{28C7FDBD-6830-4327-A3B3-D962E9B05B4D}" dt="2023-01-15T10:28:06.714" v="239" actId="14100"/>
        <pc:sldMkLst>
          <pc:docMk/>
          <pc:sldMk cId="1108717730" sldId="329"/>
        </pc:sldMkLst>
        <pc:spChg chg="mod">
          <ac:chgData name="Yahya Mohammad Garout" userId="48478b39-db74-4b02-9727-4fe8f71c1945" providerId="ADAL" clId="{28C7FDBD-6830-4327-A3B3-D962E9B05B4D}" dt="2023-01-15T10:28:06.714" v="239" actId="14100"/>
          <ac:spMkLst>
            <pc:docMk/>
            <pc:sldMk cId="1108717730" sldId="329"/>
            <ac:spMk id="7" creationId="{00000000-0000-0000-0000-000000000000}"/>
          </ac:spMkLst>
        </pc:spChg>
      </pc:sldChg>
      <pc:sldChg chg="del">
        <pc:chgData name="Yahya Mohammad Garout" userId="48478b39-db74-4b02-9727-4fe8f71c1945" providerId="ADAL" clId="{28C7FDBD-6830-4327-A3B3-D962E9B05B4D}" dt="2023-01-15T10:31:48.134" v="266" actId="47"/>
        <pc:sldMkLst>
          <pc:docMk/>
          <pc:sldMk cId="3989099940" sldId="335"/>
        </pc:sldMkLst>
      </pc:sldChg>
      <pc:sldChg chg="del">
        <pc:chgData name="Yahya Mohammad Garout" userId="48478b39-db74-4b02-9727-4fe8f71c1945" providerId="ADAL" clId="{28C7FDBD-6830-4327-A3B3-D962E9B05B4D}" dt="2023-01-15T10:31:50.337" v="267" actId="47"/>
        <pc:sldMkLst>
          <pc:docMk/>
          <pc:sldMk cId="1012848282" sldId="336"/>
        </pc:sldMkLst>
      </pc:sldChg>
      <pc:sldChg chg="addSp delSp modSp del mod">
        <pc:chgData name="Yahya Mohammad Garout" userId="48478b39-db74-4b02-9727-4fe8f71c1945" providerId="ADAL" clId="{28C7FDBD-6830-4327-A3B3-D962E9B05B4D}" dt="2023-01-15T10:43:19.098" v="345" actId="47"/>
        <pc:sldMkLst>
          <pc:docMk/>
          <pc:sldMk cId="2171761828" sldId="337"/>
        </pc:sldMkLst>
        <pc:spChg chg="del mod">
          <ac:chgData name="Yahya Mohammad Garout" userId="48478b39-db74-4b02-9727-4fe8f71c1945" providerId="ADAL" clId="{28C7FDBD-6830-4327-A3B3-D962E9B05B4D}" dt="2023-01-15T10:29:39.684" v="242" actId="478"/>
          <ac:spMkLst>
            <pc:docMk/>
            <pc:sldMk cId="2171761828" sldId="337"/>
            <ac:spMk id="2" creationId="{00000000-0000-0000-0000-000000000000}"/>
          </ac:spMkLst>
        </pc:spChg>
        <pc:spChg chg="mod">
          <ac:chgData name="Yahya Mohammad Garout" userId="48478b39-db74-4b02-9727-4fe8f71c1945" providerId="ADAL" clId="{28C7FDBD-6830-4327-A3B3-D962E9B05B4D}" dt="2023-01-15T10:31:38.474" v="265" actId="20577"/>
          <ac:spMkLst>
            <pc:docMk/>
            <pc:sldMk cId="2171761828" sldId="337"/>
            <ac:spMk id="3" creationId="{00000000-0000-0000-0000-000000000000}"/>
          </ac:spMkLst>
        </pc:spChg>
        <pc:spChg chg="add del mod">
          <ac:chgData name="Yahya Mohammad Garout" userId="48478b39-db74-4b02-9727-4fe8f71c1945" providerId="ADAL" clId="{28C7FDBD-6830-4327-A3B3-D962E9B05B4D}" dt="2023-01-15T10:31:26.106" v="258" actId="1076"/>
          <ac:spMkLst>
            <pc:docMk/>
            <pc:sldMk cId="2171761828" sldId="337"/>
            <ac:spMk id="5" creationId="{00000000-0000-0000-0000-000000000000}"/>
          </ac:spMkLst>
        </pc:spChg>
        <pc:spChg chg="add del mod">
          <ac:chgData name="Yahya Mohammad Garout" userId="48478b39-db74-4b02-9727-4fe8f71c1945" providerId="ADAL" clId="{28C7FDBD-6830-4327-A3B3-D962E9B05B4D}" dt="2023-01-15T10:29:43.786" v="243" actId="478"/>
          <ac:spMkLst>
            <pc:docMk/>
            <pc:sldMk cId="2171761828" sldId="337"/>
            <ac:spMk id="9" creationId="{84E5E0DA-8821-741E-1EB3-4B9C32DE469D}"/>
          </ac:spMkLst>
        </pc:spChg>
        <pc:picChg chg="del mod">
          <ac:chgData name="Yahya Mohammad Garout" userId="48478b39-db74-4b02-9727-4fe8f71c1945" providerId="ADAL" clId="{28C7FDBD-6830-4327-A3B3-D962E9B05B4D}" dt="2023-01-15T10:31:15.627" v="257" actId="478"/>
          <ac:picMkLst>
            <pc:docMk/>
            <pc:sldMk cId="2171761828" sldId="337"/>
            <ac:picMk id="6" creationId="{00000000-0000-0000-0000-000000000000}"/>
          </ac:picMkLst>
        </pc:picChg>
      </pc:sldChg>
      <pc:sldChg chg="modSp mod">
        <pc:chgData name="Yahya Mohammad Garout" userId="48478b39-db74-4b02-9727-4fe8f71c1945" providerId="ADAL" clId="{28C7FDBD-6830-4327-A3B3-D962E9B05B4D}" dt="2023-01-15T10:36:32.401" v="314" actId="20577"/>
        <pc:sldMkLst>
          <pc:docMk/>
          <pc:sldMk cId="1279164186" sldId="340"/>
        </pc:sldMkLst>
        <pc:spChg chg="mod">
          <ac:chgData name="Yahya Mohammad Garout" userId="48478b39-db74-4b02-9727-4fe8f71c1945" providerId="ADAL" clId="{28C7FDBD-6830-4327-A3B3-D962E9B05B4D}" dt="2023-01-15T10:36:32.401" v="314" actId="20577"/>
          <ac:spMkLst>
            <pc:docMk/>
            <pc:sldMk cId="1279164186" sldId="340"/>
            <ac:spMk id="6" creationId="{00000000-0000-0000-0000-000000000000}"/>
          </ac:spMkLst>
        </pc:spChg>
      </pc:sldChg>
      <pc:sldChg chg="addSp delSp modSp mod">
        <pc:chgData name="Yahya Mohammad Garout" userId="48478b39-db74-4b02-9727-4fe8f71c1945" providerId="ADAL" clId="{28C7FDBD-6830-4327-A3B3-D962E9B05B4D}" dt="2023-01-16T10:03:29.702" v="410" actId="1076"/>
        <pc:sldMkLst>
          <pc:docMk/>
          <pc:sldMk cId="3648036055" sldId="341"/>
        </pc:sldMkLst>
        <pc:spChg chg="mod">
          <ac:chgData name="Yahya Mohammad Garout" userId="48478b39-db74-4b02-9727-4fe8f71c1945" providerId="ADAL" clId="{28C7FDBD-6830-4327-A3B3-D962E9B05B4D}" dt="2023-01-16T10:02:24.294" v="387" actId="1076"/>
          <ac:spMkLst>
            <pc:docMk/>
            <pc:sldMk cId="3648036055" sldId="341"/>
            <ac:spMk id="2" creationId="{00000000-0000-0000-0000-000000000000}"/>
          </ac:spMkLst>
        </pc:spChg>
        <pc:spChg chg="add mod">
          <ac:chgData name="Yahya Mohammad Garout" userId="48478b39-db74-4b02-9727-4fe8f71c1945" providerId="ADAL" clId="{28C7FDBD-6830-4327-A3B3-D962E9B05B4D}" dt="2023-01-16T10:03:29.702" v="410" actId="1076"/>
          <ac:spMkLst>
            <pc:docMk/>
            <pc:sldMk cId="3648036055" sldId="341"/>
            <ac:spMk id="7" creationId="{B3DB3197-E0AF-D9DA-3200-836555969764}"/>
          </ac:spMkLst>
        </pc:spChg>
        <pc:picChg chg="del">
          <ac:chgData name="Yahya Mohammad Garout" userId="48478b39-db74-4b02-9727-4fe8f71c1945" providerId="ADAL" clId="{28C7FDBD-6830-4327-A3B3-D962E9B05B4D}" dt="2023-01-16T10:00:46.026" v="383" actId="478"/>
          <ac:picMkLst>
            <pc:docMk/>
            <pc:sldMk cId="3648036055" sldId="341"/>
            <ac:picMk id="6" creationId="{00000000-0000-0000-0000-000000000000}"/>
          </ac:picMkLst>
        </pc:picChg>
      </pc:sldChg>
      <pc:sldChg chg="del">
        <pc:chgData name="Yahya Mohammad Garout" userId="48478b39-db74-4b02-9727-4fe8f71c1945" providerId="ADAL" clId="{28C7FDBD-6830-4327-A3B3-D962E9B05B4D}" dt="2023-01-15T09:57:54.602" v="2" actId="47"/>
        <pc:sldMkLst>
          <pc:docMk/>
          <pc:sldMk cId="2696991663" sldId="385"/>
        </pc:sldMkLst>
      </pc:sldChg>
      <pc:sldChg chg="del">
        <pc:chgData name="Yahya Mohammad Garout" userId="48478b39-db74-4b02-9727-4fe8f71c1945" providerId="ADAL" clId="{28C7FDBD-6830-4327-A3B3-D962E9B05B4D}" dt="2023-01-15T10:41:34.513" v="333" actId="47"/>
        <pc:sldMkLst>
          <pc:docMk/>
          <pc:sldMk cId="3471567653" sldId="392"/>
        </pc:sldMkLst>
      </pc:sldChg>
      <pc:sldChg chg="del">
        <pc:chgData name="Yahya Mohammad Garout" userId="48478b39-db74-4b02-9727-4fe8f71c1945" providerId="ADAL" clId="{28C7FDBD-6830-4327-A3B3-D962E9B05B4D}" dt="2023-01-15T10:42:00.568" v="340" actId="47"/>
        <pc:sldMkLst>
          <pc:docMk/>
          <pc:sldMk cId="2862993807" sldId="393"/>
        </pc:sldMkLst>
      </pc:sldChg>
      <pc:sldChg chg="del">
        <pc:chgData name="Yahya Mohammad Garout" userId="48478b39-db74-4b02-9727-4fe8f71c1945" providerId="ADAL" clId="{28C7FDBD-6830-4327-A3B3-D962E9B05B4D}" dt="2023-01-15T10:41:09.059" v="323" actId="47"/>
        <pc:sldMkLst>
          <pc:docMk/>
          <pc:sldMk cId="95301558" sldId="395"/>
        </pc:sldMkLst>
      </pc:sldChg>
      <pc:sldChg chg="del">
        <pc:chgData name="Yahya Mohammad Garout" userId="48478b39-db74-4b02-9727-4fe8f71c1945" providerId="ADAL" clId="{28C7FDBD-6830-4327-A3B3-D962E9B05B4D}" dt="2023-01-15T10:41:11.995" v="324" actId="47"/>
        <pc:sldMkLst>
          <pc:docMk/>
          <pc:sldMk cId="111303328" sldId="396"/>
        </pc:sldMkLst>
      </pc:sldChg>
      <pc:sldChg chg="del">
        <pc:chgData name="Yahya Mohammad Garout" userId="48478b39-db74-4b02-9727-4fe8f71c1945" providerId="ADAL" clId="{28C7FDBD-6830-4327-A3B3-D962E9B05B4D}" dt="2023-01-15T10:40:59.618" v="321" actId="47"/>
        <pc:sldMkLst>
          <pc:docMk/>
          <pc:sldMk cId="2758631889" sldId="400"/>
        </pc:sldMkLst>
      </pc:sldChg>
      <pc:sldChg chg="del">
        <pc:chgData name="Yahya Mohammad Garout" userId="48478b39-db74-4b02-9727-4fe8f71c1945" providerId="ADAL" clId="{28C7FDBD-6830-4327-A3B3-D962E9B05B4D}" dt="2023-01-15T10:41:25.339" v="329" actId="47"/>
        <pc:sldMkLst>
          <pc:docMk/>
          <pc:sldMk cId="3346290978" sldId="405"/>
        </pc:sldMkLst>
      </pc:sldChg>
      <pc:sldChg chg="del">
        <pc:chgData name="Yahya Mohammad Garout" userId="48478b39-db74-4b02-9727-4fe8f71c1945" providerId="ADAL" clId="{28C7FDBD-6830-4327-A3B3-D962E9B05B4D}" dt="2023-01-15T10:41:14.080" v="325" actId="47"/>
        <pc:sldMkLst>
          <pc:docMk/>
          <pc:sldMk cId="259548663" sldId="447"/>
        </pc:sldMkLst>
      </pc:sldChg>
      <pc:sldChg chg="del">
        <pc:chgData name="Yahya Mohammad Garout" userId="48478b39-db74-4b02-9727-4fe8f71c1945" providerId="ADAL" clId="{28C7FDBD-6830-4327-A3B3-D962E9B05B4D}" dt="2023-01-15T10:41:26.941" v="330" actId="47"/>
        <pc:sldMkLst>
          <pc:docMk/>
          <pc:sldMk cId="3589268574" sldId="448"/>
        </pc:sldMkLst>
      </pc:sldChg>
      <pc:sldChg chg="del">
        <pc:chgData name="Yahya Mohammad Garout" userId="48478b39-db74-4b02-9727-4fe8f71c1945" providerId="ADAL" clId="{28C7FDBD-6830-4327-A3B3-D962E9B05B4D}" dt="2023-01-15T10:41:04.455" v="322" actId="47"/>
        <pc:sldMkLst>
          <pc:docMk/>
          <pc:sldMk cId="2407781626" sldId="451"/>
        </pc:sldMkLst>
      </pc:sldChg>
      <pc:sldChg chg="del">
        <pc:chgData name="Yahya Mohammad Garout" userId="48478b39-db74-4b02-9727-4fe8f71c1945" providerId="ADAL" clId="{28C7FDBD-6830-4327-A3B3-D962E9B05B4D}" dt="2023-01-15T10:41:16.465" v="326" actId="47"/>
        <pc:sldMkLst>
          <pc:docMk/>
          <pc:sldMk cId="3356586250" sldId="453"/>
        </pc:sldMkLst>
      </pc:sldChg>
      <pc:sldChg chg="del">
        <pc:chgData name="Yahya Mohammad Garout" userId="48478b39-db74-4b02-9727-4fe8f71c1945" providerId="ADAL" clId="{28C7FDBD-6830-4327-A3B3-D962E9B05B4D}" dt="2023-01-15T10:41:30.444" v="331" actId="47"/>
        <pc:sldMkLst>
          <pc:docMk/>
          <pc:sldMk cId="3162527212" sldId="454"/>
        </pc:sldMkLst>
      </pc:sldChg>
      <pc:sldChg chg="del">
        <pc:chgData name="Yahya Mohammad Garout" userId="48478b39-db74-4b02-9727-4fe8f71c1945" providerId="ADAL" clId="{28C7FDBD-6830-4327-A3B3-D962E9B05B4D}" dt="2023-01-15T10:41:32.094" v="332" actId="47"/>
        <pc:sldMkLst>
          <pc:docMk/>
          <pc:sldMk cId="3455190075" sldId="455"/>
        </pc:sldMkLst>
      </pc:sldChg>
      <pc:sldChg chg="delSp modSp mod">
        <pc:chgData name="Yahya Mohammad Garout" userId="48478b39-db74-4b02-9727-4fe8f71c1945" providerId="ADAL" clId="{28C7FDBD-6830-4327-A3B3-D962E9B05B4D}" dt="2023-01-15T10:34:15.010" v="284" actId="14100"/>
        <pc:sldMkLst>
          <pc:docMk/>
          <pc:sldMk cId="4231934615" sldId="458"/>
        </pc:sldMkLst>
        <pc:spChg chg="mod">
          <ac:chgData name="Yahya Mohammad Garout" userId="48478b39-db74-4b02-9727-4fe8f71c1945" providerId="ADAL" clId="{28C7FDBD-6830-4327-A3B3-D962E9B05B4D}" dt="2023-01-15T10:34:10.196" v="283" actId="14100"/>
          <ac:spMkLst>
            <pc:docMk/>
            <pc:sldMk cId="4231934615" sldId="458"/>
            <ac:spMk id="7" creationId="{00000000-0000-0000-0000-000000000000}"/>
          </ac:spMkLst>
        </pc:spChg>
        <pc:spChg chg="del">
          <ac:chgData name="Yahya Mohammad Garout" userId="48478b39-db74-4b02-9727-4fe8f71c1945" providerId="ADAL" clId="{28C7FDBD-6830-4327-A3B3-D962E9B05B4D}" dt="2023-01-15T10:32:50.219" v="268" actId="478"/>
          <ac:spMkLst>
            <pc:docMk/>
            <pc:sldMk cId="4231934615" sldId="458"/>
            <ac:spMk id="10" creationId="{00000000-0000-0000-0000-000000000000}"/>
          </ac:spMkLst>
        </pc:spChg>
        <pc:spChg chg="del mod">
          <ac:chgData name="Yahya Mohammad Garout" userId="48478b39-db74-4b02-9727-4fe8f71c1945" providerId="ADAL" clId="{28C7FDBD-6830-4327-A3B3-D962E9B05B4D}" dt="2023-01-15T10:33:04.979" v="272" actId="478"/>
          <ac:spMkLst>
            <pc:docMk/>
            <pc:sldMk cId="4231934615" sldId="458"/>
            <ac:spMk id="11" creationId="{00000000-0000-0000-0000-000000000000}"/>
          </ac:spMkLst>
        </pc:spChg>
        <pc:spChg chg="del">
          <ac:chgData name="Yahya Mohammad Garout" userId="48478b39-db74-4b02-9727-4fe8f71c1945" providerId="ADAL" clId="{28C7FDBD-6830-4327-A3B3-D962E9B05B4D}" dt="2023-01-15T10:33:09.739" v="274" actId="478"/>
          <ac:spMkLst>
            <pc:docMk/>
            <pc:sldMk cId="4231934615" sldId="458"/>
            <ac:spMk id="17" creationId="{00000000-0000-0000-0000-000000000000}"/>
          </ac:spMkLst>
        </pc:spChg>
        <pc:spChg chg="del">
          <ac:chgData name="Yahya Mohammad Garout" userId="48478b39-db74-4b02-9727-4fe8f71c1945" providerId="ADAL" clId="{28C7FDBD-6830-4327-A3B3-D962E9B05B4D}" dt="2023-01-15T10:33:07.114" v="273" actId="478"/>
          <ac:spMkLst>
            <pc:docMk/>
            <pc:sldMk cId="4231934615" sldId="458"/>
            <ac:spMk id="18" creationId="{00000000-0000-0000-0000-000000000000}"/>
          </ac:spMkLst>
        </pc:spChg>
        <pc:picChg chg="mod">
          <ac:chgData name="Yahya Mohammad Garout" userId="48478b39-db74-4b02-9727-4fe8f71c1945" providerId="ADAL" clId="{28C7FDBD-6830-4327-A3B3-D962E9B05B4D}" dt="2023-01-15T10:34:15.010" v="284" actId="14100"/>
          <ac:picMkLst>
            <pc:docMk/>
            <pc:sldMk cId="4231934615" sldId="458"/>
            <ac:picMk id="9" creationId="{00000000-0000-0000-0000-000000000000}"/>
          </ac:picMkLst>
        </pc:picChg>
        <pc:picChg chg="del">
          <ac:chgData name="Yahya Mohammad Garout" userId="48478b39-db74-4b02-9727-4fe8f71c1945" providerId="ADAL" clId="{28C7FDBD-6830-4327-A3B3-D962E9B05B4D}" dt="2023-01-15T10:32:54.411" v="270" actId="478"/>
          <ac:picMkLst>
            <pc:docMk/>
            <pc:sldMk cId="4231934615" sldId="458"/>
            <ac:picMk id="12" creationId="{00000000-0000-0000-0000-000000000000}"/>
          </ac:picMkLst>
        </pc:picChg>
        <pc:picChg chg="del">
          <ac:chgData name="Yahya Mohammad Garout" userId="48478b39-db74-4b02-9727-4fe8f71c1945" providerId="ADAL" clId="{28C7FDBD-6830-4327-A3B3-D962E9B05B4D}" dt="2023-01-15T10:32:52.467" v="269" actId="478"/>
          <ac:picMkLst>
            <pc:docMk/>
            <pc:sldMk cId="4231934615" sldId="458"/>
            <ac:picMk id="19" creationId="{00000000-0000-0000-0000-000000000000}"/>
          </ac:picMkLst>
        </pc:picChg>
      </pc:sldChg>
      <pc:sldChg chg="del">
        <pc:chgData name="Yahya Mohammad Garout" userId="48478b39-db74-4b02-9727-4fe8f71c1945" providerId="ADAL" clId="{28C7FDBD-6830-4327-A3B3-D962E9B05B4D}" dt="2023-01-15T10:41:40.334" v="336" actId="47"/>
        <pc:sldMkLst>
          <pc:docMk/>
          <pc:sldMk cId="1513761209" sldId="460"/>
        </pc:sldMkLst>
      </pc:sldChg>
      <pc:sldChg chg="del">
        <pc:chgData name="Yahya Mohammad Garout" userId="48478b39-db74-4b02-9727-4fe8f71c1945" providerId="ADAL" clId="{28C7FDBD-6830-4327-A3B3-D962E9B05B4D}" dt="2023-01-15T10:38:50.480" v="319" actId="47"/>
        <pc:sldMkLst>
          <pc:docMk/>
          <pc:sldMk cId="2060006485" sldId="464"/>
        </pc:sldMkLst>
      </pc:sldChg>
      <pc:sldChg chg="del">
        <pc:chgData name="Yahya Mohammad Garout" userId="48478b39-db74-4b02-9727-4fe8f71c1945" providerId="ADAL" clId="{28C7FDBD-6830-4327-A3B3-D962E9B05B4D}" dt="2023-01-15T10:41:36.198" v="334" actId="47"/>
        <pc:sldMkLst>
          <pc:docMk/>
          <pc:sldMk cId="2143236827" sldId="465"/>
        </pc:sldMkLst>
      </pc:sldChg>
      <pc:sldChg chg="del">
        <pc:chgData name="Yahya Mohammad Garout" userId="48478b39-db74-4b02-9727-4fe8f71c1945" providerId="ADAL" clId="{28C7FDBD-6830-4327-A3B3-D962E9B05B4D}" dt="2023-01-15T10:41:41.970" v="337" actId="47"/>
        <pc:sldMkLst>
          <pc:docMk/>
          <pc:sldMk cId="3379528634" sldId="466"/>
        </pc:sldMkLst>
      </pc:sldChg>
      <pc:sldChg chg="del">
        <pc:chgData name="Yahya Mohammad Garout" userId="48478b39-db74-4b02-9727-4fe8f71c1945" providerId="ADAL" clId="{28C7FDBD-6830-4327-A3B3-D962E9B05B4D}" dt="2023-01-15T10:41:38.017" v="335" actId="47"/>
        <pc:sldMkLst>
          <pc:docMk/>
          <pc:sldMk cId="788192424" sldId="467"/>
        </pc:sldMkLst>
      </pc:sldChg>
      <pc:sldChg chg="del">
        <pc:chgData name="Yahya Mohammad Garout" userId="48478b39-db74-4b02-9727-4fe8f71c1945" providerId="ADAL" clId="{28C7FDBD-6830-4327-A3B3-D962E9B05B4D}" dt="2023-01-15T10:41:44.089" v="338" actId="47"/>
        <pc:sldMkLst>
          <pc:docMk/>
          <pc:sldMk cId="160960351" sldId="468"/>
        </pc:sldMkLst>
      </pc:sldChg>
      <pc:sldChg chg="del">
        <pc:chgData name="Yahya Mohammad Garout" userId="48478b39-db74-4b02-9727-4fe8f71c1945" providerId="ADAL" clId="{28C7FDBD-6830-4327-A3B3-D962E9B05B4D}" dt="2023-01-15T10:40:50.662" v="320" actId="47"/>
        <pc:sldMkLst>
          <pc:docMk/>
          <pc:sldMk cId="972450565" sldId="479"/>
        </pc:sldMkLst>
      </pc:sldChg>
      <pc:sldChg chg="del">
        <pc:chgData name="Yahya Mohammad Garout" userId="48478b39-db74-4b02-9727-4fe8f71c1945" providerId="ADAL" clId="{28C7FDBD-6830-4327-A3B3-D962E9B05B4D}" dt="2023-01-15T09:59:07.967" v="4" actId="47"/>
        <pc:sldMkLst>
          <pc:docMk/>
          <pc:sldMk cId="1965612614" sldId="490"/>
        </pc:sldMkLst>
      </pc:sldChg>
      <pc:sldChg chg="modSp mod">
        <pc:chgData name="Yahya Mohammad Garout" userId="48478b39-db74-4b02-9727-4fe8f71c1945" providerId="ADAL" clId="{28C7FDBD-6830-4327-A3B3-D962E9B05B4D}" dt="2023-01-15T10:07:02.895" v="81" actId="33524"/>
        <pc:sldMkLst>
          <pc:docMk/>
          <pc:sldMk cId="2994023288" sldId="491"/>
        </pc:sldMkLst>
        <pc:spChg chg="mod">
          <ac:chgData name="Yahya Mohammad Garout" userId="48478b39-db74-4b02-9727-4fe8f71c1945" providerId="ADAL" clId="{28C7FDBD-6830-4327-A3B3-D962E9B05B4D}" dt="2023-01-15T10:07:02.895" v="81" actId="33524"/>
          <ac:spMkLst>
            <pc:docMk/>
            <pc:sldMk cId="2994023288" sldId="491"/>
            <ac:spMk id="2" creationId="{00000000-0000-0000-0000-000000000000}"/>
          </ac:spMkLst>
        </pc:spChg>
      </pc:sldChg>
      <pc:sldChg chg="delSp modSp mod">
        <pc:chgData name="Yahya Mohammad Garout" userId="48478b39-db74-4b02-9727-4fe8f71c1945" providerId="ADAL" clId="{28C7FDBD-6830-4327-A3B3-D962E9B05B4D}" dt="2023-01-15T10:05:34.538" v="79" actId="20577"/>
        <pc:sldMkLst>
          <pc:docMk/>
          <pc:sldMk cId="3623872313" sldId="492"/>
        </pc:sldMkLst>
        <pc:spChg chg="mod">
          <ac:chgData name="Yahya Mohammad Garout" userId="48478b39-db74-4b02-9727-4fe8f71c1945" providerId="ADAL" clId="{28C7FDBD-6830-4327-A3B3-D962E9B05B4D}" dt="2023-01-15T10:05:34.538" v="79" actId="20577"/>
          <ac:spMkLst>
            <pc:docMk/>
            <pc:sldMk cId="3623872313" sldId="492"/>
            <ac:spMk id="2" creationId="{00000000-0000-0000-0000-000000000000}"/>
          </ac:spMkLst>
        </pc:spChg>
        <pc:spChg chg="del">
          <ac:chgData name="Yahya Mohammad Garout" userId="48478b39-db74-4b02-9727-4fe8f71c1945" providerId="ADAL" clId="{28C7FDBD-6830-4327-A3B3-D962E9B05B4D}" dt="2023-01-15T10:05:24.498" v="76" actId="478"/>
          <ac:spMkLst>
            <pc:docMk/>
            <pc:sldMk cId="3623872313" sldId="492"/>
            <ac:spMk id="9" creationId="{00000000-0000-0000-0000-000000000000}"/>
          </ac:spMkLst>
        </pc:spChg>
      </pc:sldChg>
      <pc:sldChg chg="delSp mod">
        <pc:chgData name="Yahya Mohammad Garout" userId="48478b39-db74-4b02-9727-4fe8f71c1945" providerId="ADAL" clId="{28C7FDBD-6830-4327-A3B3-D962E9B05B4D}" dt="2023-01-15T10:08:34.008" v="87" actId="478"/>
        <pc:sldMkLst>
          <pc:docMk/>
          <pc:sldMk cId="2706325933" sldId="493"/>
        </pc:sldMkLst>
        <pc:spChg chg="del">
          <ac:chgData name="Yahya Mohammad Garout" userId="48478b39-db74-4b02-9727-4fe8f71c1945" providerId="ADAL" clId="{28C7FDBD-6830-4327-A3B3-D962E9B05B4D}" dt="2023-01-15T10:08:23.689" v="84" actId="478"/>
          <ac:spMkLst>
            <pc:docMk/>
            <pc:sldMk cId="2706325933" sldId="493"/>
            <ac:spMk id="6" creationId="{00000000-0000-0000-0000-000000000000}"/>
          </ac:spMkLst>
        </pc:spChg>
        <pc:spChg chg="del">
          <ac:chgData name="Yahya Mohammad Garout" userId="48478b39-db74-4b02-9727-4fe8f71c1945" providerId="ADAL" clId="{28C7FDBD-6830-4327-A3B3-D962E9B05B4D}" dt="2023-01-15T10:08:27.689" v="85" actId="478"/>
          <ac:spMkLst>
            <pc:docMk/>
            <pc:sldMk cId="2706325933" sldId="493"/>
            <ac:spMk id="7" creationId="{00000000-0000-0000-0000-000000000000}"/>
          </ac:spMkLst>
        </pc:spChg>
        <pc:spChg chg="del">
          <ac:chgData name="Yahya Mohammad Garout" userId="48478b39-db74-4b02-9727-4fe8f71c1945" providerId="ADAL" clId="{28C7FDBD-6830-4327-A3B3-D962E9B05B4D}" dt="2023-01-15T10:08:34.008" v="87" actId="478"/>
          <ac:spMkLst>
            <pc:docMk/>
            <pc:sldMk cId="2706325933" sldId="493"/>
            <ac:spMk id="8" creationId="{00000000-0000-0000-0000-000000000000}"/>
          </ac:spMkLst>
        </pc:spChg>
        <pc:spChg chg="del">
          <ac:chgData name="Yahya Mohammad Garout" userId="48478b39-db74-4b02-9727-4fe8f71c1945" providerId="ADAL" clId="{28C7FDBD-6830-4327-A3B3-D962E9B05B4D}" dt="2023-01-15T10:08:31.001" v="86" actId="478"/>
          <ac:spMkLst>
            <pc:docMk/>
            <pc:sldMk cId="2706325933" sldId="493"/>
            <ac:spMk id="9" creationId="{00000000-0000-0000-0000-000000000000}"/>
          </ac:spMkLst>
        </pc:spChg>
        <pc:spChg chg="del">
          <ac:chgData name="Yahya Mohammad Garout" userId="48478b39-db74-4b02-9727-4fe8f71c1945" providerId="ADAL" clId="{28C7FDBD-6830-4327-A3B3-D962E9B05B4D}" dt="2023-01-15T10:08:16.953" v="83" actId="478"/>
          <ac:spMkLst>
            <pc:docMk/>
            <pc:sldMk cId="2706325933" sldId="493"/>
            <ac:spMk id="10" creationId="{9045137E-C334-96EA-B7F5-D287F450BB60}"/>
          </ac:spMkLst>
        </pc:spChg>
        <pc:graphicFrameChg chg="del">
          <ac:chgData name="Yahya Mohammad Garout" userId="48478b39-db74-4b02-9727-4fe8f71c1945" providerId="ADAL" clId="{28C7FDBD-6830-4327-A3B3-D962E9B05B4D}" dt="2023-01-15T10:08:14.716" v="82" actId="478"/>
          <ac:graphicFrameMkLst>
            <pc:docMk/>
            <pc:sldMk cId="2706325933" sldId="493"/>
            <ac:graphicFrameMk id="5" creationId="{00000000-0000-0000-0000-000000000000}"/>
          </ac:graphicFrameMkLst>
        </pc:graphicFrameChg>
      </pc:sldChg>
      <pc:sldChg chg="del">
        <pc:chgData name="Yahya Mohammad Garout" userId="48478b39-db74-4b02-9727-4fe8f71c1945" providerId="ADAL" clId="{28C7FDBD-6830-4327-A3B3-D962E9B05B4D}" dt="2023-01-15T10:09:07.774" v="88" actId="47"/>
        <pc:sldMkLst>
          <pc:docMk/>
          <pc:sldMk cId="4277485719" sldId="494"/>
        </pc:sldMkLst>
      </pc:sldChg>
      <pc:sldChg chg="delSp modSp mod">
        <pc:chgData name="Yahya Mohammad Garout" userId="48478b39-db74-4b02-9727-4fe8f71c1945" providerId="ADAL" clId="{28C7FDBD-6830-4327-A3B3-D962E9B05B4D}" dt="2023-01-15T10:11:31.786" v="107" actId="478"/>
        <pc:sldMkLst>
          <pc:docMk/>
          <pc:sldMk cId="1045391202" sldId="495"/>
        </pc:sldMkLst>
        <pc:spChg chg="mod">
          <ac:chgData name="Yahya Mohammad Garout" userId="48478b39-db74-4b02-9727-4fe8f71c1945" providerId="ADAL" clId="{28C7FDBD-6830-4327-A3B3-D962E9B05B4D}" dt="2023-01-15T10:11:17.834" v="105" actId="20577"/>
          <ac:spMkLst>
            <pc:docMk/>
            <pc:sldMk cId="1045391202" sldId="495"/>
            <ac:spMk id="2" creationId="{00000000-0000-0000-0000-000000000000}"/>
          </ac:spMkLst>
        </pc:spChg>
        <pc:spChg chg="mod">
          <ac:chgData name="Yahya Mohammad Garout" userId="48478b39-db74-4b02-9727-4fe8f71c1945" providerId="ADAL" clId="{28C7FDBD-6830-4327-A3B3-D962E9B05B4D}" dt="2023-01-15T10:11:13.988" v="104" actId="20577"/>
          <ac:spMkLst>
            <pc:docMk/>
            <pc:sldMk cId="1045391202" sldId="495"/>
            <ac:spMk id="3" creationId="{00000000-0000-0000-0000-000000000000}"/>
          </ac:spMkLst>
        </pc:spChg>
        <pc:spChg chg="del">
          <ac:chgData name="Yahya Mohammad Garout" userId="48478b39-db74-4b02-9727-4fe8f71c1945" providerId="ADAL" clId="{28C7FDBD-6830-4327-A3B3-D962E9B05B4D}" dt="2023-01-15T10:09:58.010" v="91" actId="478"/>
          <ac:spMkLst>
            <pc:docMk/>
            <pc:sldMk cId="1045391202" sldId="495"/>
            <ac:spMk id="5" creationId="{00000000-0000-0000-0000-000000000000}"/>
          </ac:spMkLst>
        </pc:spChg>
        <pc:spChg chg="del mod">
          <ac:chgData name="Yahya Mohammad Garout" userId="48478b39-db74-4b02-9727-4fe8f71c1945" providerId="ADAL" clId="{28C7FDBD-6830-4327-A3B3-D962E9B05B4D}" dt="2023-01-15T10:11:31.786" v="107" actId="478"/>
          <ac:spMkLst>
            <pc:docMk/>
            <pc:sldMk cId="1045391202" sldId="495"/>
            <ac:spMk id="8" creationId="{00000000-0000-0000-0000-000000000000}"/>
          </ac:spMkLst>
        </pc:spChg>
        <pc:graphicFrameChg chg="mod">
          <ac:chgData name="Yahya Mohammad Garout" userId="48478b39-db74-4b02-9727-4fe8f71c1945" providerId="ADAL" clId="{28C7FDBD-6830-4327-A3B3-D962E9B05B4D}" dt="2023-01-15T10:10:25.754" v="96" actId="1076"/>
          <ac:graphicFrameMkLst>
            <pc:docMk/>
            <pc:sldMk cId="1045391202" sldId="495"/>
            <ac:graphicFrameMk id="6" creationId="{00000000-0000-0000-0000-000000000000}"/>
          </ac:graphicFrameMkLst>
        </pc:graphicFrameChg>
        <pc:picChg chg="mod">
          <ac:chgData name="Yahya Mohammad Garout" userId="48478b39-db74-4b02-9727-4fe8f71c1945" providerId="ADAL" clId="{28C7FDBD-6830-4327-A3B3-D962E9B05B4D}" dt="2023-01-15T10:10:06.480" v="92" actId="1076"/>
          <ac:picMkLst>
            <pc:docMk/>
            <pc:sldMk cId="1045391202" sldId="495"/>
            <ac:picMk id="7" creationId="{00000000-0000-0000-0000-000000000000}"/>
          </ac:picMkLst>
        </pc:picChg>
      </pc:sldChg>
      <pc:sldChg chg="del">
        <pc:chgData name="Yahya Mohammad Garout" userId="48478b39-db74-4b02-9727-4fe8f71c1945" providerId="ADAL" clId="{28C7FDBD-6830-4327-A3B3-D962E9B05B4D}" dt="2023-01-15T10:11:56.961" v="108" actId="47"/>
        <pc:sldMkLst>
          <pc:docMk/>
          <pc:sldMk cId="2339031203" sldId="496"/>
        </pc:sldMkLst>
      </pc:sldChg>
      <pc:sldChg chg="delSp modSp mod">
        <pc:chgData name="Yahya Mohammad Garout" userId="48478b39-db74-4b02-9727-4fe8f71c1945" providerId="ADAL" clId="{28C7FDBD-6830-4327-A3B3-D962E9B05B4D}" dt="2023-01-15T10:17:13.251" v="184" actId="20577"/>
        <pc:sldMkLst>
          <pc:docMk/>
          <pc:sldMk cId="3874232446" sldId="499"/>
        </pc:sldMkLst>
        <pc:spChg chg="mod">
          <ac:chgData name="Yahya Mohammad Garout" userId="48478b39-db74-4b02-9727-4fe8f71c1945" providerId="ADAL" clId="{28C7FDBD-6830-4327-A3B3-D962E9B05B4D}" dt="2023-01-15T10:17:13.251" v="184" actId="20577"/>
          <ac:spMkLst>
            <pc:docMk/>
            <pc:sldMk cId="3874232446" sldId="499"/>
            <ac:spMk id="2" creationId="{00000000-0000-0000-0000-000000000000}"/>
          </ac:spMkLst>
        </pc:spChg>
        <pc:spChg chg="del">
          <ac:chgData name="Yahya Mohammad Garout" userId="48478b39-db74-4b02-9727-4fe8f71c1945" providerId="ADAL" clId="{28C7FDBD-6830-4327-A3B3-D962E9B05B4D}" dt="2023-01-15T10:16:04.506" v="146" actId="478"/>
          <ac:spMkLst>
            <pc:docMk/>
            <pc:sldMk cId="3874232446" sldId="499"/>
            <ac:spMk id="6" creationId="{00000000-0000-0000-0000-000000000000}"/>
          </ac:spMkLst>
        </pc:spChg>
      </pc:sldChg>
      <pc:sldChg chg="modSp mod">
        <pc:chgData name="Yahya Mohammad Garout" userId="48478b39-db74-4b02-9727-4fe8f71c1945" providerId="ADAL" clId="{28C7FDBD-6830-4327-A3B3-D962E9B05B4D}" dt="2023-01-15T10:18:36.920" v="197" actId="1076"/>
        <pc:sldMkLst>
          <pc:docMk/>
          <pc:sldMk cId="2098523424" sldId="500"/>
        </pc:sldMkLst>
        <pc:spChg chg="mod">
          <ac:chgData name="Yahya Mohammad Garout" userId="48478b39-db74-4b02-9727-4fe8f71c1945" providerId="ADAL" clId="{28C7FDBD-6830-4327-A3B3-D962E9B05B4D}" dt="2023-01-15T10:18:26.612" v="196" actId="20577"/>
          <ac:spMkLst>
            <pc:docMk/>
            <pc:sldMk cId="2098523424" sldId="500"/>
            <ac:spMk id="2" creationId="{00000000-0000-0000-0000-000000000000}"/>
          </ac:spMkLst>
        </pc:spChg>
        <pc:spChg chg="mod">
          <ac:chgData name="Yahya Mohammad Garout" userId="48478b39-db74-4b02-9727-4fe8f71c1945" providerId="ADAL" clId="{28C7FDBD-6830-4327-A3B3-D962E9B05B4D}" dt="2023-01-15T10:18:36.920" v="197" actId="1076"/>
          <ac:spMkLst>
            <pc:docMk/>
            <pc:sldMk cId="2098523424" sldId="500"/>
            <ac:spMk id="7" creationId="{00000000-0000-0000-0000-000000000000}"/>
          </ac:spMkLst>
        </pc:spChg>
      </pc:sldChg>
      <pc:sldChg chg="del">
        <pc:chgData name="Yahya Mohammad Garout" userId="48478b39-db74-4b02-9727-4fe8f71c1945" providerId="ADAL" clId="{28C7FDBD-6830-4327-A3B3-D962E9B05B4D}" dt="2023-01-15T10:19:20.859" v="198" actId="47"/>
        <pc:sldMkLst>
          <pc:docMk/>
          <pc:sldMk cId="4227448265" sldId="501"/>
        </pc:sldMkLst>
      </pc:sldChg>
      <pc:sldChg chg="delSp modSp del mod modAnim">
        <pc:chgData name="Yahya Mohammad Garout" userId="48478b39-db74-4b02-9727-4fe8f71c1945" providerId="ADAL" clId="{28C7FDBD-6830-4327-A3B3-D962E9B05B4D}" dt="2023-01-15T10:24:44.621" v="223" actId="47"/>
        <pc:sldMkLst>
          <pc:docMk/>
          <pc:sldMk cId="884267278" sldId="502"/>
        </pc:sldMkLst>
        <pc:spChg chg="mod">
          <ac:chgData name="Yahya Mohammad Garout" userId="48478b39-db74-4b02-9727-4fe8f71c1945" providerId="ADAL" clId="{28C7FDBD-6830-4327-A3B3-D962E9B05B4D}" dt="2023-01-15T10:24:34.830" v="222" actId="20577"/>
          <ac:spMkLst>
            <pc:docMk/>
            <pc:sldMk cId="884267278" sldId="502"/>
            <ac:spMk id="2" creationId="{00000000-0000-0000-0000-000000000000}"/>
          </ac:spMkLst>
        </pc:spChg>
        <pc:spChg chg="del">
          <ac:chgData name="Yahya Mohammad Garout" userId="48478b39-db74-4b02-9727-4fe8f71c1945" providerId="ADAL" clId="{28C7FDBD-6830-4327-A3B3-D962E9B05B4D}" dt="2023-01-15T10:22:33.380" v="212" actId="478"/>
          <ac:spMkLst>
            <pc:docMk/>
            <pc:sldMk cId="884267278" sldId="502"/>
            <ac:spMk id="9" creationId="{00000000-0000-0000-0000-000000000000}"/>
          </ac:spMkLst>
        </pc:spChg>
        <pc:spChg chg="del">
          <ac:chgData name="Yahya Mohammad Garout" userId="48478b39-db74-4b02-9727-4fe8f71c1945" providerId="ADAL" clId="{28C7FDBD-6830-4327-A3B3-D962E9B05B4D}" dt="2023-01-15T10:22:37.867" v="213" actId="478"/>
          <ac:spMkLst>
            <pc:docMk/>
            <pc:sldMk cId="884267278" sldId="502"/>
            <ac:spMk id="10" creationId="{00000000-0000-0000-0000-000000000000}"/>
          </ac:spMkLst>
        </pc:spChg>
        <pc:spChg chg="del">
          <ac:chgData name="Yahya Mohammad Garout" userId="48478b39-db74-4b02-9727-4fe8f71c1945" providerId="ADAL" clId="{28C7FDBD-6830-4327-A3B3-D962E9B05B4D}" dt="2023-01-15T10:22:41.587" v="214" actId="478"/>
          <ac:spMkLst>
            <pc:docMk/>
            <pc:sldMk cId="884267278" sldId="502"/>
            <ac:spMk id="11" creationId="{00000000-0000-0000-0000-000000000000}"/>
          </ac:spMkLst>
        </pc:spChg>
        <pc:spChg chg="mod">
          <ac:chgData name="Yahya Mohammad Garout" userId="48478b39-db74-4b02-9727-4fe8f71c1945" providerId="ADAL" clId="{28C7FDBD-6830-4327-A3B3-D962E9B05B4D}" dt="2023-01-15T10:22:07.986" v="210" actId="14100"/>
          <ac:spMkLst>
            <pc:docMk/>
            <pc:sldMk cId="884267278" sldId="502"/>
            <ac:spMk id="14" creationId="{00000000-0000-0000-0000-000000000000}"/>
          </ac:spMkLst>
        </pc:spChg>
        <pc:spChg chg="del">
          <ac:chgData name="Yahya Mohammad Garout" userId="48478b39-db74-4b02-9727-4fe8f71c1945" providerId="ADAL" clId="{28C7FDBD-6830-4327-A3B3-D962E9B05B4D}" dt="2023-01-15T10:20:25.259" v="200" actId="478"/>
          <ac:spMkLst>
            <pc:docMk/>
            <pc:sldMk cId="884267278" sldId="502"/>
            <ac:spMk id="15" creationId="{00000000-0000-0000-0000-000000000000}"/>
          </ac:spMkLst>
        </pc:spChg>
        <pc:spChg chg="del">
          <ac:chgData name="Yahya Mohammad Garout" userId="48478b39-db74-4b02-9727-4fe8f71c1945" providerId="ADAL" clId="{28C7FDBD-6830-4327-A3B3-D962E9B05B4D}" dt="2023-01-15T10:20:31.014" v="201" actId="478"/>
          <ac:spMkLst>
            <pc:docMk/>
            <pc:sldMk cId="884267278" sldId="502"/>
            <ac:spMk id="16" creationId="{00000000-0000-0000-0000-000000000000}"/>
          </ac:spMkLst>
        </pc:spChg>
        <pc:grpChg chg="del">
          <ac:chgData name="Yahya Mohammad Garout" userId="48478b39-db74-4b02-9727-4fe8f71c1945" providerId="ADAL" clId="{28C7FDBD-6830-4327-A3B3-D962E9B05B4D}" dt="2023-01-15T10:20:21.743" v="199" actId="478"/>
          <ac:grpSpMkLst>
            <pc:docMk/>
            <pc:sldMk cId="884267278" sldId="502"/>
            <ac:grpSpMk id="12" creationId="{00000000-0000-0000-0000-000000000000}"/>
          </ac:grpSpMkLst>
        </pc:grpChg>
        <pc:picChg chg="del">
          <ac:chgData name="Yahya Mohammad Garout" userId="48478b39-db74-4b02-9727-4fe8f71c1945" providerId="ADAL" clId="{28C7FDBD-6830-4327-A3B3-D962E9B05B4D}" dt="2023-01-15T10:21:56.042" v="207" actId="478"/>
          <ac:picMkLst>
            <pc:docMk/>
            <pc:sldMk cId="884267278" sldId="502"/>
            <ac:picMk id="13" creationId="{00000000-0000-0000-0000-000000000000}"/>
          </ac:picMkLst>
        </pc:picChg>
      </pc:sldChg>
      <pc:sldChg chg="modSp mod">
        <pc:chgData name="Yahya Mohammad Garout" userId="48478b39-db74-4b02-9727-4fe8f71c1945" providerId="ADAL" clId="{28C7FDBD-6830-4327-A3B3-D962E9B05B4D}" dt="2023-01-15T10:27:00.573" v="235" actId="6549"/>
        <pc:sldMkLst>
          <pc:docMk/>
          <pc:sldMk cId="579516410" sldId="506"/>
        </pc:sldMkLst>
        <pc:spChg chg="mod">
          <ac:chgData name="Yahya Mohammad Garout" userId="48478b39-db74-4b02-9727-4fe8f71c1945" providerId="ADAL" clId="{28C7FDBD-6830-4327-A3B3-D962E9B05B4D}" dt="2023-01-15T10:26:12.066" v="228" actId="14100"/>
          <ac:spMkLst>
            <pc:docMk/>
            <pc:sldMk cId="579516410" sldId="506"/>
            <ac:spMk id="2" creationId="{00000000-0000-0000-0000-000000000000}"/>
          </ac:spMkLst>
        </pc:spChg>
        <pc:spChg chg="mod">
          <ac:chgData name="Yahya Mohammad Garout" userId="48478b39-db74-4b02-9727-4fe8f71c1945" providerId="ADAL" clId="{28C7FDBD-6830-4327-A3B3-D962E9B05B4D}" dt="2023-01-15T10:27:00.573" v="235" actId="6549"/>
          <ac:spMkLst>
            <pc:docMk/>
            <pc:sldMk cId="579516410" sldId="506"/>
            <ac:spMk id="5" creationId="{00000000-0000-0000-0000-000000000000}"/>
          </ac:spMkLst>
        </pc:spChg>
      </pc:sldChg>
      <pc:sldChg chg="delSp modSp del mod">
        <pc:chgData name="Yahya Mohammad Garout" userId="48478b39-db74-4b02-9727-4fe8f71c1945" providerId="ADAL" clId="{28C7FDBD-6830-4327-A3B3-D962E9B05B4D}" dt="2023-01-15T10:13:54.107" v="117" actId="47"/>
        <pc:sldMkLst>
          <pc:docMk/>
          <pc:sldMk cId="24410925" sldId="511"/>
        </pc:sldMkLst>
        <pc:spChg chg="mod">
          <ac:chgData name="Yahya Mohammad Garout" userId="48478b39-db74-4b02-9727-4fe8f71c1945" providerId="ADAL" clId="{28C7FDBD-6830-4327-A3B3-D962E9B05B4D}" dt="2023-01-15T10:12:36.029" v="113" actId="6549"/>
          <ac:spMkLst>
            <pc:docMk/>
            <pc:sldMk cId="24410925" sldId="511"/>
            <ac:spMk id="2" creationId="{00000000-0000-0000-0000-000000000000}"/>
          </ac:spMkLst>
        </pc:spChg>
        <pc:spChg chg="del mod">
          <ac:chgData name="Yahya Mohammad Garout" userId="48478b39-db74-4b02-9727-4fe8f71c1945" providerId="ADAL" clId="{28C7FDBD-6830-4327-A3B3-D962E9B05B4D}" dt="2023-01-15T10:12:23.497" v="111" actId="478"/>
          <ac:spMkLst>
            <pc:docMk/>
            <pc:sldMk cId="24410925" sldId="511"/>
            <ac:spMk id="6" creationId="{00000000-0000-0000-0000-000000000000}"/>
          </ac:spMkLst>
        </pc:spChg>
        <pc:spChg chg="mod topLvl">
          <ac:chgData name="Yahya Mohammad Garout" userId="48478b39-db74-4b02-9727-4fe8f71c1945" providerId="ADAL" clId="{28C7FDBD-6830-4327-A3B3-D962E9B05B4D}" dt="2023-01-15T10:13:11.314" v="116" actId="478"/>
          <ac:spMkLst>
            <pc:docMk/>
            <pc:sldMk cId="24410925" sldId="511"/>
            <ac:spMk id="7" creationId="{00000000-0000-0000-0000-000000000000}"/>
          </ac:spMkLst>
        </pc:spChg>
        <pc:spChg chg="del mod topLvl">
          <ac:chgData name="Yahya Mohammad Garout" userId="48478b39-db74-4b02-9727-4fe8f71c1945" providerId="ADAL" clId="{28C7FDBD-6830-4327-A3B3-D962E9B05B4D}" dt="2023-01-15T10:13:11.314" v="116" actId="478"/>
          <ac:spMkLst>
            <pc:docMk/>
            <pc:sldMk cId="24410925" sldId="511"/>
            <ac:spMk id="8" creationId="{00000000-0000-0000-0000-000000000000}"/>
          </ac:spMkLst>
        </pc:spChg>
        <pc:spChg chg="del">
          <ac:chgData name="Yahya Mohammad Garout" userId="48478b39-db74-4b02-9727-4fe8f71c1945" providerId="ADAL" clId="{28C7FDBD-6830-4327-A3B3-D962E9B05B4D}" dt="2023-01-15T10:12:26.274" v="112" actId="478"/>
          <ac:spMkLst>
            <pc:docMk/>
            <pc:sldMk cId="24410925" sldId="511"/>
            <ac:spMk id="9" creationId="{BE467EC0-036B-0C86-91B0-97497A683754}"/>
          </ac:spMkLst>
        </pc:spChg>
        <pc:grpChg chg="del">
          <ac:chgData name="Yahya Mohammad Garout" userId="48478b39-db74-4b02-9727-4fe8f71c1945" providerId="ADAL" clId="{28C7FDBD-6830-4327-A3B3-D962E9B05B4D}" dt="2023-01-15T10:13:11.314" v="116" actId="478"/>
          <ac:grpSpMkLst>
            <pc:docMk/>
            <pc:sldMk cId="24410925" sldId="511"/>
            <ac:grpSpMk id="5" creationId="{00000000-0000-0000-0000-000000000000}"/>
          </ac:grpSpMkLst>
        </pc:grpChg>
      </pc:sldChg>
      <pc:sldChg chg="del">
        <pc:chgData name="Yahya Mohammad Garout" userId="48478b39-db74-4b02-9727-4fe8f71c1945" providerId="ADAL" clId="{28C7FDBD-6830-4327-A3B3-D962E9B05B4D}" dt="2023-01-15T10:06:24.790" v="80" actId="47"/>
        <pc:sldMkLst>
          <pc:docMk/>
          <pc:sldMk cId="92656025" sldId="515"/>
        </pc:sldMkLst>
      </pc:sldChg>
      <pc:sldChg chg="modSp mod">
        <pc:chgData name="Yahya Mohammad Garout" userId="48478b39-db74-4b02-9727-4fe8f71c1945" providerId="ADAL" clId="{28C7FDBD-6830-4327-A3B3-D962E9B05B4D}" dt="2023-01-15T12:32:47.719" v="372" actId="20577"/>
        <pc:sldMkLst>
          <pc:docMk/>
          <pc:sldMk cId="358689302" sldId="516"/>
        </pc:sldMkLst>
        <pc:graphicFrameChg chg="modGraphic">
          <ac:chgData name="Yahya Mohammad Garout" userId="48478b39-db74-4b02-9727-4fe8f71c1945" providerId="ADAL" clId="{28C7FDBD-6830-4327-A3B3-D962E9B05B4D}" dt="2023-01-15T12:32:47.719" v="372" actId="20577"/>
          <ac:graphicFrameMkLst>
            <pc:docMk/>
            <pc:sldMk cId="358689302" sldId="516"/>
            <ac:graphicFrameMk id="5" creationId="{00000000-0000-0000-0000-000000000000}"/>
          </ac:graphicFrameMkLst>
        </pc:graphicFrameChg>
      </pc:sldChg>
      <pc:sldChg chg="addSp delSp modSp">
        <pc:chgData name="Yahya Mohammad Garout" userId="48478b39-db74-4b02-9727-4fe8f71c1945" providerId="ADAL" clId="{28C7FDBD-6830-4327-A3B3-D962E9B05B4D}" dt="2023-01-16T09:54:22.374" v="380"/>
        <pc:sldMkLst>
          <pc:docMk/>
          <pc:sldMk cId="1123993673" sldId="517"/>
        </pc:sldMkLst>
        <pc:spChg chg="add del mod">
          <ac:chgData name="Yahya Mohammad Garout" userId="48478b39-db74-4b02-9727-4fe8f71c1945" providerId="ADAL" clId="{28C7FDBD-6830-4327-A3B3-D962E9B05B4D}" dt="2023-01-16T09:53:26.116" v="376"/>
          <ac:spMkLst>
            <pc:docMk/>
            <pc:sldMk cId="1123993673" sldId="517"/>
            <ac:spMk id="8" creationId="{0459882A-1683-DD70-0479-BFF66AA75786}"/>
          </ac:spMkLst>
        </pc:spChg>
        <pc:spChg chg="add del mod">
          <ac:chgData name="Yahya Mohammad Garout" userId="48478b39-db74-4b02-9727-4fe8f71c1945" providerId="ADAL" clId="{28C7FDBD-6830-4327-A3B3-D962E9B05B4D}" dt="2023-01-16T09:54:22.374" v="380"/>
          <ac:spMkLst>
            <pc:docMk/>
            <pc:sldMk cId="1123993673" sldId="517"/>
            <ac:spMk id="9" creationId="{EB020F72-2D83-D7BE-0060-2233C4BB7F74}"/>
          </ac:spMkLst>
        </pc:spChg>
        <pc:picChg chg="mod">
          <ac:chgData name="Yahya Mohammad Garout" userId="48478b39-db74-4b02-9727-4fe8f71c1945" providerId="ADAL" clId="{28C7FDBD-6830-4327-A3B3-D962E9B05B4D}" dt="2023-01-16T09:53:23.841" v="375" actId="1076"/>
          <ac:picMkLst>
            <pc:docMk/>
            <pc:sldMk cId="1123993673" sldId="517"/>
            <ac:picMk id="5" creationId="{00000000-0000-0000-0000-000000000000}"/>
          </ac:picMkLst>
        </pc:picChg>
      </pc:sldChg>
      <pc:sldChg chg="del">
        <pc:chgData name="Yahya Mohammad Garout" userId="48478b39-db74-4b02-9727-4fe8f71c1945" providerId="ADAL" clId="{28C7FDBD-6830-4327-A3B3-D962E9B05B4D}" dt="2023-01-15T10:41:20.819" v="327" actId="47"/>
        <pc:sldMkLst>
          <pc:docMk/>
          <pc:sldMk cId="1826040497" sldId="521"/>
        </pc:sldMkLst>
      </pc:sldChg>
      <pc:sldChg chg="del">
        <pc:chgData name="Yahya Mohammad Garout" userId="48478b39-db74-4b02-9727-4fe8f71c1945" providerId="ADAL" clId="{28C7FDBD-6830-4327-A3B3-D962E9B05B4D}" dt="2023-01-15T10:41:22.804" v="328" actId="47"/>
        <pc:sldMkLst>
          <pc:docMk/>
          <pc:sldMk cId="790539778" sldId="522"/>
        </pc:sldMkLst>
      </pc:sldChg>
      <pc:sldChg chg="del">
        <pc:chgData name="Yahya Mohammad Garout" userId="48478b39-db74-4b02-9727-4fe8f71c1945" providerId="ADAL" clId="{28C7FDBD-6830-4327-A3B3-D962E9B05B4D}" dt="2023-01-15T10:41:47.140" v="339" actId="47"/>
        <pc:sldMkLst>
          <pc:docMk/>
          <pc:sldMk cId="1790913077" sldId="523"/>
        </pc:sldMkLst>
      </pc:sldChg>
      <pc:sldChg chg="del">
        <pc:chgData name="Yahya Mohammad Garout" userId="48478b39-db74-4b02-9727-4fe8f71c1945" providerId="ADAL" clId="{28C7FDBD-6830-4327-A3B3-D962E9B05B4D}" dt="2023-01-15T10:42:02.520" v="341" actId="47"/>
        <pc:sldMkLst>
          <pc:docMk/>
          <pc:sldMk cId="950498629" sldId="524"/>
        </pc:sldMkLst>
      </pc:sldChg>
      <pc:sldChg chg="del">
        <pc:chgData name="Yahya Mohammad Garout" userId="48478b39-db74-4b02-9727-4fe8f71c1945" providerId="ADAL" clId="{28C7FDBD-6830-4327-A3B3-D962E9B05B4D}" dt="2023-01-15T10:42:05.205" v="342" actId="47"/>
        <pc:sldMkLst>
          <pc:docMk/>
          <pc:sldMk cId="1546054323" sldId="525"/>
        </pc:sldMkLst>
      </pc:sldChg>
      <pc:sldChg chg="del">
        <pc:chgData name="Yahya Mohammad Garout" userId="48478b39-db74-4b02-9727-4fe8f71c1945" providerId="ADAL" clId="{28C7FDBD-6830-4327-A3B3-D962E9B05B4D}" dt="2023-01-15T10:42:10.376" v="343" actId="47"/>
        <pc:sldMkLst>
          <pc:docMk/>
          <pc:sldMk cId="2426821866" sldId="526"/>
        </pc:sldMkLst>
      </pc:sldChg>
      <pc:sldChg chg="del">
        <pc:chgData name="Yahya Mohammad Garout" userId="48478b39-db74-4b02-9727-4fe8f71c1945" providerId="ADAL" clId="{28C7FDBD-6830-4327-A3B3-D962E9B05B4D}" dt="2023-01-15T10:42:16.248" v="344" actId="47"/>
        <pc:sldMkLst>
          <pc:docMk/>
          <pc:sldMk cId="3602553849" sldId="527"/>
        </pc:sldMkLst>
      </pc:sldChg>
      <pc:sldMasterChg chg="modSldLayout">
        <pc:chgData name="Yahya Mohammad Garout" userId="48478b39-db74-4b02-9727-4fe8f71c1945" providerId="ADAL" clId="{28C7FDBD-6830-4327-A3B3-D962E9B05B4D}" dt="2023-01-15T09:57:10.478" v="1" actId="20577"/>
        <pc:sldMasterMkLst>
          <pc:docMk/>
          <pc:sldMasterMk cId="2412370999" sldId="2147483660"/>
        </pc:sldMasterMkLst>
        <pc:sldLayoutChg chg="modSp mod">
          <pc:chgData name="Yahya Mohammad Garout" userId="48478b39-db74-4b02-9727-4fe8f71c1945" providerId="ADAL" clId="{28C7FDBD-6830-4327-A3B3-D962E9B05B4D}" dt="2023-01-15T09:57:10.478" v="1" actId="20577"/>
          <pc:sldLayoutMkLst>
            <pc:docMk/>
            <pc:sldMasterMk cId="2412370999" sldId="2147483660"/>
            <pc:sldLayoutMk cId="515385759" sldId="2147483662"/>
          </pc:sldLayoutMkLst>
          <pc:spChg chg="mod">
            <ac:chgData name="Yahya Mohammad Garout" userId="48478b39-db74-4b02-9727-4fe8f71c1945" providerId="ADAL" clId="{28C7FDBD-6830-4327-A3B3-D962E9B05B4D}" dt="2023-01-15T09:57:10.478" v="1" actId="20577"/>
            <ac:spMkLst>
              <pc:docMk/>
              <pc:sldMasterMk cId="2412370999" sldId="2147483660"/>
              <pc:sldLayoutMk cId="515385759" sldId="2147483662"/>
              <ac:spMk id="1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1A9E9ECB-DCDB-49F0-A37A-9662C67BB324}" type="datetimeFigureOut">
              <a:rPr lang="en-US" smtClean="0"/>
              <a:t>1/16/2023</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2DD6DB9-22E3-44DB-937B-E0968F646ED9}" type="datetimeFigureOut">
              <a:rPr lang="en-US" smtClean="0"/>
              <a:t>1/16/2023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a:t>
            </a:fld>
            <a:endParaRPr lang="en-US"/>
          </a:p>
        </p:txBody>
      </p:sp>
    </p:spTree>
    <p:extLst>
      <p:ext uri="{BB962C8B-B14F-4D97-AF65-F5344CB8AC3E}">
        <p14:creationId xmlns:p14="http://schemas.microsoft.com/office/powerpoint/2010/main" val="191070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buClr>
                <a:srgbClr val="006600"/>
              </a:buClr>
              <a:buSzTx/>
              <a:buFont typeface="Wingdings" panose="05000000000000000000" pitchFamily="2" charset="2"/>
              <a:buChar char="§"/>
            </a:pPr>
            <a:r>
              <a:rPr lang="en-US" sz="1300" dirty="0"/>
              <a:t>The only difference between System.out.println and </a:t>
            </a:r>
            <a:r>
              <a:rPr lang="en-US" sz="1300" dirty="0" err="1"/>
              <a:t>System.out.print</a:t>
            </a:r>
            <a:r>
              <a:rPr lang="en-US" sz="1300" dirty="0"/>
              <a:t> is that</a:t>
            </a:r>
            <a:br>
              <a:rPr lang="en-US" sz="1300" dirty="0"/>
            </a:br>
            <a:r>
              <a:rPr lang="en-US" sz="1300" dirty="0"/>
              <a:t>with </a:t>
            </a:r>
            <a:r>
              <a:rPr lang="en-US" sz="1300" dirty="0" err="1"/>
              <a:t>println</a:t>
            </a:r>
            <a:r>
              <a:rPr lang="en-US" sz="1300" dirty="0"/>
              <a:t>, the </a:t>
            </a:r>
            <a:r>
              <a:rPr lang="en-US" sz="1300" i="1" dirty="0"/>
              <a:t>next </a:t>
            </a:r>
            <a:r>
              <a:rPr lang="en-US" sz="1300" dirty="0"/>
              <a:t>output goes on a </a:t>
            </a:r>
            <a:r>
              <a:rPr lang="en-US" sz="1300" i="1" dirty="0"/>
              <a:t>new line</a:t>
            </a:r>
            <a:r>
              <a:rPr lang="en-US" sz="1300" dirty="0"/>
              <a:t>, whereas with print, the next output is</a:t>
            </a:r>
            <a:br>
              <a:rPr lang="en-US" sz="1300" dirty="0"/>
            </a:br>
            <a:r>
              <a:rPr lang="en-US" sz="1300" dirty="0"/>
              <a:t>placed on the </a:t>
            </a:r>
            <a:r>
              <a:rPr lang="en-US" sz="1300" i="1" dirty="0"/>
              <a:t>same line</a:t>
            </a:r>
            <a:r>
              <a:rPr lang="en-US" sz="1300" dirty="0"/>
              <a:t>.</a:t>
            </a:r>
            <a:r>
              <a:rPr lang="en-US" dirty="0"/>
              <a:t> </a:t>
            </a:r>
            <a:br>
              <a:rPr lang="en-US" dirty="0"/>
            </a:br>
            <a:endParaRPr lang="en-US" dirty="0"/>
          </a:p>
          <a:p>
            <a:pPr eaLnBrk="1" hangingPunct="1">
              <a:spcBef>
                <a:spcPct val="0"/>
              </a:spcBef>
              <a:buClr>
                <a:srgbClr val="006600"/>
              </a:buClr>
              <a:buSzTx/>
              <a:buFont typeface="Wingdings" panose="05000000000000000000" pitchFamily="2" charset="2"/>
              <a:buChar char="§"/>
            </a:pPr>
            <a:r>
              <a:rPr lang="en-GB" altLang="en-US" sz="1300" dirty="0"/>
              <a:t>The </a:t>
            </a:r>
            <a:r>
              <a:rPr lang="en-GB" altLang="en-US" sz="1300" b="1" dirty="0"/>
              <a:t>print</a:t>
            </a:r>
            <a:r>
              <a:rPr lang="en-GB" altLang="en-US" sz="1300" dirty="0"/>
              <a:t> and </a:t>
            </a:r>
            <a:r>
              <a:rPr lang="en-GB" altLang="en-US" sz="1300" b="1" dirty="0" err="1"/>
              <a:t>println</a:t>
            </a:r>
            <a:r>
              <a:rPr lang="en-GB" altLang="en-US" sz="1300" dirty="0"/>
              <a:t> methods do not provide much control over the formatting</a:t>
            </a:r>
          </a:p>
          <a:p>
            <a:pPr eaLnBrk="1" hangingPunct="1">
              <a:spcBef>
                <a:spcPct val="0"/>
              </a:spcBef>
              <a:buClr>
                <a:srgbClr val="006600"/>
              </a:buClr>
              <a:buSzTx/>
              <a:buFontTx/>
              <a:buNone/>
            </a:pPr>
            <a:r>
              <a:rPr lang="en-GB" altLang="en-US" sz="1300" dirty="0"/>
              <a:t>     of output.</a:t>
            </a:r>
          </a:p>
          <a:p>
            <a:pPr eaLnBrk="1" hangingPunct="1">
              <a:spcBef>
                <a:spcPct val="0"/>
              </a:spcBef>
              <a:buClr>
                <a:srgbClr val="006600"/>
              </a:buClr>
              <a:buSzTx/>
              <a:buFontTx/>
              <a:buNone/>
            </a:pPr>
            <a:endParaRPr lang="en-GB" altLang="en-US" sz="1300" dirty="0"/>
          </a:p>
          <a:p>
            <a:pPr eaLnBrk="1" hangingPunct="1">
              <a:spcBef>
                <a:spcPct val="0"/>
              </a:spcBef>
              <a:buClr>
                <a:srgbClr val="006600"/>
              </a:buClr>
              <a:buSzTx/>
              <a:buFontTx/>
              <a:buNone/>
            </a:pPr>
            <a:r>
              <a:rPr lang="en-US" sz="1300" dirty="0"/>
              <a:t>Java includes a method named </a:t>
            </a:r>
            <a:r>
              <a:rPr lang="en-US" sz="1300" dirty="0" err="1"/>
              <a:t>printf</a:t>
            </a:r>
            <a:r>
              <a:rPr lang="en-US" sz="1300" dirty="0"/>
              <a:t> that can be used to</a:t>
            </a:r>
            <a:br>
              <a:rPr lang="en-US" sz="1300" dirty="0"/>
            </a:br>
            <a:r>
              <a:rPr lang="en-US" sz="1300" dirty="0"/>
              <a:t>give output in a specific format</a:t>
            </a:r>
            <a:r>
              <a:rPr lang="en-US" dirty="0"/>
              <a:t> </a:t>
            </a:r>
            <a:br>
              <a:rPr lang="en-US" dirty="0"/>
            </a:br>
            <a:endParaRPr lang="en-US" dirty="0"/>
          </a:p>
          <a:p>
            <a:pPr eaLnBrk="1" hangingPunct="1">
              <a:spcBef>
                <a:spcPct val="0"/>
              </a:spcBef>
              <a:buClr>
                <a:srgbClr val="006600"/>
              </a:buClr>
              <a:buSzTx/>
              <a:buFontTx/>
              <a:buNone/>
            </a:pPr>
            <a:endParaRPr lang="en-US" altLang="en-US" sz="1300" dirty="0"/>
          </a:p>
          <a:p>
            <a:pPr eaLnBrk="1" hangingPunct="1">
              <a:spcBef>
                <a:spcPct val="0"/>
              </a:spcBef>
              <a:buClr>
                <a:srgbClr val="006600"/>
              </a:buClr>
              <a:buSzTx/>
              <a:buFont typeface="Wingdings" panose="05000000000000000000" pitchFamily="2" charset="2"/>
              <a:buChar char="§"/>
            </a:pPr>
            <a:r>
              <a:rPr lang="en-US" altLang="en-US" sz="1300" dirty="0"/>
              <a:t>The </a:t>
            </a:r>
            <a:r>
              <a:rPr lang="en-US" altLang="en-US" sz="1300" b="1" dirty="0" err="1"/>
              <a:t>printf</a:t>
            </a:r>
            <a:r>
              <a:rPr lang="en-US" altLang="en-US" sz="1300" dirty="0"/>
              <a:t> method formats multiple arguments based on a </a:t>
            </a:r>
            <a:r>
              <a:rPr lang="en-US" altLang="en-US" sz="1300" b="1" i="1" dirty="0"/>
              <a:t>format string</a:t>
            </a:r>
            <a:r>
              <a:rPr lang="en-US" altLang="en-US" sz="1300" dirty="0"/>
              <a:t>. </a:t>
            </a:r>
          </a:p>
          <a:p>
            <a:pPr eaLnBrk="1" hangingPunct="1">
              <a:spcBef>
                <a:spcPct val="0"/>
              </a:spcBef>
              <a:buClr>
                <a:srgbClr val="006600"/>
              </a:buClr>
              <a:buSzTx/>
              <a:buFontTx/>
              <a:buNone/>
            </a:pPr>
            <a:r>
              <a:rPr lang="en-US" altLang="en-US" sz="1300" dirty="0"/>
              <a:t>   The format string consists of a string constant embedded with </a:t>
            </a:r>
            <a:r>
              <a:rPr lang="en-US" altLang="en-US" sz="1300" b="1" i="1" dirty="0"/>
              <a:t>format  specifiers</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15</a:t>
            </a:fld>
            <a:endParaRPr lang="en-US"/>
          </a:p>
        </p:txBody>
      </p:sp>
    </p:spTree>
    <p:extLst>
      <p:ext uri="{BB962C8B-B14F-4D97-AF65-F5344CB8AC3E}">
        <p14:creationId xmlns:p14="http://schemas.microsoft.com/office/powerpoint/2010/main" val="1664959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syntax </a:t>
            </a:r>
            <a:r>
              <a:rPr lang="en-US" dirty="0"/>
              <a:t>new Scanner(System.in) </a:t>
            </a:r>
            <a:r>
              <a:rPr lang="en-US" b="0" dirty="0"/>
              <a:t>creates an object of the </a:t>
            </a:r>
            <a:r>
              <a:rPr lang="en-US" dirty="0"/>
              <a:t>Scanner </a:t>
            </a:r>
            <a:r>
              <a:rPr lang="en-US" b="0" dirty="0"/>
              <a:t>type. The syntax</a:t>
            </a:r>
            <a:br>
              <a:rPr lang="en-US" b="0" dirty="0"/>
            </a:br>
            <a:r>
              <a:rPr lang="en-US" dirty="0"/>
              <a:t>Scanner input </a:t>
            </a:r>
            <a:r>
              <a:rPr lang="en-US" b="0" dirty="0"/>
              <a:t>declares that </a:t>
            </a:r>
            <a:r>
              <a:rPr lang="en-US" dirty="0"/>
              <a:t>input </a:t>
            </a:r>
            <a:r>
              <a:rPr lang="en-US" b="0" dirty="0"/>
              <a:t>is a variable whose type is </a:t>
            </a:r>
            <a:r>
              <a:rPr lang="en-US" dirty="0"/>
              <a:t>Scanner</a:t>
            </a:r>
            <a:r>
              <a:rPr lang="en-US" b="0" dirty="0"/>
              <a:t>. The whole line</a:t>
            </a:r>
            <a:br>
              <a:rPr lang="en-US" b="0" dirty="0"/>
            </a:br>
            <a:r>
              <a:rPr lang="en-US" dirty="0"/>
              <a:t>Scanner input = new Scanner(System.in) </a:t>
            </a:r>
            <a:r>
              <a:rPr lang="en-US" b="0" dirty="0"/>
              <a:t>creates a </a:t>
            </a:r>
            <a:r>
              <a:rPr lang="en-US" dirty="0"/>
              <a:t>Scanner </a:t>
            </a:r>
            <a:r>
              <a:rPr lang="en-US" b="0" dirty="0"/>
              <a:t>object and assigns its</a:t>
            </a:r>
            <a:br>
              <a:rPr lang="en-US" b="0" dirty="0"/>
            </a:br>
            <a:r>
              <a:rPr lang="en-US" b="0" dirty="0"/>
              <a:t>reference to the variable </a:t>
            </a:r>
            <a:r>
              <a:rPr lang="en-US" dirty="0"/>
              <a:t>input</a:t>
            </a:r>
            <a:r>
              <a:rPr lang="en-US" b="0" dirty="0"/>
              <a:t>. </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16</a:t>
            </a:fld>
            <a:endParaRPr lang="en-US"/>
          </a:p>
        </p:txBody>
      </p:sp>
    </p:spTree>
    <p:extLst>
      <p:ext uri="{BB962C8B-B14F-4D97-AF65-F5344CB8AC3E}">
        <p14:creationId xmlns:p14="http://schemas.microsoft.com/office/powerpoint/2010/main" val="427304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syntax </a:t>
            </a:r>
            <a:r>
              <a:rPr lang="en-US" dirty="0"/>
              <a:t>new Scanner(System.in) </a:t>
            </a:r>
            <a:r>
              <a:rPr lang="en-US" b="0" dirty="0"/>
              <a:t>creates an object of the </a:t>
            </a:r>
            <a:r>
              <a:rPr lang="en-US" dirty="0"/>
              <a:t>Scanner </a:t>
            </a:r>
            <a:r>
              <a:rPr lang="en-US" b="0" dirty="0"/>
              <a:t>type. The syntax</a:t>
            </a:r>
            <a:br>
              <a:rPr lang="en-US" b="0" dirty="0"/>
            </a:br>
            <a:r>
              <a:rPr lang="en-US" dirty="0"/>
              <a:t>Scanner input </a:t>
            </a:r>
            <a:r>
              <a:rPr lang="en-US" b="0" dirty="0"/>
              <a:t>declares that </a:t>
            </a:r>
            <a:r>
              <a:rPr lang="en-US" dirty="0"/>
              <a:t>input </a:t>
            </a:r>
            <a:r>
              <a:rPr lang="en-US" b="0" dirty="0"/>
              <a:t>is a variable whose type is </a:t>
            </a:r>
            <a:r>
              <a:rPr lang="en-US" dirty="0"/>
              <a:t>Scanner</a:t>
            </a:r>
            <a:r>
              <a:rPr lang="en-US" b="0" dirty="0"/>
              <a:t>. The whole line</a:t>
            </a:r>
            <a:br>
              <a:rPr lang="en-US" b="0" dirty="0"/>
            </a:br>
            <a:r>
              <a:rPr lang="en-US" dirty="0"/>
              <a:t>Scanner input = new Scanner(System.in) </a:t>
            </a:r>
            <a:r>
              <a:rPr lang="en-US" b="0" dirty="0"/>
              <a:t>creates a </a:t>
            </a:r>
            <a:r>
              <a:rPr lang="en-US" dirty="0"/>
              <a:t>Scanner </a:t>
            </a:r>
            <a:r>
              <a:rPr lang="en-US" b="0" dirty="0"/>
              <a:t>object and assigns its</a:t>
            </a:r>
            <a:br>
              <a:rPr lang="en-US" b="0" dirty="0"/>
            </a:br>
            <a:r>
              <a:rPr lang="en-US" b="0" dirty="0"/>
              <a:t>reference to the variable </a:t>
            </a:r>
            <a:r>
              <a:rPr lang="en-US" dirty="0"/>
              <a:t>input</a:t>
            </a:r>
            <a:r>
              <a:rPr lang="en-US" b="0" dirty="0"/>
              <a:t>. </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17</a:t>
            </a:fld>
            <a:endParaRPr lang="en-US"/>
          </a:p>
        </p:txBody>
      </p:sp>
    </p:spTree>
    <p:extLst>
      <p:ext uri="{BB962C8B-B14F-4D97-AF65-F5344CB8AC3E}">
        <p14:creationId xmlns:p14="http://schemas.microsoft.com/office/powerpoint/2010/main" val="664050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obtain a string </a:t>
            </a:r>
            <a:r>
              <a:rPr lang="en-US" sz="1200" b="0" i="1" kern="1200" dirty="0">
                <a:solidFill>
                  <a:schemeClr val="tx1"/>
                </a:solidFill>
                <a:effectLst/>
                <a:latin typeface="+mn-lt"/>
                <a:ea typeface="+mn-ea"/>
                <a:cs typeface="+mn-cs"/>
              </a:rPr>
              <a:t>literal </a:t>
            </a:r>
            <a:r>
              <a:rPr lang="en-US" sz="1200" b="0" i="0" kern="1200" dirty="0">
                <a:solidFill>
                  <a:schemeClr val="tx1"/>
                </a:solidFill>
                <a:effectLst/>
                <a:latin typeface="+mn-lt"/>
                <a:ea typeface="+mn-ea"/>
                <a:cs typeface="+mn-cs"/>
              </a:rPr>
              <a:t>simply by enclosing a sequence of characters in double quotation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marks.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ar-SA" sz="1200" dirty="0"/>
              <a:t>A String object can be constructed by either:</a:t>
            </a:r>
          </a:p>
          <a:p>
            <a:r>
              <a:rPr lang="en-US" altLang="ar-SA" sz="1200" dirty="0"/>
              <a:t>directly assigning a string literal’s starting address to a String reference variable.</a:t>
            </a:r>
          </a:p>
          <a:p>
            <a:r>
              <a:rPr lang="en-US" altLang="ar-SA" sz="1200" dirty="0"/>
              <a:t>By assigning a String object’s starting address to a String reference variable via the </a:t>
            </a:r>
            <a:r>
              <a:rPr lang="en-US" altLang="ar-SA" sz="1200" dirty="0">
                <a:solidFill>
                  <a:srgbClr val="0000CC"/>
                </a:solidFill>
              </a:rPr>
              <a:t>new</a:t>
            </a:r>
            <a:r>
              <a:rPr lang="en-US" altLang="ar-SA" sz="1200" dirty="0"/>
              <a:t> operator and a constructor</a:t>
            </a:r>
          </a:p>
          <a:p>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23</a:t>
            </a:fld>
            <a:endParaRPr lang="en-US"/>
          </a:p>
        </p:txBody>
      </p:sp>
    </p:spTree>
    <p:extLst>
      <p:ext uri="{BB962C8B-B14F-4D97-AF65-F5344CB8AC3E}">
        <p14:creationId xmlns:p14="http://schemas.microsoft.com/office/powerpoint/2010/main" val="258318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25</a:t>
            </a:fld>
            <a:endParaRPr lang="en-US"/>
          </a:p>
        </p:txBody>
      </p:sp>
    </p:spTree>
    <p:extLst>
      <p:ext uri="{BB962C8B-B14F-4D97-AF65-F5344CB8AC3E}">
        <p14:creationId xmlns:p14="http://schemas.microsoft.com/office/powerpoint/2010/main" val="3461477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Often in a program you need to compare two values, such as whether </a:t>
            </a:r>
            <a:r>
              <a:rPr lang="en-US" altLang="en-US" dirty="0" err="1"/>
              <a:t>i</a:t>
            </a:r>
            <a:r>
              <a:rPr lang="en-US" altLang="en-US" dirty="0"/>
              <a:t> is greater than j. Java provides six comparison operators </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29</a:t>
            </a:fld>
            <a:endParaRPr lang="en-US"/>
          </a:p>
        </p:txBody>
      </p:sp>
    </p:spTree>
    <p:extLst>
      <p:ext uri="{BB962C8B-B14F-4D97-AF65-F5344CB8AC3E}">
        <p14:creationId xmlns:p14="http://schemas.microsoft.com/office/powerpoint/2010/main" val="2193705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selection control structure allows one set of statements to be executed if a condition is true and another set of actions to be executed if a condition is false. </a:t>
            </a:r>
          </a:p>
          <a:p>
            <a:r>
              <a:rPr lang="en-US" sz="1200" b="0" i="0" kern="1200" dirty="0">
                <a:solidFill>
                  <a:schemeClr val="tx1"/>
                </a:solidFill>
                <a:effectLst/>
                <a:latin typeface="+mn-lt"/>
                <a:ea typeface="+mn-ea"/>
                <a:cs typeface="+mn-cs"/>
              </a:rPr>
              <a:t>Every decision a computer program makes involves evaluating a </a:t>
            </a:r>
            <a:r>
              <a:rPr lang="en-US" sz="1200" b="1" i="0" kern="1200" dirty="0">
                <a:solidFill>
                  <a:schemeClr val="tx1"/>
                </a:solidFill>
                <a:effectLst/>
                <a:latin typeface="+mn-lt"/>
                <a:ea typeface="+mn-ea"/>
                <a:cs typeface="+mn-cs"/>
              </a:rPr>
              <a:t>Boolean expression</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30</a:t>
            </a:fld>
            <a:endParaRPr lang="en-US"/>
          </a:p>
        </p:txBody>
      </p:sp>
    </p:spTree>
    <p:extLst>
      <p:ext uri="{BB962C8B-B14F-4D97-AF65-F5344CB8AC3E}">
        <p14:creationId xmlns:p14="http://schemas.microsoft.com/office/powerpoint/2010/main" val="760870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body of the statement is always enclosed in a pair of braces. Listing 3.5</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shows a sample switch statement, whose controlling expression is the variable</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numberOfBabies</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Within the braces is a list of cases, each case consisting of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keyword case followed by a constant—called a </a:t>
            </a:r>
            <a:r>
              <a:rPr lang="en-US" sz="1200" b="1" i="0" kern="1200" dirty="0">
                <a:solidFill>
                  <a:schemeClr val="tx1"/>
                </a:solidFill>
                <a:effectLst/>
                <a:latin typeface="+mn-lt"/>
                <a:ea typeface="+mn-ea"/>
                <a:cs typeface="+mn-cs"/>
              </a:rPr>
              <a:t>case label</a:t>
            </a:r>
            <a:r>
              <a:rPr lang="en-US" sz="1200" b="0" i="0" kern="1200" dirty="0">
                <a:solidFill>
                  <a:schemeClr val="tx1"/>
                </a:solidFill>
                <a:effectLst/>
                <a:latin typeface="+mn-lt"/>
                <a:ea typeface="+mn-ea"/>
                <a:cs typeface="+mn-cs"/>
              </a:rPr>
              <a:t>—then a colon,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a list of statements, which are the actions for that case:</a:t>
            </a:r>
            <a:r>
              <a:rPr lang="en-US" dirty="0"/>
              <a:t>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33</a:t>
            </a:fld>
            <a:endParaRPr lang="en-US"/>
          </a:p>
        </p:txBody>
      </p:sp>
    </p:spTree>
    <p:extLst>
      <p:ext uri="{BB962C8B-B14F-4D97-AF65-F5344CB8AC3E}">
        <p14:creationId xmlns:p14="http://schemas.microsoft.com/office/powerpoint/2010/main" val="1848864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switch statement is executed, the controlling expression—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dayNumber</a:t>
            </a:r>
            <a:r>
              <a:rPr lang="en-US" sz="1200" b="0" i="0" kern="1200" dirty="0">
                <a:solidFill>
                  <a:schemeClr val="tx1"/>
                </a:solidFill>
                <a:effectLst/>
                <a:latin typeface="+mn-lt"/>
                <a:ea typeface="+mn-ea"/>
                <a:cs typeface="+mn-cs"/>
              </a:rPr>
              <a:t> in this example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evaluated. </a:t>
            </a:r>
          </a:p>
          <a:p>
            <a:r>
              <a:rPr lang="en-US" sz="1200" b="0" i="0" kern="1200" dirty="0">
                <a:solidFill>
                  <a:schemeClr val="tx1"/>
                </a:solidFill>
                <a:effectLst/>
                <a:latin typeface="+mn-lt"/>
                <a:ea typeface="+mn-ea"/>
                <a:cs typeface="+mn-cs"/>
              </a:rPr>
              <a:t>The list of alternatives is then searched until a case label that matches the value of the controlling expression is found, and the action associated with that label is executed.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cannot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have duplicate case labels, since that would produce an ambiguous situation.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Notice that the action for each case in Listing 3.5 ends with a </a:t>
            </a:r>
            <a:r>
              <a:rPr lang="en-US" sz="1200" b="1" i="0" kern="1200" dirty="0" err="1">
                <a:solidFill>
                  <a:schemeClr val="tx1"/>
                </a:solidFill>
                <a:effectLst/>
                <a:latin typeface="+mn-lt"/>
                <a:ea typeface="+mn-ea"/>
                <a:cs typeface="+mn-cs"/>
              </a:rPr>
              <a:t>brea</a:t>
            </a:r>
            <a:r>
              <a:rPr lang="en-US" dirty="0"/>
              <a:t> </a:t>
            </a:r>
            <a:br>
              <a:rPr lang="en-US" dirty="0"/>
            </a:br>
            <a:endParaRPr lang="en-US" dirty="0"/>
          </a:p>
          <a:p>
            <a:endParaRPr lang="en-US" dirty="0"/>
          </a:p>
          <a:p>
            <a:r>
              <a:rPr lang="en-US" dirty="0"/>
              <a:t>Case doesn’t always need to have order 1, 2, 3 and so on. It can have any integer value after case keyword. Also, case doesn’t need to be in an ascending order always, you can specify them in any order based on the requirement.</a:t>
            </a:r>
          </a:p>
          <a:p>
            <a:r>
              <a:rPr lang="en-US" dirty="0"/>
              <a:t>2) You can also use characters in switch case. for example </a:t>
            </a:r>
          </a:p>
        </p:txBody>
      </p:sp>
      <p:sp>
        <p:nvSpPr>
          <p:cNvPr id="4" name="Slide Number Placeholder 3"/>
          <p:cNvSpPr>
            <a:spLocks noGrp="1"/>
          </p:cNvSpPr>
          <p:nvPr>
            <p:ph type="sldNum" sz="quarter" idx="10"/>
          </p:nvPr>
        </p:nvSpPr>
        <p:spPr/>
        <p:txBody>
          <a:bodyPr/>
          <a:lstStyle/>
          <a:p>
            <a:fld id="{06DE6E4C-9EFA-43D4-A466-27E605DE36D5}" type="slidenum">
              <a:rPr lang="en-US" smtClean="0"/>
              <a:t>34</a:t>
            </a:fld>
            <a:endParaRPr lang="en-US"/>
          </a:p>
        </p:txBody>
      </p:sp>
    </p:spTree>
    <p:extLst>
      <p:ext uri="{BB962C8B-B14F-4D97-AF65-F5344CB8AC3E}">
        <p14:creationId xmlns:p14="http://schemas.microsoft.com/office/powerpoint/2010/main" val="1371676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Loop condition that controls the execution of the body. It is evaluated each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time to determine if the loop body is executed.</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37</a:t>
            </a:fld>
            <a:endParaRPr lang="en-US"/>
          </a:p>
        </p:txBody>
      </p:sp>
    </p:spTree>
    <p:extLst>
      <p:ext uri="{BB962C8B-B14F-4D97-AF65-F5344CB8AC3E}">
        <p14:creationId xmlns:p14="http://schemas.microsoft.com/office/powerpoint/2010/main" val="259655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Every data type has a range of values. The compiler allocates memory space for each variable or constant according to its data type. </a:t>
            </a:r>
          </a:p>
          <a:p>
            <a:endParaRPr lang="en-US" sz="1300" dirty="0"/>
          </a:p>
          <a:p>
            <a:endParaRPr lang="en-US" sz="1300" dirty="0"/>
          </a:p>
          <a:p>
            <a:r>
              <a:rPr lang="en-US" altLang="en-US" dirty="0"/>
              <a:t>The double type values are more accurate than the float type value</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a:t>
            </a:fld>
            <a:endParaRPr lang="en-US"/>
          </a:p>
        </p:txBody>
      </p:sp>
    </p:spTree>
    <p:extLst>
      <p:ext uri="{BB962C8B-B14F-4D97-AF65-F5344CB8AC3E}">
        <p14:creationId xmlns:p14="http://schemas.microsoft.com/office/powerpoint/2010/main" val="1346407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Using a loop statement, you can simply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tell the computer to display a string a hundred times without having to code the print statement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hundred times, as follows:</a:t>
            </a:r>
            <a:r>
              <a:rPr lang="en-US" dirty="0"/>
              <a:t>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38</a:t>
            </a:fld>
            <a:endParaRPr lang="en-US"/>
          </a:p>
        </p:txBody>
      </p:sp>
    </p:spTree>
    <p:extLst>
      <p:ext uri="{BB962C8B-B14F-4D97-AF65-F5344CB8AC3E}">
        <p14:creationId xmlns:p14="http://schemas.microsoft.com/office/powerpoint/2010/main" val="361533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a:t>
            </a:fld>
            <a:endParaRPr lang="en-US"/>
          </a:p>
        </p:txBody>
      </p:sp>
    </p:spTree>
    <p:extLst>
      <p:ext uri="{BB962C8B-B14F-4D97-AF65-F5344CB8AC3E}">
        <p14:creationId xmlns:p14="http://schemas.microsoft.com/office/powerpoint/2010/main" val="198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0"/>
              </a:spcBef>
              <a:spcAft>
                <a:spcPct val="0"/>
              </a:spcAft>
            </a:pPr>
            <a:r>
              <a:rPr lang="en-US" altLang="en-US" sz="1300" dirty="0">
                <a:latin typeface="Garamond" panose="02020404030301010803" pitchFamily="18" charset="0"/>
              </a:rPr>
              <a:t>In Java, the final keyword is used to denote constants. It can be used with variables, methods, and classes.</a:t>
            </a:r>
          </a:p>
          <a:p>
            <a:pPr defTabSz="966612" eaLnBrk="0" fontAlgn="base" hangingPunct="0">
              <a:spcBef>
                <a:spcPct val="0"/>
              </a:spcBef>
              <a:spcAft>
                <a:spcPct val="0"/>
              </a:spcAft>
            </a:pPr>
            <a:r>
              <a:rPr lang="en-US" altLang="en-US" sz="1300" dirty="0">
                <a:latin typeface="Garamond" panose="02020404030301010803" pitchFamily="18" charset="0"/>
              </a:rPr>
              <a:t>Once any entity (variable, method or class) is declared final, it can be assigned only once. That is,</a:t>
            </a:r>
          </a:p>
          <a:p>
            <a:pPr defTabSz="966612" eaLnBrk="0" fontAlgn="base" hangingPunct="0">
              <a:spcBef>
                <a:spcPct val="0"/>
              </a:spcBef>
              <a:spcAft>
                <a:spcPct val="0"/>
              </a:spcAft>
              <a:buFontTx/>
              <a:buChar char="•"/>
            </a:pPr>
            <a:r>
              <a:rPr lang="en-US" altLang="en-US" sz="1300" dirty="0">
                <a:latin typeface="Garamond" panose="02020404030301010803" pitchFamily="18" charset="0"/>
              </a:rPr>
              <a:t>the final variable cannot be reinitialized with another value </a:t>
            </a:r>
          </a:p>
          <a:p>
            <a:pPr defTabSz="966612" eaLnBrk="0" fontAlgn="base" hangingPunct="0">
              <a:spcBef>
                <a:spcPct val="0"/>
              </a:spcBef>
              <a:spcAft>
                <a:spcPct val="0"/>
              </a:spcAft>
              <a:buFontTx/>
              <a:buChar char="•"/>
            </a:pPr>
            <a:r>
              <a:rPr lang="en-US" altLang="en-US" sz="1300" dirty="0">
                <a:latin typeface="Garamond" panose="02020404030301010803" pitchFamily="18" charset="0"/>
              </a:rPr>
              <a:t>the final method cannot be overridden </a:t>
            </a:r>
          </a:p>
          <a:p>
            <a:pPr defTabSz="966612" eaLnBrk="0" fontAlgn="base" hangingPunct="0">
              <a:spcBef>
                <a:spcPct val="0"/>
              </a:spcBef>
              <a:spcAft>
                <a:spcPct val="0"/>
              </a:spcAft>
              <a:buFontTx/>
              <a:buChar char="•"/>
            </a:pPr>
            <a:r>
              <a:rPr lang="en-US" altLang="en-US" sz="1300" dirty="0">
                <a:latin typeface="Garamond" panose="02020404030301010803" pitchFamily="18" charset="0"/>
              </a:rPr>
              <a:t>the final class cannot be extended </a:t>
            </a:r>
          </a:p>
          <a:p>
            <a:pPr defTabSz="966612" eaLnBrk="0" fontAlgn="base" hangingPunct="0">
              <a:spcBef>
                <a:spcPct val="0"/>
              </a:spcBef>
              <a:spcAft>
                <a:spcPct val="0"/>
              </a:spcAft>
            </a:pPr>
            <a:endParaRPr lang="en-US" altLang="en-US" sz="1300" dirty="0">
              <a:latin typeface="Garamond" panose="02020404030301010803" pitchFamily="18" charset="0"/>
            </a:endParaRP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7</a:t>
            </a:fld>
            <a:endParaRPr lang="en-US"/>
          </a:p>
        </p:txBody>
      </p:sp>
    </p:spTree>
    <p:extLst>
      <p:ext uri="{BB962C8B-B14F-4D97-AF65-F5344CB8AC3E}">
        <p14:creationId xmlns:p14="http://schemas.microsoft.com/office/powerpoint/2010/main" val="2750647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300" dirty="0"/>
            </a:br>
            <a:r>
              <a:rPr lang="en-US" sz="1300" dirty="0"/>
              <a:t>You can assign a value of type char to a variable of type int or to any of the</a:t>
            </a:r>
            <a:br>
              <a:rPr lang="en-US" sz="1300" dirty="0"/>
            </a:br>
            <a:r>
              <a:rPr lang="en-US" sz="1300" dirty="0"/>
              <a:t>numeric types that follow int in our list of types (but not to those that precede int).</a:t>
            </a:r>
            <a:br>
              <a:rPr lang="en-US" sz="1300" dirty="0"/>
            </a:br>
            <a:r>
              <a:rPr lang="en-US" sz="1300" dirty="0"/>
              <a:t>However, in most cases it is not wise to assign a character to an int variable, because</a:t>
            </a:r>
            <a:br>
              <a:rPr lang="en-US" sz="1300" dirty="0"/>
            </a:br>
            <a:r>
              <a:rPr lang="en-US" sz="1300" dirty="0"/>
              <a:t>the result could be confusing.</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8</a:t>
            </a:fld>
            <a:endParaRPr lang="en-US"/>
          </a:p>
        </p:txBody>
      </p:sp>
    </p:spTree>
    <p:extLst>
      <p:ext uri="{BB962C8B-B14F-4D97-AF65-F5344CB8AC3E}">
        <p14:creationId xmlns:p14="http://schemas.microsoft.com/office/powerpoint/2010/main" val="399740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300" dirty="0"/>
            </a:br>
            <a:r>
              <a:rPr lang="en-US" sz="1300" dirty="0"/>
              <a:t>You can assign a value of type char to a variable of type int or to any of the</a:t>
            </a:r>
            <a:br>
              <a:rPr lang="en-US" sz="1300" dirty="0"/>
            </a:br>
            <a:r>
              <a:rPr lang="en-US" sz="1300" dirty="0"/>
              <a:t>numeric types that follow int in our list of types (but not to those that precede int).</a:t>
            </a:r>
            <a:br>
              <a:rPr lang="en-US" sz="1300" dirty="0"/>
            </a:br>
            <a:r>
              <a:rPr lang="en-US" sz="1300" dirty="0"/>
              <a:t>However, in most cases it is not wise to assign a character to an int variable, because</a:t>
            </a:r>
            <a:br>
              <a:rPr lang="en-US" sz="1300" dirty="0"/>
            </a:br>
            <a:r>
              <a:rPr lang="en-US" sz="1300" dirty="0"/>
              <a:t>the result could be confusing.</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9</a:t>
            </a:fld>
            <a:endParaRPr lang="en-US"/>
          </a:p>
        </p:txBody>
      </p:sp>
    </p:spTree>
    <p:extLst>
      <p:ext uri="{BB962C8B-B14F-4D97-AF65-F5344CB8AC3E}">
        <p14:creationId xmlns:p14="http://schemas.microsoft.com/office/powerpoint/2010/main" val="4015145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As in most other languages, Java allows you to form expressions using variables,</a:t>
            </a:r>
            <a:br>
              <a:rPr lang="en-US" sz="1300" dirty="0"/>
            </a:br>
            <a:r>
              <a:rPr lang="en-US" sz="1300" dirty="0"/>
              <a:t>constants, and the arithmetic operators: + (addition), - (subtraction), * (multiplication),</a:t>
            </a:r>
            <a:br>
              <a:rPr lang="en-US" sz="1300" dirty="0"/>
            </a:br>
            <a:r>
              <a:rPr lang="en-US" sz="1300" dirty="0"/>
              <a:t>/ (division), and % (modulo, remainder). These expressions can be used anyplace it is</a:t>
            </a:r>
            <a:br>
              <a:rPr lang="en-US" sz="1300" dirty="0"/>
            </a:br>
            <a:r>
              <a:rPr lang="en-US" sz="1300" dirty="0"/>
              <a:t>legal to use a value of the type produced by the expression.</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10</a:t>
            </a:fld>
            <a:endParaRPr lang="en-US"/>
          </a:p>
        </p:txBody>
      </p:sp>
    </p:spTree>
    <p:extLst>
      <p:ext uri="{BB962C8B-B14F-4D97-AF65-F5344CB8AC3E}">
        <p14:creationId xmlns:p14="http://schemas.microsoft.com/office/powerpoint/2010/main" val="40482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operators in the following table are listed according to precedence order. The closer to the top of the table an operator appears, the higher its precedence. </a:t>
            </a:r>
          </a:p>
          <a:p>
            <a:endParaRPr lang="en-US" dirty="0"/>
          </a:p>
          <a:p>
            <a:r>
              <a:rPr lang="en-US" dirty="0"/>
              <a:t>Operators with higher precedence are evaluated before operators with relatively lower precedence. Operators on the same line have equal precedence. </a:t>
            </a:r>
          </a:p>
          <a:p>
            <a:endParaRPr lang="en-US" dirty="0"/>
          </a:p>
          <a:p>
            <a:r>
              <a:rPr lang="en-US" dirty="0"/>
              <a:t>When operators of equal precedence appear in the same expression, a rule must govern which is evaluated first. </a:t>
            </a:r>
          </a:p>
          <a:p>
            <a:endParaRPr lang="en-US" dirty="0"/>
          </a:p>
          <a:p>
            <a:r>
              <a:rPr lang="en-US" dirty="0"/>
              <a:t>All binary operators except for the assignment operators are evaluated from left to right; assignment operators are evaluated right to left.</a:t>
            </a:r>
          </a:p>
        </p:txBody>
      </p:sp>
      <p:sp>
        <p:nvSpPr>
          <p:cNvPr id="4" name="Slide Number Placeholder 3"/>
          <p:cNvSpPr>
            <a:spLocks noGrp="1"/>
          </p:cNvSpPr>
          <p:nvPr>
            <p:ph type="sldNum" sz="quarter" idx="10"/>
          </p:nvPr>
        </p:nvSpPr>
        <p:spPr/>
        <p:txBody>
          <a:bodyPr/>
          <a:lstStyle/>
          <a:p>
            <a:fld id="{06DE6E4C-9EFA-43D4-A466-27E605DE36D5}" type="slidenum">
              <a:rPr lang="en-US" smtClean="0"/>
              <a:t>11</a:t>
            </a:fld>
            <a:endParaRPr lang="en-US"/>
          </a:p>
        </p:txBody>
      </p:sp>
    </p:spTree>
    <p:extLst>
      <p:ext uri="{BB962C8B-B14F-4D97-AF65-F5344CB8AC3E}">
        <p14:creationId xmlns:p14="http://schemas.microsoft.com/office/powerpoint/2010/main" val="111514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uses </a:t>
            </a:r>
            <a:r>
              <a:rPr lang="en-US" dirty="0" err="1">
                <a:solidFill>
                  <a:schemeClr val="accent1"/>
                </a:solidFill>
              </a:rPr>
              <a:t>System.out</a:t>
            </a:r>
            <a:r>
              <a:rPr lang="en-US" dirty="0"/>
              <a:t> to refer to the standard output device, and </a:t>
            </a:r>
            <a:r>
              <a:rPr lang="en-US" dirty="0">
                <a:solidFill>
                  <a:schemeClr val="accent1"/>
                </a:solidFill>
              </a:rPr>
              <a:t>System.in</a:t>
            </a:r>
            <a:r>
              <a:rPr lang="en-US" dirty="0"/>
              <a:t> to the standard input device. </a:t>
            </a:r>
          </a:p>
          <a:p>
            <a:r>
              <a:rPr lang="en-US" dirty="0"/>
              <a:t>By default, the output device is the display monitor, and the input device is the keyboard. </a:t>
            </a:r>
          </a:p>
          <a:p>
            <a:r>
              <a:rPr lang="en-US" dirty="0"/>
              <a:t>To perform console output, you simply use the </a:t>
            </a:r>
            <a:r>
              <a:rPr lang="en-US" dirty="0" err="1"/>
              <a:t>println</a:t>
            </a:r>
            <a:r>
              <a:rPr lang="en-US" dirty="0"/>
              <a:t> method to display a primitive value or a string to the console. </a:t>
            </a:r>
          </a:p>
          <a:p>
            <a:r>
              <a:rPr lang="en-US" dirty="0"/>
              <a:t>To perform console input, you need to use the Scanner class to create an object to read input from System.in, as follows:</a:t>
            </a:r>
          </a:p>
          <a:p>
            <a:r>
              <a:rPr lang="en-US" dirty="0"/>
              <a:t>Scanner input = new Scanner(System.in)</a:t>
            </a:r>
          </a:p>
          <a:p>
            <a:endParaRPr lang="en-US" sz="1300" dirty="0"/>
          </a:p>
          <a:p>
            <a:endParaRPr lang="en-US" sz="1300" dirty="0"/>
          </a:p>
          <a:p>
            <a:r>
              <a:rPr lang="en-US" sz="1300" dirty="0"/>
              <a:t>The syntax </a:t>
            </a:r>
            <a:r>
              <a:rPr lang="en-US" sz="1300" b="1" dirty="0"/>
              <a:t>new Scanner(System.in) </a:t>
            </a:r>
            <a:r>
              <a:rPr lang="en-US" sz="1300" dirty="0"/>
              <a:t>creates an object of the </a:t>
            </a:r>
            <a:r>
              <a:rPr lang="en-US" sz="1300" b="1" dirty="0"/>
              <a:t>Scanner </a:t>
            </a:r>
            <a:r>
              <a:rPr lang="en-US" sz="1300" dirty="0"/>
              <a:t>type. The syntax</a:t>
            </a:r>
            <a:br>
              <a:rPr lang="en-US" sz="1300" dirty="0"/>
            </a:br>
            <a:r>
              <a:rPr lang="en-US" sz="1300" b="1" dirty="0"/>
              <a:t>Scanner input </a:t>
            </a:r>
            <a:r>
              <a:rPr lang="en-US" sz="1300" dirty="0"/>
              <a:t>declares that </a:t>
            </a:r>
            <a:r>
              <a:rPr lang="en-US" sz="1300" b="1" dirty="0"/>
              <a:t>input </a:t>
            </a:r>
            <a:r>
              <a:rPr lang="en-US" sz="1300" dirty="0"/>
              <a:t>is a variable whose type is </a:t>
            </a:r>
            <a:r>
              <a:rPr lang="en-US" sz="1300" b="1" dirty="0"/>
              <a:t>Scanner</a:t>
            </a:r>
            <a:r>
              <a:rPr lang="en-US" sz="1300" dirty="0"/>
              <a:t>. The whole line</a:t>
            </a:r>
            <a:br>
              <a:rPr lang="en-US" sz="1300" dirty="0"/>
            </a:br>
            <a:r>
              <a:rPr lang="en-US" sz="1300" b="1" dirty="0"/>
              <a:t>Scanner input = new Scanner(System.in) </a:t>
            </a:r>
            <a:r>
              <a:rPr lang="en-US" sz="1300" dirty="0"/>
              <a:t>creates a </a:t>
            </a:r>
            <a:r>
              <a:rPr lang="en-US" sz="1300" b="1" dirty="0"/>
              <a:t>Scanner </a:t>
            </a:r>
            <a:r>
              <a:rPr lang="en-US" sz="1300" dirty="0"/>
              <a:t>object and assigns its</a:t>
            </a:r>
            <a:br>
              <a:rPr lang="en-US" sz="1300" dirty="0"/>
            </a:br>
            <a:r>
              <a:rPr lang="en-US" sz="1300" dirty="0"/>
              <a:t>reference to the variable </a:t>
            </a:r>
            <a:r>
              <a:rPr lang="en-US" sz="1300" b="1" dirty="0"/>
              <a:t>input</a:t>
            </a:r>
            <a:r>
              <a:rPr lang="en-US" sz="1300" dirty="0"/>
              <a:t>.</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13</a:t>
            </a:fld>
            <a:endParaRPr lang="en-US"/>
          </a:p>
        </p:txBody>
      </p:sp>
    </p:spTree>
    <p:extLst>
      <p:ext uri="{BB962C8B-B14F-4D97-AF65-F5344CB8AC3E}">
        <p14:creationId xmlns:p14="http://schemas.microsoft.com/office/powerpoint/2010/main" val="106899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76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5067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10167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92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chemeClr val="tx1"/>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771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1071415"/>
            <a:ext cx="8543637" cy="5179436"/>
          </a:xfrm>
        </p:spPr>
        <p:txBody>
          <a:bodyPr>
            <a:normAutofit/>
          </a:bodyPr>
          <a:lstStyle>
            <a:lvl1pPr>
              <a:spcBef>
                <a:spcPts val="1800"/>
              </a:spcBef>
              <a:buClr>
                <a:srgbClr val="1A864B"/>
              </a:buClr>
              <a:defRPr sz="2400" b="1">
                <a:latin typeface="Garamond" panose="02020404030301010803" pitchFamily="18" charset="0"/>
              </a:defRPr>
            </a:lvl1pPr>
            <a:lvl2pPr>
              <a:lnSpc>
                <a:spcPct val="100000"/>
              </a:lnSpc>
              <a:spcBef>
                <a:spcPts val="1200"/>
              </a:spcBef>
              <a:buClr>
                <a:srgbClr val="1A864B"/>
              </a:buClr>
              <a:defRPr sz="2400" b="0">
                <a:latin typeface="Times New Roman" panose="02020603050405020304" pitchFamily="18" charset="0"/>
                <a:cs typeface="Times New Roman" panose="02020603050405020304" pitchFamily="18" charset="0"/>
              </a:defRPr>
            </a:lvl2pPr>
            <a:lvl3pPr>
              <a:lnSpc>
                <a:spcPct val="100000"/>
              </a:lnSpc>
              <a:spcBef>
                <a:spcPts val="1200"/>
              </a:spcBef>
              <a:buClr>
                <a:srgbClr val="1A864B"/>
              </a:buClr>
              <a:defRPr sz="2400" b="0">
                <a:latin typeface="Times New Roman" panose="02020603050405020304" pitchFamily="18" charset="0"/>
                <a:cs typeface="Times New Roman" panose="02020603050405020304" pitchFamily="18" charset="0"/>
              </a:defRPr>
            </a:lvl3pPr>
            <a:lvl4pPr>
              <a:lnSpc>
                <a:spcPct val="100000"/>
              </a:lnSpc>
              <a:spcBef>
                <a:spcPts val="1200"/>
              </a:spcBef>
              <a:buClr>
                <a:srgbClr val="1A864B"/>
              </a:buClr>
              <a:defRPr sz="1800" b="0">
                <a:latin typeface="Times New Roman" panose="02020603050405020304" pitchFamily="18" charset="0"/>
                <a:cs typeface="Times New Roman" panose="02020603050405020304" pitchFamily="18" charset="0"/>
              </a:defRPr>
            </a:lvl4pPr>
            <a:lvl5pPr>
              <a:lnSpc>
                <a:spcPct val="100000"/>
              </a:lnSpc>
              <a:spcBef>
                <a:spcPts val="1200"/>
              </a:spcBef>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874602" y="6460960"/>
            <a:ext cx="548640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a:t>
            </a:r>
            <a:r>
              <a:rPr lang="en-US" sz="1600" dirty="0">
                <a:latin typeface="Garamond" panose="02020404030301010803" pitchFamily="18" charset="0"/>
              </a:rPr>
              <a:t>Chapters 2 - 5</a:t>
            </a:r>
          </a:p>
        </p:txBody>
      </p:sp>
      <p:sp>
        <p:nvSpPr>
          <p:cNvPr id="17" name="TextBox 16"/>
          <p:cNvSpPr txBox="1"/>
          <p:nvPr userDrawn="1"/>
        </p:nvSpPr>
        <p:spPr>
          <a:xfrm>
            <a:off x="9233" y="6460960"/>
            <a:ext cx="1830388"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Module 02</a:t>
            </a: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8720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5249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84691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189171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74143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88653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02: Java Basics</a:t>
            </a:r>
          </a:p>
        </p:txBody>
      </p:sp>
      <p:sp>
        <p:nvSpPr>
          <p:cNvPr id="4" name="Title 1"/>
          <p:cNvSpPr txBox="1">
            <a:spLocks/>
          </p:cNvSpPr>
          <p:nvPr/>
        </p:nvSpPr>
        <p:spPr>
          <a:xfrm>
            <a:off x="3057236" y="4691998"/>
            <a:ext cx="2776682"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pPr algn="ctr"/>
            <a:r>
              <a:rPr lang="en-US" dirty="0"/>
              <a:t>Chapter</a:t>
            </a:r>
            <a:r>
              <a:rPr lang="en-US" baseline="0" dirty="0"/>
              <a:t> 2 - 5</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0646922"/>
              </p:ext>
            </p:extLst>
          </p:nvPr>
        </p:nvGraphicFramePr>
        <p:xfrm>
          <a:off x="1201165" y="952871"/>
          <a:ext cx="6971672" cy="3929159"/>
        </p:xfrm>
        <a:graphic>
          <a:graphicData uri="http://schemas.openxmlformats.org/drawingml/2006/table">
            <a:tbl>
              <a:tblPr firstRow="1" bandRow="1">
                <a:tableStyleId>{912C8C85-51F0-491E-9774-3900AFEF0FD7}</a:tableStyleId>
              </a:tblPr>
              <a:tblGrid>
                <a:gridCol w="966010">
                  <a:extLst>
                    <a:ext uri="{9D8B030D-6E8A-4147-A177-3AD203B41FA5}">
                      <a16:colId xmlns:a16="http://schemas.microsoft.com/office/drawing/2014/main" val="1978223636"/>
                    </a:ext>
                  </a:extLst>
                </a:gridCol>
                <a:gridCol w="3420992">
                  <a:extLst>
                    <a:ext uri="{9D8B030D-6E8A-4147-A177-3AD203B41FA5}">
                      <a16:colId xmlns:a16="http://schemas.microsoft.com/office/drawing/2014/main" val="1943548702"/>
                    </a:ext>
                  </a:extLst>
                </a:gridCol>
                <a:gridCol w="1601163">
                  <a:extLst>
                    <a:ext uri="{9D8B030D-6E8A-4147-A177-3AD203B41FA5}">
                      <a16:colId xmlns:a16="http://schemas.microsoft.com/office/drawing/2014/main" val="3902406666"/>
                    </a:ext>
                  </a:extLst>
                </a:gridCol>
                <a:gridCol w="983507">
                  <a:extLst>
                    <a:ext uri="{9D8B030D-6E8A-4147-A177-3AD203B41FA5}">
                      <a16:colId xmlns:a16="http://schemas.microsoft.com/office/drawing/2014/main" val="3775531943"/>
                    </a:ext>
                  </a:extLst>
                </a:gridCol>
              </a:tblGrid>
              <a:tr h="545879">
                <a:tc>
                  <a:txBody>
                    <a:bodyPr/>
                    <a:lstStyle/>
                    <a:p>
                      <a:pPr algn="ctr"/>
                      <a:r>
                        <a:rPr lang="en-US" sz="1800" dirty="0">
                          <a:latin typeface="Garamond" panose="02020404030301010803" pitchFamily="18" charset="0"/>
                        </a:rPr>
                        <a:t>Name</a:t>
                      </a:r>
                    </a:p>
                  </a:txBody>
                  <a:tcPr anchor="ctr"/>
                </a:tc>
                <a:tc>
                  <a:txBody>
                    <a:bodyPr/>
                    <a:lstStyle/>
                    <a:p>
                      <a:pPr algn="ctr"/>
                      <a:r>
                        <a:rPr lang="en-US" sz="1800" dirty="0">
                          <a:latin typeface="Garamond" panose="02020404030301010803" pitchFamily="18" charset="0"/>
                        </a:rPr>
                        <a:t>Meaning</a:t>
                      </a:r>
                    </a:p>
                  </a:txBody>
                  <a:tcPr anchor="ctr"/>
                </a:tc>
                <a:tc>
                  <a:txBody>
                    <a:bodyPr/>
                    <a:lstStyle/>
                    <a:p>
                      <a:pPr algn="ctr"/>
                      <a:r>
                        <a:rPr lang="en-US" sz="1800" dirty="0">
                          <a:latin typeface="Garamond" panose="02020404030301010803" pitchFamily="18" charset="0"/>
                        </a:rPr>
                        <a:t>Example</a:t>
                      </a:r>
                    </a:p>
                  </a:txBody>
                  <a:tcPr anchor="ctr"/>
                </a:tc>
                <a:tc>
                  <a:txBody>
                    <a:bodyPr/>
                    <a:lstStyle/>
                    <a:p>
                      <a:pPr algn="ctr"/>
                      <a:r>
                        <a:rPr lang="en-US" sz="1800" dirty="0">
                          <a:latin typeface="Garamond" panose="02020404030301010803" pitchFamily="18" charset="0"/>
                        </a:rPr>
                        <a:t>Result</a:t>
                      </a:r>
                    </a:p>
                  </a:txBody>
                  <a:tcPr anchor="ctr"/>
                </a:tc>
                <a:extLst>
                  <a:ext uri="{0D108BD9-81ED-4DB2-BD59-A6C34878D82A}">
                    <a16:rowId xmlns:a16="http://schemas.microsoft.com/office/drawing/2014/main" val="3258769379"/>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Addition</a:t>
                      </a:r>
                    </a:p>
                  </a:txBody>
                  <a:tcPr anchor="ctr"/>
                </a:tc>
                <a:tc>
                  <a:txBody>
                    <a:bodyPr/>
                    <a:lstStyle/>
                    <a:p>
                      <a:r>
                        <a:rPr lang="en-US" sz="1800" dirty="0">
                          <a:latin typeface="Garamond" panose="02020404030301010803" pitchFamily="18" charset="0"/>
                        </a:rPr>
                        <a:t>10 + 20</a:t>
                      </a:r>
                    </a:p>
                  </a:txBody>
                  <a:tcPr anchor="ctr"/>
                </a:tc>
                <a:tc>
                  <a:txBody>
                    <a:bodyPr/>
                    <a:lstStyle/>
                    <a:p>
                      <a:r>
                        <a:rPr lang="en-US" sz="1800" dirty="0">
                          <a:latin typeface="Garamond" panose="02020404030301010803" pitchFamily="18" charset="0"/>
                        </a:rPr>
                        <a:t>30</a:t>
                      </a:r>
                    </a:p>
                  </a:txBody>
                  <a:tcPr anchor="ctr"/>
                </a:tc>
                <a:extLst>
                  <a:ext uri="{0D108BD9-81ED-4DB2-BD59-A6C34878D82A}">
                    <a16:rowId xmlns:a16="http://schemas.microsoft.com/office/drawing/2014/main" val="170579523"/>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Subtraction</a:t>
                      </a:r>
                    </a:p>
                  </a:txBody>
                  <a:tcPr anchor="ctr"/>
                </a:tc>
                <a:tc>
                  <a:txBody>
                    <a:bodyPr/>
                    <a:lstStyle/>
                    <a:p>
                      <a:r>
                        <a:rPr lang="en-US" sz="1800" dirty="0">
                          <a:latin typeface="Garamond" panose="02020404030301010803" pitchFamily="18" charset="0"/>
                        </a:rPr>
                        <a:t>20.0 – 5.1</a:t>
                      </a:r>
                    </a:p>
                  </a:txBody>
                  <a:tcPr anchor="ctr"/>
                </a:tc>
                <a:tc>
                  <a:txBody>
                    <a:bodyPr/>
                    <a:lstStyle/>
                    <a:p>
                      <a:r>
                        <a:rPr lang="en-US" sz="1800" dirty="0">
                          <a:latin typeface="Garamond" panose="02020404030301010803" pitchFamily="18" charset="0"/>
                        </a:rPr>
                        <a:t>14.9</a:t>
                      </a:r>
                    </a:p>
                  </a:txBody>
                  <a:tcPr anchor="ctr"/>
                </a:tc>
                <a:extLst>
                  <a:ext uri="{0D108BD9-81ED-4DB2-BD59-A6C34878D82A}">
                    <a16:rowId xmlns:a16="http://schemas.microsoft.com/office/drawing/2014/main" val="3003485536"/>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Multiplication</a:t>
                      </a:r>
                    </a:p>
                  </a:txBody>
                  <a:tcPr anchor="ctr"/>
                </a:tc>
                <a:tc>
                  <a:txBody>
                    <a:bodyPr/>
                    <a:lstStyle/>
                    <a:p>
                      <a:r>
                        <a:rPr lang="en-US" sz="1800" dirty="0">
                          <a:latin typeface="Garamond" panose="02020404030301010803" pitchFamily="18" charset="0"/>
                        </a:rPr>
                        <a:t>30 * 2.0</a:t>
                      </a:r>
                    </a:p>
                  </a:txBody>
                  <a:tcPr anchor="ctr"/>
                </a:tc>
                <a:tc>
                  <a:txBody>
                    <a:bodyPr/>
                    <a:lstStyle/>
                    <a:p>
                      <a:r>
                        <a:rPr lang="en-US" sz="1800" dirty="0">
                          <a:latin typeface="Garamond" panose="02020404030301010803" pitchFamily="18" charset="0"/>
                        </a:rPr>
                        <a:t>60.0</a:t>
                      </a:r>
                    </a:p>
                  </a:txBody>
                  <a:tcPr anchor="ctr"/>
                </a:tc>
                <a:extLst>
                  <a:ext uri="{0D108BD9-81ED-4DB2-BD59-A6C34878D82A}">
                    <a16:rowId xmlns:a16="http://schemas.microsoft.com/office/drawing/2014/main" val="1132542087"/>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Division</a:t>
                      </a:r>
                    </a:p>
                  </a:txBody>
                  <a:tcPr anchor="ctr"/>
                </a:tc>
                <a:tc>
                  <a:txBody>
                    <a:bodyPr/>
                    <a:lstStyle/>
                    <a:p>
                      <a:r>
                        <a:rPr lang="en-US" sz="1800" dirty="0">
                          <a:latin typeface="Garamond" panose="02020404030301010803" pitchFamily="18" charset="0"/>
                        </a:rPr>
                        <a:t>34/5</a:t>
                      </a:r>
                    </a:p>
                    <a:p>
                      <a:r>
                        <a:rPr lang="en-US" sz="1800" dirty="0">
                          <a:latin typeface="Garamond" panose="02020404030301010803" pitchFamily="18" charset="0"/>
                        </a:rPr>
                        <a:t>34.0/5</a:t>
                      </a:r>
                    </a:p>
                  </a:txBody>
                  <a:tcPr anchor="ctr"/>
                </a:tc>
                <a:tc>
                  <a:txBody>
                    <a:bodyPr/>
                    <a:lstStyle/>
                    <a:p>
                      <a:r>
                        <a:rPr lang="en-US" sz="1800" dirty="0">
                          <a:latin typeface="Garamond" panose="02020404030301010803" pitchFamily="18" charset="0"/>
                        </a:rPr>
                        <a:t>6</a:t>
                      </a:r>
                    </a:p>
                    <a:p>
                      <a:r>
                        <a:rPr lang="en-US" sz="1800" dirty="0">
                          <a:latin typeface="Garamond" panose="02020404030301010803" pitchFamily="18" charset="0"/>
                        </a:rPr>
                        <a:t>6.8</a:t>
                      </a:r>
                    </a:p>
                  </a:txBody>
                  <a:tcPr anchor="ctr"/>
                </a:tc>
                <a:extLst>
                  <a:ext uri="{0D108BD9-81ED-4DB2-BD59-A6C34878D82A}">
                    <a16:rowId xmlns:a16="http://schemas.microsoft.com/office/drawing/2014/main" val="3199543542"/>
                  </a:ext>
                </a:extLst>
              </a:tr>
              <a:tr h="334217">
                <a:tc>
                  <a:txBody>
                    <a:bodyPr/>
                    <a:lstStyle/>
                    <a:p>
                      <a:pPr algn="ctr"/>
                      <a:r>
                        <a:rPr lang="en-US" sz="1800" dirty="0">
                          <a:latin typeface="Garamond" panose="02020404030301010803" pitchFamily="18" charset="0"/>
                        </a:rPr>
                        <a:t>%</a:t>
                      </a:r>
                    </a:p>
                  </a:txBody>
                  <a:tcPr anchor="ctr"/>
                </a:tc>
                <a:tc>
                  <a:txBody>
                    <a:bodyPr/>
                    <a:lstStyle/>
                    <a:p>
                      <a:r>
                        <a:rPr lang="en-US" sz="1800" dirty="0">
                          <a:latin typeface="Garamond" panose="02020404030301010803" pitchFamily="18" charset="0"/>
                        </a:rPr>
                        <a:t>Reminder</a:t>
                      </a:r>
                    </a:p>
                  </a:txBody>
                  <a:tcPr anchor="ctr"/>
                </a:tc>
                <a:tc>
                  <a:txBody>
                    <a:bodyPr/>
                    <a:lstStyle/>
                    <a:p>
                      <a:r>
                        <a:rPr lang="en-US" sz="1800" dirty="0">
                          <a:latin typeface="Garamond" panose="02020404030301010803" pitchFamily="18" charset="0"/>
                        </a:rPr>
                        <a:t>24</a:t>
                      </a:r>
                      <a:r>
                        <a:rPr lang="en-US" sz="1800" baseline="0" dirty="0">
                          <a:latin typeface="Garamond" panose="02020404030301010803" pitchFamily="18" charset="0"/>
                        </a:rPr>
                        <a:t> % 5 </a:t>
                      </a:r>
                      <a:endParaRPr lang="en-US" sz="1800" dirty="0">
                        <a:latin typeface="Garamond" panose="02020404030301010803" pitchFamily="18" charset="0"/>
                      </a:endParaRPr>
                    </a:p>
                  </a:txBody>
                  <a:tcPr anchor="ctr"/>
                </a:tc>
                <a:tc>
                  <a:txBody>
                    <a:bodyPr/>
                    <a:lstStyle/>
                    <a:p>
                      <a:r>
                        <a:rPr lang="en-US" sz="1800" dirty="0">
                          <a:latin typeface="Garamond" panose="02020404030301010803" pitchFamily="18" charset="0"/>
                        </a:rPr>
                        <a:t>4</a:t>
                      </a:r>
                    </a:p>
                  </a:txBody>
                  <a:tcPr anchor="ctr"/>
                </a:tc>
                <a:extLst>
                  <a:ext uri="{0D108BD9-81ED-4DB2-BD59-A6C34878D82A}">
                    <a16:rowId xmlns:a16="http://schemas.microsoft.com/office/drawing/2014/main" val="3060365785"/>
                  </a:ext>
                </a:extLst>
              </a:tr>
              <a:tr h="584880">
                <a:tc>
                  <a:txBody>
                    <a:bodyPr/>
                    <a:lstStyle/>
                    <a:p>
                      <a:pPr algn="ctr"/>
                      <a:r>
                        <a:rPr lang="en-US" sz="1800" dirty="0">
                          <a:latin typeface="Garamond" panose="02020404030301010803" pitchFamily="18" charset="0"/>
                        </a:rPr>
                        <a:t>++</a:t>
                      </a:r>
                    </a:p>
                    <a:p>
                      <a:pPr algn="ctr"/>
                      <a:r>
                        <a:rPr lang="en-US" sz="1800" dirty="0">
                          <a:latin typeface="Garamond" panose="02020404030301010803" pitchFamily="18" charset="0"/>
                        </a:rPr>
                        <a:t>-</a:t>
                      </a:r>
                      <a:r>
                        <a:rPr lang="en-US" sz="1800" baseline="0" dirty="0">
                          <a:latin typeface="Garamond" panose="02020404030301010803" pitchFamily="18" charset="0"/>
                        </a:rPr>
                        <a:t>-</a:t>
                      </a:r>
                      <a:endParaRPr lang="en-US" sz="1800" dirty="0">
                        <a:latin typeface="Garamond" panose="02020404030301010803" pitchFamily="18" charset="0"/>
                      </a:endParaRPr>
                    </a:p>
                  </a:txBody>
                  <a:tcPr anchor="ctr"/>
                </a:tc>
                <a:tc>
                  <a:txBody>
                    <a:bodyPr/>
                    <a:lstStyle/>
                    <a:p>
                      <a:r>
                        <a:rPr lang="en-US" sz="1800">
                          <a:latin typeface="Garamond" panose="02020404030301010803" pitchFamily="18" charset="0"/>
                        </a:rPr>
                        <a:t>Postincrement/Postdecrement</a:t>
                      </a:r>
                      <a:endParaRPr lang="en-US" sz="1800" dirty="0">
                        <a:latin typeface="Garamond" panose="02020404030301010803" pitchFamily="18" charset="0"/>
                      </a:endParaRPr>
                    </a:p>
                  </a:txBody>
                  <a:tcPr anchor="ctr"/>
                </a:tc>
                <a:tc>
                  <a:txBody>
                    <a:bodyPr/>
                    <a:lstStyle/>
                    <a:p>
                      <a:r>
                        <a:rPr lang="en-US" sz="1800" dirty="0">
                          <a:latin typeface="Garamond" panose="02020404030301010803" pitchFamily="18" charset="0"/>
                        </a:rPr>
                        <a:t>int i=5;  </a:t>
                      </a:r>
                    </a:p>
                    <a:p>
                      <a:r>
                        <a:rPr lang="en-US" sz="1800" dirty="0">
                          <a:latin typeface="Garamond" panose="02020404030301010803" pitchFamily="18" charset="0"/>
                        </a:rPr>
                        <a:t>i++; </a:t>
                      </a:r>
                    </a:p>
                  </a:txBody>
                  <a:tcPr anchor="ctr"/>
                </a:tc>
                <a:tc>
                  <a:txBody>
                    <a:bodyPr/>
                    <a:lstStyle/>
                    <a:p>
                      <a:r>
                        <a:rPr lang="en-US" sz="1800" dirty="0">
                          <a:latin typeface="Garamond" panose="02020404030301010803" pitchFamily="18" charset="0"/>
                        </a:rPr>
                        <a:t>i = 6</a:t>
                      </a:r>
                    </a:p>
                  </a:txBody>
                  <a:tcPr anchor="ctr"/>
                </a:tc>
                <a:extLst>
                  <a:ext uri="{0D108BD9-81ED-4DB2-BD59-A6C34878D82A}">
                    <a16:rowId xmlns:a16="http://schemas.microsoft.com/office/drawing/2014/main" val="1821864702"/>
                  </a:ext>
                </a:extLst>
              </a:tr>
              <a:tr h="584880">
                <a:tc>
                  <a:txBody>
                    <a:bodyPr/>
                    <a:lstStyle/>
                    <a:p>
                      <a:pPr algn="ctr"/>
                      <a:r>
                        <a:rPr lang="en-US" sz="1800">
                          <a:latin typeface="Garamond" panose="02020404030301010803" pitchFamily="18" charset="0"/>
                        </a:rPr>
                        <a:t>++</a:t>
                      </a:r>
                    </a:p>
                    <a:p>
                      <a:pPr algn="ctr"/>
                      <a:r>
                        <a:rPr lang="en-US" sz="1800">
                          <a:latin typeface="Garamond" panose="02020404030301010803" pitchFamily="18" charset="0"/>
                        </a:rPr>
                        <a:t>--</a:t>
                      </a:r>
                      <a:endParaRPr lang="en-US" sz="1800" dirty="0">
                        <a:latin typeface="Garamond" panose="02020404030301010803" pitchFamily="18" charset="0"/>
                      </a:endParaRPr>
                    </a:p>
                  </a:txBody>
                  <a:tcPr anchor="ctr"/>
                </a:tc>
                <a:tc>
                  <a:txBody>
                    <a:bodyPr/>
                    <a:lstStyle/>
                    <a:p>
                      <a:r>
                        <a:rPr lang="en-US" sz="1800" baseline="0">
                          <a:latin typeface="Garamond" panose="02020404030301010803" pitchFamily="18" charset="0"/>
                        </a:rPr>
                        <a:t>preincrement</a:t>
                      </a:r>
                      <a:r>
                        <a:rPr lang="en-US" sz="1800">
                          <a:latin typeface="Garamond" panose="02020404030301010803" pitchFamily="18" charset="0"/>
                        </a:rPr>
                        <a:t>/predecrement</a:t>
                      </a:r>
                      <a:endParaRPr lang="en-US" sz="1800" dirty="0">
                        <a:latin typeface="Garamond" panose="02020404030301010803" pitchFamily="18" charset="0"/>
                      </a:endParaRPr>
                    </a:p>
                  </a:txBody>
                  <a:tcPr anchor="ctr"/>
                </a:tc>
                <a:tc>
                  <a:txBody>
                    <a:bodyPr/>
                    <a:lstStyle/>
                    <a:p>
                      <a:r>
                        <a:rPr lang="en-US" sz="1800" dirty="0">
                          <a:latin typeface="Garamond" panose="02020404030301010803" pitchFamily="18" charset="0"/>
                        </a:rPr>
                        <a:t>int</a:t>
                      </a:r>
                      <a:r>
                        <a:rPr lang="en-US" sz="1800" baseline="0" dirty="0">
                          <a:latin typeface="Garamond" panose="02020404030301010803" pitchFamily="18" charset="0"/>
                        </a:rPr>
                        <a:t> i=5;  </a:t>
                      </a:r>
                    </a:p>
                    <a:p>
                      <a:r>
                        <a:rPr lang="en-US" sz="1800" baseline="0" dirty="0">
                          <a:latin typeface="Garamond" panose="02020404030301010803" pitchFamily="18" charset="0"/>
                        </a:rPr>
                        <a:t>--i;</a:t>
                      </a:r>
                      <a:endParaRPr lang="en-US" sz="1800" dirty="0">
                        <a:latin typeface="Garamond" panose="02020404030301010803" pitchFamily="18" charset="0"/>
                      </a:endParaRPr>
                    </a:p>
                  </a:txBody>
                  <a:tcPr anchor="ctr"/>
                </a:tc>
                <a:tc>
                  <a:txBody>
                    <a:bodyPr/>
                    <a:lstStyle/>
                    <a:p>
                      <a:r>
                        <a:rPr lang="en-US" sz="1800" dirty="0">
                          <a:latin typeface="Garamond" panose="02020404030301010803" pitchFamily="18" charset="0"/>
                        </a:rPr>
                        <a:t>i</a:t>
                      </a:r>
                      <a:r>
                        <a:rPr lang="en-US" sz="1800" baseline="0" dirty="0">
                          <a:latin typeface="Garamond" panose="02020404030301010803" pitchFamily="18" charset="0"/>
                        </a:rPr>
                        <a:t> = 4</a:t>
                      </a:r>
                    </a:p>
                  </a:txBody>
                  <a:tcPr anchor="ctr"/>
                </a:tc>
                <a:extLst>
                  <a:ext uri="{0D108BD9-81ED-4DB2-BD59-A6C34878D82A}">
                    <a16:rowId xmlns:a16="http://schemas.microsoft.com/office/drawing/2014/main" val="3155230209"/>
                  </a:ext>
                </a:extLst>
              </a:tr>
            </a:tbl>
          </a:graphicData>
        </a:graphic>
      </p:graphicFrame>
      <p:sp>
        <p:nvSpPr>
          <p:cNvPr id="3" name="Title 2"/>
          <p:cNvSpPr>
            <a:spLocks noGrp="1"/>
          </p:cNvSpPr>
          <p:nvPr>
            <p:ph type="ctrTitle"/>
          </p:nvPr>
        </p:nvSpPr>
        <p:spPr/>
        <p:txBody>
          <a:bodyPr/>
          <a:lstStyle/>
          <a:p>
            <a:r>
              <a:rPr lang="en-US" dirty="0"/>
              <a:t>Arithmetic Operators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spTree>
    <p:extLst>
      <p:ext uri="{BB962C8B-B14F-4D97-AF65-F5344CB8AC3E}">
        <p14:creationId xmlns:p14="http://schemas.microsoft.com/office/powerpoint/2010/main" val="20038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811530"/>
            <a:ext cx="2934508" cy="537210"/>
          </a:xfrm>
        </p:spPr>
        <p:txBody>
          <a:bodyPr>
            <a:noAutofit/>
          </a:bodyPr>
          <a:lstStyle/>
          <a:p>
            <a:pPr marL="0" indent="0">
              <a:lnSpc>
                <a:spcPct val="150000"/>
              </a:lnSpc>
              <a:buNone/>
            </a:pPr>
            <a:r>
              <a:rPr lang="en-US" dirty="0">
                <a:solidFill>
                  <a:srgbClr val="C00000"/>
                </a:solidFill>
              </a:rPr>
              <a:t>Highest Precedence</a:t>
            </a:r>
          </a:p>
        </p:txBody>
      </p:sp>
      <p:sp>
        <p:nvSpPr>
          <p:cNvPr id="3" name="Title 2"/>
          <p:cNvSpPr>
            <a:spLocks noGrp="1"/>
          </p:cNvSpPr>
          <p:nvPr>
            <p:ph type="ctrTitle"/>
          </p:nvPr>
        </p:nvSpPr>
        <p:spPr/>
        <p:txBody>
          <a:bodyPr/>
          <a:lstStyle/>
          <a:p>
            <a:r>
              <a:rPr lang="en-US" dirty="0"/>
              <a:t>Operator Precedence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13798633"/>
              </p:ext>
            </p:extLst>
          </p:nvPr>
        </p:nvGraphicFramePr>
        <p:xfrm>
          <a:off x="641459" y="1429504"/>
          <a:ext cx="7861082" cy="2221314"/>
        </p:xfrm>
        <a:graphic>
          <a:graphicData uri="http://schemas.openxmlformats.org/drawingml/2006/table">
            <a:tbl>
              <a:tblPr firstRow="1" bandRow="1">
                <a:tableStyleId>{912C8C85-51F0-491E-9774-3900AFEF0FD7}</a:tableStyleId>
              </a:tblPr>
              <a:tblGrid>
                <a:gridCol w="2798208">
                  <a:extLst>
                    <a:ext uri="{9D8B030D-6E8A-4147-A177-3AD203B41FA5}">
                      <a16:colId xmlns:a16="http://schemas.microsoft.com/office/drawing/2014/main" val="3535074818"/>
                    </a:ext>
                  </a:extLst>
                </a:gridCol>
                <a:gridCol w="3082893">
                  <a:extLst>
                    <a:ext uri="{9D8B030D-6E8A-4147-A177-3AD203B41FA5}">
                      <a16:colId xmlns:a16="http://schemas.microsoft.com/office/drawing/2014/main" val="2644858266"/>
                    </a:ext>
                  </a:extLst>
                </a:gridCol>
                <a:gridCol w="1979981">
                  <a:extLst>
                    <a:ext uri="{9D8B030D-6E8A-4147-A177-3AD203B41FA5}">
                      <a16:colId xmlns:a16="http://schemas.microsoft.com/office/drawing/2014/main" val="4228279418"/>
                    </a:ext>
                  </a:extLst>
                </a:gridCol>
              </a:tblGrid>
              <a:tr h="460678">
                <a:tc>
                  <a:txBody>
                    <a:bodyPr/>
                    <a:lstStyle/>
                    <a:p>
                      <a:pPr algn="ctr"/>
                      <a:r>
                        <a:rPr lang="en-US" sz="2000" dirty="0">
                          <a:latin typeface="Garamond" panose="02020404030301010803" pitchFamily="18" charset="0"/>
                        </a:rPr>
                        <a:t>Operator</a:t>
                      </a:r>
                    </a:p>
                  </a:txBody>
                  <a:tcPr anchor="ctr"/>
                </a:tc>
                <a:tc>
                  <a:txBody>
                    <a:bodyPr/>
                    <a:lstStyle/>
                    <a:p>
                      <a:pPr algn="ctr"/>
                      <a:r>
                        <a:rPr lang="en-US" sz="2000" dirty="0">
                          <a:latin typeface="Garamond" panose="02020404030301010803" pitchFamily="18" charset="0"/>
                        </a:rPr>
                        <a:t>Type</a:t>
                      </a:r>
                    </a:p>
                  </a:txBody>
                  <a:tcPr anchor="ctr"/>
                </a:tc>
                <a:tc>
                  <a:txBody>
                    <a:bodyPr/>
                    <a:lstStyle/>
                    <a:p>
                      <a:r>
                        <a:rPr lang="en-US" sz="2000" dirty="0">
                          <a:latin typeface="Garamond" panose="02020404030301010803" pitchFamily="18" charset="0"/>
                        </a:rPr>
                        <a:t>Associativity</a:t>
                      </a:r>
                    </a:p>
                  </a:txBody>
                  <a:tcPr anchor="ctr"/>
                </a:tc>
                <a:extLst>
                  <a:ext uri="{0D108BD9-81ED-4DB2-BD59-A6C34878D82A}">
                    <a16:rowId xmlns:a16="http://schemas.microsoft.com/office/drawing/2014/main" val="4082884009"/>
                  </a:ext>
                </a:extLst>
              </a:tr>
              <a:tr h="463076">
                <a:tc>
                  <a:txBody>
                    <a:bodyPr/>
                    <a:lstStyle/>
                    <a:p>
                      <a:r>
                        <a:rPr lang="en-US" sz="2000" dirty="0">
                          <a:latin typeface="Garamond" panose="02020404030301010803" pitchFamily="18" charset="0"/>
                        </a:rPr>
                        <a:t>()[]</a:t>
                      </a:r>
                    </a:p>
                  </a:txBody>
                  <a:tcPr marL="31750" marR="31750" marT="31750" marB="31750" anchor="ctr"/>
                </a:tc>
                <a:tc>
                  <a:txBody>
                    <a:bodyPr/>
                    <a:lstStyle/>
                    <a:p>
                      <a:r>
                        <a:rPr lang="en-US" sz="2000" dirty="0">
                          <a:latin typeface="Garamond" panose="02020404030301010803" pitchFamily="18" charset="0"/>
                        </a:rPr>
                        <a:t>Parentheses, Array subscript</a:t>
                      </a:r>
                    </a:p>
                  </a:txBody>
                  <a:tcPr marL="31750" marR="31750" marT="31750" marB="31750" anchor="ctr"/>
                </a:tc>
                <a:tc>
                  <a:txBody>
                    <a:bodyPr/>
                    <a:lstStyle/>
                    <a:p>
                      <a:r>
                        <a:rPr lang="en-US" sz="2000" dirty="0">
                          <a:latin typeface="Garamond" panose="02020404030301010803" pitchFamily="18" charset="0"/>
                        </a:rPr>
                        <a:t>Left to Right</a:t>
                      </a:r>
                    </a:p>
                  </a:txBody>
                  <a:tcPr/>
                </a:tc>
                <a:extLst>
                  <a:ext uri="{0D108BD9-81ED-4DB2-BD59-A6C34878D82A}">
                    <a16:rowId xmlns:a16="http://schemas.microsoft.com/office/drawing/2014/main" val="333473424"/>
                  </a:ext>
                </a:extLst>
              </a:tr>
              <a:tr h="432520">
                <a:tc>
                  <a:txBody>
                    <a:bodyPr/>
                    <a:lstStyle/>
                    <a:p>
                      <a:r>
                        <a:rPr lang="en-US" sz="2000" dirty="0">
                          <a:latin typeface="Garamond" panose="02020404030301010803" pitchFamily="18" charset="0"/>
                        </a:rPr>
                        <a:t>multiplicative</a:t>
                      </a:r>
                    </a:p>
                  </a:txBody>
                  <a:tcPr marL="31750" marR="31750" marT="31750" marB="31750" anchor="ctr"/>
                </a:tc>
                <a:tc>
                  <a:txBody>
                    <a:bodyPr/>
                    <a:lstStyle/>
                    <a:p>
                      <a:r>
                        <a:rPr lang="en-US" sz="2000">
                          <a:latin typeface="Garamond" panose="02020404030301010803" pitchFamily="18" charset="0"/>
                        </a:rPr>
                        <a:t>* / %</a:t>
                      </a:r>
                    </a:p>
                  </a:txBody>
                  <a:tcPr marL="31750" marR="31750" marT="31750" marB="31750" anchor="ctr"/>
                </a:tc>
                <a:tc>
                  <a:txBody>
                    <a:bodyPr/>
                    <a:lstStyle/>
                    <a:p>
                      <a:r>
                        <a:rPr lang="en-US" sz="2000" dirty="0">
                          <a:latin typeface="Garamond" panose="02020404030301010803" pitchFamily="18" charset="0"/>
                        </a:rPr>
                        <a:t>Left to right</a:t>
                      </a:r>
                    </a:p>
                  </a:txBody>
                  <a:tcPr/>
                </a:tc>
                <a:extLst>
                  <a:ext uri="{0D108BD9-81ED-4DB2-BD59-A6C34878D82A}">
                    <a16:rowId xmlns:a16="http://schemas.microsoft.com/office/drawing/2014/main" val="3002602796"/>
                  </a:ext>
                </a:extLst>
              </a:tr>
              <a:tr h="432520">
                <a:tc>
                  <a:txBody>
                    <a:bodyPr/>
                    <a:lstStyle/>
                    <a:p>
                      <a:r>
                        <a:rPr lang="en-US" sz="2000" dirty="0">
                          <a:latin typeface="Garamond" panose="02020404030301010803" pitchFamily="18" charset="0"/>
                        </a:rPr>
                        <a:t>additive</a:t>
                      </a:r>
                    </a:p>
                  </a:txBody>
                  <a:tcPr marL="31750" marR="31750" marT="31750" marB="31750" anchor="ctr"/>
                </a:tc>
                <a:tc>
                  <a:txBody>
                    <a:bodyPr/>
                    <a:lstStyle/>
                    <a:p>
                      <a:r>
                        <a:rPr lang="en-US" sz="2000" dirty="0">
                          <a:latin typeface="Garamond" panose="02020404030301010803" pitchFamily="18" charset="0"/>
                        </a:rPr>
                        <a:t>+ -</a:t>
                      </a:r>
                    </a:p>
                  </a:txBody>
                  <a:tcPr marL="31750" marR="31750" marT="31750" marB="31750" anchor="ctr"/>
                </a:tc>
                <a:tc>
                  <a:txBody>
                    <a:bodyPr/>
                    <a:lstStyle/>
                    <a:p>
                      <a:r>
                        <a:rPr lang="en-US" sz="2000" dirty="0">
                          <a:latin typeface="Garamond" panose="02020404030301010803" pitchFamily="18" charset="0"/>
                        </a:rPr>
                        <a:t>Left to right</a:t>
                      </a:r>
                    </a:p>
                  </a:txBody>
                  <a:tcPr/>
                </a:tc>
                <a:extLst>
                  <a:ext uri="{0D108BD9-81ED-4DB2-BD59-A6C34878D82A}">
                    <a16:rowId xmlns:a16="http://schemas.microsoft.com/office/drawing/2014/main" val="3470229313"/>
                  </a:ext>
                </a:extLst>
              </a:tr>
              <a:tr h="432520">
                <a:tc>
                  <a:txBody>
                    <a:bodyPr/>
                    <a:lstStyle/>
                    <a:p>
                      <a:r>
                        <a:rPr lang="en-US" sz="2000" dirty="0">
                          <a:latin typeface="Garamond" panose="02020404030301010803" pitchFamily="18" charset="0"/>
                        </a:rPr>
                        <a:t>assignment</a:t>
                      </a:r>
                    </a:p>
                  </a:txBody>
                  <a:tcPr marL="31750" marR="31750" marT="31750" marB="31750" anchor="ctr"/>
                </a:tc>
                <a:tc>
                  <a:txBody>
                    <a:bodyPr/>
                    <a:lstStyle/>
                    <a:p>
                      <a:r>
                        <a:rPr lang="en-US" sz="2000" dirty="0">
                          <a:latin typeface="Garamond" panose="02020404030301010803" pitchFamily="18" charset="0"/>
                        </a:rPr>
                        <a:t>=  +=  -=  *= /= %=  etc..</a:t>
                      </a:r>
                    </a:p>
                  </a:txBody>
                  <a:tcPr marL="31750" marR="31750" marT="31750" marB="31750" anchor="ctr"/>
                </a:tc>
                <a:tc>
                  <a:txBody>
                    <a:bodyPr/>
                    <a:lstStyle/>
                    <a:p>
                      <a:r>
                        <a:rPr lang="en-US" sz="2000" dirty="0">
                          <a:latin typeface="Garamond" panose="02020404030301010803" pitchFamily="18" charset="0"/>
                        </a:rPr>
                        <a:t>Right to left</a:t>
                      </a:r>
                    </a:p>
                  </a:txBody>
                  <a:tcPr/>
                </a:tc>
                <a:extLst>
                  <a:ext uri="{0D108BD9-81ED-4DB2-BD59-A6C34878D82A}">
                    <a16:rowId xmlns:a16="http://schemas.microsoft.com/office/drawing/2014/main" val="993305175"/>
                  </a:ext>
                </a:extLst>
              </a:tr>
            </a:tbl>
          </a:graphicData>
        </a:graphic>
      </p:graphicFrame>
      <p:sp>
        <p:nvSpPr>
          <p:cNvPr id="6" name="Content Placeholder 1"/>
          <p:cNvSpPr txBox="1">
            <a:spLocks/>
          </p:cNvSpPr>
          <p:nvPr/>
        </p:nvSpPr>
        <p:spPr>
          <a:xfrm>
            <a:off x="314469" y="3755351"/>
            <a:ext cx="2934508" cy="537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dirty="0">
                <a:solidFill>
                  <a:srgbClr val="C00000"/>
                </a:solidFill>
              </a:rPr>
              <a:t>Lowest Precedence</a:t>
            </a:r>
          </a:p>
        </p:txBody>
      </p:sp>
      <p:graphicFrame>
        <p:nvGraphicFramePr>
          <p:cNvPr id="7" name="Object 6"/>
          <p:cNvGraphicFramePr>
            <a:graphicFrameLocks noChangeAspect="1"/>
          </p:cNvGraphicFramePr>
          <p:nvPr>
            <p:extLst>
              <p:ext uri="{D42A27DB-BD31-4B8C-83A1-F6EECF244321}">
                <p14:modId xmlns:p14="http://schemas.microsoft.com/office/powerpoint/2010/main" val="2428403013"/>
              </p:ext>
            </p:extLst>
          </p:nvPr>
        </p:nvGraphicFramePr>
        <p:xfrm>
          <a:off x="4070707" y="3717138"/>
          <a:ext cx="4335320" cy="2611182"/>
        </p:xfrm>
        <a:graphic>
          <a:graphicData uri="http://schemas.openxmlformats.org/presentationml/2006/ole">
            <mc:AlternateContent xmlns:mc="http://schemas.openxmlformats.org/markup-compatibility/2006">
              <mc:Choice xmlns:v="urn:schemas-microsoft-com:vml" Requires="v">
                <p:oleObj name="Picture" r:id="rId3" imgW="3383280" imgH="2033016" progId="Word.Picture.8">
                  <p:embed/>
                </p:oleObj>
              </mc:Choice>
              <mc:Fallback>
                <p:oleObj name="Picture" r:id="rId3" imgW="3383280" imgH="2033016" progId="Word.Picture.8">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707" y="3717138"/>
                        <a:ext cx="4335320" cy="261118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3570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Undeclared/Uninitialized Variables and Unused Variables.</a:t>
            </a:r>
          </a:p>
          <a:p>
            <a:endParaRPr lang="en-US" dirty="0"/>
          </a:p>
          <a:p>
            <a:r>
              <a:rPr lang="en-US" altLang="en-US" dirty="0"/>
              <a:t>Integer Overflow</a:t>
            </a:r>
          </a:p>
          <a:p>
            <a:endParaRPr lang="en-US" altLang="en-US" dirty="0"/>
          </a:p>
          <a:p>
            <a:r>
              <a:rPr lang="en-US" altLang="en-US" dirty="0"/>
              <a:t>Round-off Errors</a:t>
            </a:r>
          </a:p>
          <a:p>
            <a:endParaRPr lang="en-US" altLang="en-US" dirty="0"/>
          </a:p>
          <a:p>
            <a:r>
              <a:rPr lang="en-US" altLang="en-US" dirty="0"/>
              <a:t>Unintended Integer Division</a:t>
            </a:r>
          </a:p>
          <a:p>
            <a:pPr marL="0" indent="0">
              <a:buNone/>
            </a:pPr>
            <a:endParaRPr lang="en-US" altLang="en-US" dirty="0"/>
          </a:p>
          <a:p>
            <a:endParaRPr lang="en-US" dirty="0"/>
          </a:p>
        </p:txBody>
      </p:sp>
      <p:sp>
        <p:nvSpPr>
          <p:cNvPr id="3" name="Title 2"/>
          <p:cNvSpPr>
            <a:spLocks noGrp="1"/>
          </p:cNvSpPr>
          <p:nvPr>
            <p:ph type="ctrTitle"/>
          </p:nvPr>
        </p:nvSpPr>
        <p:spPr/>
        <p:txBody>
          <a:bodyPr/>
          <a:lstStyle/>
          <a:p>
            <a:r>
              <a:rPr lang="en-US" altLang="en-US" dirty="0"/>
              <a:t>Common Errors and Pitfalls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sp>
        <p:nvSpPr>
          <p:cNvPr id="5" name="Rectangle 4"/>
          <p:cNvSpPr/>
          <p:nvPr/>
        </p:nvSpPr>
        <p:spPr>
          <a:xfrm>
            <a:off x="2724411" y="1539749"/>
            <a:ext cx="4572000" cy="646331"/>
          </a:xfrm>
          <a:prstGeom prst="rect">
            <a:avLst/>
          </a:prstGeom>
        </p:spPr>
        <p:txBody>
          <a:bodyPr>
            <a:spAutoFit/>
          </a:bodyPr>
          <a:lstStyle/>
          <a:p>
            <a:r>
              <a:rPr lang="en-US" dirty="0">
                <a:solidFill>
                  <a:srgbClr val="FF0000"/>
                </a:solidFill>
                <a:latin typeface="Times New Roman" panose="02020603050405020304" pitchFamily="18" charset="0"/>
                <a:cs typeface="Times New Roman" panose="02020603050405020304" pitchFamily="18" charset="0"/>
              </a:rPr>
              <a:t>double </a:t>
            </a:r>
            <a:r>
              <a:rPr lang="en-US" dirty="0" err="1">
                <a:solidFill>
                  <a:srgbClr val="FF0000"/>
                </a:solidFill>
                <a:latin typeface="Times New Roman" panose="02020603050405020304" pitchFamily="18" charset="0"/>
                <a:cs typeface="Times New Roman" panose="02020603050405020304" pitchFamily="18" charset="0"/>
              </a:rPr>
              <a:t>interestRate</a:t>
            </a:r>
            <a:r>
              <a:rPr lang="en-US" dirty="0">
                <a:solidFill>
                  <a:srgbClr val="FF0000"/>
                </a:solidFill>
                <a:latin typeface="Times New Roman" panose="02020603050405020304" pitchFamily="18" charset="0"/>
                <a:cs typeface="Times New Roman" panose="02020603050405020304" pitchFamily="18" charset="0"/>
              </a:rPr>
              <a:t> = 0.05;</a:t>
            </a:r>
          </a:p>
          <a:p>
            <a:r>
              <a:rPr lang="en-US" dirty="0">
                <a:solidFill>
                  <a:srgbClr val="FF0000"/>
                </a:solidFill>
                <a:latin typeface="Times New Roman" panose="02020603050405020304" pitchFamily="18" charset="0"/>
                <a:cs typeface="Times New Roman" panose="02020603050405020304" pitchFamily="18" charset="0"/>
              </a:rPr>
              <a:t>double interest = </a:t>
            </a:r>
            <a:r>
              <a:rPr lang="en-US" dirty="0" err="1">
                <a:solidFill>
                  <a:srgbClr val="FF0000"/>
                </a:solidFill>
                <a:latin typeface="Times New Roman" panose="02020603050405020304" pitchFamily="18" charset="0"/>
                <a:cs typeface="Times New Roman" panose="02020603050405020304" pitchFamily="18" charset="0"/>
              </a:rPr>
              <a:t>interestrate</a:t>
            </a:r>
            <a:r>
              <a:rPr lang="en-US" dirty="0">
                <a:solidFill>
                  <a:srgbClr val="FF0000"/>
                </a:solidFill>
                <a:latin typeface="Times New Roman" panose="02020603050405020304" pitchFamily="18" charset="0"/>
                <a:cs typeface="Times New Roman" panose="02020603050405020304" pitchFamily="18" charset="0"/>
              </a:rPr>
              <a:t> * 45;</a:t>
            </a:r>
          </a:p>
        </p:txBody>
      </p:sp>
      <p:sp>
        <p:nvSpPr>
          <p:cNvPr id="6" name="Rectangle 5"/>
          <p:cNvSpPr/>
          <p:nvPr/>
        </p:nvSpPr>
        <p:spPr>
          <a:xfrm>
            <a:off x="992965" y="2737400"/>
            <a:ext cx="2960199" cy="379079"/>
          </a:xfrm>
          <a:prstGeom prst="rect">
            <a:avLst/>
          </a:prstGeom>
        </p:spPr>
        <p:txBody>
          <a:bodyPr wrap="square">
            <a:spAutoFit/>
          </a:bodyPr>
          <a:lstStyle/>
          <a:p>
            <a:r>
              <a:rPr lang="en-US" dirty="0" err="1">
                <a:solidFill>
                  <a:srgbClr val="FF0000"/>
                </a:solidFill>
                <a:latin typeface="Times New Roman" panose="02020603050405020304" pitchFamily="18" charset="0"/>
                <a:cs typeface="Times New Roman" panose="02020603050405020304" pitchFamily="18" charset="0"/>
              </a:rPr>
              <a:t>int</a:t>
            </a:r>
            <a:r>
              <a:rPr lang="en-US" dirty="0">
                <a:solidFill>
                  <a:srgbClr val="FF0000"/>
                </a:solidFill>
                <a:latin typeface="Times New Roman" panose="02020603050405020304" pitchFamily="18" charset="0"/>
                <a:cs typeface="Times New Roman" panose="02020603050405020304" pitchFamily="18" charset="0"/>
              </a:rPr>
              <a:t> value = 2147483647 + 1; </a:t>
            </a:r>
          </a:p>
        </p:txBody>
      </p:sp>
      <p:sp>
        <p:nvSpPr>
          <p:cNvPr id="7" name="Rectangle 6"/>
          <p:cNvSpPr/>
          <p:nvPr/>
        </p:nvSpPr>
        <p:spPr>
          <a:xfrm>
            <a:off x="2920650" y="3852467"/>
            <a:ext cx="2876813"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System.out.println(1.0 - 0.9);</a:t>
            </a:r>
          </a:p>
        </p:txBody>
      </p:sp>
      <p:sp>
        <p:nvSpPr>
          <p:cNvPr id="8" name="Rectangle 7"/>
          <p:cNvSpPr/>
          <p:nvPr/>
        </p:nvSpPr>
        <p:spPr>
          <a:xfrm>
            <a:off x="670736" y="4957786"/>
            <a:ext cx="3804247"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double x = 5/2;           double x = 5/2.0;</a:t>
            </a:r>
          </a:p>
        </p:txBody>
      </p:sp>
      <p:sp>
        <p:nvSpPr>
          <p:cNvPr id="10" name="Rectangle 9"/>
          <p:cNvSpPr/>
          <p:nvPr/>
        </p:nvSpPr>
        <p:spPr>
          <a:xfrm>
            <a:off x="6398875" y="3902011"/>
            <a:ext cx="2348720" cy="369332"/>
          </a:xfrm>
          <a:prstGeom prst="rect">
            <a:avLst/>
          </a:prstGeom>
        </p:spPr>
        <p:txBody>
          <a:bodyPr wrap="none">
            <a:spAutoFit/>
          </a:bodyPr>
          <a:lstStyle/>
          <a:p>
            <a:r>
              <a:rPr lang="en-US" dirty="0"/>
              <a:t>0.09999999999999998</a:t>
            </a:r>
          </a:p>
        </p:txBody>
      </p:sp>
      <p:sp>
        <p:nvSpPr>
          <p:cNvPr id="11" name="Right Arrow 10"/>
          <p:cNvSpPr/>
          <p:nvPr/>
        </p:nvSpPr>
        <p:spPr>
          <a:xfrm>
            <a:off x="5829763" y="3979549"/>
            <a:ext cx="501737" cy="18466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56372" y="2737400"/>
            <a:ext cx="3510122" cy="369332"/>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value will actually be -2147483648</a:t>
            </a:r>
          </a:p>
        </p:txBody>
      </p:sp>
      <p:sp>
        <p:nvSpPr>
          <p:cNvPr id="13" name="Right Arrow 12"/>
          <p:cNvSpPr/>
          <p:nvPr/>
        </p:nvSpPr>
        <p:spPr>
          <a:xfrm>
            <a:off x="4353899" y="2853165"/>
            <a:ext cx="501737" cy="12688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387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Console Input and Output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graphicFrame>
        <p:nvGraphicFramePr>
          <p:cNvPr id="5" name="Table 4"/>
          <p:cNvGraphicFramePr>
            <a:graphicFrameLocks noGrp="1"/>
          </p:cNvGraphicFramePr>
          <p:nvPr/>
        </p:nvGraphicFramePr>
        <p:xfrm>
          <a:off x="339378" y="970611"/>
          <a:ext cx="8455694" cy="3749214"/>
        </p:xfrm>
        <a:graphic>
          <a:graphicData uri="http://schemas.openxmlformats.org/drawingml/2006/table">
            <a:tbl>
              <a:tblPr firstRow="1" bandRow="1">
                <a:tableStyleId>{912C8C85-51F0-491E-9774-3900AFEF0FD7}</a:tableStyleId>
              </a:tblPr>
              <a:tblGrid>
                <a:gridCol w="4227847">
                  <a:extLst>
                    <a:ext uri="{9D8B030D-6E8A-4147-A177-3AD203B41FA5}">
                      <a16:colId xmlns:a16="http://schemas.microsoft.com/office/drawing/2014/main" val="2213162456"/>
                    </a:ext>
                  </a:extLst>
                </a:gridCol>
                <a:gridCol w="4227847">
                  <a:extLst>
                    <a:ext uri="{9D8B030D-6E8A-4147-A177-3AD203B41FA5}">
                      <a16:colId xmlns:a16="http://schemas.microsoft.com/office/drawing/2014/main" val="4133926820"/>
                    </a:ext>
                  </a:extLst>
                </a:gridCol>
              </a:tblGrid>
              <a:tr h="548814">
                <a:tc>
                  <a:txBody>
                    <a:bodyPr/>
                    <a:lstStyle/>
                    <a:p>
                      <a:pPr algn="ctr"/>
                      <a:r>
                        <a:rPr lang="en-US" dirty="0">
                          <a:latin typeface="Garamond" panose="02020404030301010803" pitchFamily="18" charset="0"/>
                        </a:rPr>
                        <a:t>Console Output</a:t>
                      </a:r>
                    </a:p>
                  </a:txBody>
                  <a:tcPr anchor="ctr"/>
                </a:tc>
                <a:tc>
                  <a:txBody>
                    <a:bodyPr/>
                    <a:lstStyle/>
                    <a:p>
                      <a:pPr algn="ctr"/>
                      <a:r>
                        <a:rPr lang="en-US" dirty="0">
                          <a:latin typeface="Garamond" panose="02020404030301010803" pitchFamily="18" charset="0"/>
                        </a:rPr>
                        <a:t>Console Input </a:t>
                      </a:r>
                    </a:p>
                  </a:txBody>
                  <a:tcPr anchor="ctr"/>
                </a:tc>
                <a:extLst>
                  <a:ext uri="{0D108BD9-81ED-4DB2-BD59-A6C34878D82A}">
                    <a16:rowId xmlns:a16="http://schemas.microsoft.com/office/drawing/2014/main" val="2054580076"/>
                  </a:ext>
                </a:extLst>
              </a:tr>
              <a:tr h="370840">
                <a:tc>
                  <a:txBody>
                    <a:bodyPr/>
                    <a:lstStyle/>
                    <a:p>
                      <a:r>
                        <a:rPr lang="en-US" dirty="0" err="1">
                          <a:solidFill>
                            <a:srgbClr val="FF0000"/>
                          </a:solidFill>
                          <a:latin typeface="Garamond" panose="02020404030301010803" pitchFamily="18" charset="0"/>
                        </a:rPr>
                        <a:t>System.out</a:t>
                      </a:r>
                      <a:r>
                        <a:rPr lang="en-US" dirty="0">
                          <a:latin typeface="Garamond" panose="02020404030301010803" pitchFamily="18" charset="0"/>
                        </a:rPr>
                        <a:t> refers to the standard output device</a:t>
                      </a:r>
                    </a:p>
                  </a:txBody>
                  <a:tcPr/>
                </a:tc>
                <a:tc>
                  <a:txBody>
                    <a:bodyPr/>
                    <a:lstStyle/>
                    <a:p>
                      <a:r>
                        <a:rPr lang="en-US" dirty="0">
                          <a:solidFill>
                            <a:srgbClr val="FF0000"/>
                          </a:solidFill>
                          <a:latin typeface="Garamond" panose="02020404030301010803" pitchFamily="18" charset="0"/>
                        </a:rPr>
                        <a:t>System.in</a:t>
                      </a:r>
                      <a:r>
                        <a:rPr lang="en-US" dirty="0">
                          <a:latin typeface="Garamond" panose="02020404030301010803" pitchFamily="18" charset="0"/>
                        </a:rPr>
                        <a:t> refers to the standard input device</a:t>
                      </a:r>
                    </a:p>
                  </a:txBody>
                  <a:tcPr/>
                </a:tc>
                <a:extLst>
                  <a:ext uri="{0D108BD9-81ED-4DB2-BD59-A6C34878D82A}">
                    <a16:rowId xmlns:a16="http://schemas.microsoft.com/office/drawing/2014/main" val="3394888556"/>
                  </a:ext>
                </a:extLst>
              </a:tr>
              <a:tr h="370840">
                <a:tc>
                  <a:txBody>
                    <a:bodyPr/>
                    <a:lstStyle/>
                    <a:p>
                      <a:r>
                        <a:rPr lang="en-US" dirty="0">
                          <a:latin typeface="Garamond" panose="02020404030301010803" pitchFamily="18" charset="0"/>
                        </a:rPr>
                        <a:t>The default output device is the display monitor</a:t>
                      </a:r>
                    </a:p>
                  </a:txBody>
                  <a:tcPr/>
                </a:tc>
                <a:tc>
                  <a:txBody>
                    <a:bodyPr/>
                    <a:lstStyle/>
                    <a:p>
                      <a:r>
                        <a:rPr lang="en-US" dirty="0">
                          <a:latin typeface="Garamond" panose="02020404030301010803" pitchFamily="18" charset="0"/>
                        </a:rPr>
                        <a:t>The default input device is the keyboard. </a:t>
                      </a:r>
                    </a:p>
                    <a:p>
                      <a:endParaRPr lang="en-US" dirty="0">
                        <a:latin typeface="Garamond" panose="02020404030301010803" pitchFamily="18" charset="0"/>
                      </a:endParaRPr>
                    </a:p>
                  </a:txBody>
                  <a:tcPr/>
                </a:tc>
                <a:extLst>
                  <a:ext uri="{0D108BD9-81ED-4DB2-BD59-A6C34878D82A}">
                    <a16:rowId xmlns:a16="http://schemas.microsoft.com/office/drawing/2014/main" val="1926411390"/>
                  </a:ext>
                </a:extLst>
              </a:tr>
              <a:tr h="370840">
                <a:tc>
                  <a:txBody>
                    <a:bodyPr/>
                    <a:lstStyle/>
                    <a:p>
                      <a:r>
                        <a:rPr lang="en-US" dirty="0" err="1">
                          <a:solidFill>
                            <a:srgbClr val="FF0000"/>
                          </a:solidFill>
                          <a:latin typeface="Garamond" panose="02020404030301010803" pitchFamily="18" charset="0"/>
                        </a:rPr>
                        <a:t>println</a:t>
                      </a:r>
                      <a:r>
                        <a:rPr lang="en-US" dirty="0">
                          <a:latin typeface="Garamond" panose="02020404030301010803" pitchFamily="18" charset="0"/>
                        </a:rPr>
                        <a:t> method is used to display a primitive value or a string to the console</a:t>
                      </a:r>
                    </a:p>
                  </a:txBody>
                  <a:tcPr/>
                </a:tc>
                <a:tc>
                  <a:txBody>
                    <a:bodyPr/>
                    <a:lstStyle/>
                    <a:p>
                      <a:r>
                        <a:rPr lang="en-US" dirty="0">
                          <a:latin typeface="Garamond" panose="02020404030301010803" pitchFamily="18" charset="0"/>
                        </a:rPr>
                        <a:t>the Scanner class is used to create an object to read input from System.in</a:t>
                      </a:r>
                    </a:p>
                  </a:txBody>
                  <a:tcPr/>
                </a:tc>
                <a:extLst>
                  <a:ext uri="{0D108BD9-81ED-4DB2-BD59-A6C34878D82A}">
                    <a16:rowId xmlns:a16="http://schemas.microsoft.com/office/drawing/2014/main" val="1300685634"/>
                  </a:ext>
                </a:extLst>
              </a:tr>
              <a:tr h="370840">
                <a:tc>
                  <a:txBody>
                    <a:bodyPr/>
                    <a:lstStyle/>
                    <a:p>
                      <a:r>
                        <a:rPr lang="en-US" dirty="0">
                          <a:latin typeface="Garamond" panose="02020404030301010803" pitchFamily="18" charset="0"/>
                        </a:rPr>
                        <a:t>Data is stored in output buffer before it is sent to the monitor or to an output file.</a:t>
                      </a:r>
                    </a:p>
                  </a:txBody>
                  <a:tcPr/>
                </a:tc>
                <a:tc>
                  <a:txBody>
                    <a:bodyPr/>
                    <a:lstStyle/>
                    <a:p>
                      <a:r>
                        <a:rPr lang="en-US" dirty="0">
                          <a:latin typeface="Garamond" panose="02020404030301010803" pitchFamily="18" charset="0"/>
                        </a:rPr>
                        <a:t>data is stored in scanner buffer before it is sent to the program</a:t>
                      </a:r>
                    </a:p>
                  </a:txBody>
                  <a:tcPr/>
                </a:tc>
                <a:extLst>
                  <a:ext uri="{0D108BD9-81ED-4DB2-BD59-A6C34878D82A}">
                    <a16:rowId xmlns:a16="http://schemas.microsoft.com/office/drawing/2014/main" val="457586562"/>
                  </a:ext>
                </a:extLst>
              </a:tr>
              <a:tr h="370840">
                <a:tc>
                  <a:txBody>
                    <a:bodyPr/>
                    <a:lstStyle/>
                    <a:p>
                      <a:endParaRPr lang="en-US" dirty="0">
                        <a:latin typeface="Garamond" panose="020204040303010108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latin typeface="Garamond" panose="02020404030301010803" pitchFamily="18" charset="0"/>
                        </a:rPr>
                        <a:t>Whenever a user presses the Enter key, the '\n' generated is also sent to the input buffer.</a:t>
                      </a:r>
                      <a:endParaRPr lang="en-US" sz="1800" kern="1200" dirty="0">
                        <a:solidFill>
                          <a:schemeClr val="dk1"/>
                        </a:solidFill>
                        <a:latin typeface="Garamond" panose="02020404030301010803" pitchFamily="18" charset="0"/>
                        <a:ea typeface="+mn-ea"/>
                        <a:cs typeface="+mn-cs"/>
                      </a:endParaRPr>
                    </a:p>
                  </a:txBody>
                  <a:tcPr/>
                </a:tc>
                <a:extLst>
                  <a:ext uri="{0D108BD9-81ED-4DB2-BD59-A6C34878D82A}">
                    <a16:rowId xmlns:a16="http://schemas.microsoft.com/office/drawing/2014/main" val="3379352678"/>
                  </a:ext>
                </a:extLst>
              </a:tr>
            </a:tbl>
          </a:graphicData>
        </a:graphic>
      </p:graphicFrame>
      <p:grpSp>
        <p:nvGrpSpPr>
          <p:cNvPr id="22" name="Group 19"/>
          <p:cNvGrpSpPr>
            <a:grpSpLocks/>
          </p:cNvGrpSpPr>
          <p:nvPr/>
        </p:nvGrpSpPr>
        <p:grpSpPr bwMode="auto">
          <a:xfrm>
            <a:off x="314469" y="4887445"/>
            <a:ext cx="8534400" cy="1472884"/>
            <a:chOff x="457200" y="2907029"/>
            <a:chExt cx="8534400" cy="1472884"/>
          </a:xfrm>
        </p:grpSpPr>
        <p:sp>
          <p:nvSpPr>
            <p:cNvPr id="23" name="Rectangle 11"/>
            <p:cNvSpPr>
              <a:spLocks noChangeArrowheads="1"/>
            </p:cNvSpPr>
            <p:nvPr/>
          </p:nvSpPr>
          <p:spPr bwMode="auto">
            <a:xfrm>
              <a:off x="609600" y="3200400"/>
              <a:ext cx="1066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sp>
          <p:nvSpPr>
            <p:cNvPr id="24" name="Rectangle 12"/>
            <p:cNvSpPr>
              <a:spLocks noChangeArrowheads="1"/>
            </p:cNvSpPr>
            <p:nvPr/>
          </p:nvSpPr>
          <p:spPr bwMode="auto">
            <a:xfrm>
              <a:off x="3810000" y="2907029"/>
              <a:ext cx="1676400" cy="97331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sp>
          <p:nvSpPr>
            <p:cNvPr id="25" name="Rectangle 13"/>
            <p:cNvSpPr>
              <a:spLocks noChangeArrowheads="1"/>
            </p:cNvSpPr>
            <p:nvPr/>
          </p:nvSpPr>
          <p:spPr bwMode="auto">
            <a:xfrm>
              <a:off x="2209800" y="3124200"/>
              <a:ext cx="10668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sp>
          <p:nvSpPr>
            <p:cNvPr id="26" name="Rectangle 15"/>
            <p:cNvSpPr>
              <a:spLocks noChangeArrowheads="1"/>
            </p:cNvSpPr>
            <p:nvPr/>
          </p:nvSpPr>
          <p:spPr bwMode="auto">
            <a:xfrm>
              <a:off x="7620000" y="3230880"/>
              <a:ext cx="1066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cxnSp>
          <p:nvCxnSpPr>
            <p:cNvPr id="27" name="Straight Arrow Connector 19"/>
            <p:cNvCxnSpPr>
              <a:cxnSpLocks noChangeShapeType="1"/>
            </p:cNvCxnSpPr>
            <p:nvPr/>
          </p:nvCxnSpPr>
          <p:spPr bwMode="auto">
            <a:xfrm>
              <a:off x="1676400" y="3352800"/>
              <a:ext cx="5334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8" name="Rectangle 22"/>
            <p:cNvSpPr>
              <a:spLocks noChangeArrowheads="1"/>
            </p:cNvSpPr>
            <p:nvPr/>
          </p:nvSpPr>
          <p:spPr bwMode="auto">
            <a:xfrm>
              <a:off x="6019800" y="3078480"/>
              <a:ext cx="10668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r" rtl="1" eaLnBrk="1" hangingPunct="1">
                <a:spcBef>
                  <a:spcPct val="0"/>
                </a:spcBef>
                <a:buClrTx/>
                <a:buSzTx/>
                <a:buFontTx/>
                <a:buNone/>
              </a:pPr>
              <a:endParaRPr lang="en-US" altLang="en-US" sz="1800" b="1">
                <a:latin typeface="Garamond" panose="02020404030301010803" pitchFamily="18" charset="0"/>
              </a:endParaRPr>
            </a:p>
          </p:txBody>
        </p:sp>
        <p:cxnSp>
          <p:nvCxnSpPr>
            <p:cNvPr id="29" name="Straight Arrow Connector 24"/>
            <p:cNvCxnSpPr>
              <a:cxnSpLocks noChangeShapeType="1"/>
            </p:cNvCxnSpPr>
            <p:nvPr/>
          </p:nvCxnSpPr>
          <p:spPr bwMode="auto">
            <a:xfrm>
              <a:off x="3276600" y="3352800"/>
              <a:ext cx="5334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0" name="Straight Arrow Connector 26"/>
            <p:cNvCxnSpPr>
              <a:cxnSpLocks noChangeShapeType="1"/>
            </p:cNvCxnSpPr>
            <p:nvPr/>
          </p:nvCxnSpPr>
          <p:spPr bwMode="auto">
            <a:xfrm>
              <a:off x="5486400" y="3383280"/>
              <a:ext cx="5334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1" name="Straight Arrow Connector 28"/>
            <p:cNvCxnSpPr>
              <a:cxnSpLocks noChangeShapeType="1"/>
            </p:cNvCxnSpPr>
            <p:nvPr/>
          </p:nvCxnSpPr>
          <p:spPr bwMode="auto">
            <a:xfrm>
              <a:off x="7086600" y="3383280"/>
              <a:ext cx="5334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2" name="TextBox 29"/>
            <p:cNvSpPr txBox="1">
              <a:spLocks noChangeArrowheads="1"/>
            </p:cNvSpPr>
            <p:nvPr/>
          </p:nvSpPr>
          <p:spPr bwMode="auto">
            <a:xfrm>
              <a:off x="457200" y="3657600"/>
              <a:ext cx="137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dirty="0">
                  <a:latin typeface="Garamond" panose="02020404030301010803" pitchFamily="18" charset="0"/>
                </a:rPr>
                <a:t>keyboard</a:t>
              </a:r>
            </a:p>
            <a:p>
              <a:pPr algn="ctr" eaLnBrk="1" hangingPunct="1">
                <a:spcBef>
                  <a:spcPct val="0"/>
                </a:spcBef>
                <a:buClrTx/>
                <a:buSzTx/>
                <a:buFontTx/>
                <a:buNone/>
              </a:pPr>
              <a:r>
                <a:rPr lang="en-US" altLang="en-US" sz="1800" b="1" dirty="0">
                  <a:latin typeface="Garamond" panose="02020404030301010803" pitchFamily="18" charset="0"/>
                </a:rPr>
                <a:t>or input file</a:t>
              </a:r>
            </a:p>
          </p:txBody>
        </p:sp>
        <p:sp>
          <p:nvSpPr>
            <p:cNvPr id="33" name="TextBox 30"/>
            <p:cNvSpPr txBox="1">
              <a:spLocks noChangeArrowheads="1"/>
            </p:cNvSpPr>
            <p:nvPr/>
          </p:nvSpPr>
          <p:spPr bwMode="auto">
            <a:xfrm>
              <a:off x="2093124" y="3853934"/>
              <a:ext cx="1371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dirty="0">
                  <a:latin typeface="Garamond" panose="02020404030301010803" pitchFamily="18" charset="0"/>
                </a:rPr>
                <a:t>input buffer</a:t>
              </a:r>
            </a:p>
          </p:txBody>
        </p:sp>
        <p:sp>
          <p:nvSpPr>
            <p:cNvPr id="34" name="TextBox 31"/>
            <p:cNvSpPr txBox="1">
              <a:spLocks noChangeArrowheads="1"/>
            </p:cNvSpPr>
            <p:nvPr/>
          </p:nvSpPr>
          <p:spPr bwMode="auto">
            <a:xfrm>
              <a:off x="5831675" y="3886200"/>
              <a:ext cx="15965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dirty="0">
                  <a:latin typeface="Garamond" panose="02020404030301010803" pitchFamily="18" charset="0"/>
                </a:rPr>
                <a:t>output buffer</a:t>
              </a:r>
            </a:p>
          </p:txBody>
        </p:sp>
        <p:sp>
          <p:nvSpPr>
            <p:cNvPr id="35" name="TextBox 32"/>
            <p:cNvSpPr txBox="1">
              <a:spLocks noChangeArrowheads="1"/>
            </p:cNvSpPr>
            <p:nvPr/>
          </p:nvSpPr>
          <p:spPr bwMode="auto">
            <a:xfrm>
              <a:off x="4105131" y="3971785"/>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dirty="0">
                  <a:latin typeface="Garamond" panose="02020404030301010803" pitchFamily="18" charset="0"/>
                </a:rPr>
                <a:t>program</a:t>
              </a:r>
            </a:p>
          </p:txBody>
        </p:sp>
        <p:sp>
          <p:nvSpPr>
            <p:cNvPr id="36" name="TextBox 33"/>
            <p:cNvSpPr txBox="1">
              <a:spLocks noChangeArrowheads="1"/>
            </p:cNvSpPr>
            <p:nvPr/>
          </p:nvSpPr>
          <p:spPr bwMode="auto">
            <a:xfrm>
              <a:off x="7467600" y="37338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b="1" dirty="0">
                  <a:latin typeface="Garamond" panose="02020404030301010803" pitchFamily="18" charset="0"/>
                </a:rPr>
                <a:t>monitor</a:t>
              </a:r>
            </a:p>
            <a:p>
              <a:pPr algn="ctr" eaLnBrk="1" hangingPunct="1">
                <a:spcBef>
                  <a:spcPct val="0"/>
                </a:spcBef>
                <a:buClrTx/>
                <a:buSzTx/>
                <a:buFontTx/>
                <a:buNone/>
              </a:pPr>
              <a:r>
                <a:rPr lang="en-US" altLang="en-US" sz="1800" b="1" dirty="0">
                  <a:latin typeface="Garamond" panose="02020404030301010803" pitchFamily="18" charset="0"/>
                </a:rPr>
                <a:t>or output file</a:t>
              </a:r>
            </a:p>
          </p:txBody>
        </p:sp>
      </p:grpSp>
    </p:spTree>
    <p:extLst>
      <p:ext uri="{BB962C8B-B14F-4D97-AF65-F5344CB8AC3E}">
        <p14:creationId xmlns:p14="http://schemas.microsoft.com/office/powerpoint/2010/main" val="137619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4"/>
            <a:ext cx="8543637" cy="5167393"/>
          </a:xfrm>
        </p:spPr>
        <p:txBody>
          <a:bodyPr>
            <a:normAutofit/>
          </a:bodyPr>
          <a:lstStyle/>
          <a:p>
            <a:r>
              <a:rPr lang="en-US" dirty="0" err="1"/>
              <a:t>println</a:t>
            </a:r>
            <a:r>
              <a:rPr lang="en-US" dirty="0"/>
              <a:t>: </a:t>
            </a:r>
            <a:r>
              <a:rPr lang="en-US" b="0" dirty="0"/>
              <a:t>outputs one line to the screen and generates a new line after it finishes.</a:t>
            </a:r>
          </a:p>
          <a:p>
            <a:r>
              <a:rPr lang="en-US" dirty="0"/>
              <a:t>The items that are output can be </a:t>
            </a:r>
            <a:r>
              <a:rPr lang="en-US" dirty="0">
                <a:solidFill>
                  <a:schemeClr val="accent1">
                    <a:lumMod val="50000"/>
                  </a:schemeClr>
                </a:solidFill>
              </a:rPr>
              <a:t>quoted strings</a:t>
            </a:r>
            <a:r>
              <a:rPr lang="en-US" dirty="0"/>
              <a:t>, </a:t>
            </a:r>
            <a:r>
              <a:rPr lang="en-US" dirty="0">
                <a:solidFill>
                  <a:srgbClr val="FF0000"/>
                </a:solidFill>
              </a:rPr>
              <a:t>variables</a:t>
            </a:r>
            <a:r>
              <a:rPr lang="en-US" dirty="0"/>
              <a:t>, </a:t>
            </a:r>
            <a:r>
              <a:rPr lang="en-US" dirty="0">
                <a:solidFill>
                  <a:srgbClr val="92D050"/>
                </a:solidFill>
              </a:rPr>
              <a:t>numbers</a:t>
            </a:r>
            <a:r>
              <a:rPr lang="en-US" dirty="0"/>
              <a:t>, or almost any </a:t>
            </a:r>
            <a:r>
              <a:rPr lang="en-US" dirty="0">
                <a:solidFill>
                  <a:schemeClr val="accent4"/>
                </a:solidFill>
              </a:rPr>
              <a:t>object</a:t>
            </a:r>
            <a:r>
              <a:rPr lang="en-US" dirty="0"/>
              <a:t> you can define in Java. </a:t>
            </a:r>
          </a:p>
          <a:p>
            <a:r>
              <a:rPr lang="en-US" dirty="0"/>
              <a:t>To output more than one item, place a plus sign between the items.</a:t>
            </a:r>
          </a:p>
          <a:p>
            <a:r>
              <a:rPr lang="en-US" sz="1800" dirty="0"/>
              <a:t>SYNTAX</a:t>
            </a:r>
            <a:br>
              <a:rPr lang="en-US" sz="1800" dirty="0"/>
            </a:br>
            <a:r>
              <a:rPr lang="en-US" sz="1800" dirty="0"/>
              <a:t>		</a:t>
            </a:r>
            <a:r>
              <a:rPr lang="en-US" sz="1800" b="0" dirty="0">
                <a:solidFill>
                  <a:schemeClr val="accent1">
                    <a:lumMod val="50000"/>
                  </a:schemeClr>
                </a:solidFill>
              </a:rPr>
              <a:t>System.out.println(</a:t>
            </a:r>
            <a:r>
              <a:rPr lang="en-US" sz="1800" b="0" i="1" dirty="0">
                <a:solidFill>
                  <a:schemeClr val="accent1">
                    <a:lumMod val="50000"/>
                  </a:schemeClr>
                </a:solidFill>
              </a:rPr>
              <a:t>Item_1 + Item_2 + ... + </a:t>
            </a:r>
            <a:r>
              <a:rPr lang="en-US" sz="1800" b="0" i="1" dirty="0" err="1">
                <a:solidFill>
                  <a:schemeClr val="accent1">
                    <a:lumMod val="50000"/>
                  </a:schemeClr>
                </a:solidFill>
              </a:rPr>
              <a:t>Last_Item</a:t>
            </a:r>
            <a:r>
              <a:rPr lang="en-US" sz="1800" b="0" dirty="0">
                <a:solidFill>
                  <a:schemeClr val="accent1">
                    <a:lumMod val="50000"/>
                  </a:schemeClr>
                </a:solidFill>
              </a:rPr>
              <a:t>);</a:t>
            </a:r>
          </a:p>
          <a:p>
            <a:pPr marL="0" indent="0">
              <a:buNone/>
            </a:pPr>
            <a:r>
              <a:rPr lang="en-US" sz="1800" dirty="0"/>
              <a:t>Example:</a:t>
            </a:r>
          </a:p>
          <a:p>
            <a:pPr marL="0" indent="0">
              <a:buNone/>
            </a:pPr>
            <a:endParaRPr lang="en-US" sz="1800" dirty="0"/>
          </a:p>
          <a:p>
            <a:pPr marL="0" indent="0">
              <a:buNone/>
            </a:pPr>
            <a:r>
              <a:rPr lang="en-US" sz="1800" dirty="0"/>
              <a:t>The output:</a:t>
            </a:r>
          </a:p>
          <a:p>
            <a:pPr marL="0" indent="0">
              <a:buNone/>
            </a:pPr>
            <a:endParaRPr lang="en-US" dirty="0"/>
          </a:p>
        </p:txBody>
      </p:sp>
      <p:sp>
        <p:nvSpPr>
          <p:cNvPr id="3" name="Title 2"/>
          <p:cNvSpPr>
            <a:spLocks noGrp="1"/>
          </p:cNvSpPr>
          <p:nvPr>
            <p:ph type="ctrTitle"/>
          </p:nvPr>
        </p:nvSpPr>
        <p:spPr/>
        <p:txBody>
          <a:bodyPr/>
          <a:lstStyle/>
          <a:p>
            <a:r>
              <a:rPr lang="en-US" dirty="0"/>
              <a:t>Screen Output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sp>
        <p:nvSpPr>
          <p:cNvPr id="6" name="Rectangle 5"/>
          <p:cNvSpPr/>
          <p:nvPr/>
        </p:nvSpPr>
        <p:spPr>
          <a:xfrm>
            <a:off x="2377687" y="5715587"/>
            <a:ext cx="1802485" cy="52322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Welcome Ahmed</a:t>
            </a:r>
          </a:p>
          <a:p>
            <a:r>
              <a:rPr lang="en-US" sz="1400" dirty="0">
                <a:latin typeface="Courier New" panose="02070309020205020404" pitchFamily="49" charset="0"/>
                <a:cs typeface="Courier New" panose="02070309020205020404" pitchFamily="49" charset="0"/>
              </a:rPr>
              <a:t>your age is 40</a:t>
            </a:r>
          </a:p>
        </p:txBody>
      </p:sp>
      <p:pic>
        <p:nvPicPr>
          <p:cNvPr id="7" name="Picture 6"/>
          <p:cNvPicPr>
            <a:picLocks noChangeAspect="1"/>
          </p:cNvPicPr>
          <p:nvPr/>
        </p:nvPicPr>
        <p:blipFill>
          <a:blip r:embed="rId2"/>
          <a:stretch>
            <a:fillRect/>
          </a:stretch>
        </p:blipFill>
        <p:spPr>
          <a:xfrm>
            <a:off x="2324102" y="4468861"/>
            <a:ext cx="4152900" cy="1104900"/>
          </a:xfrm>
          <a:prstGeom prst="rect">
            <a:avLst/>
          </a:prstGeom>
        </p:spPr>
      </p:pic>
    </p:spTree>
    <p:extLst>
      <p:ext uri="{BB962C8B-B14F-4D97-AF65-F5344CB8AC3E}">
        <p14:creationId xmlns:p14="http://schemas.microsoft.com/office/powerpoint/2010/main" val="197191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print: </a:t>
            </a:r>
            <a:r>
              <a:rPr lang="en-US" b="0" dirty="0"/>
              <a:t>outputs one line to the screen  and stays on the same line.</a:t>
            </a:r>
          </a:p>
          <a:p>
            <a:pPr lvl="1"/>
            <a:r>
              <a:rPr lang="en-US" dirty="0"/>
              <a:t>Example:</a:t>
            </a:r>
          </a:p>
          <a:p>
            <a:endParaRPr lang="en-US" dirty="0"/>
          </a:p>
          <a:p>
            <a:endParaRPr lang="en-US" dirty="0"/>
          </a:p>
          <a:p>
            <a:pPr lvl="1"/>
            <a:r>
              <a:rPr lang="en-US" dirty="0"/>
              <a:t>The output:</a:t>
            </a:r>
          </a:p>
          <a:p>
            <a:endParaRPr lang="en-US" dirty="0"/>
          </a:p>
          <a:p>
            <a:r>
              <a:rPr lang="en-US" dirty="0" err="1"/>
              <a:t>printf</a:t>
            </a:r>
            <a:r>
              <a:rPr lang="en-US" dirty="0"/>
              <a:t>: </a:t>
            </a:r>
            <a:r>
              <a:rPr lang="en-US" b="0" dirty="0"/>
              <a:t>formats output based on a format specifier, %s %d %f %c</a:t>
            </a:r>
            <a:endParaRPr lang="en-US" dirty="0"/>
          </a:p>
          <a:p>
            <a:pPr lvl="1"/>
            <a:r>
              <a:rPr lang="en-US" dirty="0"/>
              <a:t>Example</a:t>
            </a:r>
          </a:p>
          <a:p>
            <a:pPr lvl="1"/>
            <a:endParaRPr lang="en-US" dirty="0"/>
          </a:p>
          <a:p>
            <a:pPr lvl="1"/>
            <a:endParaRPr lang="en-US" dirty="0"/>
          </a:p>
          <a:p>
            <a:pPr lvl="1"/>
            <a:endParaRPr lang="en-US" dirty="0"/>
          </a:p>
          <a:p>
            <a:pPr lvl="1"/>
            <a:r>
              <a:rPr lang="en-US" dirty="0"/>
              <a:t>The output</a:t>
            </a:r>
          </a:p>
          <a:p>
            <a:endParaRPr lang="en-US" dirty="0"/>
          </a:p>
        </p:txBody>
      </p:sp>
      <p:sp>
        <p:nvSpPr>
          <p:cNvPr id="3" name="Title 2"/>
          <p:cNvSpPr>
            <a:spLocks noGrp="1"/>
          </p:cNvSpPr>
          <p:nvPr>
            <p:ph type="ctrTitle"/>
          </p:nvPr>
        </p:nvSpPr>
        <p:spPr/>
        <p:txBody>
          <a:bodyPr/>
          <a:lstStyle/>
          <a:p>
            <a:r>
              <a:rPr lang="en-US" dirty="0"/>
              <a:t>Screen Output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15</a:t>
            </a:fld>
            <a:endParaRPr lang="en-US"/>
          </a:p>
        </p:txBody>
      </p:sp>
      <p:sp>
        <p:nvSpPr>
          <p:cNvPr id="6" name="Rectangle 5"/>
          <p:cNvSpPr/>
          <p:nvPr/>
        </p:nvSpPr>
        <p:spPr>
          <a:xfrm>
            <a:off x="2594733" y="3217641"/>
            <a:ext cx="3954533" cy="307777"/>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Welcome </a:t>
            </a:r>
            <a:r>
              <a:rPr lang="en-US" sz="1400" dirty="0" err="1">
                <a:latin typeface="Courier New" panose="02070309020205020404" pitchFamily="49" charset="0"/>
                <a:cs typeface="Courier New" panose="02070309020205020404" pitchFamily="49" charset="0"/>
              </a:rPr>
              <a:t>Ahmedyour</a:t>
            </a:r>
            <a:r>
              <a:rPr lang="en-US" sz="1400" dirty="0">
                <a:latin typeface="Courier New" panose="02070309020205020404" pitchFamily="49" charset="0"/>
                <a:cs typeface="Courier New" panose="02070309020205020404" pitchFamily="49" charset="0"/>
              </a:rPr>
              <a:t> age is 40</a:t>
            </a:r>
          </a:p>
        </p:txBody>
      </p:sp>
      <p:pic>
        <p:nvPicPr>
          <p:cNvPr id="8" name="Picture 7"/>
          <p:cNvPicPr>
            <a:picLocks noChangeAspect="1"/>
          </p:cNvPicPr>
          <p:nvPr/>
        </p:nvPicPr>
        <p:blipFill>
          <a:blip r:embed="rId3"/>
          <a:stretch>
            <a:fillRect/>
          </a:stretch>
        </p:blipFill>
        <p:spPr>
          <a:xfrm>
            <a:off x="2266950" y="4945255"/>
            <a:ext cx="4610100" cy="647700"/>
          </a:xfrm>
          <a:prstGeom prst="rect">
            <a:avLst/>
          </a:prstGeom>
        </p:spPr>
      </p:pic>
      <p:pic>
        <p:nvPicPr>
          <p:cNvPr id="9" name="Picture 8"/>
          <p:cNvPicPr>
            <a:picLocks noChangeAspect="1"/>
          </p:cNvPicPr>
          <p:nvPr/>
        </p:nvPicPr>
        <p:blipFill>
          <a:blip r:embed="rId4"/>
          <a:stretch>
            <a:fillRect/>
          </a:stretch>
        </p:blipFill>
        <p:spPr>
          <a:xfrm>
            <a:off x="2653259" y="1747158"/>
            <a:ext cx="4029075" cy="1038225"/>
          </a:xfrm>
          <a:prstGeom prst="rect">
            <a:avLst/>
          </a:prstGeom>
        </p:spPr>
      </p:pic>
      <p:sp>
        <p:nvSpPr>
          <p:cNvPr id="10" name="Rectangle 9"/>
          <p:cNvSpPr/>
          <p:nvPr/>
        </p:nvSpPr>
        <p:spPr>
          <a:xfrm>
            <a:off x="3454074" y="5949490"/>
            <a:ext cx="1473480" cy="307777"/>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$ 19.88 each</a:t>
            </a:r>
          </a:p>
        </p:txBody>
      </p:sp>
    </p:spTree>
    <p:extLst>
      <p:ext uri="{BB962C8B-B14F-4D97-AF65-F5344CB8AC3E}">
        <p14:creationId xmlns:p14="http://schemas.microsoft.com/office/powerpoint/2010/main" val="397757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To perform console input, you need to use the Scanner class to create an object to read input from System.in, as follows:</a:t>
            </a:r>
          </a:p>
          <a:p>
            <a:pPr marL="457200" lvl="1" indent="0">
              <a:buNone/>
            </a:pPr>
            <a:r>
              <a:rPr lang="en-US" dirty="0"/>
              <a:t>		</a:t>
            </a:r>
          </a:p>
          <a:p>
            <a:pPr marL="457200" lvl="1" indent="0" algn="ctr">
              <a:buNone/>
            </a:pPr>
            <a:r>
              <a:rPr lang="en-US" sz="2400" b="1" dirty="0">
                <a:solidFill>
                  <a:schemeClr val="accent1">
                    <a:lumMod val="50000"/>
                  </a:schemeClr>
                </a:solidFill>
              </a:rPr>
              <a:t>Scanner</a:t>
            </a:r>
            <a:r>
              <a:rPr lang="en-US" sz="2400" dirty="0"/>
              <a:t> input = new </a:t>
            </a:r>
            <a:r>
              <a:rPr lang="en-US" sz="2400" dirty="0">
                <a:solidFill>
                  <a:schemeClr val="accent1">
                    <a:lumMod val="50000"/>
                  </a:schemeClr>
                </a:solidFill>
              </a:rPr>
              <a:t>Scanner(System.in</a:t>
            </a:r>
            <a:r>
              <a:rPr lang="en-US" sz="2400" dirty="0"/>
              <a:t>)	</a:t>
            </a:r>
          </a:p>
          <a:p>
            <a:endParaRPr lang="en-US" dirty="0"/>
          </a:p>
          <a:p>
            <a:r>
              <a:rPr lang="en-US" dirty="0"/>
              <a:t>An object of this class has methods for input of different types.</a:t>
            </a:r>
          </a:p>
          <a:p>
            <a:endParaRPr lang="en-US" dirty="0"/>
          </a:p>
          <a:p>
            <a:r>
              <a:rPr lang="en-US" dirty="0"/>
              <a:t>By default, white space characters are used to separate input data items or tokens</a:t>
            </a:r>
            <a:br>
              <a:rPr lang="en-US" dirty="0"/>
            </a:br>
            <a:endParaRPr lang="en-US" dirty="0"/>
          </a:p>
        </p:txBody>
      </p:sp>
      <p:sp>
        <p:nvSpPr>
          <p:cNvPr id="3" name="Title 2"/>
          <p:cNvSpPr>
            <a:spLocks noGrp="1"/>
          </p:cNvSpPr>
          <p:nvPr>
            <p:ph type="ctrTitle"/>
          </p:nvPr>
        </p:nvSpPr>
        <p:spPr/>
        <p:txBody>
          <a:bodyPr/>
          <a:lstStyle/>
          <a:p>
            <a:r>
              <a:rPr lang="en-US" dirty="0"/>
              <a:t>Reading Input from the Console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16</a:t>
            </a:fld>
            <a:endParaRPr lang="en-US"/>
          </a:p>
        </p:txBody>
      </p:sp>
    </p:spTree>
    <p:extLst>
      <p:ext uri="{BB962C8B-B14F-4D97-AF65-F5344CB8AC3E}">
        <p14:creationId xmlns:p14="http://schemas.microsoft.com/office/powerpoint/2010/main" val="299402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Reading Input from the Console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53479354"/>
              </p:ext>
            </p:extLst>
          </p:nvPr>
        </p:nvGraphicFramePr>
        <p:xfrm>
          <a:off x="314468" y="978258"/>
          <a:ext cx="8515063" cy="5292205"/>
        </p:xfrm>
        <a:graphic>
          <a:graphicData uri="http://schemas.openxmlformats.org/drawingml/2006/table">
            <a:tbl>
              <a:tblPr firstRow="1" bandRow="1">
                <a:tableStyleId>{912C8C85-51F0-491E-9774-3900AFEF0FD7}</a:tableStyleId>
              </a:tblPr>
              <a:tblGrid>
                <a:gridCol w="1976572">
                  <a:extLst>
                    <a:ext uri="{9D8B030D-6E8A-4147-A177-3AD203B41FA5}">
                      <a16:colId xmlns:a16="http://schemas.microsoft.com/office/drawing/2014/main" val="488841982"/>
                    </a:ext>
                  </a:extLst>
                </a:gridCol>
                <a:gridCol w="2598057">
                  <a:extLst>
                    <a:ext uri="{9D8B030D-6E8A-4147-A177-3AD203B41FA5}">
                      <a16:colId xmlns:a16="http://schemas.microsoft.com/office/drawing/2014/main" val="370609386"/>
                    </a:ext>
                  </a:extLst>
                </a:gridCol>
                <a:gridCol w="3940434">
                  <a:extLst>
                    <a:ext uri="{9D8B030D-6E8A-4147-A177-3AD203B41FA5}">
                      <a16:colId xmlns:a16="http://schemas.microsoft.com/office/drawing/2014/main" val="3973895029"/>
                    </a:ext>
                  </a:extLst>
                </a:gridCol>
              </a:tblGrid>
              <a:tr h="594361">
                <a:tc>
                  <a:txBody>
                    <a:bodyPr/>
                    <a:lstStyle/>
                    <a:p>
                      <a:pPr marL="0" marR="0" lvl="0" indent="0" algn="ctr"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To read</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Method used</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Effect</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extLst>
                  <a:ext uri="{0D108BD9-81ED-4DB2-BD59-A6C34878D82A}">
                    <a16:rowId xmlns:a16="http://schemas.microsoft.com/office/drawing/2014/main" val="772694331"/>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integer</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input.nextInt();</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rowSpan="5">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Skips leading white space in the input buffer and then consumes and returns the next token. '\n' at the end of the line is not consumed </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1466109523"/>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long</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input.nextLong();</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vMerge="1">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2865010076"/>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vMerge="1">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4243281317"/>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double</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input.nextDouble();</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vMerge="1">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1289880820"/>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String </a:t>
                      </a:r>
                    </a:p>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(one word)</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vMerge="1">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218115355"/>
                  </a:ext>
                </a:extLst>
              </a:tr>
              <a:tr h="470381">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String </a:t>
                      </a:r>
                    </a:p>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(complete line)</a:t>
                      </a:r>
                      <a:endParaRPr kumimoji="0" lang="en-US" sz="2400" b="0" i="0" u="none" strike="noStrike" cap="none" normalizeH="0" baseline="0" dirty="0">
                        <a:ln>
                          <a:noFill/>
                        </a:ln>
                        <a:solidFill>
                          <a:schemeClr val="tx1"/>
                        </a:solidFill>
                        <a:effectLst/>
                        <a:latin typeface="Garamond" panose="02020404030301010803" pitchFamily="18" charset="0"/>
                        <a:cs typeface="Arial" pitchFamily="34"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input.nextLine();</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tc>
                  <a:txBody>
                    <a:bodyPr/>
                    <a:lstStyle/>
                    <a:p>
                      <a:pPr marL="0" marR="0" lvl="0" indent="0" algn="l" defTabSz="914400" rtl="0" eaLnBrk="1" fontAlgn="base" latinLnBrk="0" hangingPunct="1">
                        <a:lnSpc>
                          <a:spcPct val="100000"/>
                        </a:lnSpc>
                        <a:spcBef>
                          <a:spcPct val="20000"/>
                        </a:spcBef>
                        <a:spcAft>
                          <a:spcPct val="0"/>
                        </a:spcAft>
                        <a:buClr>
                          <a:srgbClr val="009900"/>
                        </a:buClr>
                        <a:buSzPct val="60000"/>
                        <a:buFont typeface="Wingdings" pitchFamily="2" charset="2"/>
                        <a:buNone/>
                        <a:tabLst/>
                      </a:pPr>
                      <a:r>
                        <a:rPr kumimoji="0" lang="en-US" sz="2400" u="none" strike="noStrike" cap="none" normalizeH="0" baseline="0" dirty="0">
                          <a:ln>
                            <a:noFill/>
                          </a:ln>
                          <a:effectLst/>
                          <a:latin typeface="Garamond" panose="02020404030301010803" pitchFamily="18" charset="0"/>
                        </a:rPr>
                        <a:t>Reads the rest of the current line and returns it as a string. The line terminator character '\n' at the end of the line is consumed </a:t>
                      </a:r>
                      <a:endParaRPr kumimoji="0" lang="en-US" sz="2400" b="0" i="0" u="none" strike="noStrike" cap="none" normalizeH="0" baseline="0" dirty="0">
                        <a:ln>
                          <a:noFill/>
                        </a:ln>
                        <a:solidFill>
                          <a:schemeClr val="tx1"/>
                        </a:solidFill>
                        <a:effectLst/>
                        <a:latin typeface="Garamond" panose="02020404030301010803" pitchFamily="18" charset="0"/>
                        <a:cs typeface="Courier New" pitchFamily="49" charset="0"/>
                      </a:endParaRPr>
                    </a:p>
                  </a:txBody>
                  <a:tcPr marT="45712" marB="45712" horzOverflow="overflow"/>
                </a:tc>
                <a:extLst>
                  <a:ext uri="{0D108BD9-81ED-4DB2-BD59-A6C34878D82A}">
                    <a16:rowId xmlns:a16="http://schemas.microsoft.com/office/drawing/2014/main" val="3672986474"/>
                  </a:ext>
                </a:extLst>
              </a:tr>
            </a:tbl>
          </a:graphicData>
        </a:graphic>
      </p:graphicFrame>
    </p:spTree>
    <p:extLst>
      <p:ext uri="{BB962C8B-B14F-4D97-AF65-F5344CB8AC3E}">
        <p14:creationId xmlns:p14="http://schemas.microsoft.com/office/powerpoint/2010/main" val="35868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950"/>
          <a:stretch/>
        </p:blipFill>
        <p:spPr>
          <a:xfrm>
            <a:off x="3153310" y="1008680"/>
            <a:ext cx="5699159" cy="3828670"/>
          </a:xfrm>
          <a:prstGeom prst="rect">
            <a:avLst/>
          </a:prstGeom>
        </p:spPr>
      </p:pic>
      <p:sp>
        <p:nvSpPr>
          <p:cNvPr id="3" name="Title 2"/>
          <p:cNvSpPr>
            <a:spLocks noGrp="1"/>
          </p:cNvSpPr>
          <p:nvPr>
            <p:ph type="ctrTitle"/>
          </p:nvPr>
        </p:nvSpPr>
        <p:spPr/>
        <p:txBody>
          <a:bodyPr/>
          <a:lstStyle/>
          <a:p>
            <a:r>
              <a:rPr lang="en-US" dirty="0"/>
              <a:t>Console Input using Scanner : An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18</a:t>
            </a:fld>
            <a:endParaRPr lang="en-US"/>
          </a:p>
        </p:txBody>
      </p:sp>
      <p:grpSp>
        <p:nvGrpSpPr>
          <p:cNvPr id="6" name="Group 5"/>
          <p:cNvGrpSpPr/>
          <p:nvPr/>
        </p:nvGrpSpPr>
        <p:grpSpPr>
          <a:xfrm>
            <a:off x="24666" y="998133"/>
            <a:ext cx="3218627" cy="304800"/>
            <a:chOff x="24666" y="998133"/>
            <a:chExt cx="3218627" cy="304800"/>
          </a:xfrm>
        </p:grpSpPr>
        <p:sp>
          <p:nvSpPr>
            <p:cNvPr id="11" name="Text Box 26"/>
            <p:cNvSpPr txBox="1">
              <a:spLocks noChangeArrowheads="1"/>
            </p:cNvSpPr>
            <p:nvPr/>
          </p:nvSpPr>
          <p:spPr bwMode="auto">
            <a:xfrm>
              <a:off x="24666" y="998133"/>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400" b="1" dirty="0">
                  <a:solidFill>
                    <a:srgbClr val="FF0000"/>
                  </a:solidFill>
                  <a:latin typeface="Garamond" panose="02020404030301010803" pitchFamily="18" charset="0"/>
                  <a:cs typeface="Tahoma" panose="020B0604030504040204" pitchFamily="34" charset="0"/>
                </a:rPr>
                <a:t>Import </a:t>
              </a:r>
              <a:r>
                <a:rPr lang="en-US" altLang="en-US" sz="1400" b="1" dirty="0">
                  <a:solidFill>
                    <a:srgbClr val="FF0000"/>
                  </a:solidFill>
                  <a:latin typeface="Garamond" panose="02020404030301010803" pitchFamily="18" charset="0"/>
                  <a:cs typeface="Courier New" panose="02070309020205020404" pitchFamily="49" charset="0"/>
                </a:rPr>
                <a:t>Scanner</a:t>
              </a:r>
              <a:r>
                <a:rPr lang="en-US" altLang="en-US" sz="1400" b="1" dirty="0">
                  <a:solidFill>
                    <a:srgbClr val="FF0000"/>
                  </a:solidFill>
                  <a:latin typeface="Garamond" panose="02020404030301010803" pitchFamily="18" charset="0"/>
                  <a:cs typeface="Tahoma" panose="020B0604030504040204" pitchFamily="34" charset="0"/>
                </a:rPr>
                <a:t> class</a:t>
              </a:r>
            </a:p>
          </p:txBody>
        </p:sp>
        <p:sp>
          <p:nvSpPr>
            <p:cNvPr id="12" name="Line 13"/>
            <p:cNvSpPr>
              <a:spLocks noChangeShapeType="1"/>
            </p:cNvSpPr>
            <p:nvPr/>
          </p:nvSpPr>
          <p:spPr bwMode="auto">
            <a:xfrm flipV="1">
              <a:off x="1947893" y="1150719"/>
              <a:ext cx="129540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7" name="Group 6"/>
          <p:cNvGrpSpPr/>
          <p:nvPr/>
        </p:nvGrpSpPr>
        <p:grpSpPr>
          <a:xfrm>
            <a:off x="94427" y="2323294"/>
            <a:ext cx="3871219" cy="307975"/>
            <a:chOff x="94427" y="2323294"/>
            <a:chExt cx="3871219" cy="307975"/>
          </a:xfrm>
        </p:grpSpPr>
        <p:sp>
          <p:nvSpPr>
            <p:cNvPr id="10" name="Text Box 17"/>
            <p:cNvSpPr txBox="1">
              <a:spLocks noChangeArrowheads="1"/>
            </p:cNvSpPr>
            <p:nvPr/>
          </p:nvSpPr>
          <p:spPr bwMode="auto">
            <a:xfrm>
              <a:off x="94427" y="2323294"/>
              <a:ext cx="2209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400" b="1" dirty="0">
                  <a:solidFill>
                    <a:srgbClr val="FF0000"/>
                  </a:solidFill>
                  <a:latin typeface="Garamond" panose="02020404030301010803" pitchFamily="18" charset="0"/>
                </a:rPr>
                <a:t>Create a </a:t>
              </a:r>
              <a:r>
                <a:rPr lang="en-US" altLang="en-US" sz="1400" b="1" dirty="0">
                  <a:solidFill>
                    <a:srgbClr val="FF0000"/>
                  </a:solidFill>
                  <a:latin typeface="Garamond" panose="02020404030301010803" pitchFamily="18" charset="0"/>
                  <a:cs typeface="Courier New" panose="02070309020205020404" pitchFamily="49" charset="0"/>
                </a:rPr>
                <a:t>Scanner</a:t>
              </a:r>
              <a:r>
                <a:rPr lang="en-US" altLang="en-US" sz="1400" b="1" dirty="0">
                  <a:solidFill>
                    <a:srgbClr val="FF0000"/>
                  </a:solidFill>
                  <a:latin typeface="Garamond" panose="02020404030301010803" pitchFamily="18" charset="0"/>
                </a:rPr>
                <a:t> object</a:t>
              </a:r>
            </a:p>
          </p:txBody>
        </p:sp>
        <p:sp>
          <p:nvSpPr>
            <p:cNvPr id="13" name="Line 13"/>
            <p:cNvSpPr>
              <a:spLocks noChangeShapeType="1"/>
            </p:cNvSpPr>
            <p:nvPr/>
          </p:nvSpPr>
          <p:spPr bwMode="auto">
            <a:xfrm flipV="1">
              <a:off x="2304227" y="2477282"/>
              <a:ext cx="1661419"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4" name="Text Box 20"/>
          <p:cNvSpPr txBox="1">
            <a:spLocks noChangeArrowheads="1"/>
          </p:cNvSpPr>
          <p:nvPr/>
        </p:nvSpPr>
        <p:spPr bwMode="auto">
          <a:xfrm>
            <a:off x="94427" y="2727682"/>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400" b="1" dirty="0">
                <a:solidFill>
                  <a:srgbClr val="FF0000"/>
                </a:solidFill>
                <a:latin typeface="Garamond" panose="02020404030301010803" pitchFamily="18" charset="0"/>
              </a:rPr>
              <a:t>Read an integer and assign it to the variable num1</a:t>
            </a:r>
          </a:p>
        </p:txBody>
      </p:sp>
      <p:sp>
        <p:nvSpPr>
          <p:cNvPr id="15" name="Line 13"/>
          <p:cNvSpPr>
            <a:spLocks noChangeShapeType="1"/>
          </p:cNvSpPr>
          <p:nvPr/>
        </p:nvSpPr>
        <p:spPr bwMode="auto">
          <a:xfrm flipV="1">
            <a:off x="2333474" y="2947578"/>
            <a:ext cx="1661419"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Line 13"/>
          <p:cNvSpPr>
            <a:spLocks noChangeShapeType="1"/>
          </p:cNvSpPr>
          <p:nvPr/>
        </p:nvSpPr>
        <p:spPr bwMode="auto">
          <a:xfrm flipV="1">
            <a:off x="2333473" y="3167475"/>
            <a:ext cx="1723371" cy="466613"/>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 name="Text Box 20"/>
          <p:cNvSpPr txBox="1">
            <a:spLocks noChangeArrowheads="1"/>
          </p:cNvSpPr>
          <p:nvPr/>
        </p:nvSpPr>
        <p:spPr bwMode="auto">
          <a:xfrm>
            <a:off x="94427" y="3545973"/>
            <a:ext cx="2362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400" b="1" dirty="0">
                <a:solidFill>
                  <a:srgbClr val="FF0000"/>
                </a:solidFill>
                <a:latin typeface="Garamond" panose="02020404030301010803" pitchFamily="18" charset="0"/>
              </a:rPr>
              <a:t>Read another integer and assign it to variable num2</a:t>
            </a:r>
          </a:p>
        </p:txBody>
      </p:sp>
      <p:sp>
        <p:nvSpPr>
          <p:cNvPr id="2" name="Rectangle 1"/>
          <p:cNvSpPr/>
          <p:nvPr/>
        </p:nvSpPr>
        <p:spPr>
          <a:xfrm>
            <a:off x="1034775" y="5048991"/>
            <a:ext cx="2455912" cy="1200329"/>
          </a:xfrm>
          <a:prstGeom prst="rect">
            <a:avLst/>
          </a:prstGeom>
        </p:spPr>
        <p:txBody>
          <a:bodyPr wrap="square">
            <a:spAutoFit/>
          </a:bodyPr>
          <a:lstStyle/>
          <a:p>
            <a:r>
              <a:rPr lang="en-US" b="1" dirty="0">
                <a:latin typeface="Garamond" panose="02020404030301010803" pitchFamily="18" charset="0"/>
              </a:rPr>
              <a:t>Sample run:</a:t>
            </a:r>
          </a:p>
          <a:p>
            <a:endParaRPr lang="en-US" dirty="0">
              <a:latin typeface="Garamond" panose="02020404030301010803" pitchFamily="18" charset="0"/>
            </a:endParaRPr>
          </a:p>
          <a:p>
            <a:r>
              <a:rPr lang="en-US" dirty="0">
                <a:latin typeface="Garamond" panose="02020404030301010803" pitchFamily="18" charset="0"/>
              </a:rPr>
              <a:t>Enter two numbers: 2 3</a:t>
            </a:r>
          </a:p>
          <a:p>
            <a:r>
              <a:rPr lang="en-US" dirty="0">
                <a:latin typeface="Garamond" panose="02020404030301010803" pitchFamily="18" charset="0"/>
              </a:rPr>
              <a:t>The result is 5</a:t>
            </a:r>
          </a:p>
        </p:txBody>
      </p:sp>
      <p:sp>
        <p:nvSpPr>
          <p:cNvPr id="18" name="Rectangle 17"/>
          <p:cNvSpPr/>
          <p:nvPr/>
        </p:nvSpPr>
        <p:spPr>
          <a:xfrm>
            <a:off x="5970093" y="4910491"/>
            <a:ext cx="2293163" cy="1477328"/>
          </a:xfrm>
          <a:prstGeom prst="rect">
            <a:avLst/>
          </a:prstGeom>
        </p:spPr>
        <p:txBody>
          <a:bodyPr wrap="square">
            <a:spAutoFit/>
          </a:bodyPr>
          <a:lstStyle/>
          <a:p>
            <a:r>
              <a:rPr lang="en-US" b="1" dirty="0">
                <a:latin typeface="Garamond" panose="02020404030301010803" pitchFamily="18" charset="0"/>
              </a:rPr>
              <a:t>Sample run:</a:t>
            </a:r>
          </a:p>
          <a:p>
            <a:endParaRPr lang="en-US" b="1" dirty="0">
              <a:latin typeface="Garamond" panose="02020404030301010803" pitchFamily="18" charset="0"/>
            </a:endParaRPr>
          </a:p>
          <a:p>
            <a:r>
              <a:rPr lang="en-US" dirty="0">
                <a:latin typeface="Garamond" panose="02020404030301010803" pitchFamily="18" charset="0"/>
              </a:rPr>
              <a:t>Enter two numbers: 4</a:t>
            </a:r>
          </a:p>
          <a:p>
            <a:r>
              <a:rPr lang="en-US" dirty="0">
                <a:latin typeface="Garamond" panose="02020404030301010803" pitchFamily="18" charset="0"/>
              </a:rPr>
              <a:t>12</a:t>
            </a:r>
          </a:p>
          <a:p>
            <a:r>
              <a:rPr lang="en-US" dirty="0">
                <a:latin typeface="Garamond" panose="02020404030301010803" pitchFamily="18" charset="0"/>
              </a:rPr>
              <a:t>The result is 16</a:t>
            </a:r>
          </a:p>
        </p:txBody>
      </p:sp>
    </p:spTree>
    <p:extLst>
      <p:ext uri="{BB962C8B-B14F-4D97-AF65-F5344CB8AC3E}">
        <p14:creationId xmlns:p14="http://schemas.microsoft.com/office/powerpoint/2010/main" val="11239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1000"/>
                                        <p:tgtEl>
                                          <p:spTgt spid="15"/>
                                        </p:tgtEl>
                                      </p:cBhvr>
                                    </p:animEffect>
                                  </p:childTnLst>
                                </p:cTn>
                              </p:par>
                              <p:par>
                                <p:cTn id="8" presetID="1" presetClass="exit"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right)">
                                      <p:cBhvr>
                                        <p:cTn id="14" dur="1000"/>
                                        <p:tgtEl>
                                          <p:spTgt spid="16"/>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57588" y="2366717"/>
            <a:ext cx="5827623" cy="3627673"/>
          </a:xfrm>
          <a:prstGeom prst="rect">
            <a:avLst/>
          </a:prstGeom>
        </p:spPr>
      </p:pic>
      <p:sp>
        <p:nvSpPr>
          <p:cNvPr id="2" name="Content Placeholder 1"/>
          <p:cNvSpPr>
            <a:spLocks noGrp="1"/>
          </p:cNvSpPr>
          <p:nvPr>
            <p:ph idx="1"/>
          </p:nvPr>
        </p:nvSpPr>
        <p:spPr/>
        <p:txBody>
          <a:bodyPr/>
          <a:lstStyle/>
          <a:p>
            <a:r>
              <a:rPr lang="en-US" altLang="en-US" dirty="0"/>
              <a:t>Write a program that converts a Fahrenheit degree to Celsius using the formula:</a:t>
            </a:r>
          </a:p>
          <a:p>
            <a:endParaRPr lang="en-US" dirty="0"/>
          </a:p>
        </p:txBody>
      </p:sp>
      <p:sp>
        <p:nvSpPr>
          <p:cNvPr id="3" name="Title 2"/>
          <p:cNvSpPr>
            <a:spLocks noGrp="1"/>
          </p:cNvSpPr>
          <p:nvPr>
            <p:ph type="ctrTitle"/>
          </p:nvPr>
        </p:nvSpPr>
        <p:spPr/>
        <p:txBody>
          <a:bodyPr/>
          <a:lstStyle/>
          <a:p>
            <a:r>
              <a:rPr lang="en-US" dirty="0"/>
              <a:t>Problem: Converting Temperatures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19</a:t>
            </a:fld>
            <a:endParaRPr lang="en-US"/>
          </a:p>
        </p:txBody>
      </p:sp>
      <p:graphicFrame>
        <p:nvGraphicFramePr>
          <p:cNvPr id="5" name="Object 7"/>
          <p:cNvGraphicFramePr>
            <a:graphicFrameLocks noChangeAspect="1"/>
          </p:cNvGraphicFramePr>
          <p:nvPr/>
        </p:nvGraphicFramePr>
        <p:xfrm>
          <a:off x="2063366" y="1848808"/>
          <a:ext cx="4840287" cy="587375"/>
        </p:xfrm>
        <a:graphic>
          <a:graphicData uri="http://schemas.openxmlformats.org/presentationml/2006/ole">
            <mc:AlternateContent xmlns:mc="http://schemas.openxmlformats.org/markup-compatibility/2006">
              <mc:Choice xmlns:v="urn:schemas-microsoft-com:vml" Requires="v">
                <p:oleObj name="Equation" r:id="rId3" imgW="1879997" imgH="228997" progId="Equation.3">
                  <p:embed/>
                </p:oleObj>
              </mc:Choice>
              <mc:Fallback>
                <p:oleObj name="Equation" r:id="rId3" imgW="1879997" imgH="228997" progId="Equation.3">
                  <p:embed/>
                  <p:pic>
                    <p:nvPicPr>
                      <p:cNvPr id="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366" y="1848808"/>
                        <a:ext cx="48402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4033951" y="5876185"/>
            <a:ext cx="3920017" cy="584775"/>
          </a:xfrm>
          <a:prstGeom prst="rect">
            <a:avLst/>
          </a:prstGeom>
        </p:spPr>
        <p:txBody>
          <a:bodyPr wrap="square">
            <a:spAutoFit/>
          </a:bodyPr>
          <a:lstStyle/>
          <a:p>
            <a:r>
              <a:rPr lang="de-DE" sz="1600" dirty="0">
                <a:solidFill>
                  <a:srgbClr val="FF0000"/>
                </a:solidFill>
                <a:latin typeface="Times New Roman" panose="02020603050405020304" pitchFamily="18" charset="0"/>
                <a:cs typeface="Times New Roman" panose="02020603050405020304" pitchFamily="18" charset="0"/>
              </a:rPr>
              <a:t>Enter a degree in Fahrenheit: 300</a:t>
            </a:r>
          </a:p>
          <a:p>
            <a:r>
              <a:rPr lang="de-DE" sz="1600" dirty="0">
                <a:solidFill>
                  <a:srgbClr val="FF0000"/>
                </a:solidFill>
                <a:latin typeface="Times New Roman" panose="02020603050405020304" pitchFamily="18" charset="0"/>
                <a:cs typeface="Times New Roman" panose="02020603050405020304" pitchFamily="18" charset="0"/>
              </a:rPr>
              <a:t>Fahrenheit 300.00  is  148.89  in Celsius</a:t>
            </a:r>
            <a:endParaRPr lang="en-US" sz="1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89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Please note that information in </a:t>
            </a:r>
            <a:r>
              <a:rPr lang="en-US"/>
              <a:t>this lecture </a:t>
            </a:r>
            <a:r>
              <a:rPr lang="en-US" dirty="0"/>
              <a:t>is mainly taken from: </a:t>
            </a:r>
          </a:p>
          <a:p>
            <a:pPr lvl="1"/>
            <a:r>
              <a:rPr lang="en-US" dirty="0"/>
              <a:t>Liang, Y. Daniel - Introduction to Java programming and data structures, comprehensive version (2019, Pearson).</a:t>
            </a:r>
          </a:p>
          <a:p>
            <a:pPr marL="0" indent="0">
              <a:buNone/>
            </a:pPr>
            <a:r>
              <a:rPr lang="en-US" dirty="0"/>
              <a:t> </a:t>
            </a:r>
          </a:p>
        </p:txBody>
      </p:sp>
      <p:sp>
        <p:nvSpPr>
          <p:cNvPr id="4" name="Title 3"/>
          <p:cNvSpPr>
            <a:spLocks noGrp="1"/>
          </p:cNvSpPr>
          <p:nvPr>
            <p:ph type="ctrTitle"/>
          </p:nvPr>
        </p:nvSpPr>
        <p:spPr/>
        <p:txBody>
          <a:bodyPr/>
          <a:lstStyle/>
          <a:p>
            <a:r>
              <a:rPr lang="en-US" dirty="0"/>
              <a:t>Declaration</a:t>
            </a:r>
          </a:p>
        </p:txBody>
      </p:sp>
      <p:sp>
        <p:nvSpPr>
          <p:cNvPr id="3" name="Slide Number Placeholder 2"/>
          <p:cNvSpPr>
            <a:spLocks noGrp="1"/>
          </p:cNvSpPr>
          <p:nvPr>
            <p:ph type="sldNum" sz="quarter" idx="12"/>
          </p:nvPr>
        </p:nvSpPr>
        <p:spPr/>
        <p:txBody>
          <a:bodyPr/>
          <a:lstStyle/>
          <a:p>
            <a:fld id="{99AE015D-4E99-42B8-B1B4-4F7FEE987B9B}" type="slidenum">
              <a:rPr lang="en-US" smtClean="0"/>
              <a:t>2</a:t>
            </a:fld>
            <a:endParaRPr lang="en-US"/>
          </a:p>
        </p:txBody>
      </p:sp>
    </p:spTree>
    <p:extLst>
      <p:ext uri="{BB962C8B-B14F-4D97-AF65-F5344CB8AC3E}">
        <p14:creationId xmlns:p14="http://schemas.microsoft.com/office/powerpoint/2010/main" val="2441160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 provides many useful methods in the </a:t>
            </a:r>
            <a:r>
              <a:rPr lang="en-US" dirty="0">
                <a:solidFill>
                  <a:schemeClr val="accent5"/>
                </a:solidFill>
              </a:rPr>
              <a:t>Math</a:t>
            </a:r>
            <a:r>
              <a:rPr lang="en-US" dirty="0"/>
              <a:t> class for performing common mathematical functions.</a:t>
            </a:r>
          </a:p>
          <a:p>
            <a:r>
              <a:rPr lang="en-US" dirty="0"/>
              <a:t>Constants: PI and E</a:t>
            </a:r>
          </a:p>
          <a:p>
            <a:r>
              <a:rPr lang="en-US" dirty="0"/>
              <a:t>The Math class is in the </a:t>
            </a:r>
            <a:r>
              <a:rPr lang="en-US" dirty="0" err="1">
                <a:solidFill>
                  <a:schemeClr val="accent5"/>
                </a:solidFill>
              </a:rPr>
              <a:t>java.lang</a:t>
            </a:r>
            <a:r>
              <a:rPr lang="en-US" dirty="0"/>
              <a:t> package. Any class in the </a:t>
            </a:r>
            <a:r>
              <a:rPr lang="en-US" dirty="0" err="1">
                <a:solidFill>
                  <a:schemeClr val="accent5"/>
                </a:solidFill>
              </a:rPr>
              <a:t>java.lang</a:t>
            </a:r>
            <a:r>
              <a:rPr lang="en-US" dirty="0"/>
              <a:t> package is automatically imported. So there is no need to import it explicitly.</a:t>
            </a:r>
          </a:p>
        </p:txBody>
      </p:sp>
      <p:sp>
        <p:nvSpPr>
          <p:cNvPr id="3" name="Title 2"/>
          <p:cNvSpPr>
            <a:spLocks noGrp="1"/>
          </p:cNvSpPr>
          <p:nvPr>
            <p:ph type="ctrTitle"/>
          </p:nvPr>
        </p:nvSpPr>
        <p:spPr/>
        <p:txBody>
          <a:bodyPr/>
          <a:lstStyle/>
          <a:p>
            <a:r>
              <a:rPr lang="en-US" dirty="0"/>
              <a:t>The Math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20</a:t>
            </a:fld>
            <a:endParaRPr lang="en-US"/>
          </a:p>
        </p:txBody>
      </p:sp>
    </p:spTree>
    <p:extLst>
      <p:ext uri="{BB962C8B-B14F-4D97-AF65-F5344CB8AC3E}">
        <p14:creationId xmlns:p14="http://schemas.microsoft.com/office/powerpoint/2010/main" val="2706325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30632"/>
            <a:ext cx="5034720" cy="5320219"/>
          </a:xfrm>
        </p:spPr>
        <p:txBody>
          <a:bodyPr/>
          <a:lstStyle/>
          <a:p>
            <a:r>
              <a:rPr lang="en-US" dirty="0"/>
              <a:t>random(): returns a random double value in the range [0.0, 1.0).</a:t>
            </a:r>
          </a:p>
          <a:p>
            <a:endParaRPr lang="en-US" dirty="0"/>
          </a:p>
        </p:txBody>
      </p:sp>
      <p:sp>
        <p:nvSpPr>
          <p:cNvPr id="3" name="Title 2"/>
          <p:cNvSpPr>
            <a:spLocks noGrp="1"/>
          </p:cNvSpPr>
          <p:nvPr>
            <p:ph type="ctrTitle"/>
          </p:nvPr>
        </p:nvSpPr>
        <p:spPr/>
        <p:txBody>
          <a:bodyPr/>
          <a:lstStyle/>
          <a:p>
            <a:r>
              <a:rPr lang="en-US" dirty="0"/>
              <a:t>The random Method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21</a:t>
            </a:fld>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659501912"/>
              </p:ext>
            </p:extLst>
          </p:nvPr>
        </p:nvGraphicFramePr>
        <p:xfrm>
          <a:off x="569912" y="2024995"/>
          <a:ext cx="8004175" cy="1438275"/>
        </p:xfrm>
        <a:graphic>
          <a:graphicData uri="http://schemas.openxmlformats.org/presentationml/2006/ole">
            <mc:AlternateContent xmlns:mc="http://schemas.openxmlformats.org/markup-compatibility/2006">
              <mc:Choice xmlns:v="urn:schemas-microsoft-com:vml" Requires="v">
                <p:oleObj name="Picture" r:id="rId2" imgW="5354280" imgH="958680" progId="Word.Picture.8">
                  <p:embed/>
                </p:oleObj>
              </mc:Choice>
              <mc:Fallback>
                <p:oleObj name="Picture" r:id="rId2" imgW="5354280" imgH="958680" progId="Word.Picture.8">
                  <p:embed/>
                  <p:pic>
                    <p:nvPicPr>
                      <p:cNvPr id="6" name="Object 6"/>
                      <p:cNvPicPr>
                        <a:picLocks noChangeAspect="1" noChangeArrowheads="1"/>
                      </p:cNvPicPr>
                      <p:nvPr/>
                    </p:nvPicPr>
                    <p:blipFill>
                      <a:blip r:embed="rId3"/>
                      <a:srcRect/>
                      <a:stretch>
                        <a:fillRect/>
                      </a:stretch>
                    </p:blipFill>
                    <p:spPr bwMode="auto">
                      <a:xfrm>
                        <a:off x="569912" y="2024995"/>
                        <a:ext cx="80041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6"/>
          <p:cNvPicPr>
            <a:picLocks noChangeAspect="1"/>
          </p:cNvPicPr>
          <p:nvPr/>
        </p:nvPicPr>
        <p:blipFill>
          <a:blip r:embed="rId4"/>
          <a:stretch>
            <a:fillRect/>
          </a:stretch>
        </p:blipFill>
        <p:spPr>
          <a:xfrm>
            <a:off x="745432" y="1688363"/>
            <a:ext cx="7786801" cy="582433"/>
          </a:xfrm>
          <a:prstGeom prst="rect">
            <a:avLst/>
          </a:prstGeom>
        </p:spPr>
      </p:pic>
    </p:spTree>
    <p:extLst>
      <p:ext uri="{BB962C8B-B14F-4D97-AF65-F5344CB8AC3E}">
        <p14:creationId xmlns:p14="http://schemas.microsoft.com/office/powerpoint/2010/main" val="1045391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1835" y="3123760"/>
            <a:ext cx="4773208" cy="3337200"/>
          </a:xfrm>
          <a:prstGeom prst="rect">
            <a:avLst/>
          </a:prstGeom>
        </p:spPr>
      </p:pic>
      <p:sp>
        <p:nvSpPr>
          <p:cNvPr id="2" name="Content Placeholder 1"/>
          <p:cNvSpPr>
            <a:spLocks noGrp="1"/>
          </p:cNvSpPr>
          <p:nvPr>
            <p:ph idx="1"/>
          </p:nvPr>
        </p:nvSpPr>
        <p:spPr/>
        <p:txBody>
          <a:bodyPr/>
          <a:lstStyle/>
          <a:p>
            <a:r>
              <a:rPr lang="en-US" dirty="0"/>
              <a:t>Java provides the following methods in the </a:t>
            </a:r>
            <a:r>
              <a:rPr lang="en-US" dirty="0">
                <a:solidFill>
                  <a:schemeClr val="accent5"/>
                </a:solidFill>
              </a:rPr>
              <a:t>Character</a:t>
            </a:r>
            <a:r>
              <a:rPr lang="en-US" dirty="0"/>
              <a:t> class for testing characters </a:t>
            </a:r>
          </a:p>
          <a:p>
            <a:endParaRPr lang="en-US" dirty="0"/>
          </a:p>
        </p:txBody>
      </p:sp>
      <p:sp>
        <p:nvSpPr>
          <p:cNvPr id="3" name="Title 2"/>
          <p:cNvSpPr>
            <a:spLocks noGrp="1"/>
          </p:cNvSpPr>
          <p:nvPr>
            <p:ph type="ctrTitle"/>
          </p:nvPr>
        </p:nvSpPr>
        <p:spPr/>
        <p:txBody>
          <a:bodyPr/>
          <a:lstStyle/>
          <a:p>
            <a:r>
              <a:rPr lang="en-US" dirty="0"/>
              <a:t>The Character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74691678"/>
              </p:ext>
            </p:extLst>
          </p:nvPr>
        </p:nvGraphicFramePr>
        <p:xfrm>
          <a:off x="3679243" y="1498986"/>
          <a:ext cx="5307848" cy="2682240"/>
        </p:xfrm>
        <a:graphic>
          <a:graphicData uri="http://schemas.openxmlformats.org/drawingml/2006/table">
            <a:tbl>
              <a:tblPr firstRow="1" bandRow="1">
                <a:tableStyleId>{5940675A-B579-460E-94D1-54222C63F5DA}</a:tableStyleId>
              </a:tblPr>
              <a:tblGrid>
                <a:gridCol w="1389185">
                  <a:extLst>
                    <a:ext uri="{9D8B030D-6E8A-4147-A177-3AD203B41FA5}">
                      <a16:colId xmlns:a16="http://schemas.microsoft.com/office/drawing/2014/main" val="281100334"/>
                    </a:ext>
                  </a:extLst>
                </a:gridCol>
                <a:gridCol w="3918663">
                  <a:extLst>
                    <a:ext uri="{9D8B030D-6E8A-4147-A177-3AD203B41FA5}">
                      <a16:colId xmlns:a16="http://schemas.microsoft.com/office/drawing/2014/main" val="3478303102"/>
                    </a:ext>
                  </a:extLst>
                </a:gridCol>
              </a:tblGrid>
              <a:tr h="335280">
                <a:tc>
                  <a:txBody>
                    <a:bodyPr/>
                    <a:lstStyle/>
                    <a:p>
                      <a:pPr algn="ctr"/>
                      <a:r>
                        <a:rPr lang="en-US" sz="1400" b="0" i="1" dirty="0">
                          <a:solidFill>
                            <a:srgbClr val="242021"/>
                          </a:solidFill>
                          <a:effectLst/>
                          <a:latin typeface="Times New Roman" panose="02020603050405020304" pitchFamily="18" charset="0"/>
                          <a:cs typeface="Times New Roman" panose="02020603050405020304" pitchFamily="18" charset="0"/>
                        </a:rPr>
                        <a:t>Method</a:t>
                      </a:r>
                      <a:endParaRPr lang="en-US" sz="3600" b="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US" sz="1400" b="0" i="1" dirty="0">
                          <a:latin typeface="Times New Roman" panose="02020603050405020304" pitchFamily="18" charset="0"/>
                          <a:cs typeface="Times New Roman" panose="02020603050405020304" pitchFamily="18" charset="0"/>
                        </a:rPr>
                        <a:t>Description</a:t>
                      </a:r>
                    </a:p>
                  </a:txBody>
                  <a:tcPr anchor="ctr">
                    <a:solidFill>
                      <a:schemeClr val="bg1">
                        <a:lumMod val="95000"/>
                      </a:schemeClr>
                    </a:solidFill>
                  </a:tcPr>
                </a:tc>
                <a:extLst>
                  <a:ext uri="{0D108BD9-81ED-4DB2-BD59-A6C34878D82A}">
                    <a16:rowId xmlns:a16="http://schemas.microsoft.com/office/drawing/2014/main" val="1043640066"/>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isDigit</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 digit.</a:t>
                      </a:r>
                    </a:p>
                  </a:txBody>
                  <a:tcPr anchor="ctr"/>
                </a:tc>
                <a:extLst>
                  <a:ext uri="{0D108BD9-81ED-4DB2-BD59-A6C34878D82A}">
                    <a16:rowId xmlns:a16="http://schemas.microsoft.com/office/drawing/2014/main" val="1906666380"/>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isLetter</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 letter.</a:t>
                      </a:r>
                    </a:p>
                  </a:txBody>
                  <a:tcPr anchor="ctr"/>
                </a:tc>
                <a:extLst>
                  <a:ext uri="{0D108BD9-81ED-4DB2-BD59-A6C34878D82A}">
                    <a16:rowId xmlns:a16="http://schemas.microsoft.com/office/drawing/2014/main" val="3014468348"/>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isLetterOrDigit</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 letter or digit</a:t>
                      </a:r>
                    </a:p>
                  </a:txBody>
                  <a:tcPr anchor="ctr"/>
                </a:tc>
                <a:extLst>
                  <a:ext uri="{0D108BD9-81ED-4DB2-BD59-A6C34878D82A}">
                    <a16:rowId xmlns:a16="http://schemas.microsoft.com/office/drawing/2014/main" val="1618241053"/>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isLowerCase</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 lowercase letter.</a:t>
                      </a:r>
                    </a:p>
                  </a:txBody>
                  <a:tcPr anchor="ctr"/>
                </a:tc>
                <a:extLst>
                  <a:ext uri="{0D108BD9-81ED-4DB2-BD59-A6C34878D82A}">
                    <a16:rowId xmlns:a16="http://schemas.microsoft.com/office/drawing/2014/main" val="2907049253"/>
                  </a:ext>
                </a:extLst>
              </a:tr>
              <a:tr h="335280">
                <a:tc>
                  <a:txBody>
                    <a:bodyPr/>
                    <a:lstStyle/>
                    <a:p>
                      <a:r>
                        <a:rPr lang="en-US" sz="1200" b="0" i="0" kern="1200">
                          <a:solidFill>
                            <a:srgbClr val="242021"/>
                          </a:solidFill>
                          <a:effectLst/>
                          <a:latin typeface="Times New Roman" panose="02020603050405020304" pitchFamily="18" charset="0"/>
                          <a:ea typeface="+mn-ea"/>
                          <a:cs typeface="Times New Roman" panose="02020603050405020304" pitchFamily="18" charset="0"/>
                        </a:rPr>
                        <a:t>isUpperCase(ch)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true if the specified character is an uppercase letter</a:t>
                      </a:r>
                    </a:p>
                  </a:txBody>
                  <a:tcPr anchor="ctr"/>
                </a:tc>
                <a:extLst>
                  <a:ext uri="{0D108BD9-81ED-4DB2-BD59-A6C34878D82A}">
                    <a16:rowId xmlns:a16="http://schemas.microsoft.com/office/drawing/2014/main" val="83712397"/>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toLowerCase</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the lowercase of the specified character.</a:t>
                      </a:r>
                    </a:p>
                  </a:txBody>
                  <a:tcPr anchor="ctr"/>
                </a:tc>
                <a:extLst>
                  <a:ext uri="{0D108BD9-81ED-4DB2-BD59-A6C34878D82A}">
                    <a16:rowId xmlns:a16="http://schemas.microsoft.com/office/drawing/2014/main" val="513642453"/>
                  </a:ext>
                </a:extLst>
              </a:tr>
              <a:tr h="335280">
                <a:tc>
                  <a:txBody>
                    <a:bodyPr/>
                    <a:lstStyle/>
                    <a:p>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toUpperCase</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a:t>
                      </a:r>
                      <a:r>
                        <a:rPr lang="en-US" sz="1200" b="0" i="0" kern="1200" dirty="0" err="1">
                          <a:solidFill>
                            <a:srgbClr val="242021"/>
                          </a:solidFill>
                          <a:effectLst/>
                          <a:latin typeface="Times New Roman" panose="02020603050405020304" pitchFamily="18" charset="0"/>
                          <a:ea typeface="+mn-ea"/>
                          <a:cs typeface="Times New Roman" panose="02020603050405020304" pitchFamily="18" charset="0"/>
                        </a:rPr>
                        <a:t>ch</a:t>
                      </a:r>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 </a:t>
                      </a:r>
                    </a:p>
                  </a:txBody>
                  <a:tcPr anchor="ctr"/>
                </a:tc>
                <a:tc>
                  <a:txBody>
                    <a:bodyPr/>
                    <a:lstStyle/>
                    <a:p>
                      <a:r>
                        <a:rPr lang="en-US" sz="1200" b="0" i="0" kern="1200" dirty="0">
                          <a:solidFill>
                            <a:srgbClr val="242021"/>
                          </a:solidFill>
                          <a:effectLst/>
                          <a:latin typeface="Times New Roman" panose="02020603050405020304" pitchFamily="18" charset="0"/>
                          <a:ea typeface="+mn-ea"/>
                          <a:cs typeface="Times New Roman" panose="02020603050405020304" pitchFamily="18" charset="0"/>
                        </a:rPr>
                        <a:t>Returns the uppercase of the specified character.</a:t>
                      </a:r>
                    </a:p>
                  </a:txBody>
                  <a:tcPr anchor="ctr"/>
                </a:tc>
                <a:extLst>
                  <a:ext uri="{0D108BD9-81ED-4DB2-BD59-A6C34878D82A}">
                    <a16:rowId xmlns:a16="http://schemas.microsoft.com/office/drawing/2014/main" val="1538894932"/>
                  </a:ext>
                </a:extLst>
              </a:tr>
            </a:tbl>
          </a:graphicData>
        </a:graphic>
      </p:graphicFrame>
    </p:spTree>
    <p:extLst>
      <p:ext uri="{BB962C8B-B14F-4D97-AF65-F5344CB8AC3E}">
        <p14:creationId xmlns:p14="http://schemas.microsoft.com/office/powerpoint/2010/main" val="1058804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200" dirty="0"/>
              <a:t>Objects of type String</a:t>
            </a:r>
            <a:r>
              <a:rPr lang="en-US" sz="2200" b="0" dirty="0"/>
              <a:t> </a:t>
            </a:r>
            <a:r>
              <a:rPr lang="en-US" sz="2200" dirty="0"/>
              <a:t>are sequence of characters that are written within double quotes.</a:t>
            </a:r>
          </a:p>
          <a:p>
            <a:pPr marL="0" indent="0" algn="ctr">
              <a:buNone/>
            </a:pPr>
            <a:r>
              <a:rPr lang="en-US" sz="2000" dirty="0">
                <a:solidFill>
                  <a:schemeClr val="accent5"/>
                </a:solidFill>
              </a:rPr>
              <a:t>"KFUPM" </a:t>
            </a:r>
            <a:r>
              <a:rPr lang="en-US" sz="2000" dirty="0"/>
              <a:t> </a:t>
            </a:r>
            <a:r>
              <a:rPr lang="en-US" sz="2000" dirty="0">
                <a:solidFill>
                  <a:schemeClr val="accent5"/>
                </a:solidFill>
              </a:rPr>
              <a:t>"ICS018 "</a:t>
            </a:r>
            <a:endParaRPr lang="en-US" sz="2000" dirty="0"/>
          </a:p>
          <a:p>
            <a:r>
              <a:rPr lang="en-US" sz="2200" dirty="0"/>
              <a:t>The class String is a predefined class that is made available to you when you are programming in Java. </a:t>
            </a:r>
          </a:p>
          <a:p>
            <a:r>
              <a:rPr lang="en-US" sz="2200" dirty="0"/>
              <a:t>String declaration:</a:t>
            </a:r>
          </a:p>
          <a:p>
            <a:pPr marL="457200" lvl="1" indent="0" algn="ctr">
              <a:buNone/>
            </a:pPr>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 = “ICS108”;</a:t>
            </a:r>
          </a:p>
          <a:p>
            <a:pPr marL="0" indent="0">
              <a:spcBef>
                <a:spcPct val="0"/>
              </a:spcBef>
              <a:buClr>
                <a:srgbClr val="008000"/>
              </a:buClr>
              <a:buNone/>
            </a:pPr>
            <a:endParaRPr lang="en-US" altLang="ar-SA" sz="2200" dirty="0"/>
          </a:p>
          <a:p>
            <a:pPr>
              <a:spcBef>
                <a:spcPct val="0"/>
              </a:spcBef>
              <a:buClr>
                <a:srgbClr val="008000"/>
              </a:buClr>
            </a:pPr>
            <a:r>
              <a:rPr lang="en-US" altLang="ar-SA" sz="2200" dirty="0"/>
              <a:t>String objects are </a:t>
            </a:r>
            <a:r>
              <a:rPr lang="en-US" altLang="ar-SA" sz="2200" b="0" i="1" dirty="0"/>
              <a:t>immutable</a:t>
            </a:r>
            <a:r>
              <a:rPr lang="en-US" altLang="ar-SA" sz="2200" dirty="0"/>
              <a:t>, which means that once created, their values cannot be changed</a:t>
            </a:r>
            <a:r>
              <a:rPr lang="en-GB" altLang="ar-SA" sz="2200" dirty="0"/>
              <a:t>; however, references to String objects may be changed.</a:t>
            </a:r>
            <a:endParaRPr lang="en-US" altLang="ar-SA" sz="2200" dirty="0"/>
          </a:p>
        </p:txBody>
      </p:sp>
      <p:sp>
        <p:nvSpPr>
          <p:cNvPr id="3" name="Title 2"/>
          <p:cNvSpPr>
            <a:spLocks noGrp="1"/>
          </p:cNvSpPr>
          <p:nvPr>
            <p:ph type="ctrTitle"/>
          </p:nvPr>
        </p:nvSpPr>
        <p:spPr/>
        <p:txBody>
          <a:bodyPr/>
          <a:lstStyle/>
          <a:p>
            <a:r>
              <a:rPr lang="en-US" dirty="0"/>
              <a:t>The Class String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23</a:t>
            </a:fld>
            <a:endParaRPr lang="en-US"/>
          </a:p>
        </p:txBody>
      </p:sp>
    </p:spTree>
    <p:extLst>
      <p:ext uri="{BB962C8B-B14F-4D97-AF65-F5344CB8AC3E}">
        <p14:creationId xmlns:p14="http://schemas.microsoft.com/office/powerpoint/2010/main" val="3874232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4226098" cy="5237945"/>
          </a:xfrm>
        </p:spPr>
        <p:txBody>
          <a:bodyPr>
            <a:normAutofit/>
          </a:bodyPr>
          <a:lstStyle/>
          <a:p>
            <a:pPr marL="0" indent="0">
              <a:buNone/>
            </a:pPr>
            <a:r>
              <a:rPr lang="en-US" sz="2000" dirty="0">
                <a:solidFill>
                  <a:schemeClr val="accent5"/>
                </a:solidFill>
              </a:rPr>
              <a:t>String word1, word2;  </a:t>
            </a:r>
          </a:p>
          <a:p>
            <a:pPr marL="0" indent="0">
              <a:buNone/>
            </a:pPr>
            <a:endParaRPr lang="en-US" sz="2000" dirty="0"/>
          </a:p>
          <a:p>
            <a:pPr marL="0" indent="0">
              <a:buNone/>
            </a:pPr>
            <a:endParaRPr lang="en-US" sz="2000" dirty="0"/>
          </a:p>
          <a:p>
            <a:pPr marL="0" indent="0">
              <a:buNone/>
            </a:pPr>
            <a:r>
              <a:rPr lang="en-US" sz="2000" dirty="0"/>
              <a:t>word1 = "Java";</a:t>
            </a:r>
          </a:p>
          <a:p>
            <a:pPr marL="0" indent="0">
              <a:buNone/>
            </a:pPr>
            <a:r>
              <a:rPr lang="en-US" sz="2000" dirty="0"/>
              <a:t>word2 = word1;</a:t>
            </a:r>
          </a:p>
          <a:p>
            <a:endParaRPr lang="en-US" sz="2000" dirty="0"/>
          </a:p>
        </p:txBody>
      </p:sp>
      <p:sp>
        <p:nvSpPr>
          <p:cNvPr id="3" name="Title 2"/>
          <p:cNvSpPr>
            <a:spLocks noGrp="1"/>
          </p:cNvSpPr>
          <p:nvPr>
            <p:ph type="ctrTitle"/>
          </p:nvPr>
        </p:nvSpPr>
        <p:spPr/>
        <p:txBody>
          <a:bodyPr/>
          <a:lstStyle/>
          <a:p>
            <a:r>
              <a:rPr lang="en-US" dirty="0"/>
              <a:t>The Class String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24</a:t>
            </a:fld>
            <a:endParaRPr lang="en-US"/>
          </a:p>
        </p:txBody>
      </p:sp>
      <p:sp>
        <p:nvSpPr>
          <p:cNvPr id="5" name="Text Box 17"/>
          <p:cNvSpPr txBox="1">
            <a:spLocks noChangeArrowheads="1"/>
          </p:cNvSpPr>
          <p:nvPr/>
        </p:nvSpPr>
        <p:spPr bwMode="auto">
          <a:xfrm>
            <a:off x="4275216" y="1068615"/>
            <a:ext cx="37233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a:spcBef>
                <a:spcPct val="50000"/>
              </a:spcBef>
              <a:buClrTx/>
              <a:buSzTx/>
              <a:buNone/>
            </a:pPr>
            <a:r>
              <a:rPr lang="en-US" altLang="en-US" sz="1600" b="1" dirty="0">
                <a:latin typeface="Garamond" panose="02020404030301010803" pitchFamily="18" charset="0"/>
              </a:rPr>
              <a:t>Memory is allocated for word1 and word2 but with no values </a:t>
            </a:r>
          </a:p>
        </p:txBody>
      </p:sp>
      <p:sp>
        <p:nvSpPr>
          <p:cNvPr id="6" name="Text Box 18"/>
          <p:cNvSpPr txBox="1">
            <a:spLocks noChangeArrowheads="1"/>
          </p:cNvSpPr>
          <p:nvPr/>
        </p:nvSpPr>
        <p:spPr bwMode="auto">
          <a:xfrm>
            <a:off x="4304049" y="2578002"/>
            <a:ext cx="36897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en-US" sz="1600" b="1" dirty="0">
                <a:latin typeface="Garamond" panose="02020404030301010803" pitchFamily="18" charset="0"/>
              </a:rPr>
              <a:t>A String object with value “</a:t>
            </a:r>
            <a:r>
              <a:rPr lang="en-US" altLang="en-US" sz="1600" b="1" dirty="0">
                <a:latin typeface="Garamond" panose="02020404030301010803" pitchFamily="18" charset="0"/>
                <a:cs typeface="Courier New" panose="02070309020205020404" pitchFamily="49" charset="0"/>
              </a:rPr>
              <a:t>Java</a:t>
            </a:r>
            <a:r>
              <a:rPr lang="en-US" altLang="en-US" sz="1600" b="1" dirty="0">
                <a:latin typeface="Garamond" panose="02020404030301010803" pitchFamily="18" charset="0"/>
              </a:rPr>
              <a:t>” is created and word1 refers to it</a:t>
            </a:r>
          </a:p>
        </p:txBody>
      </p:sp>
      <p:sp>
        <p:nvSpPr>
          <p:cNvPr id="7" name="Text Box 35"/>
          <p:cNvSpPr txBox="1">
            <a:spLocks noChangeArrowheads="1"/>
          </p:cNvSpPr>
          <p:nvPr/>
        </p:nvSpPr>
        <p:spPr bwMode="auto">
          <a:xfrm>
            <a:off x="4406485" y="3148229"/>
            <a:ext cx="3980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en-US" sz="1600" b="1" dirty="0">
                <a:latin typeface="Garamond" panose="02020404030301010803" pitchFamily="18" charset="0"/>
              </a:rPr>
              <a:t>The address in word1 is assigned to word2 so both refer to the same String object</a:t>
            </a:r>
          </a:p>
        </p:txBody>
      </p:sp>
      <p:grpSp>
        <p:nvGrpSpPr>
          <p:cNvPr id="8" name="Group 7"/>
          <p:cNvGrpSpPr/>
          <p:nvPr/>
        </p:nvGrpSpPr>
        <p:grpSpPr>
          <a:xfrm>
            <a:off x="1270733" y="4176355"/>
            <a:ext cx="6621779" cy="2133005"/>
            <a:chOff x="388621" y="3505200"/>
            <a:chExt cx="6621779" cy="2133005"/>
          </a:xfrm>
        </p:grpSpPr>
        <p:grpSp>
          <p:nvGrpSpPr>
            <p:cNvPr id="9" name="Group 41"/>
            <p:cNvGrpSpPr>
              <a:grpSpLocks/>
            </p:cNvGrpSpPr>
            <p:nvPr/>
          </p:nvGrpSpPr>
          <p:grpSpPr bwMode="auto">
            <a:xfrm>
              <a:off x="5181600" y="3571875"/>
              <a:ext cx="914400" cy="2066330"/>
              <a:chOff x="5181600" y="3571631"/>
              <a:chExt cx="914400" cy="2067169"/>
            </a:xfrm>
          </p:grpSpPr>
          <p:sp>
            <p:nvSpPr>
              <p:cNvPr id="28" name="Line 19"/>
              <p:cNvSpPr>
                <a:spLocks noChangeShapeType="1"/>
              </p:cNvSpPr>
              <p:nvPr/>
            </p:nvSpPr>
            <p:spPr bwMode="auto">
              <a:xfrm>
                <a:off x="5181600" y="3571631"/>
                <a:ext cx="0" cy="199096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9" name="Line 20"/>
              <p:cNvSpPr>
                <a:spLocks noChangeShapeType="1"/>
              </p:cNvSpPr>
              <p:nvPr/>
            </p:nvSpPr>
            <p:spPr bwMode="auto">
              <a:xfrm>
                <a:off x="6096000" y="3571631"/>
                <a:ext cx="0" cy="206716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 name="Line 22"/>
              <p:cNvSpPr>
                <a:spLocks noChangeShapeType="1"/>
              </p:cNvSpPr>
              <p:nvPr/>
            </p:nvSpPr>
            <p:spPr bwMode="auto">
              <a:xfrm>
                <a:off x="5181600" y="4038600"/>
                <a:ext cx="914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 name="Line 23"/>
              <p:cNvSpPr>
                <a:spLocks noChangeShapeType="1"/>
              </p:cNvSpPr>
              <p:nvPr/>
            </p:nvSpPr>
            <p:spPr bwMode="auto">
              <a:xfrm>
                <a:off x="5181600" y="5181600"/>
                <a:ext cx="914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0" name="Text Box 8"/>
            <p:cNvSpPr txBox="1">
              <a:spLocks noChangeArrowheads="1"/>
            </p:cNvSpPr>
            <p:nvPr/>
          </p:nvSpPr>
          <p:spPr bwMode="auto">
            <a:xfrm>
              <a:off x="388621" y="432220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b="1" dirty="0">
                  <a:solidFill>
                    <a:srgbClr val="FF0000"/>
                  </a:solidFill>
                  <a:latin typeface="Garamond" panose="02020404030301010803" pitchFamily="18" charset="0"/>
                </a:rPr>
                <a:t>Memory</a:t>
              </a:r>
            </a:p>
          </p:txBody>
        </p:sp>
        <p:grpSp>
          <p:nvGrpSpPr>
            <p:cNvPr id="11" name="Group 40"/>
            <p:cNvGrpSpPr>
              <a:grpSpLocks/>
            </p:cNvGrpSpPr>
            <p:nvPr/>
          </p:nvGrpSpPr>
          <p:grpSpPr bwMode="auto">
            <a:xfrm>
              <a:off x="1447800" y="3810000"/>
              <a:ext cx="914400" cy="1447800"/>
              <a:chOff x="912" y="2400"/>
              <a:chExt cx="576" cy="912"/>
            </a:xfrm>
          </p:grpSpPr>
          <p:sp>
            <p:nvSpPr>
              <p:cNvPr id="26" name="Text Box 13"/>
              <p:cNvSpPr txBox="1">
                <a:spLocks noChangeArrowheads="1"/>
              </p:cNvSpPr>
              <p:nvPr/>
            </p:nvSpPr>
            <p:spPr bwMode="auto">
              <a:xfrm>
                <a:off x="912" y="2400"/>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word1</a:t>
                </a:r>
              </a:p>
            </p:txBody>
          </p:sp>
          <p:sp>
            <p:nvSpPr>
              <p:cNvPr id="27" name="Text Box 14"/>
              <p:cNvSpPr txBox="1">
                <a:spLocks noChangeArrowheads="1"/>
              </p:cNvSpPr>
              <p:nvPr/>
            </p:nvSpPr>
            <p:spPr bwMode="auto">
              <a:xfrm>
                <a:off x="912" y="308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word2</a:t>
                </a:r>
              </a:p>
            </p:txBody>
          </p:sp>
        </p:grpSp>
        <p:grpSp>
          <p:nvGrpSpPr>
            <p:cNvPr id="12" name="Group 36"/>
            <p:cNvGrpSpPr>
              <a:grpSpLocks/>
            </p:cNvGrpSpPr>
            <p:nvPr/>
          </p:nvGrpSpPr>
          <p:grpSpPr bwMode="auto">
            <a:xfrm>
              <a:off x="2362200" y="3505200"/>
              <a:ext cx="914400" cy="1981200"/>
              <a:chOff x="1488" y="2208"/>
              <a:chExt cx="576" cy="1248"/>
            </a:xfrm>
          </p:grpSpPr>
          <p:sp>
            <p:nvSpPr>
              <p:cNvPr id="19" name="Line 6"/>
              <p:cNvSpPr>
                <a:spLocks noChangeShapeType="1"/>
              </p:cNvSpPr>
              <p:nvPr/>
            </p:nvSpPr>
            <p:spPr bwMode="auto">
              <a:xfrm>
                <a:off x="1488" y="2208"/>
                <a:ext cx="0" cy="12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0" name="Line 7"/>
              <p:cNvSpPr>
                <a:spLocks noChangeShapeType="1"/>
              </p:cNvSpPr>
              <p:nvPr/>
            </p:nvSpPr>
            <p:spPr bwMode="auto">
              <a:xfrm>
                <a:off x="2064" y="2208"/>
                <a:ext cx="0" cy="12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Line 9"/>
              <p:cNvSpPr>
                <a:spLocks noChangeShapeType="1"/>
              </p:cNvSpPr>
              <p:nvPr/>
            </p:nvSpPr>
            <p:spPr bwMode="auto">
              <a:xfrm>
                <a:off x="1488" y="2400"/>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10"/>
              <p:cNvSpPr>
                <a:spLocks noChangeShapeType="1"/>
              </p:cNvSpPr>
              <p:nvPr/>
            </p:nvSpPr>
            <p:spPr bwMode="auto">
              <a:xfrm>
                <a:off x="1488" y="2640"/>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Line 11"/>
              <p:cNvSpPr>
                <a:spLocks noChangeShapeType="1"/>
              </p:cNvSpPr>
              <p:nvPr/>
            </p:nvSpPr>
            <p:spPr bwMode="auto">
              <a:xfrm>
                <a:off x="1488" y="3072"/>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12"/>
              <p:cNvSpPr>
                <a:spLocks noChangeShapeType="1"/>
              </p:cNvSpPr>
              <p:nvPr/>
            </p:nvSpPr>
            <p:spPr bwMode="auto">
              <a:xfrm>
                <a:off x="1488" y="3312"/>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 name="Line 15"/>
              <p:cNvSpPr>
                <a:spLocks noChangeShapeType="1"/>
              </p:cNvSpPr>
              <p:nvPr/>
            </p:nvSpPr>
            <p:spPr bwMode="auto">
              <a:xfrm>
                <a:off x="1776" y="2688"/>
                <a:ext cx="0" cy="28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3" name="AutoShape 25"/>
            <p:cNvSpPr>
              <a:spLocks noChangeArrowheads="1"/>
            </p:cNvSpPr>
            <p:nvPr/>
          </p:nvSpPr>
          <p:spPr bwMode="auto">
            <a:xfrm>
              <a:off x="5257800" y="4249738"/>
              <a:ext cx="762000" cy="762000"/>
            </a:xfrm>
            <a:prstGeom prst="roundRect">
              <a:avLst>
                <a:gd name="adj" fmla="val 16667"/>
              </a:avLst>
            </a:prstGeom>
            <a:solidFill>
              <a:schemeClr val="bg1"/>
            </a:solidFill>
            <a:ln w="9525">
              <a:solidFill>
                <a:schemeClr val="tx1"/>
              </a:solidFill>
              <a:miter lim="800000"/>
              <a:headEnd/>
              <a:tailEnd/>
            </a:ln>
          </p:spPr>
          <p:txBody>
            <a:bodyPr wrap="none" anchor="ct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latin typeface="Courier New" panose="02070309020205020404" pitchFamily="49" charset="0"/>
                  <a:cs typeface="Courier New" panose="02070309020205020404" pitchFamily="49" charset="0"/>
                </a:rPr>
                <a:t>Java</a:t>
              </a:r>
            </a:p>
          </p:txBody>
        </p:sp>
        <p:sp>
          <p:nvSpPr>
            <p:cNvPr id="14" name="Text Box 27"/>
            <p:cNvSpPr txBox="1">
              <a:spLocks noChangeArrowheads="1"/>
            </p:cNvSpPr>
            <p:nvPr/>
          </p:nvSpPr>
          <p:spPr bwMode="auto">
            <a:xfrm>
              <a:off x="6172200" y="3962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6000</a:t>
              </a:r>
            </a:p>
          </p:txBody>
        </p:sp>
        <p:sp>
          <p:nvSpPr>
            <p:cNvPr id="15" name="Text Box 32"/>
            <p:cNvSpPr txBox="1">
              <a:spLocks noChangeArrowheads="1"/>
            </p:cNvSpPr>
            <p:nvPr/>
          </p:nvSpPr>
          <p:spPr bwMode="auto">
            <a:xfrm>
              <a:off x="2362200" y="3810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6000</a:t>
              </a:r>
            </a:p>
          </p:txBody>
        </p:sp>
        <p:sp>
          <p:nvSpPr>
            <p:cNvPr id="16" name="Text Box 33"/>
            <p:cNvSpPr txBox="1">
              <a:spLocks noChangeArrowheads="1"/>
            </p:cNvSpPr>
            <p:nvPr/>
          </p:nvSpPr>
          <p:spPr bwMode="auto">
            <a:xfrm>
              <a:off x="2362200" y="48910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6000</a:t>
              </a:r>
            </a:p>
          </p:txBody>
        </p:sp>
      </p:grpSp>
      <p:cxnSp>
        <p:nvCxnSpPr>
          <p:cNvPr id="37" name="Straight Arrow Connector 36"/>
          <p:cNvCxnSpPr/>
          <p:nvPr/>
        </p:nvCxnSpPr>
        <p:spPr>
          <a:xfrm>
            <a:off x="4202760" y="4623417"/>
            <a:ext cx="1860952" cy="53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190495" y="5382096"/>
            <a:ext cx="1883812" cy="385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523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spcBef>
                <a:spcPct val="50000"/>
              </a:spcBef>
              <a:buClrTx/>
            </a:pPr>
            <a:r>
              <a:rPr lang="en-US" altLang="en-US" sz="2000" dirty="0">
                <a:cs typeface="Tahoma" panose="020B0604030504040204" pitchFamily="34" charset="0"/>
              </a:rPr>
              <a:t>Concatenation:  Using the </a:t>
            </a:r>
            <a:r>
              <a:rPr lang="en-US" altLang="en-US" sz="2000" dirty="0">
                <a:solidFill>
                  <a:srgbClr val="034CA1"/>
                </a:solidFill>
                <a:cs typeface="Tahoma" panose="020B0604030504040204" pitchFamily="34" charset="0"/>
              </a:rPr>
              <a:t>+</a:t>
            </a:r>
            <a:r>
              <a:rPr lang="en-US" altLang="en-US" sz="2000" dirty="0">
                <a:cs typeface="Tahoma" panose="020B0604030504040204" pitchFamily="34" charset="0"/>
              </a:rPr>
              <a:t> operator on two (or more) strings in order to connect them to form one longer string.</a:t>
            </a:r>
          </a:p>
          <a:p>
            <a:pPr>
              <a:spcBef>
                <a:spcPct val="50000"/>
              </a:spcBef>
              <a:buClrTx/>
            </a:pPr>
            <a:endParaRPr lang="en-US" altLang="en-US" sz="2000" dirty="0">
              <a:cs typeface="Tahoma" panose="020B0604030504040204" pitchFamily="34" charset="0"/>
            </a:endParaRPr>
          </a:p>
          <a:p>
            <a:pPr>
              <a:spcBef>
                <a:spcPct val="50000"/>
              </a:spcBef>
              <a:buClrTx/>
            </a:pPr>
            <a:endParaRPr lang="en-US" altLang="en-US" sz="2000" dirty="0">
              <a:cs typeface="Tahoma" panose="020B0604030504040204" pitchFamily="34" charset="0"/>
            </a:endParaRPr>
          </a:p>
          <a:p>
            <a:pPr>
              <a:spcBef>
                <a:spcPct val="50000"/>
              </a:spcBef>
              <a:buClrTx/>
            </a:pPr>
            <a:endParaRPr lang="en-US" altLang="en-US" sz="2000" dirty="0">
              <a:cs typeface="Tahoma" panose="020B0604030504040204" pitchFamily="34" charset="0"/>
            </a:endParaRPr>
          </a:p>
          <a:p>
            <a:pPr>
              <a:spcBef>
                <a:spcPct val="50000"/>
              </a:spcBef>
              <a:buClrTx/>
            </a:pPr>
            <a:r>
              <a:rPr lang="en-US" altLang="en-US" sz="2000" dirty="0">
                <a:cs typeface="Tahoma" panose="020B0604030504040204" pitchFamily="34" charset="0"/>
              </a:rPr>
              <a:t>When a string is combined with almost any other type of item, the result is a string. </a:t>
            </a:r>
          </a:p>
          <a:p>
            <a:pPr>
              <a:spcBef>
                <a:spcPct val="50000"/>
              </a:spcBef>
              <a:buClrTx/>
            </a:pPr>
            <a:endParaRPr lang="en-US" altLang="en-US" sz="2000" dirty="0">
              <a:cs typeface="Tahoma" panose="020B0604030504040204" pitchFamily="34" charset="0"/>
            </a:endParaRPr>
          </a:p>
          <a:p>
            <a:pPr>
              <a:spcBef>
                <a:spcPct val="50000"/>
              </a:spcBef>
              <a:buClrTx/>
            </a:pPr>
            <a:endParaRPr lang="en-US" altLang="en-US" sz="2000" dirty="0">
              <a:cs typeface="Tahoma" panose="020B0604030504040204" pitchFamily="34" charset="0"/>
            </a:endParaRPr>
          </a:p>
          <a:p>
            <a:pPr>
              <a:spcBef>
                <a:spcPct val="50000"/>
              </a:spcBef>
              <a:buClrTx/>
            </a:pPr>
            <a:endParaRPr lang="en-US" altLang="en-US" sz="2000" dirty="0">
              <a:cs typeface="Tahoma" panose="020B0604030504040204" pitchFamily="34" charset="0"/>
            </a:endParaRPr>
          </a:p>
          <a:p>
            <a:pPr>
              <a:spcBef>
                <a:spcPct val="50000"/>
              </a:spcBef>
              <a:buClrTx/>
            </a:pPr>
            <a:r>
              <a:rPr lang="en-US" altLang="en-US" sz="2000" dirty="0">
                <a:cs typeface="Tahoma" panose="020B0604030504040204" pitchFamily="34" charset="0"/>
              </a:rPr>
              <a:t>Strings may also be concatenated by using the String </a:t>
            </a:r>
            <a:r>
              <a:rPr lang="en-US" altLang="en-US" sz="2000" dirty="0" err="1">
                <a:solidFill>
                  <a:schemeClr val="accent5"/>
                </a:solidFill>
                <a:cs typeface="Tahoma" panose="020B0604030504040204" pitchFamily="34" charset="0"/>
              </a:rPr>
              <a:t>concat</a:t>
            </a:r>
            <a:r>
              <a:rPr lang="en-US" altLang="en-US" sz="2000" dirty="0">
                <a:cs typeface="Tahoma" panose="020B0604030504040204" pitchFamily="34" charset="0"/>
              </a:rPr>
              <a:t> method:</a:t>
            </a:r>
          </a:p>
          <a:p>
            <a:pPr>
              <a:spcBef>
                <a:spcPct val="50000"/>
              </a:spcBef>
              <a:buClrTx/>
            </a:pPr>
            <a:endParaRPr lang="en-US" altLang="en-US" sz="2000" dirty="0">
              <a:cs typeface="Tahoma" panose="020B0604030504040204" pitchFamily="34" charset="0"/>
            </a:endParaRPr>
          </a:p>
        </p:txBody>
      </p:sp>
      <p:sp>
        <p:nvSpPr>
          <p:cNvPr id="3" name="Title 2"/>
          <p:cNvSpPr>
            <a:spLocks noGrp="1"/>
          </p:cNvSpPr>
          <p:nvPr>
            <p:ph type="ctrTitle"/>
          </p:nvPr>
        </p:nvSpPr>
        <p:spPr/>
        <p:txBody>
          <a:bodyPr/>
          <a:lstStyle/>
          <a:p>
            <a:r>
              <a:rPr lang="en-US" dirty="0"/>
              <a:t>String concatenation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25</a:t>
            </a:fld>
            <a:endParaRPr lang="en-US"/>
          </a:p>
        </p:txBody>
      </p:sp>
      <p:sp>
        <p:nvSpPr>
          <p:cNvPr id="5" name="Text Box 21"/>
          <p:cNvSpPr txBox="1">
            <a:spLocks noChangeArrowheads="1"/>
          </p:cNvSpPr>
          <p:nvPr/>
        </p:nvSpPr>
        <p:spPr bwMode="auto">
          <a:xfrm>
            <a:off x="5834395" y="1978138"/>
            <a:ext cx="21336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tx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tx1"/>
              </a:buClr>
              <a:buSzPct val="55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50000"/>
              <a:buFont typeface="Wingdings" panose="05000000000000000000" pitchFamily="2" charset="2"/>
              <a:buChar char="n"/>
              <a:defRPr sz="12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en-US" sz="1800" dirty="0">
                <a:latin typeface="Courier New" panose="02070309020205020404" pitchFamily="49" charset="0"/>
                <a:cs typeface="Courier New" panose="02070309020205020404" pitchFamily="49" charset="0"/>
              </a:rPr>
              <a:t>ICS018OOP:Java</a:t>
            </a:r>
          </a:p>
        </p:txBody>
      </p:sp>
      <p:sp>
        <p:nvSpPr>
          <p:cNvPr id="7" name="Rectangle 6"/>
          <p:cNvSpPr/>
          <p:nvPr/>
        </p:nvSpPr>
        <p:spPr>
          <a:xfrm>
            <a:off x="1667628" y="1770063"/>
            <a:ext cx="4108222" cy="923330"/>
          </a:xfrm>
          <a:prstGeom prst="rect">
            <a:avLst/>
          </a:prstGeom>
        </p:spPr>
        <p:txBody>
          <a:bodyPr wrap="square">
            <a:spAutoFit/>
          </a:bodyPr>
          <a:lstStyle/>
          <a:p>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courseID</a:t>
            </a:r>
            <a:r>
              <a:rPr lang="en-US" dirty="0">
                <a:latin typeface="Cambria Math" panose="02040503050406030204" pitchFamily="18" charset="0"/>
                <a:ea typeface="Cambria Math" panose="02040503050406030204" pitchFamily="18" charset="0"/>
              </a:rPr>
              <a:t> = “</a:t>
            </a:r>
            <a:r>
              <a:rPr lang="en-US" dirty="0">
                <a:solidFill>
                  <a:schemeClr val="accent2"/>
                </a:solidFill>
                <a:latin typeface="Cambria Math" panose="02040503050406030204" pitchFamily="18" charset="0"/>
                <a:ea typeface="Cambria Math" panose="02040503050406030204" pitchFamily="18" charset="0"/>
              </a:rPr>
              <a:t>ICS108</a:t>
            </a:r>
            <a:r>
              <a:rPr lang="en-US" dirty="0">
                <a:latin typeface="Cambria Math" panose="02040503050406030204" pitchFamily="18" charset="0"/>
                <a:ea typeface="Cambria Math" panose="02040503050406030204" pitchFamily="18" charset="0"/>
              </a:rPr>
              <a:t>";</a:t>
            </a:r>
          </a:p>
          <a:p>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 = " </a:t>
            </a:r>
            <a:r>
              <a:rPr lang="en-US" dirty="0" err="1">
                <a:solidFill>
                  <a:schemeClr val="accent2"/>
                </a:solidFill>
                <a:latin typeface="Cambria Math" panose="02040503050406030204" pitchFamily="18" charset="0"/>
                <a:ea typeface="Cambria Math" panose="02040503050406030204" pitchFamily="18" charset="0"/>
              </a:rPr>
              <a:t>OOP:Java</a:t>
            </a:r>
            <a:r>
              <a:rPr lang="en-US" dirty="0">
                <a:latin typeface="Cambria Math" panose="02040503050406030204" pitchFamily="18" charset="0"/>
                <a:ea typeface="Cambria Math" panose="02040503050406030204" pitchFamily="18" charset="0"/>
              </a:rPr>
              <a:t>";</a:t>
            </a:r>
          </a:p>
          <a:p>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course = </a:t>
            </a:r>
            <a:r>
              <a:rPr lang="en-US" dirty="0" err="1">
                <a:latin typeface="Cambria Math" panose="02040503050406030204" pitchFamily="18" charset="0"/>
                <a:ea typeface="Cambria Math" panose="02040503050406030204" pitchFamily="18" charset="0"/>
              </a:rPr>
              <a:t>courseID</a:t>
            </a:r>
            <a:r>
              <a:rPr lang="en-US" dirty="0">
                <a:latin typeface="Cambria Math" panose="02040503050406030204" pitchFamily="18" charset="0"/>
                <a:ea typeface="Cambria Math" panose="02040503050406030204" pitchFamily="18" charset="0"/>
              </a:rPr>
              <a:t> +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a:t>
            </a:r>
          </a:p>
        </p:txBody>
      </p:sp>
      <p:sp>
        <p:nvSpPr>
          <p:cNvPr id="8" name="Rectangle 7"/>
          <p:cNvSpPr/>
          <p:nvPr/>
        </p:nvSpPr>
        <p:spPr>
          <a:xfrm>
            <a:off x="1667628" y="3548792"/>
            <a:ext cx="4108222" cy="923330"/>
          </a:xfrm>
          <a:prstGeom prst="rect">
            <a:avLst/>
          </a:prstGeom>
        </p:spPr>
        <p:txBody>
          <a:bodyPr wrap="square">
            <a:spAutoFit/>
          </a:bodyPr>
          <a:lstStyle/>
          <a:p>
            <a:r>
              <a:rPr lang="en-US" dirty="0" err="1">
                <a:solidFill>
                  <a:schemeClr val="accent5"/>
                </a:solidFill>
                <a:latin typeface="Cambria Math" panose="02040503050406030204" pitchFamily="18" charset="0"/>
                <a:ea typeface="Cambria Math" panose="02040503050406030204" pitchFamily="18" charset="0"/>
              </a:rPr>
              <a:t>int</a:t>
            </a:r>
            <a:r>
              <a:rPr lang="en-US" dirty="0">
                <a:latin typeface="Cambria Math" panose="02040503050406030204" pitchFamily="18" charset="0"/>
                <a:ea typeface="Cambria Math" panose="02040503050406030204" pitchFamily="18" charset="0"/>
              </a:rPr>
              <a:t> no = 108;</a:t>
            </a:r>
          </a:p>
          <a:p>
            <a:r>
              <a:rPr lang="en-US" dirty="0">
                <a:latin typeface="Cambria Math" panose="02040503050406030204" pitchFamily="18" charset="0"/>
                <a:ea typeface="Cambria Math" panose="02040503050406030204" pitchFamily="18" charset="0"/>
              </a:rPr>
              <a:t>String s = "</a:t>
            </a:r>
            <a:r>
              <a:rPr lang="en-US" dirty="0">
                <a:solidFill>
                  <a:schemeClr val="accent2"/>
                </a:solidFill>
                <a:latin typeface="Cambria Math" panose="02040503050406030204" pitchFamily="18" charset="0"/>
                <a:ea typeface="Cambria Math" panose="02040503050406030204" pitchFamily="18" charset="0"/>
              </a:rPr>
              <a:t>ICS</a:t>
            </a:r>
            <a:r>
              <a:rPr lang="en-US" dirty="0">
                <a:latin typeface="Cambria Math" panose="02040503050406030204" pitchFamily="18" charset="0"/>
                <a:ea typeface="Cambria Math" panose="02040503050406030204" pitchFamily="18" charset="0"/>
              </a:rPr>
              <a:t>";</a:t>
            </a:r>
          </a:p>
          <a:p>
            <a:r>
              <a:rPr lang="en-US" dirty="0">
                <a:latin typeface="Cambria Math" panose="02040503050406030204" pitchFamily="18" charset="0"/>
                <a:ea typeface="Cambria Math" panose="02040503050406030204" pitchFamily="18" charset="0"/>
              </a:rPr>
              <a:t>System.out.println(s + no);</a:t>
            </a:r>
          </a:p>
        </p:txBody>
      </p:sp>
      <p:sp>
        <p:nvSpPr>
          <p:cNvPr id="9" name="Rectangle 8"/>
          <p:cNvSpPr/>
          <p:nvPr/>
        </p:nvSpPr>
        <p:spPr>
          <a:xfrm>
            <a:off x="2934826" y="5801908"/>
            <a:ext cx="4514506" cy="369332"/>
          </a:xfrm>
          <a:prstGeom prst="rect">
            <a:avLst/>
          </a:prstGeom>
        </p:spPr>
        <p:txBody>
          <a:bodyPr wrap="none">
            <a:spAutoFit/>
          </a:bodyPr>
          <a:lstStyle/>
          <a:p>
            <a:r>
              <a:rPr lang="en-US" dirty="0">
                <a:latin typeface="Cambria Math" panose="02040503050406030204" pitchFamily="18" charset="0"/>
                <a:ea typeface="Cambria Math" panose="02040503050406030204" pitchFamily="18" charset="0"/>
              </a:rPr>
              <a:t> </a:t>
            </a:r>
            <a:r>
              <a:rPr lang="en-US" dirty="0">
                <a:solidFill>
                  <a:schemeClr val="accent5"/>
                </a:solidFill>
                <a:latin typeface="Cambria Math" panose="02040503050406030204" pitchFamily="18" charset="0"/>
                <a:ea typeface="Cambria Math" panose="02040503050406030204" pitchFamily="18" charset="0"/>
              </a:rPr>
              <a:t>String</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courseTitle</a:t>
            </a:r>
            <a:r>
              <a:rPr lang="en-US" dirty="0">
                <a:latin typeface="Cambria Math" panose="02040503050406030204" pitchFamily="18" charset="0"/>
                <a:ea typeface="Cambria Math" panose="02040503050406030204" pitchFamily="18" charset="0"/>
              </a:rPr>
              <a:t> = "ICS ".</a:t>
            </a:r>
            <a:r>
              <a:rPr lang="en-US" dirty="0" err="1">
                <a:latin typeface="Cambria Math" panose="02040503050406030204" pitchFamily="18" charset="0"/>
                <a:ea typeface="Cambria Math" panose="02040503050406030204" pitchFamily="18" charset="0"/>
              </a:rPr>
              <a:t>concat</a:t>
            </a:r>
            <a:r>
              <a:rPr lang="en-US" dirty="0">
                <a:latin typeface="Cambria Math" panose="02040503050406030204" pitchFamily="18" charset="0"/>
                <a:ea typeface="Cambria Math" panose="02040503050406030204" pitchFamily="18" charset="0"/>
              </a:rPr>
              <a:t>("</a:t>
            </a:r>
            <a:r>
              <a:rPr lang="en-US" dirty="0">
                <a:solidFill>
                  <a:schemeClr val="accent2"/>
                </a:solidFill>
                <a:latin typeface="Cambria Math" panose="02040503050406030204" pitchFamily="18" charset="0"/>
                <a:ea typeface="Cambria Math" panose="02040503050406030204" pitchFamily="18" charset="0"/>
              </a:rPr>
              <a:t>108</a:t>
            </a:r>
            <a:r>
              <a:rPr lang="en-US"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24342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53805293"/>
              </p:ext>
            </p:extLst>
          </p:nvPr>
        </p:nvGraphicFramePr>
        <p:xfrm>
          <a:off x="442984" y="1414463"/>
          <a:ext cx="8258031" cy="4320032"/>
        </p:xfrm>
        <a:graphic>
          <a:graphicData uri="http://schemas.openxmlformats.org/drawingml/2006/table">
            <a:tbl>
              <a:tblPr firstRow="1" bandRow="1">
                <a:tableStyleId>{912C8C85-51F0-491E-9774-3900AFEF0FD7}</a:tableStyleId>
              </a:tblPr>
              <a:tblGrid>
                <a:gridCol w="1808726">
                  <a:extLst>
                    <a:ext uri="{9D8B030D-6E8A-4147-A177-3AD203B41FA5}">
                      <a16:colId xmlns:a16="http://schemas.microsoft.com/office/drawing/2014/main" val="83108896"/>
                    </a:ext>
                  </a:extLst>
                </a:gridCol>
                <a:gridCol w="4926330">
                  <a:extLst>
                    <a:ext uri="{9D8B030D-6E8A-4147-A177-3AD203B41FA5}">
                      <a16:colId xmlns:a16="http://schemas.microsoft.com/office/drawing/2014/main" val="1180011309"/>
                    </a:ext>
                  </a:extLst>
                </a:gridCol>
                <a:gridCol w="1522975">
                  <a:extLst>
                    <a:ext uri="{9D8B030D-6E8A-4147-A177-3AD203B41FA5}">
                      <a16:colId xmlns:a16="http://schemas.microsoft.com/office/drawing/2014/main" val="785048163"/>
                    </a:ext>
                  </a:extLst>
                </a:gridCol>
              </a:tblGrid>
              <a:tr h="370840">
                <a:tc>
                  <a:txBody>
                    <a:bodyPr/>
                    <a:lstStyle/>
                    <a:p>
                      <a:pPr algn="ctr"/>
                      <a:r>
                        <a:rPr lang="en-US" sz="2000" b="1" dirty="0">
                          <a:solidFill>
                            <a:schemeClr val="tx1"/>
                          </a:solidFill>
                          <a:latin typeface="Garamond" panose="02020404030301010803" pitchFamily="18" charset="0"/>
                        </a:rPr>
                        <a:t>Method</a:t>
                      </a:r>
                    </a:p>
                  </a:txBody>
                  <a:tcPr anchor="ctr">
                    <a:solidFill>
                      <a:schemeClr val="accent6">
                        <a:lumMod val="20000"/>
                        <a:lumOff val="80000"/>
                      </a:schemeClr>
                    </a:solidFill>
                  </a:tcPr>
                </a:tc>
                <a:tc>
                  <a:txBody>
                    <a:bodyPr/>
                    <a:lstStyle/>
                    <a:p>
                      <a:pPr algn="ctr"/>
                      <a:r>
                        <a:rPr lang="en-US" sz="2000" dirty="0">
                          <a:solidFill>
                            <a:schemeClr val="tx1"/>
                          </a:solidFill>
                          <a:latin typeface="Garamond" panose="02020404030301010803" pitchFamily="18" charset="0"/>
                        </a:rPr>
                        <a:t>Description</a:t>
                      </a:r>
                    </a:p>
                  </a:txBody>
                  <a:tcPr anchor="ctr">
                    <a:solidFill>
                      <a:schemeClr val="accent6">
                        <a:lumMod val="20000"/>
                        <a:lumOff val="80000"/>
                      </a:schemeClr>
                    </a:solidFill>
                  </a:tcPr>
                </a:tc>
                <a:tc>
                  <a:txBody>
                    <a:bodyPr/>
                    <a:lstStyle/>
                    <a:p>
                      <a:pPr algn="ctr"/>
                      <a:r>
                        <a:rPr lang="en-US" sz="2000" dirty="0">
                          <a:solidFill>
                            <a:schemeClr val="tx1"/>
                          </a:solidFill>
                          <a:latin typeface="Garamond" panose="02020404030301010803" pitchFamily="18" charset="0"/>
                        </a:rPr>
                        <a:t>Result</a:t>
                      </a:r>
                    </a:p>
                  </a:txBody>
                  <a:tcPr anchor="ctr">
                    <a:solidFill>
                      <a:schemeClr val="accent6">
                        <a:lumMod val="20000"/>
                        <a:lumOff val="80000"/>
                      </a:schemeClr>
                    </a:solidFill>
                  </a:tcPr>
                </a:tc>
                <a:extLst>
                  <a:ext uri="{0D108BD9-81ED-4DB2-BD59-A6C34878D82A}">
                    <a16:rowId xmlns:a16="http://schemas.microsoft.com/office/drawing/2014/main" val="3450332658"/>
                  </a:ext>
                </a:extLst>
              </a:tr>
              <a:tr h="370840">
                <a:tc>
                  <a:txBody>
                    <a:bodyPr/>
                    <a:lstStyle/>
                    <a:p>
                      <a:pPr marL="0" marR="0" algn="l">
                        <a:lnSpc>
                          <a:spcPct val="115000"/>
                        </a:lnSpc>
                        <a:spcBef>
                          <a:spcPts val="0"/>
                        </a:spcBef>
                        <a:spcAft>
                          <a:spcPts val="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b="1" dirty="0">
                          <a:solidFill>
                            <a:srgbClr val="FF0000"/>
                          </a:solidFill>
                          <a:latin typeface="Garamond" panose="02020404030301010803" pitchFamily="18" charset="0"/>
                        </a:rPr>
                        <a:t>str1.</a:t>
                      </a:r>
                      <a:r>
                        <a:rPr lang="en-GB" sz="1800" b="1" dirty="0">
                          <a:solidFill>
                            <a:schemeClr val="accent5"/>
                          </a:solidFill>
                          <a:latin typeface="Garamond" panose="02020404030301010803" pitchFamily="18" charset="0"/>
                        </a:rPr>
                        <a:t>equals</a:t>
                      </a:r>
                      <a:r>
                        <a:rPr lang="en-GB" sz="1800" b="1" dirty="0">
                          <a:solidFill>
                            <a:srgbClr val="FF0000"/>
                          </a:solidFill>
                          <a:latin typeface="Garamond" panose="02020404030301010803" pitchFamily="18" charset="0"/>
                        </a:rPr>
                        <a:t>(str2)</a:t>
                      </a:r>
                      <a:endParaRPr lang="en-US" sz="1800" b="1" dirty="0">
                        <a:solidFill>
                          <a:srgbClr val="FF0000"/>
                        </a:solidFill>
                        <a:latin typeface="Garamond" panose="02020404030301010803" pitchFamily="18" charset="0"/>
                        <a:ea typeface="Calibri"/>
                        <a:cs typeface="Arial"/>
                      </a:endParaRPr>
                    </a:p>
                  </a:txBody>
                  <a:tcPr marL="59312" marR="59312" marT="0" marB="0"/>
                </a:tc>
                <a:tc>
                  <a:txBody>
                    <a:bodyPr/>
                    <a:lstStyle/>
                    <a:p>
                      <a:pPr marL="0" marR="0" algn="l">
                        <a:lnSpc>
                          <a:spcPct val="115000"/>
                        </a:lnSpc>
                        <a:spcBef>
                          <a:spcPts val="0"/>
                        </a:spcBef>
                        <a:spcAft>
                          <a:spcPts val="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b="1" dirty="0">
                          <a:latin typeface="Garamond" panose="02020404030301010803" pitchFamily="18" charset="0"/>
                        </a:rPr>
                        <a:t>Returns true if the contents of the String objects referenced by str1 and str2 are equal; otherwise it returns false.</a:t>
                      </a:r>
                      <a:endParaRPr lang="en-US" sz="1800" b="1" dirty="0">
                        <a:latin typeface="Garamond" panose="02020404030301010803" pitchFamily="18" charset="0"/>
                        <a:ea typeface="Calibri"/>
                        <a:cs typeface="Arial"/>
                      </a:endParaRPr>
                    </a:p>
                  </a:txBody>
                  <a:tcPr marL="59312" marR="59312" marT="0" marB="0"/>
                </a:tc>
                <a:tc>
                  <a:txBody>
                    <a:bodyPr/>
                    <a:lstStyle/>
                    <a:p>
                      <a:pPr marL="0" marR="0" algn="ctr">
                        <a:lnSpc>
                          <a:spcPct val="115000"/>
                        </a:lnSpc>
                        <a:spcBef>
                          <a:spcPts val="0"/>
                        </a:spcBef>
                        <a:spcAft>
                          <a:spcPts val="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latin typeface="Garamond" panose="02020404030301010803" pitchFamily="18" charset="0"/>
                        </a:rPr>
                        <a:t>false</a:t>
                      </a:r>
                      <a:endParaRPr lang="en-US" sz="1800" dirty="0">
                        <a:latin typeface="Garamond" panose="02020404030301010803" pitchFamily="18" charset="0"/>
                        <a:ea typeface="Calibri"/>
                        <a:cs typeface="Arial"/>
                      </a:endParaRPr>
                    </a:p>
                  </a:txBody>
                  <a:tcPr marL="59312" marR="59312" marT="0" marB="0" anchor="ctr"/>
                </a:tc>
                <a:extLst>
                  <a:ext uri="{0D108BD9-81ED-4DB2-BD59-A6C34878D82A}">
                    <a16:rowId xmlns:a16="http://schemas.microsoft.com/office/drawing/2014/main" val="1438063771"/>
                  </a:ext>
                </a:extLst>
              </a:tr>
              <a:tr h="370840">
                <a:tc>
                  <a:txBody>
                    <a:bodyPr/>
                    <a:lstStyle/>
                    <a:p>
                      <a:pPr marL="0" marR="0" algn="l">
                        <a:lnSpc>
                          <a:spcPct val="115000"/>
                        </a:lnSpc>
                        <a:spcBef>
                          <a:spcPts val="0"/>
                        </a:spcBef>
                        <a:spcAft>
                          <a:spcPts val="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b="1" dirty="0">
                          <a:solidFill>
                            <a:srgbClr val="FF0000"/>
                          </a:solidFill>
                          <a:latin typeface="Garamond" panose="02020404030301010803" pitchFamily="18" charset="0"/>
                        </a:rPr>
                        <a:t>str1.</a:t>
                      </a:r>
                      <a:r>
                        <a:rPr lang="en-GB" sz="1800" b="1" dirty="0">
                          <a:solidFill>
                            <a:schemeClr val="accent5"/>
                          </a:solidFill>
                          <a:latin typeface="Garamond" panose="02020404030301010803" pitchFamily="18" charset="0"/>
                        </a:rPr>
                        <a:t>compareTo</a:t>
                      </a:r>
                      <a:r>
                        <a:rPr lang="en-GB" sz="1800" b="1" dirty="0">
                          <a:solidFill>
                            <a:srgbClr val="FF0000"/>
                          </a:solidFill>
                          <a:latin typeface="Garamond" panose="02020404030301010803" pitchFamily="18" charset="0"/>
                        </a:rPr>
                        <a:t>(str2)</a:t>
                      </a:r>
                      <a:endParaRPr lang="en-US" sz="1800" b="1" dirty="0">
                        <a:solidFill>
                          <a:srgbClr val="FF0000"/>
                        </a:solidFill>
                        <a:latin typeface="Garamond" panose="02020404030301010803" pitchFamily="18" charset="0"/>
                        <a:ea typeface="Calibri"/>
                        <a:cs typeface="Arial"/>
                      </a:endParaRPr>
                    </a:p>
                  </a:txBody>
                  <a:tcPr marL="59312" marR="59312" marT="0" marB="0"/>
                </a:tc>
                <a:tc>
                  <a:txBody>
                    <a:bodyPr/>
                    <a:lstStyle/>
                    <a:p>
                      <a:pPr marL="0" marR="0" algn="l">
                        <a:spcBef>
                          <a:spcPts val="0"/>
                        </a:spcBef>
                        <a:spcAft>
                          <a:spcPts val="0"/>
                        </a:spcAft>
                      </a:pPr>
                      <a:r>
                        <a:rPr lang="en-GB" sz="1800" b="1" dirty="0">
                          <a:latin typeface="Garamond" panose="02020404030301010803" pitchFamily="18" charset="0"/>
                        </a:rPr>
                        <a:t>Compares a String to another String and returns an int </a:t>
                      </a:r>
                      <a:r>
                        <a:rPr lang="en-GB" sz="1800" b="1" dirty="0">
                          <a:solidFill>
                            <a:srgbClr val="FF0000"/>
                          </a:solidFill>
                          <a:latin typeface="Garamond" panose="02020404030301010803" pitchFamily="18" charset="0"/>
                        </a:rPr>
                        <a:t>less than zero</a:t>
                      </a:r>
                      <a:r>
                        <a:rPr lang="en-GB" sz="1800" b="1" dirty="0">
                          <a:latin typeface="Garamond" panose="02020404030301010803" pitchFamily="18" charset="0"/>
                        </a:rPr>
                        <a:t>, </a:t>
                      </a:r>
                      <a:r>
                        <a:rPr lang="en-GB" sz="1800" b="1" dirty="0">
                          <a:solidFill>
                            <a:srgbClr val="FF0000"/>
                          </a:solidFill>
                          <a:latin typeface="Garamond" panose="02020404030301010803" pitchFamily="18" charset="0"/>
                        </a:rPr>
                        <a:t>zero</a:t>
                      </a:r>
                      <a:r>
                        <a:rPr lang="en-GB" sz="1800" b="1" dirty="0">
                          <a:latin typeface="Garamond" panose="02020404030301010803" pitchFamily="18" charset="0"/>
                        </a:rPr>
                        <a:t>, or </a:t>
                      </a:r>
                      <a:r>
                        <a:rPr lang="en-GB" sz="1800" b="1" dirty="0">
                          <a:solidFill>
                            <a:srgbClr val="FF0000"/>
                          </a:solidFill>
                          <a:latin typeface="Garamond" panose="02020404030301010803" pitchFamily="18" charset="0"/>
                        </a:rPr>
                        <a:t>greater than zero</a:t>
                      </a:r>
                      <a:r>
                        <a:rPr lang="en-GB" sz="1800" b="1" dirty="0">
                          <a:latin typeface="Garamond" panose="02020404030301010803" pitchFamily="18" charset="0"/>
                        </a:rPr>
                        <a:t>, indicating, respectively, whether this String (the String referenced by str1) is smaller, equal to or larger than the other String. </a:t>
                      </a:r>
                      <a:endParaRPr lang="en-US" sz="1800" b="1" dirty="0">
                        <a:latin typeface="Garamond" panose="02020404030301010803" pitchFamily="18" charset="0"/>
                      </a:endParaRPr>
                    </a:p>
                    <a:p>
                      <a:pPr marL="0" marR="0" algn="l">
                        <a:spcBef>
                          <a:spcPts val="0"/>
                        </a:spcBef>
                        <a:spcAft>
                          <a:spcPts val="0"/>
                        </a:spcAft>
                      </a:pPr>
                      <a:r>
                        <a:rPr lang="en-GB" sz="1800" b="1" dirty="0">
                          <a:latin typeface="Garamond" panose="02020404030301010803" pitchFamily="18" charset="0"/>
                        </a:rPr>
                        <a:t>For example: str1.compareTo(str2)  </a:t>
                      </a:r>
                      <a:endParaRPr lang="en-US" sz="1800" b="1" dirty="0">
                        <a:latin typeface="Garamond" panose="02020404030301010803" pitchFamily="18" charset="0"/>
                        <a:ea typeface="Calibri"/>
                        <a:cs typeface="Arial"/>
                      </a:endParaRPr>
                    </a:p>
                  </a:txBody>
                  <a:tcPr marL="59312" marR="59312" marT="0" marB="0"/>
                </a:tc>
                <a:tc>
                  <a:txBody>
                    <a:bodyPr/>
                    <a:lstStyle/>
                    <a:p>
                      <a:pPr marL="0" marR="0" algn="ctr">
                        <a:spcBef>
                          <a:spcPts val="0"/>
                        </a:spcBef>
                        <a:spcAft>
                          <a:spcPts val="0"/>
                        </a:spcAft>
                      </a:pPr>
                      <a:r>
                        <a:rPr lang="en-US" sz="1800" dirty="0">
                          <a:latin typeface="Garamond" panose="02020404030301010803" pitchFamily="18" charset="0"/>
                          <a:ea typeface="+mn-ea"/>
                          <a:cs typeface="+mn-cs"/>
                        </a:rPr>
                        <a:t>Negative</a:t>
                      </a:r>
                      <a:r>
                        <a:rPr lang="en-US" sz="1800" baseline="0" dirty="0">
                          <a:latin typeface="Garamond" panose="02020404030301010803" pitchFamily="18" charset="0"/>
                          <a:ea typeface="+mn-ea"/>
                          <a:cs typeface="+mn-cs"/>
                        </a:rPr>
                        <a:t> number</a:t>
                      </a:r>
                      <a:endParaRPr lang="en-US" sz="1800" dirty="0">
                        <a:latin typeface="Garamond" panose="02020404030301010803" pitchFamily="18" charset="0"/>
                        <a:ea typeface="Calibri"/>
                        <a:cs typeface="Arial"/>
                      </a:endParaRPr>
                    </a:p>
                  </a:txBody>
                  <a:tcPr marL="59312" marR="59312" marT="0" marB="0" anchor="ctr"/>
                </a:tc>
                <a:extLst>
                  <a:ext uri="{0D108BD9-81ED-4DB2-BD59-A6C34878D82A}">
                    <a16:rowId xmlns:a16="http://schemas.microsoft.com/office/drawing/2014/main" val="2089725329"/>
                  </a:ext>
                </a:extLst>
              </a:tr>
              <a:tr h="370840">
                <a:tc>
                  <a:txBody>
                    <a:bodyPr/>
                    <a:lstStyle/>
                    <a:p>
                      <a:pPr marL="0" marR="0" algn="l">
                        <a:lnSpc>
                          <a:spcPct val="115000"/>
                        </a:lnSpc>
                        <a:spcBef>
                          <a:spcPts val="0"/>
                        </a:spcBef>
                        <a:spcAft>
                          <a:spcPts val="0"/>
                        </a:spcAft>
                      </a:pPr>
                      <a:r>
                        <a:rPr lang="en-GB" sz="1400" b="1" dirty="0">
                          <a:solidFill>
                            <a:srgbClr val="FF0000"/>
                          </a:solidFill>
                          <a:latin typeface="Garamond" panose="02020404030301010803" pitchFamily="18" charset="0"/>
                        </a:rPr>
                        <a:t>boolean  </a:t>
                      </a:r>
                      <a:r>
                        <a:rPr lang="en-GB" sz="1400" b="1" u="none" strike="noStrike" dirty="0">
                          <a:solidFill>
                            <a:schemeClr val="accent5"/>
                          </a:solidFill>
                          <a:latin typeface="Garamond" panose="02020404030301010803" pitchFamily="18" charset="0"/>
                        </a:rPr>
                        <a:t>contains</a:t>
                      </a:r>
                      <a:r>
                        <a:rPr lang="en-GB" sz="1400" b="1" dirty="0">
                          <a:solidFill>
                            <a:srgbClr val="FF0000"/>
                          </a:solidFill>
                          <a:latin typeface="Garamond" panose="02020404030301010803" pitchFamily="18" charset="0"/>
                        </a:rPr>
                        <a:t>(</a:t>
                      </a:r>
                      <a:r>
                        <a:rPr lang="en-GB" sz="1400" b="1" u="none" strike="noStrike" dirty="0">
                          <a:solidFill>
                            <a:srgbClr val="FF0000"/>
                          </a:solidFill>
                          <a:latin typeface="Garamond" panose="02020404030301010803" pitchFamily="18" charset="0"/>
                        </a:rPr>
                        <a:t>String</a:t>
                      </a:r>
                      <a:r>
                        <a:rPr lang="en-GB" sz="1400" b="1" dirty="0">
                          <a:solidFill>
                            <a:srgbClr val="FF0000"/>
                          </a:solidFill>
                          <a:latin typeface="Garamond" panose="02020404030301010803" pitchFamily="18" charset="0"/>
                        </a:rPr>
                        <a:t>    str)</a:t>
                      </a:r>
                      <a:endParaRPr lang="en-US" sz="1400" b="1" dirty="0">
                        <a:solidFill>
                          <a:srgbClr val="FF0000"/>
                        </a:solidFill>
                        <a:latin typeface="Garamond" panose="02020404030301010803" pitchFamily="18" charset="0"/>
                        <a:ea typeface="Calibri"/>
                        <a:cs typeface="Arial"/>
                      </a:endParaRPr>
                    </a:p>
                  </a:txBody>
                  <a:tcPr marL="59570" marR="59570" marT="0" marB="0"/>
                </a:tc>
                <a:tc>
                  <a:txBody>
                    <a:bodyPr/>
                    <a:lstStyle/>
                    <a:p>
                      <a:pPr marL="0" marR="0" algn="l">
                        <a:spcBef>
                          <a:spcPts val="0"/>
                        </a:spcBef>
                        <a:spcAft>
                          <a:spcPts val="0"/>
                        </a:spcAft>
                      </a:pPr>
                      <a:r>
                        <a:rPr lang="en-GB" sz="1600" b="1" dirty="0">
                          <a:latin typeface="Garamond" panose="02020404030301010803" pitchFamily="18" charset="0"/>
                        </a:rPr>
                        <a:t>Returns true if and only if this string contains  the string str.</a:t>
                      </a:r>
                      <a:endParaRPr lang="en-US" sz="1600" b="1" dirty="0">
                        <a:latin typeface="Garamond" panose="02020404030301010803" pitchFamily="18" charset="0"/>
                        <a:ea typeface="Calibri"/>
                        <a:cs typeface="Arial"/>
                      </a:endParaRPr>
                    </a:p>
                  </a:txBody>
                  <a:tcPr marL="59570" marR="59570" marT="0" marB="0"/>
                </a:tc>
                <a:tc>
                  <a:txBody>
                    <a:bodyPr/>
                    <a:lstStyle/>
                    <a:p>
                      <a:pPr marL="0" marR="0" algn="l">
                        <a:spcBef>
                          <a:spcPts val="0"/>
                        </a:spcBef>
                        <a:spcAft>
                          <a:spcPts val="0"/>
                        </a:spcAft>
                      </a:pPr>
                      <a:r>
                        <a:rPr lang="en-GB" sz="1400" dirty="0">
                          <a:latin typeface="Garamond" panose="02020404030301010803" pitchFamily="18" charset="0"/>
                        </a:rPr>
                        <a:t>str1.contains("</a:t>
                      </a:r>
                      <a:r>
                        <a:rPr lang="en-US" sz="1400" dirty="0">
                          <a:latin typeface="Garamond" panose="02020404030301010803" pitchFamily="18" charset="0"/>
                        </a:rPr>
                        <a:t>CS</a:t>
                      </a:r>
                      <a:r>
                        <a:rPr lang="en-GB" sz="1400" dirty="0">
                          <a:latin typeface="Garamond" panose="02020404030301010803" pitchFamily="18" charset="0"/>
                        </a:rPr>
                        <a:t>");</a:t>
                      </a:r>
                      <a:endParaRPr lang="en-US" sz="1400" dirty="0">
                        <a:latin typeface="Garamond" panose="02020404030301010803" pitchFamily="18" charset="0"/>
                      </a:endParaRPr>
                    </a:p>
                    <a:p>
                      <a:pPr marL="0" marR="0" algn="l">
                        <a:spcBef>
                          <a:spcPts val="0"/>
                        </a:spcBef>
                        <a:spcAft>
                          <a:spcPts val="0"/>
                        </a:spcAft>
                      </a:pPr>
                      <a:r>
                        <a:rPr lang="en-GB" sz="1400" dirty="0">
                          <a:latin typeface="Garamond" panose="02020404030301010803" pitchFamily="18" charset="0"/>
                        </a:rPr>
                        <a:t>// true</a:t>
                      </a:r>
                      <a:endParaRPr lang="en-US" sz="1400" dirty="0">
                        <a:solidFill>
                          <a:srgbClr val="C00000"/>
                        </a:solidFill>
                        <a:latin typeface="Garamond" panose="02020404030301010803" pitchFamily="18" charset="0"/>
                        <a:ea typeface="Calibri"/>
                        <a:cs typeface="Arial"/>
                      </a:endParaRPr>
                    </a:p>
                  </a:txBody>
                  <a:tcPr marL="59570" marR="59570" marT="0" marB="0"/>
                </a:tc>
                <a:extLst>
                  <a:ext uri="{0D108BD9-81ED-4DB2-BD59-A6C34878D82A}">
                    <a16:rowId xmlns:a16="http://schemas.microsoft.com/office/drawing/2014/main" val="2715683673"/>
                  </a:ext>
                </a:extLst>
              </a:tr>
              <a:tr h="370840">
                <a:tc>
                  <a:txBody>
                    <a:bodyPr/>
                    <a:lstStyle/>
                    <a:p>
                      <a:pPr marL="0" marR="0" algn="l">
                        <a:lnSpc>
                          <a:spcPct val="115000"/>
                        </a:lnSpc>
                        <a:spcBef>
                          <a:spcPts val="0"/>
                        </a:spcBef>
                        <a:spcAft>
                          <a:spcPts val="0"/>
                        </a:spcAft>
                      </a:pPr>
                      <a:r>
                        <a:rPr lang="en-US" sz="1800" b="1" u="none" strike="noStrike" kern="1200" dirty="0">
                          <a:solidFill>
                            <a:srgbClr val="FF0000"/>
                          </a:solidFill>
                          <a:latin typeface="Garamond" panose="02020404030301010803" pitchFamily="18" charset="0"/>
                          <a:ea typeface="+mn-ea"/>
                          <a:cs typeface="+mn-cs"/>
                        </a:rPr>
                        <a:t>int </a:t>
                      </a:r>
                      <a:r>
                        <a:rPr lang="en-US" sz="1800" b="1" u="none" strike="noStrike" kern="1200" dirty="0">
                          <a:solidFill>
                            <a:schemeClr val="accent5"/>
                          </a:solidFill>
                          <a:latin typeface="Garamond" panose="02020404030301010803" pitchFamily="18" charset="0"/>
                          <a:ea typeface="+mn-ea"/>
                          <a:cs typeface="+mn-cs"/>
                        </a:rPr>
                        <a:t>length</a:t>
                      </a:r>
                      <a:r>
                        <a:rPr lang="en-US" sz="1800" b="1" u="none" strike="noStrike" kern="1200" dirty="0">
                          <a:solidFill>
                            <a:srgbClr val="FF0000"/>
                          </a:solidFill>
                          <a:latin typeface="Garamond" panose="02020404030301010803" pitchFamily="18" charset="0"/>
                          <a:ea typeface="+mn-ea"/>
                          <a:cs typeface="+mn-cs"/>
                        </a:rPr>
                        <a:t>()</a:t>
                      </a:r>
                    </a:p>
                  </a:txBody>
                  <a:tcPr marL="67546" marR="67546" marT="0" marB="0" anchor="ctr"/>
                </a:tc>
                <a:tc>
                  <a:txBody>
                    <a:bodyPr/>
                    <a:lstStyle/>
                    <a:p>
                      <a:pPr marL="0" marR="0" algn="l">
                        <a:spcBef>
                          <a:spcPts val="0"/>
                        </a:spcBef>
                        <a:spcAft>
                          <a:spcPts val="0"/>
                        </a:spcAft>
                      </a:pPr>
                      <a:r>
                        <a:rPr lang="en-US" sz="1400" b="1" dirty="0">
                          <a:latin typeface="Garamond" panose="02020404030301010803" pitchFamily="18" charset="0"/>
                        </a:rPr>
                        <a:t>Returns how</a:t>
                      </a:r>
                      <a:r>
                        <a:rPr lang="en-US" sz="1400" b="1" baseline="0" dirty="0">
                          <a:latin typeface="Garamond" panose="02020404030301010803" pitchFamily="18" charset="0"/>
                        </a:rPr>
                        <a:t> many characters in a string</a:t>
                      </a:r>
                      <a:endParaRPr lang="en-US" sz="1400" b="1" dirty="0">
                        <a:latin typeface="Garamond" panose="02020404030301010803" pitchFamily="18" charset="0"/>
                        <a:ea typeface="Calibri"/>
                        <a:cs typeface="Arial"/>
                      </a:endParaRPr>
                    </a:p>
                  </a:txBody>
                  <a:tcPr marL="67546" marR="67546" marT="0" marB="0" anchor="ctr"/>
                </a:tc>
                <a:tc>
                  <a:txBody>
                    <a:bodyPr/>
                    <a:lstStyle/>
                    <a:p>
                      <a:pPr marL="0" marR="0" algn="l">
                        <a:spcBef>
                          <a:spcPts val="0"/>
                        </a:spcBef>
                        <a:spcAft>
                          <a:spcPts val="0"/>
                        </a:spcAft>
                      </a:pPr>
                      <a:r>
                        <a:rPr lang="en-US" sz="1600" dirty="0">
                          <a:latin typeface="Garamond" panose="02020404030301010803" pitchFamily="18" charset="0"/>
                        </a:rPr>
                        <a:t>str1.length()</a:t>
                      </a:r>
                    </a:p>
                    <a:p>
                      <a:pPr marL="0" marR="0" algn="l">
                        <a:spcBef>
                          <a:spcPts val="0"/>
                        </a:spcBef>
                        <a:spcAft>
                          <a:spcPts val="0"/>
                        </a:spcAft>
                      </a:pPr>
                      <a:r>
                        <a:rPr lang="en-US" sz="1600" dirty="0">
                          <a:latin typeface="Garamond" panose="02020404030301010803" pitchFamily="18" charset="0"/>
                        </a:rPr>
                        <a:t>//returns 13</a:t>
                      </a:r>
                      <a:endParaRPr lang="en-US" sz="1600" dirty="0">
                        <a:solidFill>
                          <a:srgbClr val="C00000"/>
                        </a:solidFill>
                        <a:latin typeface="Garamond" panose="02020404030301010803" pitchFamily="18" charset="0"/>
                        <a:ea typeface="Calibri"/>
                        <a:cs typeface="Arial"/>
                      </a:endParaRPr>
                    </a:p>
                  </a:txBody>
                  <a:tcPr marL="67546" marR="67546" marT="0" marB="0" anchor="ctr"/>
                </a:tc>
                <a:extLst>
                  <a:ext uri="{0D108BD9-81ED-4DB2-BD59-A6C34878D82A}">
                    <a16:rowId xmlns:a16="http://schemas.microsoft.com/office/drawing/2014/main" val="1104361036"/>
                  </a:ext>
                </a:extLst>
              </a:tr>
              <a:tr h="370840">
                <a:tc>
                  <a:txBody>
                    <a:bodyPr/>
                    <a:lstStyle/>
                    <a:p>
                      <a:pPr marL="0" marR="0" algn="l">
                        <a:lnSpc>
                          <a:spcPct val="115000"/>
                        </a:lnSpc>
                        <a:spcBef>
                          <a:spcPts val="0"/>
                        </a:spcBef>
                        <a:spcAft>
                          <a:spcPts val="0"/>
                        </a:spcAft>
                      </a:pPr>
                      <a:endParaRPr lang="en-US" sz="1400" b="1" dirty="0">
                        <a:solidFill>
                          <a:srgbClr val="FF0000"/>
                        </a:solidFill>
                        <a:latin typeface="Garamond" panose="02020404030301010803" pitchFamily="18" charset="0"/>
                        <a:ea typeface="Calibri"/>
                        <a:cs typeface="Arial"/>
                      </a:endParaRPr>
                    </a:p>
                  </a:txBody>
                  <a:tcPr marL="59570" marR="59570" marT="0" marB="0"/>
                </a:tc>
                <a:tc>
                  <a:txBody>
                    <a:bodyPr/>
                    <a:lstStyle/>
                    <a:p>
                      <a:pPr marL="0" marR="0" algn="l">
                        <a:spcBef>
                          <a:spcPts val="0"/>
                        </a:spcBef>
                        <a:spcAft>
                          <a:spcPts val="0"/>
                        </a:spcAft>
                      </a:pPr>
                      <a:endParaRPr lang="en-US" sz="1600" b="1" dirty="0">
                        <a:latin typeface="Garamond" panose="02020404030301010803" pitchFamily="18" charset="0"/>
                        <a:ea typeface="Calibri"/>
                        <a:cs typeface="Arial"/>
                      </a:endParaRPr>
                    </a:p>
                  </a:txBody>
                  <a:tcPr marL="59570" marR="59570" marT="0" marB="0"/>
                </a:tc>
                <a:tc>
                  <a:txBody>
                    <a:bodyPr/>
                    <a:lstStyle/>
                    <a:p>
                      <a:pPr marL="0" marR="0" algn="l">
                        <a:spcBef>
                          <a:spcPts val="0"/>
                        </a:spcBef>
                        <a:spcAft>
                          <a:spcPts val="0"/>
                        </a:spcAft>
                      </a:pPr>
                      <a:endParaRPr lang="en-US" sz="1400" dirty="0">
                        <a:solidFill>
                          <a:srgbClr val="C00000"/>
                        </a:solidFill>
                        <a:latin typeface="Garamond" panose="02020404030301010803" pitchFamily="18" charset="0"/>
                        <a:ea typeface="Calibri"/>
                        <a:cs typeface="Arial"/>
                      </a:endParaRPr>
                    </a:p>
                  </a:txBody>
                  <a:tcPr marL="59570" marR="59570" marT="0" marB="0"/>
                </a:tc>
                <a:extLst>
                  <a:ext uri="{0D108BD9-81ED-4DB2-BD59-A6C34878D82A}">
                    <a16:rowId xmlns:a16="http://schemas.microsoft.com/office/drawing/2014/main" val="578188163"/>
                  </a:ext>
                </a:extLst>
              </a:tr>
            </a:tbl>
          </a:graphicData>
        </a:graphic>
      </p:graphicFrame>
      <p:sp>
        <p:nvSpPr>
          <p:cNvPr id="3" name="Title 2"/>
          <p:cNvSpPr>
            <a:spLocks noGrp="1"/>
          </p:cNvSpPr>
          <p:nvPr>
            <p:ph type="ctrTitle"/>
          </p:nvPr>
        </p:nvSpPr>
        <p:spPr/>
        <p:txBody>
          <a:bodyPr/>
          <a:lstStyle/>
          <a:p>
            <a:r>
              <a:rPr lang="en-US" dirty="0"/>
              <a:t>Comparing Strings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26</a:t>
            </a:fld>
            <a:endParaRPr lang="en-US"/>
          </a:p>
        </p:txBody>
      </p:sp>
      <p:sp>
        <p:nvSpPr>
          <p:cNvPr id="6" name="Content Placeholder 1"/>
          <p:cNvSpPr txBox="1">
            <a:spLocks/>
          </p:cNvSpPr>
          <p:nvPr/>
        </p:nvSpPr>
        <p:spPr>
          <a:xfrm>
            <a:off x="300182" y="1025695"/>
            <a:ext cx="8543637" cy="3887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Assume str1=“ICS108 Course”  and str2 = “ICS108 course”</a:t>
            </a:r>
          </a:p>
        </p:txBody>
      </p:sp>
      <p:sp>
        <p:nvSpPr>
          <p:cNvPr id="2" name="Rectangle 1"/>
          <p:cNvSpPr/>
          <p:nvPr/>
        </p:nvSpPr>
        <p:spPr>
          <a:xfrm>
            <a:off x="7166015" y="6153183"/>
            <a:ext cx="1606402" cy="307777"/>
          </a:xfrm>
          <a:prstGeom prst="rect">
            <a:avLst/>
          </a:prstGeom>
        </p:spPr>
        <p:txBody>
          <a:bodyPr wrap="none">
            <a:spAutoFit/>
          </a:bodyPr>
          <a:lstStyle/>
          <a:p>
            <a:r>
              <a:rPr lang="en-US" sz="1400" dirty="0">
                <a:solidFill>
                  <a:srgbClr val="FF0000"/>
                </a:solidFill>
              </a:rPr>
              <a:t>StringMethods.java</a:t>
            </a:r>
          </a:p>
        </p:txBody>
      </p:sp>
    </p:spTree>
    <p:extLst>
      <p:ext uri="{BB962C8B-B14F-4D97-AF65-F5344CB8AC3E}">
        <p14:creationId xmlns:p14="http://schemas.microsoft.com/office/powerpoint/2010/main" val="1973996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1" y="967125"/>
            <a:ext cx="8543637" cy="404010"/>
          </a:xfrm>
        </p:spPr>
        <p:txBody>
          <a:bodyPr>
            <a:normAutofit lnSpcReduction="10000"/>
          </a:bodyPr>
          <a:lstStyle/>
          <a:p>
            <a:r>
              <a:rPr lang="en-US" dirty="0"/>
              <a:t>Assume str1=“ICS108 Course”</a:t>
            </a:r>
          </a:p>
          <a:p>
            <a:endParaRPr lang="en-US" dirty="0"/>
          </a:p>
        </p:txBody>
      </p:sp>
      <p:sp>
        <p:nvSpPr>
          <p:cNvPr id="3" name="Title 2"/>
          <p:cNvSpPr>
            <a:spLocks noGrp="1"/>
          </p:cNvSpPr>
          <p:nvPr>
            <p:ph type="ctrTitle"/>
          </p:nvPr>
        </p:nvSpPr>
        <p:spPr/>
        <p:txBody>
          <a:bodyPr/>
          <a:lstStyle/>
          <a:p>
            <a:r>
              <a:rPr lang="en-US" dirty="0"/>
              <a:t>Methods for Obtaining Substrings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27</a:t>
            </a:fld>
            <a:endParaRPr lang="en-US"/>
          </a:p>
        </p:txBody>
      </p:sp>
      <p:graphicFrame>
        <p:nvGraphicFramePr>
          <p:cNvPr id="5" name="Content Placeholder 4"/>
          <p:cNvGraphicFramePr>
            <a:graphicFrameLocks/>
          </p:cNvGraphicFramePr>
          <p:nvPr/>
        </p:nvGraphicFramePr>
        <p:xfrm>
          <a:off x="197008" y="1427983"/>
          <a:ext cx="8749984" cy="3383280"/>
        </p:xfrm>
        <a:graphic>
          <a:graphicData uri="http://schemas.openxmlformats.org/drawingml/2006/table">
            <a:tbl>
              <a:tblPr firstRow="1" bandRow="1">
                <a:tableStyleId>{912C8C85-51F0-491E-9774-3900AFEF0FD7}</a:tableStyleId>
              </a:tblPr>
              <a:tblGrid>
                <a:gridCol w="2783524">
                  <a:extLst>
                    <a:ext uri="{9D8B030D-6E8A-4147-A177-3AD203B41FA5}">
                      <a16:colId xmlns:a16="http://schemas.microsoft.com/office/drawing/2014/main" val="83108896"/>
                    </a:ext>
                  </a:extLst>
                </a:gridCol>
                <a:gridCol w="3338075">
                  <a:extLst>
                    <a:ext uri="{9D8B030D-6E8A-4147-A177-3AD203B41FA5}">
                      <a16:colId xmlns:a16="http://schemas.microsoft.com/office/drawing/2014/main" val="1180011309"/>
                    </a:ext>
                  </a:extLst>
                </a:gridCol>
                <a:gridCol w="2628385">
                  <a:extLst>
                    <a:ext uri="{9D8B030D-6E8A-4147-A177-3AD203B41FA5}">
                      <a16:colId xmlns:a16="http://schemas.microsoft.com/office/drawing/2014/main" val="2377314958"/>
                    </a:ext>
                  </a:extLst>
                </a:gridCol>
              </a:tblGrid>
              <a:tr h="370840">
                <a:tc>
                  <a:txBody>
                    <a:bodyPr/>
                    <a:lstStyle/>
                    <a:p>
                      <a:pPr algn="ctr"/>
                      <a:r>
                        <a:rPr lang="en-US" sz="2400" b="1" dirty="0">
                          <a:solidFill>
                            <a:schemeClr val="tx1"/>
                          </a:solidFill>
                          <a:latin typeface="Garamond" panose="02020404030301010803" pitchFamily="18" charset="0"/>
                        </a:rPr>
                        <a:t>Method</a:t>
                      </a:r>
                    </a:p>
                  </a:txBody>
                  <a:tcPr anchor="ctr">
                    <a:solidFill>
                      <a:schemeClr val="accent6">
                        <a:lumMod val="20000"/>
                        <a:lumOff val="80000"/>
                      </a:schemeClr>
                    </a:solidFill>
                  </a:tcPr>
                </a:tc>
                <a:tc>
                  <a:txBody>
                    <a:bodyPr/>
                    <a:lstStyle/>
                    <a:p>
                      <a:pPr algn="ctr"/>
                      <a:r>
                        <a:rPr lang="en-US" sz="2400" dirty="0">
                          <a:solidFill>
                            <a:schemeClr val="tx1"/>
                          </a:solidFill>
                          <a:latin typeface="Garamond" panose="02020404030301010803" pitchFamily="18" charset="0"/>
                        </a:rPr>
                        <a:t>Description</a:t>
                      </a:r>
                    </a:p>
                  </a:txBody>
                  <a:tcPr anchor="ctr">
                    <a:solidFill>
                      <a:schemeClr val="accent6">
                        <a:lumMod val="20000"/>
                        <a:lumOff val="80000"/>
                      </a:schemeClr>
                    </a:solidFill>
                  </a:tcPr>
                </a:tc>
                <a:tc>
                  <a:txBody>
                    <a:bodyPr/>
                    <a:lstStyle/>
                    <a:p>
                      <a:pPr algn="ctr"/>
                      <a:r>
                        <a:rPr lang="en-US" sz="2400" dirty="0">
                          <a:solidFill>
                            <a:schemeClr val="tx1"/>
                          </a:solidFill>
                          <a:latin typeface="Garamond" panose="02020404030301010803" pitchFamily="18" charset="0"/>
                        </a:rPr>
                        <a:t>Example</a:t>
                      </a:r>
                    </a:p>
                  </a:txBody>
                  <a:tcPr anchor="ctr">
                    <a:solidFill>
                      <a:schemeClr val="accent6">
                        <a:lumMod val="20000"/>
                        <a:lumOff val="80000"/>
                      </a:schemeClr>
                    </a:solidFill>
                  </a:tcPr>
                </a:tc>
                <a:extLst>
                  <a:ext uri="{0D108BD9-81ED-4DB2-BD59-A6C34878D82A}">
                    <a16:rowId xmlns:a16="http://schemas.microsoft.com/office/drawing/2014/main" val="3450332658"/>
                  </a:ext>
                </a:extLst>
              </a:tr>
              <a:tr h="370840">
                <a:tc>
                  <a:txBody>
                    <a:bodyPr/>
                    <a:lstStyle/>
                    <a:p>
                      <a:pPr marL="0" marR="0" algn="l">
                        <a:lnSpc>
                          <a:spcPct val="115000"/>
                        </a:lnSpc>
                        <a:spcBef>
                          <a:spcPts val="0"/>
                        </a:spcBef>
                        <a:spcAft>
                          <a:spcPts val="0"/>
                        </a:spcAft>
                      </a:pPr>
                      <a:r>
                        <a:rPr lang="en-GB" sz="1600" b="1" dirty="0">
                          <a:solidFill>
                            <a:srgbClr val="FF0000"/>
                          </a:solidFill>
                          <a:latin typeface="Garamond" panose="02020404030301010803" pitchFamily="18" charset="0"/>
                        </a:rPr>
                        <a:t>String  </a:t>
                      </a:r>
                      <a:endParaRPr lang="en-US" sz="1600" b="1" dirty="0">
                        <a:solidFill>
                          <a:srgbClr val="FF0000"/>
                        </a:solidFill>
                        <a:latin typeface="Garamond" panose="02020404030301010803" pitchFamily="18" charset="0"/>
                      </a:endParaRPr>
                    </a:p>
                    <a:p>
                      <a:pPr marL="0" marR="0" algn="l">
                        <a:lnSpc>
                          <a:spcPct val="115000"/>
                        </a:lnSpc>
                        <a:spcBef>
                          <a:spcPts val="0"/>
                        </a:spcBef>
                        <a:spcAft>
                          <a:spcPts val="0"/>
                        </a:spcAft>
                      </a:pPr>
                      <a:r>
                        <a:rPr lang="en-GB" sz="1600" b="1" u="none" strike="noStrike" dirty="0">
                          <a:solidFill>
                            <a:schemeClr val="accent5"/>
                          </a:solidFill>
                          <a:latin typeface="Garamond" panose="02020404030301010803" pitchFamily="18" charset="0"/>
                        </a:rPr>
                        <a:t>substring</a:t>
                      </a:r>
                      <a:r>
                        <a:rPr lang="en-GB" sz="1600" b="1" dirty="0">
                          <a:solidFill>
                            <a:srgbClr val="FF0000"/>
                          </a:solidFill>
                          <a:latin typeface="Garamond" panose="02020404030301010803" pitchFamily="18" charset="0"/>
                        </a:rPr>
                        <a:t>(int   beginIndex)</a:t>
                      </a:r>
                      <a:endParaRPr lang="en-US" sz="1600" b="1" dirty="0">
                        <a:solidFill>
                          <a:srgbClr val="FF0000"/>
                        </a:solidFill>
                        <a:latin typeface="Garamond" panose="02020404030301010803" pitchFamily="18" charset="0"/>
                        <a:ea typeface="Calibri"/>
                        <a:cs typeface="Arial"/>
                      </a:endParaRPr>
                    </a:p>
                  </a:txBody>
                  <a:tcPr marL="65784" marR="65784" marT="0" marB="0"/>
                </a:tc>
                <a:tc>
                  <a:txBody>
                    <a:bodyPr/>
                    <a:lstStyle/>
                    <a:p>
                      <a:pPr marL="0" marR="0" algn="l">
                        <a:spcBef>
                          <a:spcPts val="0"/>
                        </a:spcBef>
                        <a:spcAft>
                          <a:spcPts val="0"/>
                        </a:spcAft>
                      </a:pPr>
                      <a:r>
                        <a:rPr lang="en-GB" sz="1600" b="1" dirty="0">
                          <a:latin typeface="Garamond" panose="02020404030301010803" pitchFamily="18" charset="0"/>
                        </a:rPr>
                        <a:t>Returns a new string that is a substring of this string, starting from beginIndex to the end of this string. (Error if beginIndex is not valid)</a:t>
                      </a:r>
                      <a:endParaRPr lang="en-US" sz="1600" b="1" dirty="0">
                        <a:latin typeface="Garamond" panose="02020404030301010803" pitchFamily="18" charset="0"/>
                        <a:ea typeface="Calibri"/>
                        <a:cs typeface="Arial"/>
                      </a:endParaRPr>
                    </a:p>
                  </a:txBody>
                  <a:tcPr marL="65784" marR="65784" marT="0" marB="0"/>
                </a:tc>
                <a:tc>
                  <a:txBody>
                    <a:bodyPr/>
                    <a:lstStyle/>
                    <a:p>
                      <a:pPr marL="0" marR="0" algn="l">
                        <a:spcBef>
                          <a:spcPts val="0"/>
                        </a:spcBef>
                        <a:spcAft>
                          <a:spcPts val="0"/>
                        </a:spcAft>
                      </a:pPr>
                      <a:r>
                        <a:rPr lang="en-GB" sz="1600" dirty="0">
                          <a:latin typeface="Garamond" panose="02020404030301010803" pitchFamily="18" charset="0"/>
                        </a:rPr>
                        <a:t>String str2 = str1.substring(3);</a:t>
                      </a:r>
                      <a:endParaRPr lang="en-US" sz="1600" dirty="0">
                        <a:latin typeface="Garamond" panose="02020404030301010803" pitchFamily="18" charset="0"/>
                      </a:endParaRPr>
                    </a:p>
                    <a:p>
                      <a:pPr marL="0" marR="0" algn="l">
                        <a:spcBef>
                          <a:spcPts val="0"/>
                        </a:spcBef>
                        <a:spcAft>
                          <a:spcPts val="0"/>
                        </a:spcAft>
                      </a:pPr>
                      <a:r>
                        <a:rPr lang="en-GB" sz="1600" dirty="0">
                          <a:latin typeface="Garamond" panose="02020404030301010803" pitchFamily="18" charset="0"/>
                        </a:rPr>
                        <a:t>// str2 = “108 Course"</a:t>
                      </a:r>
                      <a:endParaRPr lang="en-US" sz="1600" dirty="0">
                        <a:solidFill>
                          <a:srgbClr val="C00000"/>
                        </a:solidFill>
                        <a:latin typeface="Garamond" panose="02020404030301010803" pitchFamily="18" charset="0"/>
                        <a:ea typeface="Calibri"/>
                        <a:cs typeface="Arial"/>
                      </a:endParaRPr>
                    </a:p>
                  </a:txBody>
                  <a:tcPr marL="65784" marR="65784" marT="0" marB="0"/>
                </a:tc>
                <a:extLst>
                  <a:ext uri="{0D108BD9-81ED-4DB2-BD59-A6C34878D82A}">
                    <a16:rowId xmlns:a16="http://schemas.microsoft.com/office/drawing/2014/main" val="4193073225"/>
                  </a:ext>
                </a:extLst>
              </a:tr>
              <a:tr h="370840">
                <a:tc>
                  <a:txBody>
                    <a:bodyPr/>
                    <a:lstStyle/>
                    <a:p>
                      <a:pPr marL="0" marR="0" algn="l">
                        <a:lnSpc>
                          <a:spcPct val="115000"/>
                        </a:lnSpc>
                        <a:spcBef>
                          <a:spcPts val="0"/>
                        </a:spcBef>
                        <a:spcAft>
                          <a:spcPts val="0"/>
                        </a:spcAft>
                      </a:pPr>
                      <a:r>
                        <a:rPr lang="en-GB" sz="1600" b="1" dirty="0">
                          <a:solidFill>
                            <a:srgbClr val="FF0000"/>
                          </a:solidFill>
                          <a:latin typeface="Garamond" panose="02020404030301010803" pitchFamily="18" charset="0"/>
                        </a:rPr>
                        <a:t>String  </a:t>
                      </a:r>
                      <a:endParaRPr lang="en-US" sz="1600" b="1" dirty="0">
                        <a:solidFill>
                          <a:srgbClr val="FF0000"/>
                        </a:solidFill>
                        <a:latin typeface="Garamond" panose="02020404030301010803" pitchFamily="18" charset="0"/>
                      </a:endParaRPr>
                    </a:p>
                    <a:p>
                      <a:pPr marL="0" marR="0" algn="l">
                        <a:lnSpc>
                          <a:spcPct val="115000"/>
                        </a:lnSpc>
                        <a:spcBef>
                          <a:spcPts val="0"/>
                        </a:spcBef>
                        <a:spcAft>
                          <a:spcPts val="0"/>
                        </a:spcAft>
                      </a:pPr>
                      <a:r>
                        <a:rPr lang="en-GB" sz="1600" b="1" u="none" strike="noStrike" dirty="0">
                          <a:solidFill>
                            <a:schemeClr val="accent5"/>
                          </a:solidFill>
                          <a:latin typeface="Garamond" panose="02020404030301010803" pitchFamily="18" charset="0"/>
                        </a:rPr>
                        <a:t>substring</a:t>
                      </a:r>
                      <a:r>
                        <a:rPr lang="en-GB" sz="1600" b="1" dirty="0">
                          <a:solidFill>
                            <a:srgbClr val="FF0000"/>
                          </a:solidFill>
                          <a:latin typeface="Garamond" panose="02020404030301010803" pitchFamily="18" charset="0"/>
                        </a:rPr>
                        <a:t>(int   beginIndex, int endIndex)</a:t>
                      </a:r>
                      <a:endParaRPr lang="en-US" sz="1600" b="1" dirty="0">
                        <a:solidFill>
                          <a:srgbClr val="FF0000"/>
                        </a:solidFill>
                        <a:latin typeface="Garamond" panose="02020404030301010803" pitchFamily="18" charset="0"/>
                        <a:ea typeface="Calibri"/>
                        <a:cs typeface="Arial"/>
                      </a:endParaRPr>
                    </a:p>
                  </a:txBody>
                  <a:tcPr marL="65784" marR="65784" marT="0" marB="0"/>
                </a:tc>
                <a:tc>
                  <a:txBody>
                    <a:bodyPr/>
                    <a:lstStyle/>
                    <a:p>
                      <a:pPr marL="0" marR="0" algn="l">
                        <a:spcBef>
                          <a:spcPts val="0"/>
                        </a:spcBef>
                        <a:spcAft>
                          <a:spcPts val="0"/>
                        </a:spcAft>
                      </a:pPr>
                      <a:r>
                        <a:rPr lang="en-GB" sz="1600" b="1" dirty="0">
                          <a:latin typeface="Garamond" panose="02020404030301010803" pitchFamily="18" charset="0"/>
                        </a:rPr>
                        <a:t>Returns a new string that is a substring of this string starting from beginIndex to endIndex - 1.</a:t>
                      </a:r>
                      <a:endParaRPr lang="en-US" sz="1600" b="1" dirty="0">
                        <a:latin typeface="Garamond" panose="02020404030301010803" pitchFamily="18" charset="0"/>
                      </a:endParaRPr>
                    </a:p>
                    <a:p>
                      <a:pPr marL="0" marR="0" algn="l">
                        <a:spcBef>
                          <a:spcPts val="0"/>
                        </a:spcBef>
                        <a:spcAft>
                          <a:spcPts val="0"/>
                        </a:spcAft>
                      </a:pPr>
                      <a:r>
                        <a:rPr lang="en-GB" sz="1600" b="1" dirty="0">
                          <a:latin typeface="Garamond" panose="02020404030301010803" pitchFamily="18" charset="0"/>
                        </a:rPr>
                        <a:t>(Error if any of the index is not valid)</a:t>
                      </a:r>
                      <a:endParaRPr lang="en-US" sz="1600" b="1" dirty="0">
                        <a:latin typeface="Garamond" panose="02020404030301010803" pitchFamily="18" charset="0"/>
                        <a:ea typeface="Calibri"/>
                        <a:cs typeface="Arial"/>
                      </a:endParaRPr>
                    </a:p>
                  </a:txBody>
                  <a:tcPr marL="65784" marR="65784" marT="0" marB="0"/>
                </a:tc>
                <a:tc>
                  <a:txBody>
                    <a:bodyPr/>
                    <a:lstStyle/>
                    <a:p>
                      <a:pPr marL="0" marR="0" algn="l">
                        <a:spcBef>
                          <a:spcPts val="0"/>
                        </a:spcBef>
                        <a:spcAft>
                          <a:spcPts val="0"/>
                        </a:spcAft>
                      </a:pPr>
                      <a:r>
                        <a:rPr lang="en-GB" sz="1600" dirty="0">
                          <a:latin typeface="Garamond" panose="02020404030301010803" pitchFamily="18" charset="0"/>
                        </a:rPr>
                        <a:t>String str2 = str1.substring(2,5);</a:t>
                      </a:r>
                      <a:endParaRPr lang="en-US" sz="1600" dirty="0">
                        <a:latin typeface="Garamond" panose="02020404030301010803" pitchFamily="18" charset="0"/>
                      </a:endParaRPr>
                    </a:p>
                    <a:p>
                      <a:pPr marL="0" marR="0" algn="l">
                        <a:spcBef>
                          <a:spcPts val="0"/>
                        </a:spcBef>
                        <a:spcAft>
                          <a:spcPts val="0"/>
                        </a:spcAft>
                      </a:pPr>
                      <a:r>
                        <a:rPr lang="en-GB" sz="1600" dirty="0">
                          <a:latin typeface="Garamond" panose="02020404030301010803" pitchFamily="18" charset="0"/>
                        </a:rPr>
                        <a:t>// str2 = "S10"</a:t>
                      </a:r>
                      <a:endParaRPr lang="en-US" sz="1600" dirty="0">
                        <a:solidFill>
                          <a:srgbClr val="C00000"/>
                        </a:solidFill>
                        <a:latin typeface="Garamond" panose="02020404030301010803" pitchFamily="18" charset="0"/>
                        <a:ea typeface="Calibri"/>
                        <a:cs typeface="Arial"/>
                      </a:endParaRPr>
                    </a:p>
                  </a:txBody>
                  <a:tcPr marL="65784" marR="65784" marT="0" marB="0"/>
                </a:tc>
                <a:extLst>
                  <a:ext uri="{0D108BD9-81ED-4DB2-BD59-A6C34878D82A}">
                    <a16:rowId xmlns:a16="http://schemas.microsoft.com/office/drawing/2014/main" val="1412245891"/>
                  </a:ext>
                </a:extLst>
              </a:tr>
              <a:tr h="370840">
                <a:tc>
                  <a:txBody>
                    <a:bodyPr/>
                    <a:lstStyle/>
                    <a:p>
                      <a:pPr marL="0" marR="0" algn="l">
                        <a:lnSpc>
                          <a:spcPct val="115000"/>
                        </a:lnSpc>
                        <a:spcBef>
                          <a:spcPts val="0"/>
                        </a:spcBef>
                        <a:spcAft>
                          <a:spcPts val="0"/>
                        </a:spcAft>
                      </a:pPr>
                      <a:r>
                        <a:rPr lang="en-GB" sz="1800" b="1" dirty="0">
                          <a:solidFill>
                            <a:srgbClr val="FF0000"/>
                          </a:solidFill>
                          <a:latin typeface="Garamond" panose="02020404030301010803" pitchFamily="18" charset="0"/>
                        </a:rPr>
                        <a:t>char  </a:t>
                      </a:r>
                      <a:r>
                        <a:rPr lang="en-GB" sz="1800" b="1" u="none" strike="noStrike" dirty="0">
                          <a:solidFill>
                            <a:schemeClr val="accent5"/>
                          </a:solidFill>
                          <a:latin typeface="Garamond" panose="02020404030301010803" pitchFamily="18" charset="0"/>
                        </a:rPr>
                        <a:t>charAt</a:t>
                      </a:r>
                      <a:r>
                        <a:rPr lang="en-GB" sz="1800" b="1" dirty="0">
                          <a:solidFill>
                            <a:srgbClr val="FF0000"/>
                          </a:solidFill>
                          <a:latin typeface="Garamond" panose="02020404030301010803" pitchFamily="18" charset="0"/>
                        </a:rPr>
                        <a:t>(int    index)</a:t>
                      </a:r>
                      <a:endParaRPr lang="en-US" sz="1800" b="1" dirty="0">
                        <a:solidFill>
                          <a:srgbClr val="FF0000"/>
                        </a:solidFill>
                        <a:latin typeface="Garamond" panose="02020404030301010803" pitchFamily="18" charset="0"/>
                        <a:ea typeface="Calibri"/>
                        <a:cs typeface="Arial"/>
                      </a:endParaRPr>
                    </a:p>
                  </a:txBody>
                  <a:tcPr marL="67546" marR="67546" marT="0" marB="0"/>
                </a:tc>
                <a:tc>
                  <a:txBody>
                    <a:bodyPr/>
                    <a:lstStyle/>
                    <a:p>
                      <a:pPr marL="0" marR="0" algn="l">
                        <a:spcBef>
                          <a:spcPts val="0"/>
                        </a:spcBef>
                        <a:spcAft>
                          <a:spcPts val="0"/>
                        </a:spcAft>
                      </a:pPr>
                      <a:r>
                        <a:rPr lang="en-GB" sz="1600" b="1" dirty="0">
                          <a:latin typeface="Garamond" panose="02020404030301010803" pitchFamily="18" charset="0"/>
                        </a:rPr>
                        <a:t>Returns the char value at the specified index. (Error if index is not valid)</a:t>
                      </a:r>
                      <a:endParaRPr lang="en-US" sz="1600" b="1" dirty="0">
                        <a:latin typeface="Garamond" panose="02020404030301010803" pitchFamily="18" charset="0"/>
                        <a:ea typeface="Calibri"/>
                        <a:cs typeface="Arial"/>
                      </a:endParaRPr>
                    </a:p>
                  </a:txBody>
                  <a:tcPr marL="67546" marR="67546" marT="0" marB="0"/>
                </a:tc>
                <a:tc>
                  <a:txBody>
                    <a:bodyPr/>
                    <a:lstStyle/>
                    <a:p>
                      <a:pPr marL="0" marR="0" algn="l">
                        <a:spcBef>
                          <a:spcPts val="0"/>
                        </a:spcBef>
                        <a:spcAft>
                          <a:spcPts val="0"/>
                        </a:spcAft>
                      </a:pPr>
                      <a:r>
                        <a:rPr lang="en-GB" sz="1800" dirty="0">
                          <a:latin typeface="Garamond" panose="02020404030301010803" pitchFamily="18" charset="0"/>
                        </a:rPr>
                        <a:t>char ch = str1.charAt(1);</a:t>
                      </a:r>
                      <a:endParaRPr lang="en-US" sz="1800" dirty="0">
                        <a:latin typeface="Garamond" panose="02020404030301010803" pitchFamily="18" charset="0"/>
                      </a:endParaRPr>
                    </a:p>
                    <a:p>
                      <a:pPr marL="0" marR="0" algn="l">
                        <a:spcBef>
                          <a:spcPts val="0"/>
                        </a:spcBef>
                        <a:spcAft>
                          <a:spcPts val="0"/>
                        </a:spcAft>
                      </a:pPr>
                      <a:r>
                        <a:rPr lang="en-GB" sz="1800" dirty="0">
                          <a:latin typeface="Garamond" panose="02020404030301010803" pitchFamily="18" charset="0"/>
                        </a:rPr>
                        <a:t>// ch = ‘C'</a:t>
                      </a:r>
                      <a:endParaRPr lang="en-US" sz="1800" dirty="0">
                        <a:solidFill>
                          <a:srgbClr val="C00000"/>
                        </a:solidFill>
                        <a:latin typeface="Garamond" panose="02020404030301010803" pitchFamily="18" charset="0"/>
                        <a:ea typeface="Calibri"/>
                        <a:cs typeface="Arial"/>
                      </a:endParaRPr>
                    </a:p>
                  </a:txBody>
                  <a:tcPr marL="67546" marR="67546" marT="0" marB="0"/>
                </a:tc>
                <a:extLst>
                  <a:ext uri="{0D108BD9-81ED-4DB2-BD59-A6C34878D82A}">
                    <a16:rowId xmlns:a16="http://schemas.microsoft.com/office/drawing/2014/main" val="2678824780"/>
                  </a:ext>
                </a:extLst>
              </a:tr>
            </a:tbl>
          </a:graphicData>
        </a:graphic>
      </p:graphicFrame>
      <p:graphicFrame>
        <p:nvGraphicFramePr>
          <p:cNvPr id="6" name="Table 5"/>
          <p:cNvGraphicFramePr>
            <a:graphicFrameLocks noGrp="1"/>
          </p:cNvGraphicFramePr>
          <p:nvPr/>
        </p:nvGraphicFramePr>
        <p:xfrm>
          <a:off x="1673994" y="5418956"/>
          <a:ext cx="6969299" cy="808178"/>
        </p:xfrm>
        <a:graphic>
          <a:graphicData uri="http://schemas.openxmlformats.org/drawingml/2006/table">
            <a:tbl>
              <a:tblPr/>
              <a:tblGrid>
                <a:gridCol w="550208">
                  <a:extLst>
                    <a:ext uri="{9D8B030D-6E8A-4147-A177-3AD203B41FA5}">
                      <a16:colId xmlns:a16="http://schemas.microsoft.com/office/drawing/2014/main" val="20000"/>
                    </a:ext>
                  </a:extLst>
                </a:gridCol>
                <a:gridCol w="533925">
                  <a:extLst>
                    <a:ext uri="{9D8B030D-6E8A-4147-A177-3AD203B41FA5}">
                      <a16:colId xmlns:a16="http://schemas.microsoft.com/office/drawing/2014/main" val="20001"/>
                    </a:ext>
                  </a:extLst>
                </a:gridCol>
                <a:gridCol w="538209">
                  <a:extLst>
                    <a:ext uri="{9D8B030D-6E8A-4147-A177-3AD203B41FA5}">
                      <a16:colId xmlns:a16="http://schemas.microsoft.com/office/drawing/2014/main" val="20002"/>
                    </a:ext>
                  </a:extLst>
                </a:gridCol>
                <a:gridCol w="540781">
                  <a:extLst>
                    <a:ext uri="{9D8B030D-6E8A-4147-A177-3AD203B41FA5}">
                      <a16:colId xmlns:a16="http://schemas.microsoft.com/office/drawing/2014/main" val="20003"/>
                    </a:ext>
                  </a:extLst>
                </a:gridCol>
                <a:gridCol w="540781">
                  <a:extLst>
                    <a:ext uri="{9D8B030D-6E8A-4147-A177-3AD203B41FA5}">
                      <a16:colId xmlns:a16="http://schemas.microsoft.com/office/drawing/2014/main" val="20004"/>
                    </a:ext>
                  </a:extLst>
                </a:gridCol>
                <a:gridCol w="538209">
                  <a:extLst>
                    <a:ext uri="{9D8B030D-6E8A-4147-A177-3AD203B41FA5}">
                      <a16:colId xmlns:a16="http://schemas.microsoft.com/office/drawing/2014/main" val="20005"/>
                    </a:ext>
                  </a:extLst>
                </a:gridCol>
                <a:gridCol w="513354">
                  <a:extLst>
                    <a:ext uri="{9D8B030D-6E8A-4147-A177-3AD203B41FA5}">
                      <a16:colId xmlns:a16="http://schemas.microsoft.com/office/drawing/2014/main" val="20006"/>
                    </a:ext>
                  </a:extLst>
                </a:gridCol>
                <a:gridCol w="531354">
                  <a:extLst>
                    <a:ext uri="{9D8B030D-6E8A-4147-A177-3AD203B41FA5}">
                      <a16:colId xmlns:a16="http://schemas.microsoft.com/office/drawing/2014/main" val="20007"/>
                    </a:ext>
                  </a:extLst>
                </a:gridCol>
                <a:gridCol w="540781">
                  <a:extLst>
                    <a:ext uri="{9D8B030D-6E8A-4147-A177-3AD203B41FA5}">
                      <a16:colId xmlns:a16="http://schemas.microsoft.com/office/drawing/2014/main" val="20008"/>
                    </a:ext>
                  </a:extLst>
                </a:gridCol>
                <a:gridCol w="531354">
                  <a:extLst>
                    <a:ext uri="{9D8B030D-6E8A-4147-A177-3AD203B41FA5}">
                      <a16:colId xmlns:a16="http://schemas.microsoft.com/office/drawing/2014/main" val="20009"/>
                    </a:ext>
                  </a:extLst>
                </a:gridCol>
                <a:gridCol w="538209">
                  <a:extLst>
                    <a:ext uri="{9D8B030D-6E8A-4147-A177-3AD203B41FA5}">
                      <a16:colId xmlns:a16="http://schemas.microsoft.com/office/drawing/2014/main" val="20010"/>
                    </a:ext>
                  </a:extLst>
                </a:gridCol>
                <a:gridCol w="538209">
                  <a:extLst>
                    <a:ext uri="{9D8B030D-6E8A-4147-A177-3AD203B41FA5}">
                      <a16:colId xmlns:a16="http://schemas.microsoft.com/office/drawing/2014/main" val="20011"/>
                    </a:ext>
                  </a:extLst>
                </a:gridCol>
                <a:gridCol w="533925">
                  <a:extLst>
                    <a:ext uri="{9D8B030D-6E8A-4147-A177-3AD203B41FA5}">
                      <a16:colId xmlns:a16="http://schemas.microsoft.com/office/drawing/2014/main" val="20012"/>
                    </a:ext>
                  </a:extLst>
                </a:gridCol>
              </a:tblGrid>
              <a:tr h="404089">
                <a:tc>
                  <a:txBody>
                    <a:bodyPr/>
                    <a:lstStyle/>
                    <a:p>
                      <a:pPr marL="0" marR="0" algn="ctr">
                        <a:lnSpc>
                          <a:spcPct val="115000"/>
                        </a:lnSpc>
                        <a:spcBef>
                          <a:spcPts val="0"/>
                        </a:spcBef>
                        <a:spcAft>
                          <a:spcPts val="0"/>
                        </a:spcAft>
                      </a:pPr>
                      <a:r>
                        <a:rPr lang="en-GB" sz="1200" dirty="0">
                          <a:latin typeface="Times New Roman"/>
                          <a:ea typeface="Calibri"/>
                          <a:cs typeface="Arial"/>
                        </a:rPr>
                        <a:t>0</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1</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2</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3</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4</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5</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6</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7</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8</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9</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10</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11</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200" dirty="0">
                          <a:latin typeface="Times New Roman"/>
                          <a:ea typeface="Calibri"/>
                          <a:cs typeface="Arial"/>
                        </a:rPr>
                        <a:t>12</a:t>
                      </a:r>
                      <a:endParaRPr lang="en-US" sz="1100" dirty="0">
                        <a:latin typeface="Calibri"/>
                        <a:ea typeface="Calibri"/>
                        <a:cs typeface="Arial"/>
                      </a:endParaRPr>
                    </a:p>
                  </a:txBody>
                  <a:tcPr marL="66088" marR="66088"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089">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I</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C</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S</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1</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0</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8</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C</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GB" sz="1600" b="0" dirty="0">
                          <a:latin typeface="Garamond" panose="02020404030301010803" pitchFamily="18" charset="0"/>
                          <a:ea typeface="Calibri"/>
                          <a:cs typeface="Arial"/>
                        </a:rPr>
                        <a:t>o</a:t>
                      </a:r>
                      <a:endParaRPr lang="en-US" sz="1400" b="0" dirty="0">
                        <a:latin typeface="Garamond" panose="02020404030301010803" pitchFamily="18" charset="0"/>
                        <a:ea typeface="Calibri"/>
                        <a:cs typeface="Arial"/>
                      </a:endParaRP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b="0" dirty="0">
                          <a:latin typeface="Garamond" panose="02020404030301010803" pitchFamily="18" charset="0"/>
                          <a:ea typeface="Calibri"/>
                          <a:cs typeface="Arial"/>
                        </a:rPr>
                        <a:t>u</a:t>
                      </a: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b="0" dirty="0">
                          <a:latin typeface="Garamond" panose="02020404030301010803" pitchFamily="18" charset="0"/>
                          <a:ea typeface="Calibri"/>
                          <a:cs typeface="Arial"/>
                        </a:rPr>
                        <a:t>r</a:t>
                      </a: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b="0" dirty="0">
                          <a:latin typeface="Garamond" panose="02020404030301010803" pitchFamily="18" charset="0"/>
                          <a:ea typeface="Calibri"/>
                          <a:cs typeface="Arial"/>
                        </a:rPr>
                        <a:t>s</a:t>
                      </a: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b="0" dirty="0">
                          <a:latin typeface="Garamond" panose="02020404030301010803" pitchFamily="18" charset="0"/>
                          <a:ea typeface="Calibri"/>
                          <a:cs typeface="Arial"/>
                        </a:rPr>
                        <a:t>e</a:t>
                      </a:r>
                    </a:p>
                  </a:txBody>
                  <a:tcPr marL="66088" marR="66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7" name="Straight Arrow Connector 6"/>
          <p:cNvCxnSpPr>
            <a:stCxn id="12" idx="3"/>
          </p:cNvCxnSpPr>
          <p:nvPr/>
        </p:nvCxnSpPr>
        <p:spPr>
          <a:xfrm flipV="1">
            <a:off x="1491114" y="6146662"/>
            <a:ext cx="897756" cy="80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638800" y="4992776"/>
            <a:ext cx="2806346" cy="369332"/>
          </a:xfrm>
          <a:prstGeom prst="rect">
            <a:avLst/>
          </a:prstGeom>
        </p:spPr>
        <p:txBody>
          <a:bodyPr wrap="none">
            <a:spAutoFit/>
          </a:bodyPr>
          <a:lstStyle/>
          <a:p>
            <a:r>
              <a:rPr lang="en-US" b="1" dirty="0">
                <a:latin typeface="Garamond" panose="02020404030301010803" pitchFamily="18" charset="0"/>
              </a:rPr>
              <a:t>str1. substring(7) is Course</a:t>
            </a:r>
          </a:p>
        </p:txBody>
      </p:sp>
      <p:cxnSp>
        <p:nvCxnSpPr>
          <p:cNvPr id="9" name="Straight Arrow Connector 8"/>
          <p:cNvCxnSpPr/>
          <p:nvPr/>
        </p:nvCxnSpPr>
        <p:spPr>
          <a:xfrm>
            <a:off x="5634990" y="5144636"/>
            <a:ext cx="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3290" y="4998134"/>
            <a:ext cx="2589170" cy="369332"/>
          </a:xfrm>
          <a:prstGeom prst="rect">
            <a:avLst/>
          </a:prstGeom>
        </p:spPr>
        <p:txBody>
          <a:bodyPr wrap="none">
            <a:spAutoFit/>
          </a:bodyPr>
          <a:lstStyle/>
          <a:p>
            <a:r>
              <a:rPr lang="en-US" b="1" dirty="0">
                <a:latin typeface="Garamond" panose="02020404030301010803" pitchFamily="18" charset="0"/>
              </a:rPr>
              <a:t>str1. substring(3,6) is 108</a:t>
            </a:r>
          </a:p>
        </p:txBody>
      </p:sp>
      <p:sp>
        <p:nvSpPr>
          <p:cNvPr id="12" name="Rectangle 11"/>
          <p:cNvSpPr/>
          <p:nvPr/>
        </p:nvSpPr>
        <p:spPr>
          <a:xfrm>
            <a:off x="0" y="6042367"/>
            <a:ext cx="1491114" cy="369332"/>
          </a:xfrm>
          <a:prstGeom prst="rect">
            <a:avLst/>
          </a:prstGeom>
        </p:spPr>
        <p:txBody>
          <a:bodyPr wrap="none">
            <a:spAutoFit/>
          </a:bodyPr>
          <a:lstStyle/>
          <a:p>
            <a:r>
              <a:rPr lang="en-GB" b="1" dirty="0">
                <a:latin typeface="Garamond" panose="02020404030301010803" pitchFamily="18" charset="0"/>
              </a:rPr>
              <a:t>str1.charAt(1)</a:t>
            </a:r>
            <a:endParaRPr lang="en-US" b="1" dirty="0"/>
          </a:p>
        </p:txBody>
      </p:sp>
      <p:sp>
        <p:nvSpPr>
          <p:cNvPr id="14" name="Left Brace 13"/>
          <p:cNvSpPr/>
          <p:nvPr/>
        </p:nvSpPr>
        <p:spPr>
          <a:xfrm rot="5400000">
            <a:off x="4081726" y="4639385"/>
            <a:ext cx="109632" cy="11201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35822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27530" y="1036138"/>
            <a:ext cx="4991457" cy="3081612"/>
          </a:xfrm>
        </p:spPr>
        <p:txBody>
          <a:bodyPr>
            <a:normAutofit/>
          </a:bodyPr>
          <a:lstStyle/>
          <a:p>
            <a:pPr marL="0" indent="0">
              <a:lnSpc>
                <a:spcPct val="150000"/>
              </a:lnSpc>
              <a:buNone/>
            </a:pPr>
            <a:r>
              <a:rPr lang="en-US" sz="1600" b="0" dirty="0" err="1">
                <a:latin typeface="Times New Roman" panose="02020603050405020304" pitchFamily="18" charset="0"/>
                <a:ea typeface="Tahoma" panose="020B0604030504040204" pitchFamily="34" charset="0"/>
                <a:cs typeface="Times New Roman" panose="02020603050405020304" pitchFamily="18" charset="0"/>
              </a:rPr>
              <a:t>int</a:t>
            </a:r>
            <a:r>
              <a:rPr lang="en-US" sz="1600" b="0" dirty="0">
                <a:latin typeface="Times New Roman" panose="02020603050405020304" pitchFamily="18" charset="0"/>
                <a:ea typeface="Tahoma" panose="020B0604030504040204" pitchFamily="34" charset="0"/>
                <a:cs typeface="Times New Roman" panose="02020603050405020304" pitchFamily="18" charset="0"/>
              </a:rPr>
              <a:t>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i</a:t>
            </a:r>
            <a:r>
              <a:rPr lang="en-US" sz="1600" b="0" dirty="0">
                <a:latin typeface="Times New Roman" panose="02020603050405020304" pitchFamily="18" charset="0"/>
                <a:ea typeface="Tahoma" panose="020B0604030504040204" pitchFamily="34" charset="0"/>
                <a:cs typeface="Times New Roman" panose="02020603050405020304" pitchFamily="18" charset="0"/>
              </a:rPr>
              <a:t>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Integer.parseInt</a:t>
            </a:r>
            <a:r>
              <a:rPr lang="en-US" sz="1600" b="0" dirty="0">
                <a:latin typeface="Times New Roman" panose="02020603050405020304" pitchFamily="18" charset="0"/>
                <a:ea typeface="Tahoma" panose="020B0604030504040204" pitchFamily="34" charset="0"/>
                <a:cs typeface="Times New Roman" panose="02020603050405020304" pitchFamily="18" charset="0"/>
              </a:rPr>
              <a:t>("200");</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double a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Double.parseDouble</a:t>
            </a:r>
            <a:r>
              <a:rPr lang="en-US" sz="1600" b="0" dirty="0">
                <a:latin typeface="Times New Roman" panose="02020603050405020304" pitchFamily="18" charset="0"/>
                <a:ea typeface="Tahoma" panose="020B0604030504040204" pitchFamily="34" charset="0"/>
                <a:cs typeface="Times New Roman" panose="02020603050405020304" pitchFamily="18" charset="0"/>
              </a:rPr>
              <a:t>("200.5");</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String s3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Integer.toString</a:t>
            </a:r>
            <a:r>
              <a:rPr lang="en-US" sz="1600" b="0" dirty="0">
                <a:latin typeface="Times New Roman" panose="02020603050405020304" pitchFamily="18" charset="0"/>
                <a:ea typeface="Tahoma" panose="020B0604030504040204" pitchFamily="34" charset="0"/>
                <a:cs typeface="Times New Roman" panose="02020603050405020304" pitchFamily="18" charset="0"/>
              </a:rPr>
              <a:t>(99); </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String s5 = </a:t>
            </a:r>
            <a:r>
              <a:rPr lang="en-US" sz="1600" b="0" dirty="0" err="1">
                <a:latin typeface="Times New Roman" panose="02020603050405020304" pitchFamily="18" charset="0"/>
                <a:ea typeface="Tahoma" panose="020B0604030504040204" pitchFamily="34" charset="0"/>
                <a:cs typeface="Times New Roman" panose="02020603050405020304" pitchFamily="18" charset="0"/>
              </a:rPr>
              <a:t>Double.toString</a:t>
            </a:r>
            <a:r>
              <a:rPr lang="en-US" sz="1600" b="0" dirty="0">
                <a:latin typeface="Times New Roman" panose="02020603050405020304" pitchFamily="18" charset="0"/>
                <a:ea typeface="Tahoma" panose="020B0604030504040204" pitchFamily="34" charset="0"/>
                <a:cs typeface="Times New Roman" panose="02020603050405020304" pitchFamily="18" charset="0"/>
              </a:rPr>
              <a:t>(99.5);</a:t>
            </a:r>
          </a:p>
          <a:p>
            <a:pPr marL="0" indent="0">
              <a:lnSpc>
                <a:spcPct val="150000"/>
              </a:lnSpc>
              <a:buNone/>
            </a:pPr>
            <a:r>
              <a:rPr lang="en-US" sz="1600" b="0" dirty="0">
                <a:latin typeface="Times New Roman" panose="02020603050405020304" pitchFamily="18" charset="0"/>
                <a:ea typeface="Tahoma" panose="020B0604030504040204" pitchFamily="34" charset="0"/>
                <a:cs typeface="Times New Roman" panose="02020603050405020304" pitchFamily="18" charset="0"/>
              </a:rPr>
              <a:t>String s = number + "";  // number + String </a:t>
            </a:r>
            <a:r>
              <a:rPr lang="en-US" sz="1600" b="0" dirty="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String</a:t>
            </a:r>
            <a:endParaRPr lang="en-US" sz="1600" b="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itle 2"/>
          <p:cNvSpPr>
            <a:spLocks noGrp="1"/>
          </p:cNvSpPr>
          <p:nvPr>
            <p:ph type="ctrTitle"/>
          </p:nvPr>
        </p:nvSpPr>
        <p:spPr/>
        <p:txBody>
          <a:bodyPr/>
          <a:lstStyle/>
          <a:p>
            <a:r>
              <a:rPr lang="en-US" dirty="0"/>
              <a:t>Conversion between Strings and Numbers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28</a:t>
            </a:fld>
            <a:endParaRPr lang="en-US"/>
          </a:p>
        </p:txBody>
      </p:sp>
      <p:sp>
        <p:nvSpPr>
          <p:cNvPr id="5" name="TextBox 4"/>
          <p:cNvSpPr txBox="1"/>
          <p:nvPr/>
        </p:nvSpPr>
        <p:spPr>
          <a:xfrm>
            <a:off x="1937734" y="4218622"/>
            <a:ext cx="5770472" cy="400110"/>
          </a:xfrm>
          <a:prstGeom prst="rect">
            <a:avLst/>
          </a:prstGeom>
          <a:noFill/>
        </p:spPr>
        <p:txBody>
          <a:bodyPr wrap="square" rtlCol="0">
            <a:spAutoFit/>
          </a:bodyPr>
          <a:lstStyle/>
          <a:p>
            <a:pPr algn="ctr"/>
            <a:r>
              <a:rPr lang="en-US" sz="2000" b="1" dirty="0">
                <a:solidFill>
                  <a:srgbClr val="FF0000"/>
                </a:solidFill>
                <a:latin typeface="Garamond" panose="02020404030301010803" pitchFamily="18" charset="0"/>
              </a:rPr>
              <a:t>Character, Integer and Double are  wrapper classes.</a:t>
            </a:r>
          </a:p>
        </p:txBody>
      </p:sp>
    </p:spTree>
    <p:extLst>
      <p:ext uri="{BB962C8B-B14F-4D97-AF65-F5344CB8AC3E}">
        <p14:creationId xmlns:p14="http://schemas.microsoft.com/office/powerpoint/2010/main" val="57951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Comparison &amp; Logical Operators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29</a:t>
            </a:fld>
            <a:endParaRPr lang="en-US"/>
          </a:p>
        </p:txBody>
      </p:sp>
      <p:graphicFrame>
        <p:nvGraphicFramePr>
          <p:cNvPr id="7" name="Content Placeholder 4"/>
          <p:cNvGraphicFramePr>
            <a:graphicFrameLocks/>
          </p:cNvGraphicFramePr>
          <p:nvPr/>
        </p:nvGraphicFramePr>
        <p:xfrm>
          <a:off x="1457946" y="962752"/>
          <a:ext cx="5800597" cy="3037840"/>
        </p:xfrm>
        <a:graphic>
          <a:graphicData uri="http://schemas.openxmlformats.org/drawingml/2006/table">
            <a:tbl>
              <a:tblPr firstRow="1" bandRow="1">
                <a:tableStyleId>{F2DE63D5-997A-4646-A377-4702673A728D}</a:tableStyleId>
              </a:tblPr>
              <a:tblGrid>
                <a:gridCol w="952817">
                  <a:extLst>
                    <a:ext uri="{9D8B030D-6E8A-4147-A177-3AD203B41FA5}">
                      <a16:colId xmlns:a16="http://schemas.microsoft.com/office/drawing/2014/main" val="2394525597"/>
                    </a:ext>
                  </a:extLst>
                </a:gridCol>
                <a:gridCol w="2067369">
                  <a:extLst>
                    <a:ext uri="{9D8B030D-6E8A-4147-A177-3AD203B41FA5}">
                      <a16:colId xmlns:a16="http://schemas.microsoft.com/office/drawing/2014/main" val="511171442"/>
                    </a:ext>
                  </a:extLst>
                </a:gridCol>
                <a:gridCol w="1102106">
                  <a:extLst>
                    <a:ext uri="{9D8B030D-6E8A-4147-A177-3AD203B41FA5}">
                      <a16:colId xmlns:a16="http://schemas.microsoft.com/office/drawing/2014/main" val="671676613"/>
                    </a:ext>
                  </a:extLst>
                </a:gridCol>
                <a:gridCol w="1678305">
                  <a:extLst>
                    <a:ext uri="{9D8B030D-6E8A-4147-A177-3AD203B41FA5}">
                      <a16:colId xmlns:a16="http://schemas.microsoft.com/office/drawing/2014/main" val="2584353759"/>
                    </a:ext>
                  </a:extLst>
                </a:gridCol>
              </a:tblGrid>
              <a:tr h="370840">
                <a:tc>
                  <a:txBody>
                    <a:bodyPr/>
                    <a:lstStyle/>
                    <a:p>
                      <a:pPr algn="ctr"/>
                      <a:r>
                        <a:rPr lang="en-US" sz="1400" dirty="0">
                          <a:effectLst/>
                          <a:latin typeface="Garamond" panose="02020404030301010803" pitchFamily="18" charset="0"/>
                        </a:rPr>
                        <a:t>Math</a:t>
                      </a:r>
                    </a:p>
                    <a:p>
                      <a:pPr algn="ctr"/>
                      <a:r>
                        <a:rPr lang="en-US" sz="1400" dirty="0">
                          <a:effectLst/>
                          <a:latin typeface="Garamond" panose="02020404030301010803" pitchFamily="18" charset="0"/>
                        </a:rPr>
                        <a:t> Notation</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algn="ctr"/>
                      <a:r>
                        <a:rPr lang="en-US" sz="1400" dirty="0">
                          <a:effectLst/>
                          <a:latin typeface="Garamond" panose="02020404030301010803" pitchFamily="18" charset="0"/>
                        </a:rPr>
                        <a:t>Name</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Garamond" panose="02020404030301010803" pitchFamily="18" charset="0"/>
                        </a:rPr>
                        <a:t>Java Notation</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algn="ctr"/>
                      <a:r>
                        <a:rPr lang="en-US" sz="1400" dirty="0">
                          <a:effectLst/>
                          <a:latin typeface="Garamond" panose="02020404030301010803" pitchFamily="18" charset="0"/>
                        </a:rPr>
                        <a:t>Examples</a:t>
                      </a:r>
                      <a:endParaRPr lang="en-US" sz="1400" b="1" dirty="0">
                        <a:effectLst/>
                        <a:latin typeface="Garamond" panose="02020404030301010803" pitchFamily="18" charset="0"/>
                      </a:endParaRPr>
                    </a:p>
                  </a:txBody>
                  <a:tcPr anchor="ctr">
                    <a:solidFill>
                      <a:schemeClr val="accent6">
                        <a:lumMod val="75000"/>
                      </a:schemeClr>
                    </a:solidFill>
                  </a:tcPr>
                </a:tc>
                <a:extLst>
                  <a:ext uri="{0D108BD9-81ED-4DB2-BD59-A6C34878D82A}">
                    <a16:rowId xmlns:a16="http://schemas.microsoft.com/office/drawing/2014/main" val="1938899972"/>
                  </a:ext>
                </a:extLst>
              </a:tr>
              <a:tr h="370840">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dirty="0">
                          <a:effectLst/>
                          <a:latin typeface="Garamond" panose="02020404030301010803" pitchFamily="18" charset="0"/>
                        </a:rPr>
                        <a:t>Equal to </a:t>
                      </a:r>
                    </a:p>
                  </a:txBody>
                  <a:tcPr anchor="ctr"/>
                </a:tc>
                <a:tc>
                  <a:txBody>
                    <a:bodyPr/>
                    <a:lstStyle/>
                    <a:p>
                      <a:pPr algn="ctr"/>
                      <a:r>
                        <a:rPr lang="en-US" sz="1400" b="1">
                          <a:effectLst/>
                          <a:latin typeface="Garamond" panose="02020404030301010803" pitchFamily="18" charset="0"/>
                        </a:rPr>
                        <a:t>== </a:t>
                      </a:r>
                    </a:p>
                  </a:txBody>
                  <a:tcPr anchor="ctr"/>
                </a:tc>
                <a:tc>
                  <a:txBody>
                    <a:bodyPr/>
                    <a:lstStyle/>
                    <a:p>
                      <a:pPr algn="ctr"/>
                      <a:r>
                        <a:rPr lang="en-US" sz="1400" b="1">
                          <a:effectLst/>
                          <a:latin typeface="Garamond" panose="02020404030301010803" pitchFamily="18" charset="0"/>
                        </a:rPr>
                        <a:t>balance == 0</a:t>
                      </a:r>
                      <a:br>
                        <a:rPr lang="en-US" sz="1400" b="1">
                          <a:effectLst/>
                          <a:latin typeface="Garamond" panose="02020404030301010803" pitchFamily="18" charset="0"/>
                        </a:rPr>
                      </a:br>
                      <a:r>
                        <a:rPr lang="en-US" sz="1400" b="1">
                          <a:effectLst/>
                          <a:latin typeface="Garamond" panose="02020404030301010803" pitchFamily="18" charset="0"/>
                        </a:rPr>
                        <a:t>answer == 'y'</a:t>
                      </a:r>
                    </a:p>
                  </a:txBody>
                  <a:tcPr anchor="ctr"/>
                </a:tc>
                <a:extLst>
                  <a:ext uri="{0D108BD9-81ED-4DB2-BD59-A6C34878D82A}">
                    <a16:rowId xmlns:a16="http://schemas.microsoft.com/office/drawing/2014/main" val="641485571"/>
                  </a:ext>
                </a:extLst>
              </a:tr>
              <a:tr h="370840">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dirty="0">
                          <a:effectLst/>
                          <a:latin typeface="Garamond" panose="02020404030301010803" pitchFamily="18" charset="0"/>
                        </a:rPr>
                        <a:t>Not equal to </a:t>
                      </a:r>
                    </a:p>
                  </a:txBody>
                  <a:tcPr anchor="ctr"/>
                </a:tc>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dirty="0">
                          <a:effectLst/>
                          <a:latin typeface="Garamond" panose="02020404030301010803" pitchFamily="18" charset="0"/>
                        </a:rPr>
                        <a:t>income != tax</a:t>
                      </a:r>
                    </a:p>
                  </a:txBody>
                  <a:tcPr anchor="ctr"/>
                </a:tc>
                <a:extLst>
                  <a:ext uri="{0D108BD9-81ED-4DB2-BD59-A6C34878D82A}">
                    <a16:rowId xmlns:a16="http://schemas.microsoft.com/office/drawing/2014/main" val="1384813048"/>
                  </a:ext>
                </a:extLst>
              </a:tr>
              <a:tr h="370840">
                <a:tc>
                  <a:txBody>
                    <a:bodyPr/>
                    <a:lstStyle/>
                    <a:p>
                      <a:pPr algn="ctr"/>
                      <a:r>
                        <a:rPr lang="en-US" sz="1400" b="1" dirty="0">
                          <a:effectLst/>
                          <a:latin typeface="Garamond" panose="02020404030301010803" pitchFamily="18" charset="0"/>
                        </a:rPr>
                        <a:t>&gt; </a:t>
                      </a:r>
                    </a:p>
                  </a:txBody>
                  <a:tcPr anchor="ctr"/>
                </a:tc>
                <a:tc>
                  <a:txBody>
                    <a:bodyPr/>
                    <a:lstStyle/>
                    <a:p>
                      <a:pPr algn="ctr"/>
                      <a:r>
                        <a:rPr lang="en-US" sz="1400" b="1" dirty="0">
                          <a:effectLst/>
                          <a:latin typeface="Garamond" panose="02020404030301010803" pitchFamily="18" charset="0"/>
                        </a:rPr>
                        <a:t>Greater than </a:t>
                      </a:r>
                    </a:p>
                  </a:txBody>
                  <a:tcPr anchor="ctr"/>
                </a:tc>
                <a:tc>
                  <a:txBody>
                    <a:bodyPr/>
                    <a:lstStyle/>
                    <a:p>
                      <a:pPr algn="ctr"/>
                      <a:r>
                        <a:rPr lang="en-US" sz="1400" b="1" dirty="0">
                          <a:effectLst/>
                          <a:latin typeface="Garamond" panose="02020404030301010803" pitchFamily="18" charset="0"/>
                        </a:rPr>
                        <a:t>&gt; </a:t>
                      </a:r>
                    </a:p>
                  </a:txBody>
                  <a:tcPr anchor="ctr"/>
                </a:tc>
                <a:tc>
                  <a:txBody>
                    <a:bodyPr/>
                    <a:lstStyle/>
                    <a:p>
                      <a:pPr algn="ctr"/>
                      <a:r>
                        <a:rPr lang="en-US" sz="1400" b="1">
                          <a:effectLst/>
                          <a:latin typeface="Garamond" panose="02020404030301010803" pitchFamily="18" charset="0"/>
                        </a:rPr>
                        <a:t>expenses &gt; income</a:t>
                      </a:r>
                    </a:p>
                  </a:txBody>
                  <a:tcPr anchor="ctr"/>
                </a:tc>
                <a:extLst>
                  <a:ext uri="{0D108BD9-81ED-4DB2-BD59-A6C34878D82A}">
                    <a16:rowId xmlns:a16="http://schemas.microsoft.com/office/drawing/2014/main" val="466089165"/>
                  </a:ext>
                </a:extLst>
              </a:tr>
              <a:tr h="370840">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a:effectLst/>
                          <a:latin typeface="Garamond" panose="02020404030301010803" pitchFamily="18" charset="0"/>
                        </a:rPr>
                        <a:t>Greater than or equal to </a:t>
                      </a:r>
                    </a:p>
                  </a:txBody>
                  <a:tcPr anchor="ctr"/>
                </a:tc>
                <a:tc>
                  <a:txBody>
                    <a:bodyPr/>
                    <a:lstStyle/>
                    <a:p>
                      <a:pPr algn="ctr"/>
                      <a:r>
                        <a:rPr lang="en-US" sz="1400" b="1" dirty="0">
                          <a:effectLst/>
                          <a:latin typeface="Garamond" panose="02020404030301010803" pitchFamily="18" charset="0"/>
                        </a:rPr>
                        <a:t>&gt;= </a:t>
                      </a:r>
                    </a:p>
                  </a:txBody>
                  <a:tcPr anchor="ctr"/>
                </a:tc>
                <a:tc>
                  <a:txBody>
                    <a:bodyPr/>
                    <a:lstStyle/>
                    <a:p>
                      <a:pPr algn="ctr"/>
                      <a:r>
                        <a:rPr lang="en-US" sz="1400" b="1" dirty="0">
                          <a:effectLst/>
                          <a:latin typeface="Garamond" panose="02020404030301010803" pitchFamily="18" charset="0"/>
                        </a:rPr>
                        <a:t>points &gt;= 60</a:t>
                      </a:r>
                    </a:p>
                  </a:txBody>
                  <a:tcPr anchor="ctr"/>
                </a:tc>
                <a:extLst>
                  <a:ext uri="{0D108BD9-81ED-4DB2-BD59-A6C34878D82A}">
                    <a16:rowId xmlns:a16="http://schemas.microsoft.com/office/drawing/2014/main" val="3074401027"/>
                  </a:ext>
                </a:extLst>
              </a:tr>
              <a:tr h="370840">
                <a:tc>
                  <a:txBody>
                    <a:bodyPr/>
                    <a:lstStyle/>
                    <a:p>
                      <a:pPr algn="ctr"/>
                      <a:r>
                        <a:rPr lang="en-US" sz="1400" b="1" dirty="0">
                          <a:effectLst/>
                          <a:latin typeface="Garamond" panose="02020404030301010803" pitchFamily="18" charset="0"/>
                        </a:rPr>
                        <a:t>&lt; </a:t>
                      </a:r>
                    </a:p>
                  </a:txBody>
                  <a:tcPr anchor="ctr"/>
                </a:tc>
                <a:tc>
                  <a:txBody>
                    <a:bodyPr/>
                    <a:lstStyle/>
                    <a:p>
                      <a:pPr algn="ctr"/>
                      <a:r>
                        <a:rPr lang="en-US" sz="1400" b="1">
                          <a:effectLst/>
                          <a:latin typeface="Garamond" panose="02020404030301010803" pitchFamily="18" charset="0"/>
                        </a:rPr>
                        <a:t>Less than </a:t>
                      </a:r>
                    </a:p>
                  </a:txBody>
                  <a:tcPr anchor="ctr"/>
                </a:tc>
                <a:tc>
                  <a:txBody>
                    <a:bodyPr/>
                    <a:lstStyle/>
                    <a:p>
                      <a:pPr algn="ctr"/>
                      <a:r>
                        <a:rPr lang="en-US" sz="1400" b="1" dirty="0">
                          <a:effectLst/>
                          <a:latin typeface="Garamond" panose="02020404030301010803" pitchFamily="18" charset="0"/>
                        </a:rPr>
                        <a:t>&lt; </a:t>
                      </a:r>
                    </a:p>
                  </a:txBody>
                  <a:tcPr anchor="ctr"/>
                </a:tc>
                <a:tc>
                  <a:txBody>
                    <a:bodyPr/>
                    <a:lstStyle/>
                    <a:p>
                      <a:pPr algn="ctr"/>
                      <a:r>
                        <a:rPr lang="en-US" sz="1400" b="1" dirty="0">
                          <a:effectLst/>
                          <a:latin typeface="Garamond" panose="02020404030301010803" pitchFamily="18" charset="0"/>
                        </a:rPr>
                        <a:t>pressure &lt; max</a:t>
                      </a:r>
                    </a:p>
                  </a:txBody>
                  <a:tcPr anchor="ctr"/>
                </a:tc>
                <a:extLst>
                  <a:ext uri="{0D108BD9-81ED-4DB2-BD59-A6C34878D82A}">
                    <a16:rowId xmlns:a16="http://schemas.microsoft.com/office/drawing/2014/main" val="1224204101"/>
                  </a:ext>
                </a:extLst>
              </a:tr>
              <a:tr h="370840">
                <a:tc>
                  <a:txBody>
                    <a:bodyPr/>
                    <a:lstStyle/>
                    <a:p>
                      <a:pPr algn="ctr"/>
                      <a:r>
                        <a:rPr lang="en-US" sz="1400" b="1" dirty="0">
                          <a:effectLst/>
                          <a:latin typeface="Garamond" panose="02020404030301010803" pitchFamily="18" charset="0"/>
                        </a:rPr>
                        <a:t>≤ </a:t>
                      </a:r>
                    </a:p>
                  </a:txBody>
                  <a:tcPr anchor="ctr"/>
                </a:tc>
                <a:tc>
                  <a:txBody>
                    <a:bodyPr/>
                    <a:lstStyle/>
                    <a:p>
                      <a:pPr algn="ctr"/>
                      <a:r>
                        <a:rPr lang="en-US" sz="1400" b="1">
                          <a:effectLst/>
                          <a:latin typeface="Garamond" panose="02020404030301010803" pitchFamily="18" charset="0"/>
                        </a:rPr>
                        <a:t>Less than or equal to </a:t>
                      </a:r>
                    </a:p>
                  </a:txBody>
                  <a:tcPr anchor="ctr"/>
                </a:tc>
                <a:tc>
                  <a:txBody>
                    <a:bodyPr/>
                    <a:lstStyle/>
                    <a:p>
                      <a:pPr algn="ctr"/>
                      <a:r>
                        <a:rPr lang="en-US" sz="1400" b="1" dirty="0">
                          <a:effectLst/>
                          <a:latin typeface="Garamond" panose="02020404030301010803" pitchFamily="18" charset="0"/>
                        </a:rPr>
                        <a:t>&lt;= </a:t>
                      </a:r>
                    </a:p>
                  </a:txBody>
                  <a:tcPr anchor="ctr"/>
                </a:tc>
                <a:tc>
                  <a:txBody>
                    <a:bodyPr/>
                    <a:lstStyle/>
                    <a:p>
                      <a:pPr algn="ctr"/>
                      <a:r>
                        <a:rPr lang="en-US" sz="1400" b="1" dirty="0">
                          <a:effectLst/>
                          <a:latin typeface="Garamond" panose="02020404030301010803" pitchFamily="18" charset="0"/>
                        </a:rPr>
                        <a:t>expenses &lt;= income</a:t>
                      </a:r>
                    </a:p>
                  </a:txBody>
                  <a:tcPr anchor="ctr"/>
                </a:tc>
                <a:extLst>
                  <a:ext uri="{0D108BD9-81ED-4DB2-BD59-A6C34878D82A}">
                    <a16:rowId xmlns:a16="http://schemas.microsoft.com/office/drawing/2014/main" val="512737327"/>
                  </a:ext>
                </a:extLst>
              </a:tr>
            </a:tbl>
          </a:graphicData>
        </a:graphic>
      </p:graphicFrame>
      <p:sp>
        <p:nvSpPr>
          <p:cNvPr id="9" name="Rectangle 8"/>
          <p:cNvSpPr/>
          <p:nvPr/>
        </p:nvSpPr>
        <p:spPr>
          <a:xfrm>
            <a:off x="6779103" y="4402023"/>
            <a:ext cx="2165978" cy="369332"/>
          </a:xfrm>
          <a:prstGeom prst="rect">
            <a:avLst/>
          </a:prstGeom>
        </p:spPr>
        <p:txBody>
          <a:bodyPr wrap="none">
            <a:spAutoFit/>
          </a:bodyPr>
          <a:lstStyle/>
          <a:p>
            <a:r>
              <a:rPr lang="en-US" b="1" dirty="0">
                <a:latin typeface="Garamond" panose="02020404030301010803" pitchFamily="18" charset="0"/>
              </a:rPr>
              <a:t>boolean b = (1 &gt; 2); </a:t>
            </a:r>
          </a:p>
        </p:txBody>
      </p:sp>
      <p:sp>
        <p:nvSpPr>
          <p:cNvPr id="6" name="Rectangle 5"/>
          <p:cNvSpPr/>
          <p:nvPr/>
        </p:nvSpPr>
        <p:spPr>
          <a:xfrm>
            <a:off x="6714617" y="5228532"/>
            <a:ext cx="2351156" cy="369332"/>
          </a:xfrm>
          <a:prstGeom prst="rect">
            <a:avLst/>
          </a:prstGeom>
        </p:spPr>
        <p:txBody>
          <a:bodyPr wrap="none">
            <a:spAutoFit/>
          </a:bodyPr>
          <a:lstStyle/>
          <a:p>
            <a:pPr algn="ctr"/>
            <a:r>
              <a:rPr lang="en-US" b="1" dirty="0">
                <a:solidFill>
                  <a:srgbClr val="FF0000"/>
                </a:solidFill>
                <a:latin typeface="Garamond" panose="02020404030301010803" pitchFamily="18" charset="0"/>
              </a:rPr>
              <a:t>b is a </a:t>
            </a:r>
            <a:r>
              <a:rPr lang="en-US" b="1" dirty="0" err="1">
                <a:solidFill>
                  <a:srgbClr val="FF0000"/>
                </a:solidFill>
                <a:latin typeface="Garamond" panose="02020404030301010803" pitchFamily="18" charset="0"/>
              </a:rPr>
              <a:t>boolean</a:t>
            </a:r>
            <a:r>
              <a:rPr lang="en-US" b="1" dirty="0">
                <a:solidFill>
                  <a:srgbClr val="FF0000"/>
                </a:solidFill>
                <a:latin typeface="Garamond" panose="02020404030301010803" pitchFamily="18" charset="0"/>
              </a:rPr>
              <a:t> variable</a:t>
            </a:r>
          </a:p>
        </p:txBody>
      </p:sp>
      <p:graphicFrame>
        <p:nvGraphicFramePr>
          <p:cNvPr id="8" name="Content Placeholder 9"/>
          <p:cNvGraphicFramePr>
            <a:graphicFrameLocks/>
          </p:cNvGraphicFramePr>
          <p:nvPr/>
        </p:nvGraphicFramePr>
        <p:xfrm>
          <a:off x="2165978" y="4129253"/>
          <a:ext cx="4345306" cy="1829226"/>
        </p:xfrm>
        <a:graphic>
          <a:graphicData uri="http://schemas.openxmlformats.org/drawingml/2006/table">
            <a:tbl>
              <a:tblPr firstRow="1" bandRow="1">
                <a:tableStyleId>{F2DE63D5-997A-4646-A377-4702673A728D}</a:tableStyleId>
              </a:tblPr>
              <a:tblGrid>
                <a:gridCol w="636905">
                  <a:extLst>
                    <a:ext uri="{9D8B030D-6E8A-4147-A177-3AD203B41FA5}">
                      <a16:colId xmlns:a16="http://schemas.microsoft.com/office/drawing/2014/main" val="4150571490"/>
                    </a:ext>
                  </a:extLst>
                </a:gridCol>
                <a:gridCol w="636905">
                  <a:extLst>
                    <a:ext uri="{9D8B030D-6E8A-4147-A177-3AD203B41FA5}">
                      <a16:colId xmlns:a16="http://schemas.microsoft.com/office/drawing/2014/main" val="1340204646"/>
                    </a:ext>
                  </a:extLst>
                </a:gridCol>
                <a:gridCol w="933768">
                  <a:extLst>
                    <a:ext uri="{9D8B030D-6E8A-4147-A177-3AD203B41FA5}">
                      <a16:colId xmlns:a16="http://schemas.microsoft.com/office/drawing/2014/main" val="274962446"/>
                    </a:ext>
                  </a:extLst>
                </a:gridCol>
                <a:gridCol w="825818">
                  <a:extLst>
                    <a:ext uri="{9D8B030D-6E8A-4147-A177-3AD203B41FA5}">
                      <a16:colId xmlns:a16="http://schemas.microsoft.com/office/drawing/2014/main" val="2838601937"/>
                    </a:ext>
                  </a:extLst>
                </a:gridCol>
                <a:gridCol w="586105">
                  <a:extLst>
                    <a:ext uri="{9D8B030D-6E8A-4147-A177-3AD203B41FA5}">
                      <a16:colId xmlns:a16="http://schemas.microsoft.com/office/drawing/2014/main" val="3340815440"/>
                    </a:ext>
                  </a:extLst>
                </a:gridCol>
                <a:gridCol w="725805">
                  <a:extLst>
                    <a:ext uri="{9D8B030D-6E8A-4147-A177-3AD203B41FA5}">
                      <a16:colId xmlns:a16="http://schemas.microsoft.com/office/drawing/2014/main" val="832240815"/>
                    </a:ext>
                  </a:extLst>
                </a:gridCol>
              </a:tblGrid>
              <a:tr h="414902">
                <a:tc>
                  <a:txBody>
                    <a:bodyPr/>
                    <a:lstStyle/>
                    <a:p>
                      <a:r>
                        <a:rPr lang="en-US" sz="1400" dirty="0">
                          <a:effectLst/>
                          <a:latin typeface="Garamond" panose="02020404030301010803" pitchFamily="18" charset="0"/>
                        </a:rPr>
                        <a:t>A </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r>
                        <a:rPr lang="en-US" sz="1400" dirty="0">
                          <a:effectLst/>
                          <a:latin typeface="Garamond" panose="02020404030301010803" pitchFamily="18" charset="0"/>
                        </a:rPr>
                        <a:t>B </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r>
                        <a:rPr lang="en-US" sz="1400" dirty="0">
                          <a:effectLst/>
                          <a:latin typeface="Garamond" panose="02020404030301010803" pitchFamily="18" charset="0"/>
                        </a:rPr>
                        <a:t>A &amp;&amp; B</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r>
                        <a:rPr lang="en-US" sz="1400" dirty="0">
                          <a:effectLst/>
                          <a:latin typeface="Garamond" panose="02020404030301010803" pitchFamily="18" charset="0"/>
                        </a:rPr>
                        <a:t>A || B</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Garamond" panose="02020404030301010803" pitchFamily="18" charset="0"/>
                        </a:rPr>
                        <a:t>!(A)</a:t>
                      </a:r>
                      <a:endParaRPr lang="en-US" sz="1400" b="1" dirty="0">
                        <a:effectLst/>
                        <a:latin typeface="Garamond" panose="02020404030301010803" pitchFamily="18" charset="0"/>
                      </a:endParaRPr>
                    </a:p>
                  </a:txBody>
                  <a:tcPr anchor="ctr">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Garamond" panose="02020404030301010803" pitchFamily="18" charset="0"/>
                        </a:rPr>
                        <a:t>A ^ B</a:t>
                      </a:r>
                    </a:p>
                  </a:txBody>
                  <a:tcPr anchor="ctr">
                    <a:solidFill>
                      <a:schemeClr val="accent6">
                        <a:lumMod val="75000"/>
                      </a:schemeClr>
                    </a:solidFill>
                  </a:tcPr>
                </a:tc>
                <a:extLst>
                  <a:ext uri="{0D108BD9-81ED-4DB2-BD59-A6C34878D82A}">
                    <a16:rowId xmlns:a16="http://schemas.microsoft.com/office/drawing/2014/main" val="1681144066"/>
                  </a:ext>
                </a:extLst>
              </a:tr>
              <a:tr h="319040">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a:t>
                      </a:r>
                      <a:endParaRPr lang="en-US" sz="1600" b="1" dirty="0">
                        <a:effectLst/>
                        <a:latin typeface="Garamond" panose="02020404030301010803" pitchFamily="18" charset="0"/>
                      </a:endParaRPr>
                    </a:p>
                  </a:txBody>
                  <a:tcPr anchor="ctr"/>
                </a:tc>
                <a:tc>
                  <a:txBody>
                    <a:bodyPr/>
                    <a:lstStyle/>
                    <a:p>
                      <a:pPr algn="ctr"/>
                      <a:r>
                        <a:rPr lang="en-US" sz="1600" kern="1200" dirty="0">
                          <a:solidFill>
                            <a:schemeClr val="tx1"/>
                          </a:solidFill>
                          <a:effectLst/>
                          <a:latin typeface="Garamond" panose="02020404030301010803" pitchFamily="18" charset="0"/>
                          <a:ea typeface="+mn-ea"/>
                          <a:cs typeface="+mn-cs"/>
                        </a:rPr>
                        <a:t>false</a:t>
                      </a:r>
                    </a:p>
                  </a:txBody>
                  <a:tcPr anchor="ctr"/>
                </a:tc>
                <a:extLst>
                  <a:ext uri="{0D108BD9-81ED-4DB2-BD59-A6C34878D82A}">
                    <a16:rowId xmlns:a16="http://schemas.microsoft.com/office/drawing/2014/main" val="4279884364"/>
                  </a:ext>
                </a:extLst>
              </a:tr>
              <a:tr h="319040">
                <a:tc>
                  <a:txBody>
                    <a:bodyPr/>
                    <a:lstStyle/>
                    <a:p>
                      <a:pPr algn="ctr"/>
                      <a:r>
                        <a:rPr lang="en-US" sz="1600">
                          <a:effectLst/>
                          <a:latin typeface="Garamond" panose="02020404030301010803" pitchFamily="18" charset="0"/>
                        </a:rPr>
                        <a:t>true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false</a:t>
                      </a:r>
                      <a:endParaRPr lang="en-US" sz="1600" b="1">
                        <a:effectLst/>
                        <a:latin typeface="Garamond" panose="02020404030301010803" pitchFamily="18" charset="0"/>
                      </a:endParaRPr>
                    </a:p>
                  </a:txBody>
                  <a:tcPr anchor="ctr"/>
                </a:tc>
                <a:tc>
                  <a:txBody>
                    <a:bodyPr/>
                    <a:lstStyle/>
                    <a:p>
                      <a:pPr algn="ctr"/>
                      <a:r>
                        <a:rPr kumimoji="0" lang="en-US" sz="1600" b="0" i="0" u="none" strike="noStrike" kern="1200" cap="none" spc="0" normalizeH="0" baseline="0" noProof="0">
                          <a:ln>
                            <a:noFill/>
                          </a:ln>
                          <a:solidFill>
                            <a:prstClr val="black"/>
                          </a:solidFill>
                          <a:effectLst/>
                          <a:uLnTx/>
                          <a:uFillTx/>
                          <a:latin typeface="Garamond" panose="02020404030301010803" pitchFamily="18" charset="0"/>
                          <a:ea typeface="+mn-ea"/>
                          <a:cs typeface="+mn-cs"/>
                        </a:rPr>
                        <a:t>true</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603310871"/>
                  </a:ext>
                </a:extLst>
              </a:tr>
              <a:tr h="322957">
                <a:tc>
                  <a:txBody>
                    <a:bodyPr/>
                    <a:lstStyle/>
                    <a:p>
                      <a:pPr algn="ctr"/>
                      <a:r>
                        <a:rPr lang="en-US" sz="1600">
                          <a:effectLst/>
                          <a:latin typeface="Garamond" panose="02020404030301010803" pitchFamily="18" charset="0"/>
                        </a:rPr>
                        <a:t>false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false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a:t>
                      </a:r>
                      <a:endParaRPr lang="en-US" sz="1600" b="1" dirty="0">
                        <a:effectLst/>
                        <a:latin typeface="Garamond" panose="02020404030301010803" pitchFamily="18" charset="0"/>
                      </a:endParaRPr>
                    </a:p>
                  </a:txBody>
                  <a:tcPr anchor="ctr"/>
                </a:tc>
                <a:tc>
                  <a:txBody>
                    <a:bodyPr/>
                    <a:lstStyle/>
                    <a:p>
                      <a:pPr algn="ctr"/>
                      <a:r>
                        <a:rPr kumimoji="0" 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true</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863527868"/>
                  </a:ext>
                </a:extLst>
              </a:tr>
              <a:tr h="408484">
                <a:tc>
                  <a:txBody>
                    <a:bodyPr/>
                    <a:lstStyle/>
                    <a:p>
                      <a:pPr algn="ctr"/>
                      <a:r>
                        <a:rPr lang="en-US" sz="1600">
                          <a:effectLst/>
                          <a:latin typeface="Garamond" panose="02020404030301010803" pitchFamily="18" charset="0"/>
                        </a:rPr>
                        <a:t>false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false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true</a:t>
                      </a:r>
                      <a:endParaRPr lang="en-US" sz="1600" b="1" dirty="0">
                        <a:effectLst/>
                        <a:latin typeface="Garamond" panose="02020404030301010803" pitchFamily="18" charset="0"/>
                      </a:endParaRPr>
                    </a:p>
                  </a:txBody>
                  <a:tcPr anchor="ctr"/>
                </a:tc>
                <a:tc>
                  <a:txBody>
                    <a:bodyPr/>
                    <a:lstStyle/>
                    <a:p>
                      <a:pPr algn="ctr"/>
                      <a:r>
                        <a:rPr lang="en-US" sz="1600" kern="1200" dirty="0">
                          <a:solidFill>
                            <a:schemeClr val="tx1"/>
                          </a:solidFill>
                          <a:effectLst/>
                          <a:latin typeface="Garamond" panose="02020404030301010803" pitchFamily="18" charset="0"/>
                          <a:ea typeface="+mn-ea"/>
                          <a:cs typeface="+mn-cs"/>
                        </a:rPr>
                        <a:t>false</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1022947181"/>
                  </a:ext>
                </a:extLst>
              </a:tr>
            </a:tbl>
          </a:graphicData>
        </a:graphic>
      </p:graphicFrame>
      <p:sp>
        <p:nvSpPr>
          <p:cNvPr id="11" name="Content Placeholder 1"/>
          <p:cNvSpPr>
            <a:spLocks noGrp="1"/>
          </p:cNvSpPr>
          <p:nvPr>
            <p:ph idx="1"/>
          </p:nvPr>
        </p:nvSpPr>
        <p:spPr>
          <a:xfrm>
            <a:off x="7309261" y="1484923"/>
            <a:ext cx="1635820" cy="2459923"/>
          </a:xfrm>
        </p:spPr>
        <p:txBody>
          <a:bodyPr>
            <a:normAutofit/>
          </a:bodyPr>
          <a:lstStyle/>
          <a:p>
            <a:r>
              <a:rPr lang="en-US" sz="1800" dirty="0"/>
              <a:t>A </a:t>
            </a:r>
            <a:r>
              <a:rPr lang="en-US" sz="1800" dirty="0">
                <a:solidFill>
                  <a:srgbClr val="FF0000"/>
                </a:solidFill>
              </a:rPr>
              <a:t>boolean expression </a:t>
            </a:r>
            <a:r>
              <a:rPr lang="en-US" sz="1800" dirty="0"/>
              <a:t>is an expression that evaluates to either true or false</a:t>
            </a:r>
          </a:p>
        </p:txBody>
      </p:sp>
      <p:sp>
        <p:nvSpPr>
          <p:cNvPr id="12" name="Rectangle 11"/>
          <p:cNvSpPr/>
          <p:nvPr/>
        </p:nvSpPr>
        <p:spPr>
          <a:xfrm>
            <a:off x="3350645" y="6087140"/>
            <a:ext cx="2252540" cy="369332"/>
          </a:xfrm>
          <a:prstGeom prst="rect">
            <a:avLst/>
          </a:prstGeom>
        </p:spPr>
        <p:txBody>
          <a:bodyPr wrap="none">
            <a:spAutoFit/>
          </a:bodyPr>
          <a:lstStyle/>
          <a:p>
            <a:pPr algn="ctr"/>
            <a:r>
              <a:rPr lang="en-US" b="1" dirty="0">
                <a:latin typeface="Garamond" panose="02020404030301010803" pitchFamily="18" charset="0"/>
              </a:rPr>
              <a:t>(x &gt; 0) &amp;&amp; ( x &lt; 10) </a:t>
            </a:r>
          </a:p>
        </p:txBody>
      </p:sp>
    </p:spTree>
    <p:extLst>
      <p:ext uri="{BB962C8B-B14F-4D97-AF65-F5344CB8AC3E}">
        <p14:creationId xmlns:p14="http://schemas.microsoft.com/office/powerpoint/2010/main" val="113804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706032" cy="5179436"/>
          </a:xfrm>
        </p:spPr>
        <p:txBody>
          <a:bodyPr>
            <a:normAutofit fontScale="92500" lnSpcReduction="20000"/>
          </a:bodyPr>
          <a:lstStyle/>
          <a:p>
            <a:r>
              <a:rPr lang="en-US" altLang="en-US" sz="2800" dirty="0"/>
              <a:t>To explore Java </a:t>
            </a:r>
            <a:r>
              <a:rPr lang="en-US" altLang="en-US" sz="2800" dirty="0">
                <a:solidFill>
                  <a:srgbClr val="FF0000"/>
                </a:solidFill>
              </a:rPr>
              <a:t>data types</a:t>
            </a:r>
            <a:r>
              <a:rPr lang="en-US" altLang="en-US" sz="2800" dirty="0"/>
              <a:t> (§2.9.1).</a:t>
            </a:r>
          </a:p>
          <a:p>
            <a:r>
              <a:rPr lang="en-US" altLang="en-US" sz="2800" dirty="0"/>
              <a:t>To </a:t>
            </a:r>
            <a:r>
              <a:rPr lang="en-US" altLang="en-US" sz="2800" dirty="0">
                <a:solidFill>
                  <a:srgbClr val="FF0000"/>
                </a:solidFill>
              </a:rPr>
              <a:t>use variables, constants and literals </a:t>
            </a:r>
            <a:r>
              <a:rPr lang="en-US" altLang="en-US" sz="2800" dirty="0"/>
              <a:t>(§§2.5–2.7).</a:t>
            </a:r>
          </a:p>
          <a:p>
            <a:r>
              <a:rPr lang="en-US" altLang="en-US" sz="2800" dirty="0"/>
              <a:t>To write and </a:t>
            </a:r>
            <a:r>
              <a:rPr lang="en-US" altLang="en-US" sz="2800" dirty="0">
                <a:solidFill>
                  <a:srgbClr val="FF0000"/>
                </a:solidFill>
              </a:rPr>
              <a:t>evaluate numeric expressions </a:t>
            </a:r>
          </a:p>
          <a:p>
            <a:r>
              <a:rPr lang="en-US" altLang="en-US" sz="2800" dirty="0"/>
              <a:t>To </a:t>
            </a:r>
            <a:r>
              <a:rPr lang="en-US" altLang="en-US" sz="2800" dirty="0">
                <a:solidFill>
                  <a:srgbClr val="FF0000"/>
                </a:solidFill>
              </a:rPr>
              <a:t>cast</a:t>
            </a:r>
            <a:r>
              <a:rPr lang="en-US" altLang="en-US" sz="2800" dirty="0"/>
              <a:t> the value of one type to another type (§2.15).</a:t>
            </a:r>
          </a:p>
          <a:p>
            <a:r>
              <a:rPr lang="en-US" altLang="en-US" sz="2800" dirty="0"/>
              <a:t>To </a:t>
            </a:r>
            <a:r>
              <a:rPr lang="en-US" altLang="en-US" sz="2800" dirty="0">
                <a:solidFill>
                  <a:srgbClr val="FF0000"/>
                </a:solidFill>
              </a:rPr>
              <a:t>avoid common errors and pitfalls </a:t>
            </a:r>
            <a:r>
              <a:rPr lang="en-US" altLang="en-US" sz="2800" dirty="0"/>
              <a:t>in elementary programming (§2.18).</a:t>
            </a:r>
          </a:p>
          <a:p>
            <a:r>
              <a:rPr lang="en-US" altLang="en-US" sz="2800" dirty="0"/>
              <a:t>To </a:t>
            </a:r>
            <a:r>
              <a:rPr lang="en-US" altLang="en-US" sz="2800" dirty="0">
                <a:solidFill>
                  <a:srgbClr val="FF0000"/>
                </a:solidFill>
              </a:rPr>
              <a:t>obtain input </a:t>
            </a:r>
            <a:r>
              <a:rPr lang="en-US" altLang="en-US" sz="2800" dirty="0"/>
              <a:t>from the console </a:t>
            </a:r>
            <a:r>
              <a:rPr lang="en-US" altLang="en-US" sz="2800" dirty="0">
                <a:solidFill>
                  <a:srgbClr val="FF0000"/>
                </a:solidFill>
              </a:rPr>
              <a:t>using the Scanner class </a:t>
            </a:r>
            <a:r>
              <a:rPr lang="en-US" altLang="en-US" sz="2800" dirty="0"/>
              <a:t>(§2.3).</a:t>
            </a:r>
          </a:p>
          <a:p>
            <a:r>
              <a:rPr lang="en-US" altLang="en-US" sz="2800" dirty="0"/>
              <a:t>To </a:t>
            </a:r>
            <a:r>
              <a:rPr lang="en-US" altLang="en-US" sz="2800" dirty="0">
                <a:solidFill>
                  <a:srgbClr val="FF0000"/>
                </a:solidFill>
              </a:rPr>
              <a:t>write Java programs </a:t>
            </a:r>
            <a:r>
              <a:rPr lang="en-US" altLang="en-US" sz="2800" dirty="0"/>
              <a:t>to </a:t>
            </a:r>
            <a:r>
              <a:rPr lang="en-US" altLang="en-US" sz="2800" dirty="0">
                <a:solidFill>
                  <a:srgbClr val="FF0000"/>
                </a:solidFill>
              </a:rPr>
              <a:t>s</a:t>
            </a:r>
            <a:r>
              <a:rPr lang="en-US" sz="2800" dirty="0">
                <a:solidFill>
                  <a:srgbClr val="FF0000"/>
                </a:solidFill>
              </a:rPr>
              <a:t>olve mathematical problems </a:t>
            </a:r>
            <a:r>
              <a:rPr lang="en-US" altLang="en-US" sz="2800" dirty="0"/>
              <a:t>(§4.2).</a:t>
            </a:r>
            <a:endParaRPr lang="en-US" sz="2800" dirty="0"/>
          </a:p>
          <a:p>
            <a:r>
              <a:rPr lang="en-US" sz="2800" dirty="0"/>
              <a:t>To </a:t>
            </a:r>
            <a:r>
              <a:rPr lang="en-US" sz="2800" dirty="0">
                <a:solidFill>
                  <a:srgbClr val="FF0000"/>
                </a:solidFill>
              </a:rPr>
              <a:t>process strings</a:t>
            </a:r>
            <a:r>
              <a:rPr lang="en-US" sz="2800" dirty="0"/>
              <a:t> using the methods in the string object</a:t>
            </a:r>
            <a:r>
              <a:rPr lang="en-US" altLang="en-US" sz="2800" dirty="0"/>
              <a:t> (§4.4)</a:t>
            </a:r>
            <a:r>
              <a:rPr lang="en-US" sz="2800" dirty="0"/>
              <a:t>.</a:t>
            </a:r>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a:t>
            </a:fld>
            <a:endParaRPr lang="en-US"/>
          </a:p>
        </p:txBody>
      </p:sp>
    </p:spTree>
    <p:extLst>
      <p:ext uri="{BB962C8B-B14F-4D97-AF65-F5344CB8AC3E}">
        <p14:creationId xmlns:p14="http://schemas.microsoft.com/office/powerpoint/2010/main" val="3740513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2"/>
            <a:ext cx="8543637" cy="2353659"/>
          </a:xfrm>
        </p:spPr>
        <p:txBody>
          <a:bodyPr>
            <a:normAutofit/>
          </a:bodyPr>
          <a:lstStyle/>
          <a:p>
            <a:pPr>
              <a:lnSpc>
                <a:spcPct val="100000"/>
              </a:lnSpc>
              <a:spcBef>
                <a:spcPts val="600"/>
              </a:spcBef>
            </a:pPr>
            <a:r>
              <a:rPr lang="en-US" dirty="0"/>
              <a:t>This structure lets us execute a block of code under a certain condition.</a:t>
            </a:r>
          </a:p>
          <a:p>
            <a:pPr lvl="1">
              <a:lnSpc>
                <a:spcPct val="100000"/>
              </a:lnSpc>
              <a:spcBef>
                <a:spcPts val="0"/>
              </a:spcBef>
            </a:pPr>
            <a:r>
              <a:rPr lang="en-US" dirty="0"/>
              <a:t>Finding the square root of a given number, ( x &gt; 0).</a:t>
            </a:r>
          </a:p>
          <a:p>
            <a:pPr lvl="1">
              <a:lnSpc>
                <a:spcPct val="100000"/>
              </a:lnSpc>
              <a:spcBef>
                <a:spcPts val="0"/>
              </a:spcBef>
            </a:pPr>
            <a:r>
              <a:rPr lang="en-US" dirty="0"/>
              <a:t>Withdrawing money from your account (as long as you have enough balance).</a:t>
            </a:r>
          </a:p>
          <a:p>
            <a:pPr lvl="1">
              <a:lnSpc>
                <a:spcPct val="100000"/>
              </a:lnSpc>
              <a:spcBef>
                <a:spcPts val="0"/>
              </a:spcBef>
            </a:pPr>
            <a:r>
              <a:rPr lang="en-US" dirty="0"/>
              <a:t>Calculating students letter grade( A+, A, B+, B, etc…). </a:t>
            </a:r>
          </a:p>
        </p:txBody>
      </p:sp>
      <p:sp>
        <p:nvSpPr>
          <p:cNvPr id="3" name="Title 2"/>
          <p:cNvSpPr>
            <a:spLocks noGrp="1"/>
          </p:cNvSpPr>
          <p:nvPr>
            <p:ph type="ctrTitle"/>
          </p:nvPr>
        </p:nvSpPr>
        <p:spPr/>
        <p:txBody>
          <a:bodyPr/>
          <a:lstStyle/>
          <a:p>
            <a:r>
              <a:rPr lang="en-US" dirty="0"/>
              <a:t>Decision/Selection Structure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30</a:t>
            </a:fld>
            <a:endParaRPr lang="en-US"/>
          </a:p>
        </p:txBody>
      </p:sp>
      <p:sp>
        <p:nvSpPr>
          <p:cNvPr id="7" name="Content Placeholder 1"/>
          <p:cNvSpPr txBox="1">
            <a:spLocks/>
          </p:cNvSpPr>
          <p:nvPr/>
        </p:nvSpPr>
        <p:spPr>
          <a:xfrm>
            <a:off x="314470" y="3544343"/>
            <a:ext cx="8529349" cy="992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dirty="0"/>
              <a:t>The </a:t>
            </a:r>
            <a:r>
              <a:rPr lang="en-US" dirty="0">
                <a:solidFill>
                  <a:srgbClr val="FF0000"/>
                </a:solidFill>
              </a:rPr>
              <a:t>if and switch </a:t>
            </a:r>
            <a:r>
              <a:rPr lang="en-US" dirty="0"/>
              <a:t>statements are used to implement the decision/selection in Java. </a:t>
            </a:r>
          </a:p>
        </p:txBody>
      </p:sp>
    </p:spTree>
    <p:extLst>
      <p:ext uri="{BB962C8B-B14F-4D97-AF65-F5344CB8AC3E}">
        <p14:creationId xmlns:p14="http://schemas.microsoft.com/office/powerpoint/2010/main" val="1108717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Equivalent Expressions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31</a:t>
            </a:fld>
            <a:endParaRPr lang="en-US"/>
          </a:p>
        </p:txBody>
      </p:sp>
      <p:graphicFrame>
        <p:nvGraphicFramePr>
          <p:cNvPr id="5" name="Object 5"/>
          <p:cNvGraphicFramePr>
            <a:graphicFrameLocks noChangeAspect="1"/>
          </p:cNvGraphicFramePr>
          <p:nvPr/>
        </p:nvGraphicFramePr>
        <p:xfrm>
          <a:off x="285848" y="2320526"/>
          <a:ext cx="8543683" cy="1885768"/>
        </p:xfrm>
        <a:graphic>
          <a:graphicData uri="http://schemas.openxmlformats.org/presentationml/2006/ole">
            <mc:AlternateContent xmlns:mc="http://schemas.openxmlformats.org/markup-compatibility/2006">
              <mc:Choice xmlns:v="urn:schemas-microsoft-com:vml" Requires="v">
                <p:oleObj name="Picture" r:id="rId2" imgW="3398520" imgH="745236" progId="Word.Picture.8">
                  <p:embed/>
                </p:oleObj>
              </mc:Choice>
              <mc:Fallback>
                <p:oleObj name="Picture" r:id="rId2" imgW="3398520" imgH="745236" progId="Word.Picture.8">
                  <p:embed/>
                  <p:pic>
                    <p:nvPicPr>
                      <p:cNvPr id="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48" y="2320526"/>
                        <a:ext cx="8543683" cy="1885768"/>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nvGraphicFramePr>
        <p:xfrm>
          <a:off x="386388" y="997870"/>
          <a:ext cx="8580329" cy="1475890"/>
        </p:xfrm>
        <a:graphic>
          <a:graphicData uri="http://schemas.openxmlformats.org/presentationml/2006/ole">
            <mc:AlternateContent xmlns:mc="http://schemas.openxmlformats.org/markup-compatibility/2006">
              <mc:Choice xmlns:v="urn:schemas-microsoft-com:vml" Requires="v">
                <p:oleObj name="Picture" r:id="rId4" imgW="3730752" imgH="638556" progId="Word.Picture.8">
                  <p:embed/>
                </p:oleObj>
              </mc:Choice>
              <mc:Fallback>
                <p:oleObj name="Picture" r:id="rId4" imgW="3730752" imgH="638556" progId="Word.Picture.8">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88" y="997870"/>
                        <a:ext cx="8580329" cy="1475890"/>
                      </a:xfrm>
                      <a:prstGeom prst="rect">
                        <a:avLst/>
                      </a:prstGeom>
                      <a:noFill/>
                      <a:ln>
                        <a:noFill/>
                      </a:ln>
                    </p:spPr>
                  </p:pic>
                </p:oleObj>
              </mc:Fallback>
            </mc:AlternateContent>
          </a:graphicData>
        </a:graphic>
      </p:graphicFrame>
      <p:grpSp>
        <p:nvGrpSpPr>
          <p:cNvPr id="13" name="Group 12"/>
          <p:cNvGrpSpPr/>
          <p:nvPr/>
        </p:nvGrpSpPr>
        <p:grpSpPr>
          <a:xfrm>
            <a:off x="386388" y="4006525"/>
            <a:ext cx="8315824" cy="1298041"/>
            <a:chOff x="386388" y="4027073"/>
            <a:chExt cx="8315824" cy="1298041"/>
          </a:xfrm>
        </p:grpSpPr>
        <p:sp>
          <p:nvSpPr>
            <p:cNvPr id="2" name="Rectangle 1"/>
            <p:cNvSpPr/>
            <p:nvPr/>
          </p:nvSpPr>
          <p:spPr>
            <a:xfrm>
              <a:off x="386388" y="4124785"/>
              <a:ext cx="3302034" cy="1200329"/>
            </a:xfrm>
            <a:prstGeom prst="rect">
              <a:avLst/>
            </a:prstGeom>
            <a:ln>
              <a:solidFill>
                <a:schemeClr val="tx1"/>
              </a:solidFill>
            </a:ln>
          </p:spPr>
          <p:txBody>
            <a:bodyPr wrap="square">
              <a:spAutoFit/>
            </a:bodyPr>
            <a:lstStyle/>
            <a:p>
              <a:r>
                <a:rPr lang="en-US" dirty="0">
                  <a:latin typeface="Cambria" panose="02040503050406030204" pitchFamily="18" charset="0"/>
                  <a:ea typeface="Cambria" panose="02040503050406030204" pitchFamily="18" charset="0"/>
                </a:rPr>
                <a:t>if (even = true) {</a:t>
              </a:r>
            </a:p>
            <a:p>
              <a:r>
                <a:rPr lang="en-US" dirty="0">
                  <a:latin typeface="Cambria" panose="02040503050406030204" pitchFamily="18" charset="0"/>
                  <a:ea typeface="Cambria" panose="02040503050406030204" pitchFamily="18" charset="0"/>
                </a:rPr>
                <a:t>  System.out.println("It is even");</a:t>
              </a:r>
            </a:p>
            <a:p>
              <a:r>
                <a:rPr lang="en-US" dirty="0">
                  <a:latin typeface="Cambria" panose="02040503050406030204" pitchFamily="18" charset="0"/>
                  <a:ea typeface="Cambria" panose="02040503050406030204" pitchFamily="18" charset="0"/>
                </a:rPr>
                <a:t>}</a:t>
              </a:r>
            </a:p>
          </p:txBody>
        </p:sp>
        <p:sp>
          <p:nvSpPr>
            <p:cNvPr id="7" name="Rectangle 6"/>
            <p:cNvSpPr/>
            <p:nvPr/>
          </p:nvSpPr>
          <p:spPr>
            <a:xfrm>
              <a:off x="5156036" y="4027073"/>
              <a:ext cx="3546176" cy="1200329"/>
            </a:xfrm>
            <a:prstGeom prst="rect">
              <a:avLst/>
            </a:prstGeom>
            <a:ln>
              <a:solidFill>
                <a:schemeClr val="tx1"/>
              </a:solidFill>
            </a:ln>
          </p:spPr>
          <p:txBody>
            <a:bodyPr wrap="square">
              <a:spAutoFit/>
            </a:bodyPr>
            <a:lstStyle/>
            <a:p>
              <a:r>
                <a:rPr lang="en-US" dirty="0">
                  <a:latin typeface="Cambria" panose="02040503050406030204" pitchFamily="18" charset="0"/>
                  <a:ea typeface="Cambria" panose="02040503050406030204" pitchFamily="18" charset="0"/>
                </a:rPr>
                <a:t>even = true;</a:t>
              </a:r>
            </a:p>
            <a:p>
              <a:r>
                <a:rPr lang="en-US" dirty="0">
                  <a:latin typeface="Cambria" panose="02040503050406030204" pitchFamily="18" charset="0"/>
                  <a:ea typeface="Cambria" panose="02040503050406030204" pitchFamily="18" charset="0"/>
                </a:rPr>
                <a:t>if (even) {</a:t>
              </a:r>
            </a:p>
            <a:p>
              <a:r>
                <a:rPr lang="en-US" dirty="0">
                  <a:latin typeface="Cambria" panose="02040503050406030204" pitchFamily="18" charset="0"/>
                  <a:ea typeface="Cambria" panose="02040503050406030204" pitchFamily="18" charset="0"/>
                </a:rPr>
                <a:t>  System.out.println("It is even");</a:t>
              </a:r>
            </a:p>
            <a:p>
              <a:r>
                <a:rPr lang="en-US" dirty="0">
                  <a:latin typeface="Cambria" panose="02040503050406030204" pitchFamily="18" charset="0"/>
                  <a:ea typeface="Cambria" panose="02040503050406030204" pitchFamily="18" charset="0"/>
                </a:rPr>
                <a:t>}</a:t>
              </a:r>
            </a:p>
          </p:txBody>
        </p:sp>
        <p:pic>
          <p:nvPicPr>
            <p:cNvPr id="9" name="Picture 8"/>
            <p:cNvPicPr>
              <a:picLocks noChangeAspect="1"/>
            </p:cNvPicPr>
            <p:nvPr/>
          </p:nvPicPr>
          <p:blipFill rotWithShape="1">
            <a:blip r:embed="rId6"/>
            <a:srcRect l="41282" r="41328" b="52849"/>
            <a:stretch/>
          </p:blipFill>
          <p:spPr>
            <a:xfrm>
              <a:off x="3880010" y="4136755"/>
              <a:ext cx="1148708" cy="807548"/>
            </a:xfrm>
            <a:prstGeom prst="rect">
              <a:avLst/>
            </a:prstGeom>
          </p:spPr>
        </p:pic>
      </p:grpSp>
    </p:spTree>
    <p:extLst>
      <p:ext uri="{BB962C8B-B14F-4D97-AF65-F5344CB8AC3E}">
        <p14:creationId xmlns:p14="http://schemas.microsoft.com/office/powerpoint/2010/main" val="4231934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Body Mass Index (BMI) is a measure of health on weight. It can be calculated by taking your weight in kilograms and dividing by the square of your height in meters. The interpretation of BMI for people 16 years or older is as follows</a:t>
            </a:r>
          </a:p>
        </p:txBody>
      </p:sp>
      <p:sp>
        <p:nvSpPr>
          <p:cNvPr id="3" name="Title 2"/>
          <p:cNvSpPr>
            <a:spLocks noGrp="1"/>
          </p:cNvSpPr>
          <p:nvPr>
            <p:ph type="ctrTitle"/>
          </p:nvPr>
        </p:nvSpPr>
        <p:spPr/>
        <p:txBody>
          <a:bodyPr/>
          <a:lstStyle/>
          <a:p>
            <a:r>
              <a:rPr lang="en-US" dirty="0"/>
              <a:t>Example: Body Mass Index</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32</a:t>
            </a:fld>
            <a:endParaRPr lang="en-US"/>
          </a:p>
        </p:txBody>
      </p:sp>
      <p:pic>
        <p:nvPicPr>
          <p:cNvPr id="5" name="Picture 4"/>
          <p:cNvPicPr>
            <a:picLocks noChangeAspect="1"/>
          </p:cNvPicPr>
          <p:nvPr/>
        </p:nvPicPr>
        <p:blipFill rotWithShape="1">
          <a:blip r:embed="rId2"/>
          <a:srcRect b="27898"/>
          <a:stretch/>
        </p:blipFill>
        <p:spPr>
          <a:xfrm>
            <a:off x="4191809" y="1936435"/>
            <a:ext cx="4937760" cy="3262289"/>
          </a:xfrm>
          <a:prstGeom prst="rect">
            <a:avLst/>
          </a:prstGeom>
        </p:spPr>
      </p:pic>
      <p:sp>
        <p:nvSpPr>
          <p:cNvPr id="6" name="Rectangle 5"/>
          <p:cNvSpPr/>
          <p:nvPr/>
        </p:nvSpPr>
        <p:spPr>
          <a:xfrm>
            <a:off x="14432" y="2349984"/>
            <a:ext cx="4002867" cy="1754326"/>
          </a:xfrm>
          <a:prstGeom prst="rect">
            <a:avLst/>
          </a:prstGeom>
        </p:spPr>
        <p:txBody>
          <a:bodyPr wrap="square">
            <a:spAutoFit/>
          </a:bodyPr>
          <a:lstStyle/>
          <a:p>
            <a:pPr indent="91440"/>
            <a:r>
              <a:rPr lang="de-DE" dirty="0">
                <a:latin typeface="Times New Roman" panose="02020603050405020304" pitchFamily="18" charset="0"/>
                <a:ea typeface="SimSun" panose="02010600030101010101" pitchFamily="2" charset="-122"/>
              </a:rPr>
              <a:t>	BMI				     Interpretation</a:t>
            </a:r>
            <a:endParaRPr lang="en-US" sz="3600" dirty="0">
              <a:latin typeface="Times New Roman" panose="02020603050405020304" pitchFamily="18" charset="0"/>
              <a:ea typeface="SimSun" panose="02010600030101010101" pitchFamily="2" charset="-122"/>
            </a:endParaRPr>
          </a:p>
          <a:p>
            <a:r>
              <a:rPr lang="de-DE" dirty="0">
                <a:latin typeface="Times New Roman" panose="02020603050405020304" pitchFamily="18" charset="0"/>
                <a:ea typeface="SimSun" panose="02010600030101010101" pitchFamily="2" charset="-122"/>
              </a:rPr>
              <a:t> -------------------------------------------------</a:t>
            </a:r>
            <a:endParaRPr lang="en-US" sz="3600" dirty="0">
              <a:latin typeface="Times New Roman" panose="02020603050405020304" pitchFamily="18" charset="0"/>
              <a:ea typeface="SimSun" panose="02010600030101010101" pitchFamily="2" charset="-122"/>
            </a:endParaRPr>
          </a:p>
          <a:p>
            <a:r>
              <a:rPr lang="de-DE" dirty="0">
                <a:latin typeface="Times New Roman" panose="02020603050405020304" pitchFamily="18" charset="0"/>
                <a:ea typeface="SimSun" panose="02010600030101010101" pitchFamily="2" charset="-122"/>
              </a:rPr>
              <a:t>   BMI &lt; 18.5			     Underweight</a:t>
            </a:r>
            <a:endParaRPr lang="en-US" sz="3600" dirty="0">
              <a:latin typeface="Times New Roman" panose="02020603050405020304" pitchFamily="18" charset="0"/>
              <a:ea typeface="SimSun" panose="02010600030101010101" pitchFamily="2" charset="-122"/>
            </a:endParaRPr>
          </a:p>
          <a:p>
            <a:pPr marL="182880" marR="0">
              <a:spcBef>
                <a:spcPts val="0"/>
              </a:spcBef>
              <a:spcAft>
                <a:spcPts val="0"/>
              </a:spcAft>
            </a:pPr>
            <a:r>
              <a:rPr lang="de-DE" dirty="0">
                <a:latin typeface="Times New Roman" panose="02020603050405020304" pitchFamily="18" charset="0"/>
                <a:ea typeface="SimSun" panose="02010600030101010101" pitchFamily="2" charset="-122"/>
              </a:rPr>
              <a:t>18.5  &lt;=  BMI  &lt; 25.0	     Normal </a:t>
            </a:r>
            <a:endParaRPr lang="en-US" sz="3600" dirty="0">
              <a:latin typeface="Times New Roman" panose="02020603050405020304" pitchFamily="18" charset="0"/>
              <a:ea typeface="SimSun" panose="02010600030101010101" pitchFamily="2" charset="-122"/>
            </a:endParaRPr>
          </a:p>
          <a:p>
            <a:pPr marL="182880" marR="0">
              <a:spcBef>
                <a:spcPts val="0"/>
              </a:spcBef>
              <a:spcAft>
                <a:spcPts val="0"/>
              </a:spcAft>
            </a:pPr>
            <a:r>
              <a:rPr lang="de-DE" dirty="0">
                <a:latin typeface="Times New Roman" panose="02020603050405020304" pitchFamily="18" charset="0"/>
                <a:ea typeface="SimSun" panose="02010600030101010101" pitchFamily="2" charset="-122"/>
              </a:rPr>
              <a:t>25.0  &lt;=  BMI  &lt; 30.0      Overweight</a:t>
            </a:r>
            <a:endParaRPr lang="en-US" sz="3600" dirty="0">
              <a:latin typeface="Times New Roman" panose="02020603050405020304" pitchFamily="18" charset="0"/>
              <a:ea typeface="SimSun" panose="02010600030101010101" pitchFamily="2" charset="-122"/>
            </a:endParaRPr>
          </a:p>
          <a:p>
            <a:pPr indent="182880"/>
            <a:r>
              <a:rPr lang="de-DE" dirty="0">
                <a:latin typeface="Times New Roman" panose="02020603050405020304" pitchFamily="18" charset="0"/>
                <a:ea typeface="SimSun" panose="02010600030101010101" pitchFamily="2" charset="-122"/>
              </a:rPr>
              <a:t>30.0  &lt;=  BMI      	     Obese</a:t>
            </a:r>
            <a:endParaRPr lang="en-US" sz="3600" dirty="0">
              <a:effectLst/>
              <a:latin typeface="Times New Roman" panose="02020603050405020304" pitchFamily="18" charset="0"/>
              <a:ea typeface="SimSun" panose="02010600030101010101" pitchFamily="2" charset="-122"/>
            </a:endParaRPr>
          </a:p>
        </p:txBody>
      </p:sp>
      <p:pic>
        <p:nvPicPr>
          <p:cNvPr id="7" name="Picture 6"/>
          <p:cNvPicPr>
            <a:picLocks noChangeAspect="1"/>
          </p:cNvPicPr>
          <p:nvPr/>
        </p:nvPicPr>
        <p:blipFill rotWithShape="1">
          <a:blip r:embed="rId2"/>
          <a:srcRect t="72135" r="31780"/>
          <a:stretch/>
        </p:blipFill>
        <p:spPr>
          <a:xfrm>
            <a:off x="290308" y="4814244"/>
            <a:ext cx="3726991" cy="1394907"/>
          </a:xfrm>
          <a:prstGeom prst="rect">
            <a:avLst/>
          </a:prstGeom>
        </p:spPr>
      </p:pic>
      <p:sp>
        <p:nvSpPr>
          <p:cNvPr id="8" name="Rectangle 7"/>
          <p:cNvSpPr/>
          <p:nvPr/>
        </p:nvSpPr>
        <p:spPr>
          <a:xfrm>
            <a:off x="5596936" y="5990897"/>
            <a:ext cx="2127505"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BMICalculation.java</a:t>
            </a:r>
          </a:p>
        </p:txBody>
      </p:sp>
    </p:spTree>
    <p:extLst>
      <p:ext uri="{BB962C8B-B14F-4D97-AF65-F5344CB8AC3E}">
        <p14:creationId xmlns:p14="http://schemas.microsoft.com/office/powerpoint/2010/main" val="10219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4843318" cy="5179436"/>
          </a:xfrm>
        </p:spPr>
        <p:txBody>
          <a:bodyPr>
            <a:normAutofit/>
          </a:bodyPr>
          <a:lstStyle/>
          <a:p>
            <a:r>
              <a:rPr lang="en-US" sz="2000" dirty="0"/>
              <a:t>When a multiway if-else statement has many possible outcomes, it can be hard to read. </a:t>
            </a:r>
          </a:p>
          <a:p>
            <a:endParaRPr lang="en-US" sz="2000" dirty="0"/>
          </a:p>
          <a:p>
            <a:r>
              <a:rPr lang="en-US" sz="2000" dirty="0"/>
              <a:t>If the choice is based on the value of an integer or a character expression, the switch statement can make your code easier to understand</a:t>
            </a:r>
          </a:p>
          <a:p>
            <a:endParaRPr lang="en-US" sz="2000" dirty="0"/>
          </a:p>
          <a:p>
            <a:r>
              <a:rPr lang="en-US" sz="2000" dirty="0"/>
              <a:t>The value1, ..., and </a:t>
            </a:r>
            <a:r>
              <a:rPr lang="en-US" sz="2000" dirty="0" err="1"/>
              <a:t>valueN</a:t>
            </a:r>
            <a:r>
              <a:rPr lang="en-US" sz="2000" dirty="0"/>
              <a:t> must have the same data type as the value of the switch-expression.</a:t>
            </a:r>
          </a:p>
        </p:txBody>
      </p:sp>
      <p:sp>
        <p:nvSpPr>
          <p:cNvPr id="3" name="Title 2"/>
          <p:cNvSpPr>
            <a:spLocks noGrp="1"/>
          </p:cNvSpPr>
          <p:nvPr>
            <p:ph type="ctrTitle"/>
          </p:nvPr>
        </p:nvSpPr>
        <p:spPr/>
        <p:txBody>
          <a:bodyPr/>
          <a:lstStyle/>
          <a:p>
            <a:r>
              <a:rPr lang="en-US" dirty="0"/>
              <a:t>Switch Statement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33</a:t>
            </a:fld>
            <a:endParaRPr lang="en-US"/>
          </a:p>
        </p:txBody>
      </p:sp>
      <p:sp>
        <p:nvSpPr>
          <p:cNvPr id="6" name="Rectangle 5"/>
          <p:cNvSpPr/>
          <p:nvPr/>
        </p:nvSpPr>
        <p:spPr>
          <a:xfrm>
            <a:off x="5349240" y="1460530"/>
            <a:ext cx="3480291" cy="3477875"/>
          </a:xfrm>
          <a:prstGeom prst="rect">
            <a:avLst/>
          </a:prstGeom>
        </p:spPr>
        <p:txBody>
          <a:bodyPr wrap="square">
            <a:spAutoFit/>
          </a:bodyPr>
          <a:lstStyle/>
          <a:p>
            <a:r>
              <a:rPr lang="en-US" sz="2000" dirty="0">
                <a:solidFill>
                  <a:schemeClr val="accent5"/>
                </a:solidFill>
                <a:latin typeface="Garamond" panose="02020404030301010803" pitchFamily="18" charset="0"/>
              </a:rPr>
              <a:t>switch</a:t>
            </a:r>
            <a:r>
              <a:rPr lang="en-US" sz="2000" dirty="0">
                <a:latin typeface="Garamond" panose="02020404030301010803" pitchFamily="18" charset="0"/>
              </a:rPr>
              <a:t> (switch-expression) {</a:t>
            </a:r>
          </a:p>
          <a:p>
            <a:r>
              <a:rPr lang="en-US" sz="2000" dirty="0">
                <a:latin typeface="Garamond" panose="02020404030301010803" pitchFamily="18" charset="0"/>
              </a:rPr>
              <a:t>  </a:t>
            </a:r>
            <a:r>
              <a:rPr lang="en-US" sz="2000" dirty="0">
                <a:solidFill>
                  <a:schemeClr val="accent5"/>
                </a:solidFill>
                <a:latin typeface="Garamond" panose="02020404030301010803" pitchFamily="18" charset="0"/>
              </a:rPr>
              <a:t>case</a:t>
            </a:r>
            <a:r>
              <a:rPr lang="en-US" sz="2000" dirty="0">
                <a:latin typeface="Garamond" panose="02020404030301010803" pitchFamily="18" charset="0"/>
              </a:rPr>
              <a:t> value1-&gt;  </a:t>
            </a:r>
          </a:p>
          <a:p>
            <a:r>
              <a:rPr lang="en-US" sz="2000" dirty="0">
                <a:latin typeface="Garamond" panose="02020404030301010803" pitchFamily="18" charset="0"/>
              </a:rPr>
              <a:t>	statement(s)1;</a:t>
            </a:r>
          </a:p>
          <a:p>
            <a:r>
              <a:rPr lang="en-US" sz="2000" dirty="0">
                <a:solidFill>
                  <a:schemeClr val="accent5"/>
                </a:solidFill>
                <a:latin typeface="Garamond" panose="02020404030301010803" pitchFamily="18" charset="0"/>
              </a:rPr>
              <a:t>case</a:t>
            </a:r>
            <a:r>
              <a:rPr lang="en-US" sz="2000" dirty="0">
                <a:latin typeface="Garamond" panose="02020404030301010803" pitchFamily="18" charset="0"/>
              </a:rPr>
              <a:t> value2 -&gt;</a:t>
            </a:r>
          </a:p>
          <a:p>
            <a:r>
              <a:rPr lang="en-US" sz="2000" dirty="0">
                <a:latin typeface="Garamond" panose="02020404030301010803" pitchFamily="18" charset="0"/>
              </a:rPr>
              <a:t>	statement(s)2;</a:t>
            </a:r>
          </a:p>
          <a:p>
            <a:r>
              <a:rPr lang="en-US" sz="2000" dirty="0">
                <a:latin typeface="Garamond" panose="02020404030301010803" pitchFamily="18" charset="0"/>
              </a:rPr>
              <a:t>…</a:t>
            </a:r>
          </a:p>
          <a:p>
            <a:r>
              <a:rPr lang="en-US" sz="2000" dirty="0">
                <a:latin typeface="Garamond" panose="02020404030301010803" pitchFamily="18" charset="0"/>
              </a:rPr>
              <a:t>  </a:t>
            </a:r>
            <a:r>
              <a:rPr lang="en-US" sz="2000" dirty="0">
                <a:solidFill>
                  <a:schemeClr val="accent5"/>
                </a:solidFill>
                <a:latin typeface="Garamond" panose="02020404030301010803" pitchFamily="18" charset="0"/>
              </a:rPr>
              <a:t>case</a:t>
            </a:r>
            <a:r>
              <a:rPr lang="en-US" sz="2000" dirty="0">
                <a:latin typeface="Garamond" panose="02020404030301010803" pitchFamily="18" charset="0"/>
              </a:rPr>
              <a:t> </a:t>
            </a:r>
            <a:r>
              <a:rPr lang="en-US" sz="2000" dirty="0" err="1">
                <a:latin typeface="Garamond" panose="02020404030301010803" pitchFamily="18" charset="0"/>
              </a:rPr>
              <a:t>valueN</a:t>
            </a:r>
            <a:r>
              <a:rPr lang="en-US" sz="2000" dirty="0">
                <a:latin typeface="Garamond" panose="02020404030301010803" pitchFamily="18" charset="0"/>
              </a:rPr>
              <a:t> -&gt; </a:t>
            </a:r>
          </a:p>
          <a:p>
            <a:r>
              <a:rPr lang="en-US" sz="2000" dirty="0">
                <a:latin typeface="Garamond" panose="02020404030301010803" pitchFamily="18" charset="0"/>
              </a:rPr>
              <a:t>	statement(s)N;</a:t>
            </a:r>
          </a:p>
          <a:p>
            <a:r>
              <a:rPr lang="en-US" sz="2000" dirty="0">
                <a:latin typeface="Garamond" panose="02020404030301010803" pitchFamily="18" charset="0"/>
              </a:rPr>
              <a:t>  </a:t>
            </a:r>
            <a:r>
              <a:rPr lang="en-US" sz="2000" dirty="0">
                <a:solidFill>
                  <a:schemeClr val="accent5"/>
                </a:solidFill>
                <a:latin typeface="Garamond" panose="02020404030301010803" pitchFamily="18" charset="0"/>
              </a:rPr>
              <a:t>default</a:t>
            </a:r>
            <a:r>
              <a:rPr lang="en-US" sz="2000" dirty="0">
                <a:latin typeface="Garamond" panose="02020404030301010803" pitchFamily="18" charset="0"/>
              </a:rPr>
              <a:t>: </a:t>
            </a:r>
          </a:p>
          <a:p>
            <a:r>
              <a:rPr lang="en-US" sz="2000" dirty="0">
                <a:latin typeface="Garamond" panose="02020404030301010803" pitchFamily="18" charset="0"/>
              </a:rPr>
              <a:t>	statement(s)-for-default;</a:t>
            </a:r>
          </a:p>
          <a:p>
            <a:r>
              <a:rPr lang="en-US" sz="2000" dirty="0">
                <a:latin typeface="Garamond" panose="02020404030301010803" pitchFamily="18" charset="0"/>
              </a:rPr>
              <a:t>}</a:t>
            </a:r>
          </a:p>
        </p:txBody>
      </p:sp>
    </p:spTree>
    <p:extLst>
      <p:ext uri="{BB962C8B-B14F-4D97-AF65-F5344CB8AC3E}">
        <p14:creationId xmlns:p14="http://schemas.microsoft.com/office/powerpoint/2010/main" val="1279164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1607" y="926198"/>
            <a:ext cx="8543637" cy="5265659"/>
          </a:xfrm>
        </p:spPr>
        <p:txBody>
          <a:bodyPr/>
          <a:lstStyle/>
          <a:p>
            <a:r>
              <a:rPr lang="en-US" dirty="0"/>
              <a:t>The controlling expression is evaluated.</a:t>
            </a:r>
          </a:p>
          <a:p>
            <a:r>
              <a:rPr lang="en-US" dirty="0"/>
              <a:t>The value of the expression is compared with the value of each case.</a:t>
            </a:r>
          </a:p>
          <a:p>
            <a:r>
              <a:rPr lang="en-US" dirty="0"/>
              <a:t>If there is a match, the associated block of code is executed.</a:t>
            </a:r>
          </a:p>
          <a:p>
            <a:r>
              <a:rPr lang="en-US" dirty="0"/>
              <a:t>The statements for this case are executed</a:t>
            </a:r>
          </a:p>
        </p:txBody>
      </p:sp>
      <p:sp>
        <p:nvSpPr>
          <p:cNvPr id="3" name="Title 2"/>
          <p:cNvSpPr>
            <a:spLocks noGrp="1"/>
          </p:cNvSpPr>
          <p:nvPr>
            <p:ph type="ctrTitle"/>
          </p:nvPr>
        </p:nvSpPr>
        <p:spPr/>
        <p:txBody>
          <a:bodyPr/>
          <a:lstStyle/>
          <a:p>
            <a:r>
              <a:rPr lang="en-US" dirty="0"/>
              <a:t>How Switch Statement executes?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34</a:t>
            </a:fld>
            <a:endParaRPr lang="en-US"/>
          </a:p>
        </p:txBody>
      </p:sp>
      <p:sp>
        <p:nvSpPr>
          <p:cNvPr id="5" name="Rectangle 4"/>
          <p:cNvSpPr/>
          <p:nvPr/>
        </p:nvSpPr>
        <p:spPr>
          <a:xfrm>
            <a:off x="7305275" y="6041263"/>
            <a:ext cx="110158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Days.java</a:t>
            </a:r>
          </a:p>
        </p:txBody>
      </p:sp>
      <p:sp>
        <p:nvSpPr>
          <p:cNvPr id="7" name="Rectangle 1">
            <a:extLst>
              <a:ext uri="{FF2B5EF4-FFF2-40B4-BE49-F238E27FC236}">
                <a16:creationId xmlns:a16="http://schemas.microsoft.com/office/drawing/2014/main" id="{B3DB3197-E0AF-D9DA-3200-836555969764}"/>
              </a:ext>
            </a:extLst>
          </p:cNvPr>
          <p:cNvSpPr>
            <a:spLocks noChangeArrowheads="1"/>
          </p:cNvSpPr>
          <p:nvPr/>
        </p:nvSpPr>
        <p:spPr bwMode="auto">
          <a:xfrm>
            <a:off x="2030300" y="3358751"/>
            <a:ext cx="5274975"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Lucida Console" panose="020B0609040504020204" pitchFamily="49" charset="0"/>
              </a:rPr>
              <a:t>import </a:t>
            </a:r>
            <a:r>
              <a:rPr kumimoji="0" lang="en-US" altLang="en-US" sz="1000" b="0" i="0" u="none" strike="noStrike" cap="none" normalizeH="0" baseline="0" dirty="0" err="1">
                <a:ln>
                  <a:noFill/>
                </a:ln>
                <a:solidFill>
                  <a:srgbClr val="000000"/>
                </a:solidFill>
                <a:effectLst/>
                <a:latin typeface="Lucida Console" panose="020B0609040504020204" pitchFamily="49" charset="0"/>
              </a:rPr>
              <a:t>java.util.Scanner</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1" i="0" u="none" strike="noStrike" cap="none" normalizeH="0" baseline="0" dirty="0">
                <a:ln>
                  <a:noFill/>
                </a:ln>
                <a:solidFill>
                  <a:srgbClr val="000080"/>
                </a:solidFill>
                <a:effectLst/>
                <a:latin typeface="Lucida Console" panose="020B0609040504020204" pitchFamily="49" charset="0"/>
              </a:rPr>
              <a:t>public class </a:t>
            </a:r>
            <a:r>
              <a:rPr kumimoji="0" lang="en-US" altLang="en-US" sz="1000" b="0" i="0" u="none" strike="noStrike" cap="none" normalizeH="0" baseline="0" dirty="0">
                <a:ln>
                  <a:noFill/>
                </a:ln>
                <a:solidFill>
                  <a:srgbClr val="000000"/>
                </a:solidFill>
                <a:effectLst/>
                <a:latin typeface="Lucida Console" panose="020B0609040504020204" pitchFamily="49" charset="0"/>
              </a:rPr>
              <a:t>Days {</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public static void </a:t>
            </a:r>
            <a:r>
              <a:rPr kumimoji="0" lang="en-US" altLang="en-US" sz="1000" b="0" i="0" u="none" strike="noStrike" cap="none" normalizeH="0" baseline="0" dirty="0">
                <a:ln>
                  <a:noFill/>
                </a:ln>
                <a:solidFill>
                  <a:srgbClr val="000000"/>
                </a:solidFill>
                <a:effectLst/>
                <a:latin typeface="Lucida Console" panose="020B0609040504020204" pitchFamily="49" charset="0"/>
              </a:rPr>
              <a:t>main(String[] </a:t>
            </a:r>
            <a:r>
              <a:rPr kumimoji="0" lang="en-US" altLang="en-US" sz="1000" b="0" i="0" u="none" strike="noStrike" cap="none" normalizeH="0" baseline="0" dirty="0" err="1">
                <a:ln>
                  <a:noFill/>
                </a:ln>
                <a:solidFill>
                  <a:srgbClr val="000000"/>
                </a:solidFill>
                <a:effectLst/>
                <a:latin typeface="Lucida Console" panose="020B0609040504020204" pitchFamily="49" charset="0"/>
              </a:rPr>
              <a:t>args</a:t>
            </a:r>
            <a:r>
              <a:rPr kumimoji="0" lang="en-US" altLang="en-US" sz="1000" b="0" i="0" u="none" strike="noStrike" cap="none" normalizeH="0" baseline="0" dirty="0">
                <a:ln>
                  <a:noFill/>
                </a:ln>
                <a:solidFill>
                  <a:srgbClr val="000000"/>
                </a:solidFill>
                <a:effectLst/>
                <a:latin typeface="Lucida Console" panose="020B0609040504020204" pitchFamily="49" charset="0"/>
              </a:rPr>
              <a:t>) {</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int </a:t>
            </a:r>
            <a:r>
              <a:rPr kumimoji="0" lang="en-US" altLang="en-US" sz="1000" b="0" i="0" u="none" strike="noStrike" cap="none" normalizeH="0" baseline="0" dirty="0" err="1">
                <a:ln>
                  <a:noFill/>
                </a:ln>
                <a:solidFill>
                  <a:srgbClr val="000000"/>
                </a:solidFill>
                <a:effectLst/>
                <a:latin typeface="Lucida Console" panose="020B0609040504020204" pitchFamily="49" charset="0"/>
              </a:rPr>
              <a:t>dayNumber</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Scanner input = </a:t>
            </a:r>
            <a:r>
              <a:rPr kumimoji="0" lang="en-US" altLang="en-US" sz="1000" b="1" i="0" u="none" strike="noStrike" cap="none" normalizeH="0" baseline="0" dirty="0">
                <a:ln>
                  <a:noFill/>
                </a:ln>
                <a:solidFill>
                  <a:srgbClr val="000080"/>
                </a:solidFill>
                <a:effectLst/>
                <a:latin typeface="Lucida Console" panose="020B0609040504020204" pitchFamily="49" charset="0"/>
              </a:rPr>
              <a:t>new </a:t>
            </a:r>
            <a:r>
              <a:rPr kumimoji="0" lang="en-US" altLang="en-US" sz="1000" b="0" i="0" u="none" strike="noStrike" cap="none" normalizeH="0" baseline="0" dirty="0">
                <a:ln>
                  <a:noFill/>
                </a:ln>
                <a:solidFill>
                  <a:srgbClr val="000000"/>
                </a:solidFill>
                <a:effectLst/>
                <a:latin typeface="Lucida Console" panose="020B0609040504020204" pitchFamily="49" charset="0"/>
              </a:rPr>
              <a:t>Scanner(System.</a:t>
            </a:r>
            <a:r>
              <a:rPr kumimoji="0" lang="en-US" altLang="en-US" sz="1000" b="1" i="1" u="none" strike="noStrike" cap="none" normalizeH="0" baseline="0" dirty="0">
                <a:ln>
                  <a:noFill/>
                </a:ln>
                <a:solidFill>
                  <a:srgbClr val="660E7A"/>
                </a:solidFill>
                <a:effectLst/>
                <a:latin typeface="Lucida Console" panose="020B0609040504020204" pitchFamily="49" charset="0"/>
              </a:rPr>
              <a:t>in</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0" i="0" u="none" strike="noStrike" cap="none" normalizeH="0" baseline="0" dirty="0" err="1">
                <a:ln>
                  <a:noFill/>
                </a:ln>
                <a:solidFill>
                  <a:srgbClr val="000000"/>
                </a:solidFill>
                <a:effectLst/>
                <a:latin typeface="Lucida Console" panose="020B0609040504020204" pitchFamily="49" charset="0"/>
              </a:rPr>
              <a:t>System.</a:t>
            </a:r>
            <a:r>
              <a:rPr kumimoji="0" lang="en-US" altLang="en-US" sz="1000" b="1" i="1" u="none" strike="noStrike" cap="none" normalizeH="0" baseline="0" dirty="0" err="1">
                <a:ln>
                  <a:noFill/>
                </a:ln>
                <a:solidFill>
                  <a:srgbClr val="660E7A"/>
                </a:solidFill>
                <a:effectLst/>
                <a:latin typeface="Lucida Console" panose="020B0609040504020204" pitchFamily="49" charset="0"/>
              </a:rPr>
              <a:t>out</a:t>
            </a:r>
            <a:r>
              <a:rPr kumimoji="0" lang="en-US" altLang="en-US" sz="1000" b="0" i="0" u="none" strike="noStrike" cap="none" normalizeH="0" baseline="0" dirty="0" err="1">
                <a:ln>
                  <a:noFill/>
                </a:ln>
                <a:solidFill>
                  <a:srgbClr val="000000"/>
                </a:solidFill>
                <a:effectLst/>
                <a:latin typeface="Lucida Console" panose="020B0609040504020204" pitchFamily="49" charset="0"/>
              </a:rPr>
              <a:t>.print</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1" i="0" u="none" strike="noStrike" cap="none" normalizeH="0" baseline="0" dirty="0">
                <a:ln>
                  <a:noFill/>
                </a:ln>
                <a:solidFill>
                  <a:srgbClr val="008000"/>
                </a:solidFill>
                <a:effectLst/>
                <a:latin typeface="Lucida Console" panose="020B0609040504020204" pitchFamily="49" charset="0"/>
              </a:rPr>
              <a:t>"Enter number between 1 and 7 &gt; "</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0" i="0" u="none" strike="noStrike" cap="none" normalizeH="0" baseline="0" dirty="0" err="1">
                <a:ln>
                  <a:noFill/>
                </a:ln>
                <a:solidFill>
                  <a:srgbClr val="000000"/>
                </a:solidFill>
                <a:effectLst/>
                <a:latin typeface="Lucida Console" panose="020B0609040504020204" pitchFamily="49" charset="0"/>
              </a:rPr>
              <a:t>dayNumber</a:t>
            </a:r>
            <a:r>
              <a:rPr kumimoji="0" lang="en-US" altLang="en-US" sz="1000" b="0" i="0" u="none" strike="noStrike" cap="none" normalizeH="0" baseline="0" dirty="0">
                <a:ln>
                  <a:noFill/>
                </a:ln>
                <a:solidFill>
                  <a:srgbClr val="000000"/>
                </a:solidFill>
                <a:effectLst/>
                <a:latin typeface="Lucida Console" panose="020B0609040504020204" pitchFamily="49" charset="0"/>
              </a:rPr>
              <a:t> = </a:t>
            </a:r>
            <a:r>
              <a:rPr kumimoji="0" lang="en-US" altLang="en-US" sz="1000" b="0" i="0" u="none" strike="noStrike" cap="none" normalizeH="0" baseline="0" dirty="0" err="1">
                <a:ln>
                  <a:noFill/>
                </a:ln>
                <a:solidFill>
                  <a:srgbClr val="000000"/>
                </a:solidFill>
                <a:effectLst/>
                <a:latin typeface="Lucida Console" panose="020B0609040504020204" pitchFamily="49" charset="0"/>
              </a:rPr>
              <a:t>input.nextInt</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0" i="0" u="none" strike="noStrike" cap="none" normalizeH="0" baseline="0" dirty="0" err="1">
                <a:ln>
                  <a:noFill/>
                </a:ln>
                <a:solidFill>
                  <a:srgbClr val="000000"/>
                </a:solidFill>
                <a:effectLst/>
                <a:latin typeface="Lucida Console" panose="020B0609040504020204" pitchFamily="49" charset="0"/>
              </a:rPr>
              <a:t>input.close</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switch </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0" i="0" u="none" strike="noStrike" cap="none" normalizeH="0" baseline="0" dirty="0" err="1">
                <a:ln>
                  <a:noFill/>
                </a:ln>
                <a:solidFill>
                  <a:srgbClr val="000000"/>
                </a:solidFill>
                <a:effectLst/>
                <a:latin typeface="Lucida Console" panose="020B0609040504020204" pitchFamily="49" charset="0"/>
              </a:rPr>
              <a:t>dayNumber</a:t>
            </a:r>
            <a:r>
              <a:rPr kumimoji="0" lang="en-US" altLang="en-US" sz="1000" b="0" i="0" u="none" strike="noStrike" cap="none" normalizeH="0" baseline="0" dirty="0">
                <a:ln>
                  <a:noFill/>
                </a:ln>
                <a:solidFill>
                  <a:srgbClr val="000000"/>
                </a:solidFill>
                <a:effectLst/>
                <a:latin typeface="Lucida Console" panose="020B0609040504020204" pitchFamily="49" charset="0"/>
              </a:rPr>
              <a:t>) {</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case </a:t>
            </a:r>
            <a:r>
              <a:rPr kumimoji="0" lang="en-US" altLang="en-US" sz="1000" b="0" i="0" u="none" strike="noStrike" cap="none" normalizeH="0" baseline="0" dirty="0">
                <a:ln>
                  <a:noFill/>
                </a:ln>
                <a:solidFill>
                  <a:srgbClr val="0000FF"/>
                </a:solidFill>
                <a:effectLst/>
                <a:latin typeface="Lucida Console" panose="020B0609040504020204" pitchFamily="49" charset="0"/>
              </a:rPr>
              <a:t>1</a:t>
            </a:r>
            <a:r>
              <a:rPr kumimoji="0" lang="en-US" altLang="en-US" sz="1000" b="0" i="0" u="none" strike="noStrike" cap="none" normalizeH="0" baseline="0" dirty="0">
                <a:ln>
                  <a:noFill/>
                </a:ln>
                <a:solidFill>
                  <a:srgbClr val="000000"/>
                </a:solidFill>
                <a:effectLst/>
                <a:latin typeface="Lucida Console" panose="020B0609040504020204" pitchFamily="49" charset="0"/>
              </a:rPr>
              <a:t>-&gt;   </a:t>
            </a:r>
            <a:r>
              <a:rPr kumimoji="0" lang="en-US" altLang="en-US" sz="1000" b="0" i="0" u="none" strike="noStrike" cap="none" normalizeH="0" baseline="0" dirty="0" err="1">
                <a:ln>
                  <a:noFill/>
                </a:ln>
                <a:solidFill>
                  <a:srgbClr val="000000"/>
                </a:solidFill>
                <a:effectLst/>
                <a:latin typeface="Lucida Console" panose="020B0609040504020204" pitchFamily="49" charset="0"/>
              </a:rPr>
              <a:t>System.</a:t>
            </a:r>
            <a:r>
              <a:rPr kumimoji="0" lang="en-US" altLang="en-US" sz="1000" b="1" i="1" u="none" strike="noStrike" cap="none" normalizeH="0" baseline="0" dirty="0" err="1">
                <a:ln>
                  <a:noFill/>
                </a:ln>
                <a:solidFill>
                  <a:srgbClr val="660E7A"/>
                </a:solidFill>
                <a:effectLst/>
                <a:latin typeface="Lucida Console" panose="020B0609040504020204" pitchFamily="49" charset="0"/>
              </a:rPr>
              <a:t>out</a:t>
            </a:r>
            <a:r>
              <a:rPr kumimoji="0" lang="en-US" altLang="en-US" sz="1000" b="0" i="0" u="none" strike="noStrike" cap="none" normalizeH="0" baseline="0" dirty="0" err="1">
                <a:ln>
                  <a:noFill/>
                </a:ln>
                <a:solidFill>
                  <a:srgbClr val="000000"/>
                </a:solidFill>
                <a:effectLst/>
                <a:latin typeface="Lucida Console" panose="020B0609040504020204" pitchFamily="49" charset="0"/>
              </a:rPr>
              <a:t>.println</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1" i="0" u="none" strike="noStrike" cap="none" normalizeH="0" baseline="0" dirty="0">
                <a:ln>
                  <a:noFill/>
                </a:ln>
                <a:solidFill>
                  <a:srgbClr val="008000"/>
                </a:solidFill>
                <a:effectLst/>
                <a:latin typeface="Lucida Console" panose="020B0609040504020204" pitchFamily="49" charset="0"/>
              </a:rPr>
              <a:t>"Sunday"</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case </a:t>
            </a:r>
            <a:r>
              <a:rPr kumimoji="0" lang="en-US" altLang="en-US" sz="1000" b="0" i="0" u="none" strike="noStrike" cap="none" normalizeH="0" baseline="0" dirty="0">
                <a:ln>
                  <a:noFill/>
                </a:ln>
                <a:solidFill>
                  <a:srgbClr val="0000FF"/>
                </a:solidFill>
                <a:effectLst/>
                <a:latin typeface="Lucida Console" panose="020B0609040504020204" pitchFamily="49" charset="0"/>
              </a:rPr>
              <a:t>2</a:t>
            </a:r>
            <a:r>
              <a:rPr kumimoji="0" lang="en-US" altLang="en-US" sz="1000" b="0" i="0" u="none" strike="noStrike" cap="none" normalizeH="0" baseline="0" dirty="0">
                <a:ln>
                  <a:noFill/>
                </a:ln>
                <a:solidFill>
                  <a:srgbClr val="000000"/>
                </a:solidFill>
                <a:effectLst/>
                <a:latin typeface="Lucida Console" panose="020B0609040504020204" pitchFamily="49" charset="0"/>
              </a:rPr>
              <a:t>-&gt;   </a:t>
            </a:r>
            <a:r>
              <a:rPr kumimoji="0" lang="en-US" altLang="en-US" sz="1000" b="0" i="0" u="none" strike="noStrike" cap="none" normalizeH="0" baseline="0" dirty="0" err="1">
                <a:ln>
                  <a:noFill/>
                </a:ln>
                <a:solidFill>
                  <a:srgbClr val="000000"/>
                </a:solidFill>
                <a:effectLst/>
                <a:latin typeface="Lucida Console" panose="020B0609040504020204" pitchFamily="49" charset="0"/>
              </a:rPr>
              <a:t>System.</a:t>
            </a:r>
            <a:r>
              <a:rPr kumimoji="0" lang="en-US" altLang="en-US" sz="1000" b="1" i="1" u="none" strike="noStrike" cap="none" normalizeH="0" baseline="0" dirty="0" err="1">
                <a:ln>
                  <a:noFill/>
                </a:ln>
                <a:solidFill>
                  <a:srgbClr val="660E7A"/>
                </a:solidFill>
                <a:effectLst/>
                <a:latin typeface="Lucida Console" panose="020B0609040504020204" pitchFamily="49" charset="0"/>
              </a:rPr>
              <a:t>out</a:t>
            </a:r>
            <a:r>
              <a:rPr kumimoji="0" lang="en-US" altLang="en-US" sz="1000" b="0" i="0" u="none" strike="noStrike" cap="none" normalizeH="0" baseline="0" dirty="0" err="1">
                <a:ln>
                  <a:noFill/>
                </a:ln>
                <a:solidFill>
                  <a:srgbClr val="000000"/>
                </a:solidFill>
                <a:effectLst/>
                <a:latin typeface="Lucida Console" panose="020B0609040504020204" pitchFamily="49" charset="0"/>
              </a:rPr>
              <a:t>.println</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1" i="0" u="none" strike="noStrike" cap="none" normalizeH="0" baseline="0" dirty="0">
                <a:ln>
                  <a:noFill/>
                </a:ln>
                <a:solidFill>
                  <a:srgbClr val="008000"/>
                </a:solidFill>
                <a:effectLst/>
                <a:latin typeface="Lucida Console" panose="020B0609040504020204" pitchFamily="49" charset="0"/>
              </a:rPr>
              <a:t>"Monday"</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case </a:t>
            </a:r>
            <a:r>
              <a:rPr kumimoji="0" lang="en-US" altLang="en-US" sz="1000" b="0" i="0" u="none" strike="noStrike" cap="none" normalizeH="0" baseline="0" dirty="0">
                <a:ln>
                  <a:noFill/>
                </a:ln>
                <a:solidFill>
                  <a:srgbClr val="0000FF"/>
                </a:solidFill>
                <a:effectLst/>
                <a:latin typeface="Lucida Console" panose="020B0609040504020204" pitchFamily="49" charset="0"/>
              </a:rPr>
              <a:t>3</a:t>
            </a:r>
            <a:r>
              <a:rPr kumimoji="0" lang="en-US" altLang="en-US" sz="1000" b="0" i="0" u="none" strike="noStrike" cap="none" normalizeH="0" baseline="0" dirty="0">
                <a:ln>
                  <a:noFill/>
                </a:ln>
                <a:solidFill>
                  <a:srgbClr val="000000"/>
                </a:solidFill>
                <a:effectLst/>
                <a:latin typeface="Lucida Console" panose="020B0609040504020204" pitchFamily="49" charset="0"/>
              </a:rPr>
              <a:t>-&gt;   </a:t>
            </a:r>
            <a:r>
              <a:rPr kumimoji="0" lang="en-US" altLang="en-US" sz="1000" b="0" i="0" u="none" strike="noStrike" cap="none" normalizeH="0" baseline="0" dirty="0" err="1">
                <a:ln>
                  <a:noFill/>
                </a:ln>
                <a:solidFill>
                  <a:srgbClr val="000000"/>
                </a:solidFill>
                <a:effectLst/>
                <a:latin typeface="Lucida Console" panose="020B0609040504020204" pitchFamily="49" charset="0"/>
              </a:rPr>
              <a:t>System.</a:t>
            </a:r>
            <a:r>
              <a:rPr kumimoji="0" lang="en-US" altLang="en-US" sz="1000" b="1" i="1" u="none" strike="noStrike" cap="none" normalizeH="0" baseline="0" dirty="0" err="1">
                <a:ln>
                  <a:noFill/>
                </a:ln>
                <a:solidFill>
                  <a:srgbClr val="660E7A"/>
                </a:solidFill>
                <a:effectLst/>
                <a:latin typeface="Lucida Console" panose="020B0609040504020204" pitchFamily="49" charset="0"/>
              </a:rPr>
              <a:t>out</a:t>
            </a:r>
            <a:r>
              <a:rPr kumimoji="0" lang="en-US" altLang="en-US" sz="1000" b="0" i="0" u="none" strike="noStrike" cap="none" normalizeH="0" baseline="0" dirty="0" err="1">
                <a:ln>
                  <a:noFill/>
                </a:ln>
                <a:solidFill>
                  <a:srgbClr val="000000"/>
                </a:solidFill>
                <a:effectLst/>
                <a:latin typeface="Lucida Console" panose="020B0609040504020204" pitchFamily="49" charset="0"/>
              </a:rPr>
              <a:t>.println</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1" i="0" u="none" strike="noStrike" cap="none" normalizeH="0" baseline="0" dirty="0">
                <a:ln>
                  <a:noFill/>
                </a:ln>
                <a:solidFill>
                  <a:srgbClr val="008000"/>
                </a:solidFill>
                <a:effectLst/>
                <a:latin typeface="Lucida Console" panose="020B0609040504020204" pitchFamily="49" charset="0"/>
              </a:rPr>
              <a:t>"Tuesday"</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case </a:t>
            </a:r>
            <a:r>
              <a:rPr kumimoji="0" lang="en-US" altLang="en-US" sz="1000" b="0" i="0" u="none" strike="noStrike" cap="none" normalizeH="0" baseline="0" dirty="0">
                <a:ln>
                  <a:noFill/>
                </a:ln>
                <a:solidFill>
                  <a:srgbClr val="0000FF"/>
                </a:solidFill>
                <a:effectLst/>
                <a:latin typeface="Lucida Console" panose="020B0609040504020204" pitchFamily="49" charset="0"/>
              </a:rPr>
              <a:t>4</a:t>
            </a:r>
            <a:r>
              <a:rPr kumimoji="0" lang="en-US" altLang="en-US" sz="1000" b="0" i="0" u="none" strike="noStrike" cap="none" normalizeH="0" baseline="0" dirty="0">
                <a:ln>
                  <a:noFill/>
                </a:ln>
                <a:solidFill>
                  <a:srgbClr val="000000"/>
                </a:solidFill>
                <a:effectLst/>
                <a:latin typeface="Lucida Console" panose="020B0609040504020204" pitchFamily="49" charset="0"/>
              </a:rPr>
              <a:t>-&gt;   </a:t>
            </a:r>
            <a:r>
              <a:rPr kumimoji="0" lang="en-US" altLang="en-US" sz="1000" b="0" i="0" u="none" strike="noStrike" cap="none" normalizeH="0" baseline="0" dirty="0" err="1">
                <a:ln>
                  <a:noFill/>
                </a:ln>
                <a:solidFill>
                  <a:srgbClr val="000000"/>
                </a:solidFill>
                <a:effectLst/>
                <a:latin typeface="Lucida Console" panose="020B0609040504020204" pitchFamily="49" charset="0"/>
              </a:rPr>
              <a:t>System.</a:t>
            </a:r>
            <a:r>
              <a:rPr kumimoji="0" lang="en-US" altLang="en-US" sz="1000" b="1" i="1" u="none" strike="noStrike" cap="none" normalizeH="0" baseline="0" dirty="0" err="1">
                <a:ln>
                  <a:noFill/>
                </a:ln>
                <a:solidFill>
                  <a:srgbClr val="660E7A"/>
                </a:solidFill>
                <a:effectLst/>
                <a:latin typeface="Lucida Console" panose="020B0609040504020204" pitchFamily="49" charset="0"/>
              </a:rPr>
              <a:t>out</a:t>
            </a:r>
            <a:r>
              <a:rPr kumimoji="0" lang="en-US" altLang="en-US" sz="1000" b="0" i="0" u="none" strike="noStrike" cap="none" normalizeH="0" baseline="0" dirty="0" err="1">
                <a:ln>
                  <a:noFill/>
                </a:ln>
                <a:solidFill>
                  <a:srgbClr val="000000"/>
                </a:solidFill>
                <a:effectLst/>
                <a:latin typeface="Lucida Console" panose="020B0609040504020204" pitchFamily="49" charset="0"/>
              </a:rPr>
              <a:t>.println</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1" i="0" u="none" strike="noStrike" cap="none" normalizeH="0" baseline="0" dirty="0">
                <a:ln>
                  <a:noFill/>
                </a:ln>
                <a:solidFill>
                  <a:srgbClr val="008000"/>
                </a:solidFill>
                <a:effectLst/>
                <a:latin typeface="Lucida Console" panose="020B0609040504020204" pitchFamily="49" charset="0"/>
              </a:rPr>
              <a:t>"Wednesday"</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case </a:t>
            </a:r>
            <a:r>
              <a:rPr kumimoji="0" lang="en-US" altLang="en-US" sz="1000" b="0" i="0" u="none" strike="noStrike" cap="none" normalizeH="0" baseline="0" dirty="0">
                <a:ln>
                  <a:noFill/>
                </a:ln>
                <a:solidFill>
                  <a:srgbClr val="0000FF"/>
                </a:solidFill>
                <a:effectLst/>
                <a:latin typeface="Lucida Console" panose="020B0609040504020204" pitchFamily="49" charset="0"/>
              </a:rPr>
              <a:t>5</a:t>
            </a:r>
            <a:r>
              <a:rPr kumimoji="0" lang="en-US" altLang="en-US" sz="1000" b="0" i="0" u="none" strike="noStrike" cap="none" normalizeH="0" baseline="0" dirty="0">
                <a:ln>
                  <a:noFill/>
                </a:ln>
                <a:solidFill>
                  <a:srgbClr val="000000"/>
                </a:solidFill>
                <a:effectLst/>
                <a:latin typeface="Lucida Console" panose="020B0609040504020204" pitchFamily="49" charset="0"/>
              </a:rPr>
              <a:t>-&gt;   </a:t>
            </a:r>
            <a:r>
              <a:rPr kumimoji="0" lang="en-US" altLang="en-US" sz="1000" b="0" i="0" u="none" strike="noStrike" cap="none" normalizeH="0" baseline="0" dirty="0" err="1">
                <a:ln>
                  <a:noFill/>
                </a:ln>
                <a:solidFill>
                  <a:srgbClr val="000000"/>
                </a:solidFill>
                <a:effectLst/>
                <a:latin typeface="Lucida Console" panose="020B0609040504020204" pitchFamily="49" charset="0"/>
              </a:rPr>
              <a:t>System.</a:t>
            </a:r>
            <a:r>
              <a:rPr kumimoji="0" lang="en-US" altLang="en-US" sz="1000" b="1" i="1" u="none" strike="noStrike" cap="none" normalizeH="0" baseline="0" dirty="0" err="1">
                <a:ln>
                  <a:noFill/>
                </a:ln>
                <a:solidFill>
                  <a:srgbClr val="660E7A"/>
                </a:solidFill>
                <a:effectLst/>
                <a:latin typeface="Lucida Console" panose="020B0609040504020204" pitchFamily="49" charset="0"/>
              </a:rPr>
              <a:t>out</a:t>
            </a:r>
            <a:r>
              <a:rPr kumimoji="0" lang="en-US" altLang="en-US" sz="1000" b="0" i="0" u="none" strike="noStrike" cap="none" normalizeH="0" baseline="0" dirty="0" err="1">
                <a:ln>
                  <a:noFill/>
                </a:ln>
                <a:solidFill>
                  <a:srgbClr val="000000"/>
                </a:solidFill>
                <a:effectLst/>
                <a:latin typeface="Lucida Console" panose="020B0609040504020204" pitchFamily="49" charset="0"/>
              </a:rPr>
              <a:t>.println</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1" i="0" u="none" strike="noStrike" cap="none" normalizeH="0" baseline="0" dirty="0">
                <a:ln>
                  <a:noFill/>
                </a:ln>
                <a:solidFill>
                  <a:srgbClr val="008000"/>
                </a:solidFill>
                <a:effectLst/>
                <a:latin typeface="Lucida Console" panose="020B0609040504020204" pitchFamily="49" charset="0"/>
              </a:rPr>
              <a:t>"Thursday"</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case </a:t>
            </a:r>
            <a:r>
              <a:rPr kumimoji="0" lang="en-US" altLang="en-US" sz="1000" b="0" i="0" u="none" strike="noStrike" cap="none" normalizeH="0" baseline="0" dirty="0">
                <a:ln>
                  <a:noFill/>
                </a:ln>
                <a:solidFill>
                  <a:srgbClr val="0000FF"/>
                </a:solidFill>
                <a:effectLst/>
                <a:latin typeface="Lucida Console" panose="020B0609040504020204" pitchFamily="49" charset="0"/>
              </a:rPr>
              <a:t>6</a:t>
            </a:r>
            <a:r>
              <a:rPr kumimoji="0" lang="en-US" altLang="en-US" sz="1000" b="0" i="0" u="none" strike="noStrike" cap="none" normalizeH="0" baseline="0" dirty="0">
                <a:ln>
                  <a:noFill/>
                </a:ln>
                <a:solidFill>
                  <a:srgbClr val="000000"/>
                </a:solidFill>
                <a:effectLst/>
                <a:latin typeface="Lucida Console" panose="020B0609040504020204" pitchFamily="49" charset="0"/>
              </a:rPr>
              <a:t>-&gt;   </a:t>
            </a:r>
            <a:r>
              <a:rPr kumimoji="0" lang="en-US" altLang="en-US" sz="1000" b="0" i="0" u="none" strike="noStrike" cap="none" normalizeH="0" baseline="0" dirty="0" err="1">
                <a:ln>
                  <a:noFill/>
                </a:ln>
                <a:solidFill>
                  <a:srgbClr val="000000"/>
                </a:solidFill>
                <a:effectLst/>
                <a:latin typeface="Lucida Console" panose="020B0609040504020204" pitchFamily="49" charset="0"/>
              </a:rPr>
              <a:t>System.</a:t>
            </a:r>
            <a:r>
              <a:rPr kumimoji="0" lang="en-US" altLang="en-US" sz="1000" b="1" i="1" u="none" strike="noStrike" cap="none" normalizeH="0" baseline="0" dirty="0" err="1">
                <a:ln>
                  <a:noFill/>
                </a:ln>
                <a:solidFill>
                  <a:srgbClr val="660E7A"/>
                </a:solidFill>
                <a:effectLst/>
                <a:latin typeface="Lucida Console" panose="020B0609040504020204" pitchFamily="49" charset="0"/>
              </a:rPr>
              <a:t>out</a:t>
            </a:r>
            <a:r>
              <a:rPr kumimoji="0" lang="en-US" altLang="en-US" sz="1000" b="0" i="0" u="none" strike="noStrike" cap="none" normalizeH="0" baseline="0" dirty="0" err="1">
                <a:ln>
                  <a:noFill/>
                </a:ln>
                <a:solidFill>
                  <a:srgbClr val="000000"/>
                </a:solidFill>
                <a:effectLst/>
                <a:latin typeface="Lucida Console" panose="020B0609040504020204" pitchFamily="49" charset="0"/>
              </a:rPr>
              <a:t>.println</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1" i="0" u="none" strike="noStrike" cap="none" normalizeH="0" baseline="0" dirty="0">
                <a:ln>
                  <a:noFill/>
                </a:ln>
                <a:solidFill>
                  <a:srgbClr val="008000"/>
                </a:solidFill>
                <a:effectLst/>
                <a:latin typeface="Lucida Console" panose="020B0609040504020204" pitchFamily="49" charset="0"/>
              </a:rPr>
              <a:t>"Friday"</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case </a:t>
            </a:r>
            <a:r>
              <a:rPr kumimoji="0" lang="en-US" altLang="en-US" sz="1000" b="0" i="0" u="none" strike="noStrike" cap="none" normalizeH="0" baseline="0" dirty="0">
                <a:ln>
                  <a:noFill/>
                </a:ln>
                <a:solidFill>
                  <a:srgbClr val="0000FF"/>
                </a:solidFill>
                <a:effectLst/>
                <a:latin typeface="Lucida Console" panose="020B0609040504020204" pitchFamily="49" charset="0"/>
              </a:rPr>
              <a:t>7</a:t>
            </a:r>
            <a:r>
              <a:rPr kumimoji="0" lang="en-US" altLang="en-US" sz="1000" b="0" i="0" u="none" strike="noStrike" cap="none" normalizeH="0" baseline="0" dirty="0">
                <a:ln>
                  <a:noFill/>
                </a:ln>
                <a:solidFill>
                  <a:srgbClr val="000000"/>
                </a:solidFill>
                <a:effectLst/>
                <a:latin typeface="Lucida Console" panose="020B0609040504020204" pitchFamily="49" charset="0"/>
              </a:rPr>
              <a:t>-&gt;   </a:t>
            </a:r>
            <a:r>
              <a:rPr kumimoji="0" lang="en-US" altLang="en-US" sz="1000" b="0" i="0" u="none" strike="noStrike" cap="none" normalizeH="0" baseline="0" dirty="0" err="1">
                <a:ln>
                  <a:noFill/>
                </a:ln>
                <a:solidFill>
                  <a:srgbClr val="000000"/>
                </a:solidFill>
                <a:effectLst/>
                <a:latin typeface="Lucida Console" panose="020B0609040504020204" pitchFamily="49" charset="0"/>
              </a:rPr>
              <a:t>System.</a:t>
            </a:r>
            <a:r>
              <a:rPr kumimoji="0" lang="en-US" altLang="en-US" sz="1000" b="1" i="1" u="none" strike="noStrike" cap="none" normalizeH="0" baseline="0" dirty="0" err="1">
                <a:ln>
                  <a:noFill/>
                </a:ln>
                <a:solidFill>
                  <a:srgbClr val="660E7A"/>
                </a:solidFill>
                <a:effectLst/>
                <a:latin typeface="Lucida Console" panose="020B0609040504020204" pitchFamily="49" charset="0"/>
              </a:rPr>
              <a:t>out</a:t>
            </a:r>
            <a:r>
              <a:rPr kumimoji="0" lang="en-US" altLang="en-US" sz="1000" b="0" i="0" u="none" strike="noStrike" cap="none" normalizeH="0" baseline="0" dirty="0" err="1">
                <a:ln>
                  <a:noFill/>
                </a:ln>
                <a:solidFill>
                  <a:srgbClr val="000000"/>
                </a:solidFill>
                <a:effectLst/>
                <a:latin typeface="Lucida Console" panose="020B0609040504020204" pitchFamily="49" charset="0"/>
              </a:rPr>
              <a:t>.println</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1" i="0" u="none" strike="noStrike" cap="none" normalizeH="0" baseline="0" dirty="0">
                <a:ln>
                  <a:noFill/>
                </a:ln>
                <a:solidFill>
                  <a:srgbClr val="008000"/>
                </a:solidFill>
                <a:effectLst/>
                <a:latin typeface="Lucida Console" panose="020B0609040504020204" pitchFamily="49" charset="0"/>
              </a:rPr>
              <a:t>"Saturday"</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1" i="0" u="none" strike="noStrike" cap="none" normalizeH="0" baseline="0" dirty="0">
                <a:ln>
                  <a:noFill/>
                </a:ln>
                <a:solidFill>
                  <a:srgbClr val="000080"/>
                </a:solidFill>
                <a:effectLst/>
                <a:latin typeface="Lucida Console" panose="020B0609040504020204" pitchFamily="49" charset="0"/>
              </a:rPr>
              <a:t>default</a:t>
            </a:r>
            <a:r>
              <a:rPr kumimoji="0" lang="en-US" altLang="en-US" sz="1000" b="0" i="0" u="none" strike="noStrike" cap="none" normalizeH="0" baseline="0" dirty="0">
                <a:ln>
                  <a:noFill/>
                </a:ln>
                <a:solidFill>
                  <a:srgbClr val="000000"/>
                </a:solidFill>
                <a:effectLst/>
                <a:latin typeface="Lucida Console" panose="020B0609040504020204" pitchFamily="49" charset="0"/>
              </a:rPr>
              <a:t>-&gt;  </a:t>
            </a:r>
            <a:r>
              <a:rPr kumimoji="0" lang="en-US" altLang="en-US" sz="1000" b="0" i="0" u="none" strike="noStrike" cap="none" normalizeH="0" baseline="0" dirty="0" err="1">
                <a:ln>
                  <a:noFill/>
                </a:ln>
                <a:solidFill>
                  <a:srgbClr val="000000"/>
                </a:solidFill>
                <a:effectLst/>
                <a:latin typeface="Lucida Console" panose="020B0609040504020204" pitchFamily="49" charset="0"/>
              </a:rPr>
              <a:t>System.</a:t>
            </a:r>
            <a:r>
              <a:rPr kumimoji="0" lang="en-US" altLang="en-US" sz="1000" b="1" i="1" u="none" strike="noStrike" cap="none" normalizeH="0" baseline="0" dirty="0" err="1">
                <a:ln>
                  <a:noFill/>
                </a:ln>
                <a:solidFill>
                  <a:srgbClr val="660E7A"/>
                </a:solidFill>
                <a:effectLst/>
                <a:latin typeface="Lucida Console" panose="020B0609040504020204" pitchFamily="49" charset="0"/>
              </a:rPr>
              <a:t>out</a:t>
            </a:r>
            <a:r>
              <a:rPr kumimoji="0" lang="en-US" altLang="en-US" sz="1000" b="0" i="0" u="none" strike="noStrike" cap="none" normalizeH="0" baseline="0" dirty="0" err="1">
                <a:ln>
                  <a:noFill/>
                </a:ln>
                <a:solidFill>
                  <a:srgbClr val="000000"/>
                </a:solidFill>
                <a:effectLst/>
                <a:latin typeface="Lucida Console" panose="020B0609040504020204" pitchFamily="49" charset="0"/>
              </a:rPr>
              <a:t>.println</a:t>
            </a:r>
            <a:r>
              <a:rPr kumimoji="0" lang="en-US" altLang="en-US" sz="1000" b="0" i="0" u="none" strike="noStrike" cap="none" normalizeH="0" baseline="0" dirty="0">
                <a:ln>
                  <a:noFill/>
                </a:ln>
                <a:solidFill>
                  <a:srgbClr val="000000"/>
                </a:solidFill>
                <a:effectLst/>
                <a:latin typeface="Lucida Console" panose="020B0609040504020204" pitchFamily="49" charset="0"/>
              </a:rPr>
              <a:t>(</a:t>
            </a:r>
            <a:r>
              <a:rPr kumimoji="0" lang="en-US" altLang="en-US" sz="1000" b="1" i="0" u="none" strike="noStrike" cap="none" normalizeH="0" baseline="0" dirty="0">
                <a:ln>
                  <a:noFill/>
                </a:ln>
                <a:solidFill>
                  <a:srgbClr val="008000"/>
                </a:solidFill>
                <a:effectLst/>
                <a:latin typeface="Lucida Console" panose="020B0609040504020204" pitchFamily="49" charset="0"/>
              </a:rPr>
              <a:t>"Error"</a:t>
            </a:r>
            <a:r>
              <a:rPr kumimoji="0" lang="en-US" altLang="en-US" sz="1000" b="0" i="0" u="none" strike="noStrike" cap="none" normalizeH="0" baseline="0" dirty="0">
                <a:ln>
                  <a:noFill/>
                </a:ln>
                <a:solidFill>
                  <a:srgbClr val="000000"/>
                </a:solidFill>
                <a:effectLst/>
                <a:latin typeface="Lucida Console" panose="020B0609040504020204" pitchFamily="49" charset="0"/>
              </a:rPr>
              <a:t>);</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Lucida Console" panose="020B0609040504020204" pitchFamily="49" charset="0"/>
              </a:rPr>
              <a:t>    }</a:t>
            </a:r>
            <a:br>
              <a:rPr kumimoji="0" lang="en-US" altLang="en-US" sz="1000" b="0" i="0" u="none" strike="noStrike" cap="none" normalizeH="0" baseline="0" dirty="0">
                <a:ln>
                  <a:noFill/>
                </a:ln>
                <a:solidFill>
                  <a:srgbClr val="000000"/>
                </a:solidFill>
                <a:effectLst/>
                <a:latin typeface="Lucida Console" panose="020B0609040504020204" pitchFamily="49" charset="0"/>
              </a:rPr>
            </a:br>
            <a:r>
              <a:rPr kumimoji="0" lang="en-US" altLang="en-US" sz="1000" b="0" i="0" u="none" strike="noStrike" cap="none" normalizeH="0" baseline="0" dirty="0">
                <a:ln>
                  <a:noFill/>
                </a:ln>
                <a:solidFill>
                  <a:srgbClr val="000000"/>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8036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conditional operator evaluates an expression based on a condition.</a:t>
            </a:r>
          </a:p>
          <a:p>
            <a:r>
              <a:rPr lang="en-US" dirty="0"/>
              <a:t>Syntax</a:t>
            </a:r>
          </a:p>
          <a:p>
            <a:pPr marL="457200" lvl="1" indent="0">
              <a:buNone/>
            </a:pPr>
            <a:r>
              <a:rPr lang="en-US" altLang="en-US" dirty="0"/>
              <a:t>		</a:t>
            </a:r>
            <a:r>
              <a:rPr lang="en-US" altLang="en-US" dirty="0">
                <a:solidFill>
                  <a:srgbClr val="FF0000"/>
                </a:solidFill>
              </a:rPr>
              <a:t>boolean-expression ? exp1 : exp2</a:t>
            </a:r>
          </a:p>
          <a:p>
            <a:pPr lvl="1"/>
            <a:endParaRPr lang="en-US" dirty="0"/>
          </a:p>
          <a:p>
            <a:r>
              <a:rPr lang="en-US" dirty="0"/>
              <a:t>Example</a:t>
            </a:r>
          </a:p>
        </p:txBody>
      </p:sp>
      <p:sp>
        <p:nvSpPr>
          <p:cNvPr id="3" name="Title 2"/>
          <p:cNvSpPr>
            <a:spLocks noGrp="1"/>
          </p:cNvSpPr>
          <p:nvPr>
            <p:ph type="ctrTitle"/>
          </p:nvPr>
        </p:nvSpPr>
        <p:spPr/>
        <p:txBody>
          <a:bodyPr/>
          <a:lstStyle/>
          <a:p>
            <a:r>
              <a:rPr lang="en-US" altLang="en-US" dirty="0"/>
              <a:t>Conditional Operators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35</a:t>
            </a:fld>
            <a:endParaRPr lang="en-US"/>
          </a:p>
        </p:txBody>
      </p:sp>
      <p:sp>
        <p:nvSpPr>
          <p:cNvPr id="5" name="Rectangle 4"/>
          <p:cNvSpPr/>
          <p:nvPr/>
        </p:nvSpPr>
        <p:spPr>
          <a:xfrm>
            <a:off x="2632710" y="5078324"/>
            <a:ext cx="4572000" cy="923330"/>
          </a:xfrm>
          <a:prstGeom prst="rect">
            <a:avLst/>
          </a:prstGeom>
        </p:spPr>
        <p:txBody>
          <a:bodyPr>
            <a:spAutoFit/>
          </a:bodyPr>
          <a:lstStyle/>
          <a:p>
            <a:r>
              <a:rPr lang="pt-BR" dirty="0">
                <a:solidFill>
                  <a:srgbClr val="FF0000"/>
                </a:solidFill>
                <a:latin typeface="Courier New" panose="02070309020205020404" pitchFamily="49" charset="0"/>
                <a:cs typeface="Courier New" panose="02070309020205020404" pitchFamily="49" charset="0"/>
              </a:rPr>
              <a:t>can be expressed as follows:</a:t>
            </a:r>
          </a:p>
          <a:p>
            <a:endParaRPr lang="pt-BR" dirty="0">
              <a:latin typeface="Courier New" panose="02070309020205020404" pitchFamily="49" charset="0"/>
              <a:cs typeface="Courier New" panose="02070309020205020404" pitchFamily="49" charset="0"/>
            </a:endParaRPr>
          </a:p>
          <a:p>
            <a:r>
              <a:rPr lang="pt-BR" dirty="0">
                <a:latin typeface="Courier New" panose="02070309020205020404" pitchFamily="49" charset="0"/>
                <a:cs typeface="Courier New" panose="02070309020205020404" pitchFamily="49" charset="0"/>
              </a:rPr>
              <a:t>max = (n1 &gt; n2) </a:t>
            </a:r>
            <a:r>
              <a:rPr lang="pt-BR" b="1" dirty="0">
                <a:solidFill>
                  <a:schemeClr val="accent1"/>
                </a:solidFill>
                <a:latin typeface="Courier New" panose="02070309020205020404" pitchFamily="49" charset="0"/>
                <a:cs typeface="Courier New" panose="02070309020205020404" pitchFamily="49" charset="0"/>
              </a:rPr>
              <a:t>?</a:t>
            </a:r>
            <a:r>
              <a:rPr lang="pt-BR" dirty="0">
                <a:latin typeface="Courier New" panose="02070309020205020404" pitchFamily="49" charset="0"/>
                <a:cs typeface="Courier New" panose="02070309020205020404" pitchFamily="49" charset="0"/>
              </a:rPr>
              <a:t> n1 : n2;</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3284220" y="3313560"/>
            <a:ext cx="2213610" cy="1200329"/>
          </a:xfrm>
          <a:prstGeom prst="rect">
            <a:avLst/>
          </a:prstGeom>
        </p:spPr>
        <p:txBody>
          <a:bodyPr wrap="square">
            <a:spAutoFit/>
          </a:bodyPr>
          <a:lstStyle/>
          <a:p>
            <a:r>
              <a:rPr lang="pt-BR" b="1" dirty="0">
                <a:solidFill>
                  <a:schemeClr val="accent1"/>
                </a:solidFill>
                <a:latin typeface="Courier New" panose="02070309020205020404" pitchFamily="49" charset="0"/>
                <a:cs typeface="Courier New" panose="02070309020205020404" pitchFamily="49" charset="0"/>
              </a:rPr>
              <a:t>if</a:t>
            </a:r>
            <a:r>
              <a:rPr lang="pt-BR" dirty="0">
                <a:latin typeface="Courier New" panose="02070309020205020404" pitchFamily="49" charset="0"/>
                <a:cs typeface="Courier New" panose="02070309020205020404" pitchFamily="49" charset="0"/>
              </a:rPr>
              <a:t> (n1 &gt; n2)</a:t>
            </a:r>
          </a:p>
          <a:p>
            <a:r>
              <a:rPr lang="pt-BR" dirty="0">
                <a:latin typeface="Courier New" panose="02070309020205020404" pitchFamily="49" charset="0"/>
                <a:cs typeface="Courier New" panose="02070309020205020404" pitchFamily="49" charset="0"/>
              </a:rPr>
              <a:t>	max = n1;</a:t>
            </a:r>
          </a:p>
          <a:p>
            <a:r>
              <a:rPr lang="pt-BR" b="1" dirty="0">
                <a:solidFill>
                  <a:schemeClr val="accent1"/>
                </a:solidFill>
                <a:latin typeface="Courier New" panose="02070309020205020404" pitchFamily="49" charset="0"/>
                <a:cs typeface="Courier New" panose="02070309020205020404" pitchFamily="49" charset="0"/>
              </a:rPr>
              <a:t>else</a:t>
            </a:r>
          </a:p>
          <a:p>
            <a:r>
              <a:rPr lang="pt-BR" dirty="0">
                <a:latin typeface="Courier New" panose="02070309020205020404" pitchFamily="49" charset="0"/>
                <a:cs typeface="Courier New" panose="02070309020205020404" pitchFamily="49" charset="0"/>
              </a:rPr>
              <a:t>	max = n2;</a:t>
            </a:r>
          </a:p>
        </p:txBody>
      </p:sp>
    </p:spTree>
    <p:extLst>
      <p:ext uri="{BB962C8B-B14F-4D97-AF65-F5344CB8AC3E}">
        <p14:creationId xmlns:p14="http://schemas.microsoft.com/office/powerpoint/2010/main" val="1162476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 Question(2)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36</a:t>
            </a:fld>
            <a:endParaRPr lang="en-US"/>
          </a:p>
        </p:txBody>
      </p:sp>
      <p:sp>
        <p:nvSpPr>
          <p:cNvPr id="5" name="Rectangle 4"/>
          <p:cNvSpPr/>
          <p:nvPr/>
        </p:nvSpPr>
        <p:spPr>
          <a:xfrm>
            <a:off x="411321" y="1621150"/>
            <a:ext cx="4152092" cy="1569660"/>
          </a:xfrm>
          <a:prstGeom prst="rect">
            <a:avLst/>
          </a:prstGeom>
          <a:solidFill>
            <a:srgbClr val="DEEBF7"/>
          </a:solidFill>
        </p:spPr>
        <p:txBody>
          <a:bodyPr wrap="square">
            <a:spAutoFit/>
          </a:bodyPr>
          <a:lstStyle/>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j = 2, k = 3;</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j)</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k)</a:t>
            </a:r>
          </a:p>
          <a:p>
            <a:r>
              <a:rPr lang="en-US" sz="1600" dirty="0">
                <a:latin typeface="Courier New" panose="02070309020205020404" pitchFamily="49" charset="0"/>
                <a:cs typeface="Courier New" panose="02070309020205020404" pitchFamily="49" charset="0"/>
              </a:rPr>
              <a:t>        System.out.println("A");</a:t>
            </a:r>
          </a:p>
          <a:p>
            <a:r>
              <a:rPr lang="en-US" sz="1600" dirty="0">
                <a:latin typeface="Courier New" panose="02070309020205020404" pitchFamily="49" charset="0"/>
                <a:cs typeface="Courier New" panose="02070309020205020404" pitchFamily="49" charset="0"/>
              </a:rPr>
              <a:t>   else</a:t>
            </a:r>
          </a:p>
          <a:p>
            <a:r>
              <a:rPr lang="en-US" sz="1600" dirty="0">
                <a:latin typeface="Courier New" panose="02070309020205020404" pitchFamily="49" charset="0"/>
                <a:cs typeface="Courier New" panose="02070309020205020404" pitchFamily="49" charset="0"/>
              </a:rPr>
              <a:t>        System.out.println("B");</a:t>
            </a:r>
          </a:p>
        </p:txBody>
      </p:sp>
      <p:sp>
        <p:nvSpPr>
          <p:cNvPr id="6" name="Rectangle 5"/>
          <p:cNvSpPr/>
          <p:nvPr/>
        </p:nvSpPr>
        <p:spPr>
          <a:xfrm>
            <a:off x="2014523" y="3965490"/>
            <a:ext cx="5509260" cy="2031325"/>
          </a:xfrm>
          <a:prstGeom prst="rect">
            <a:avLst/>
          </a:prstGeom>
          <a:solidFill>
            <a:srgbClr val="DEEBF7"/>
          </a:solidFill>
        </p:spPr>
        <p:txBody>
          <a:bodyPr wrap="square">
            <a:spAutoFit/>
          </a:bodyPr>
          <a:lstStyle/>
          <a:p>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j = 2, k = 3;</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j){</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k)</a:t>
            </a:r>
          </a:p>
          <a:p>
            <a:r>
              <a:rPr lang="en-US" dirty="0">
                <a:latin typeface="Courier New" panose="02070309020205020404" pitchFamily="49" charset="0"/>
                <a:cs typeface="Courier New" panose="02070309020205020404" pitchFamily="49" charset="0"/>
              </a:rPr>
              <a:t>        System.out.println("A");</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a:t>
            </a:r>
          </a:p>
          <a:p>
            <a:r>
              <a:rPr lang="en-US" dirty="0">
                <a:latin typeface="Courier New" panose="02070309020205020404" pitchFamily="49" charset="0"/>
                <a:cs typeface="Courier New" panose="02070309020205020404" pitchFamily="49" charset="0"/>
              </a:rPr>
              <a:t>   System.out.println("B");</a:t>
            </a:r>
          </a:p>
        </p:txBody>
      </p:sp>
      <p:sp>
        <p:nvSpPr>
          <p:cNvPr id="7" name="Rectangle 6"/>
          <p:cNvSpPr/>
          <p:nvPr/>
        </p:nvSpPr>
        <p:spPr>
          <a:xfrm>
            <a:off x="4654853" y="1608845"/>
            <a:ext cx="4152092" cy="1569660"/>
          </a:xfrm>
          <a:prstGeom prst="rect">
            <a:avLst/>
          </a:prstGeom>
          <a:solidFill>
            <a:srgbClr val="DEEBF7"/>
          </a:solidFill>
        </p:spPr>
        <p:txBody>
          <a:bodyPr wrap="square">
            <a:spAutoFit/>
          </a:bodyPr>
          <a:lstStyle/>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j = 2, k = 3;</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j)</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k)</a:t>
            </a:r>
          </a:p>
          <a:p>
            <a:r>
              <a:rPr lang="en-US" sz="1600" dirty="0">
                <a:latin typeface="Courier New" panose="02070309020205020404" pitchFamily="49" charset="0"/>
                <a:cs typeface="Courier New" panose="02070309020205020404" pitchFamily="49" charset="0"/>
              </a:rPr>
              <a:t>        System.out.println("A");</a:t>
            </a:r>
          </a:p>
          <a:p>
            <a:r>
              <a:rPr lang="en-US" sz="1600" dirty="0">
                <a:latin typeface="Courier New" panose="02070309020205020404" pitchFamily="49" charset="0"/>
                <a:cs typeface="Courier New" panose="02070309020205020404" pitchFamily="49" charset="0"/>
              </a:rPr>
              <a:t> else</a:t>
            </a:r>
          </a:p>
          <a:p>
            <a:r>
              <a:rPr lang="en-US" sz="1600" dirty="0">
                <a:latin typeface="Courier New" panose="02070309020205020404" pitchFamily="49" charset="0"/>
                <a:cs typeface="Courier New" panose="02070309020205020404" pitchFamily="49" charset="0"/>
              </a:rPr>
              <a:t>   System.out.println("B");</a:t>
            </a:r>
          </a:p>
        </p:txBody>
      </p:sp>
      <p:sp>
        <p:nvSpPr>
          <p:cNvPr id="8" name="TextBox 7"/>
          <p:cNvSpPr txBox="1"/>
          <p:nvPr/>
        </p:nvSpPr>
        <p:spPr>
          <a:xfrm>
            <a:off x="148590" y="1504694"/>
            <a:ext cx="340158" cy="400110"/>
          </a:xfrm>
          <a:prstGeom prst="rect">
            <a:avLst/>
          </a:prstGeom>
          <a:noFill/>
        </p:spPr>
        <p:txBody>
          <a:bodyPr wrap="none" rtlCol="0">
            <a:spAutoFit/>
          </a:bodyPr>
          <a:lstStyle/>
          <a:p>
            <a:r>
              <a:rPr lang="en-US" sz="2000" b="1" dirty="0">
                <a:solidFill>
                  <a:srgbClr val="C00000"/>
                </a:solidFill>
              </a:rPr>
              <a:t>A</a:t>
            </a:r>
          </a:p>
        </p:txBody>
      </p:sp>
      <p:sp>
        <p:nvSpPr>
          <p:cNvPr id="9" name="TextBox 8"/>
          <p:cNvSpPr txBox="1"/>
          <p:nvPr/>
        </p:nvSpPr>
        <p:spPr>
          <a:xfrm>
            <a:off x="8410590" y="1608845"/>
            <a:ext cx="340158" cy="400110"/>
          </a:xfrm>
          <a:prstGeom prst="rect">
            <a:avLst/>
          </a:prstGeom>
          <a:noFill/>
        </p:spPr>
        <p:txBody>
          <a:bodyPr wrap="none" rtlCol="0">
            <a:spAutoFit/>
          </a:bodyPr>
          <a:lstStyle/>
          <a:p>
            <a:r>
              <a:rPr lang="en-US" sz="2000" b="1" dirty="0">
                <a:solidFill>
                  <a:srgbClr val="C00000"/>
                </a:solidFill>
              </a:rPr>
              <a:t>B</a:t>
            </a:r>
          </a:p>
        </p:txBody>
      </p:sp>
      <p:sp>
        <p:nvSpPr>
          <p:cNvPr id="10" name="TextBox 9"/>
          <p:cNvSpPr txBox="1"/>
          <p:nvPr/>
        </p:nvSpPr>
        <p:spPr>
          <a:xfrm>
            <a:off x="1693601" y="3899738"/>
            <a:ext cx="320922" cy="400110"/>
          </a:xfrm>
          <a:prstGeom prst="rect">
            <a:avLst/>
          </a:prstGeom>
          <a:noFill/>
        </p:spPr>
        <p:txBody>
          <a:bodyPr wrap="none" rtlCol="0">
            <a:spAutoFit/>
          </a:bodyPr>
          <a:lstStyle/>
          <a:p>
            <a:r>
              <a:rPr lang="en-US" sz="2000" b="1" dirty="0">
                <a:solidFill>
                  <a:srgbClr val="C00000"/>
                </a:solidFill>
              </a:rPr>
              <a:t>C</a:t>
            </a:r>
          </a:p>
        </p:txBody>
      </p:sp>
      <p:sp>
        <p:nvSpPr>
          <p:cNvPr id="11" name="Rectangle 10"/>
          <p:cNvSpPr/>
          <p:nvPr/>
        </p:nvSpPr>
        <p:spPr>
          <a:xfrm>
            <a:off x="1526685" y="3318278"/>
            <a:ext cx="6286500" cy="368629"/>
          </a:xfrm>
          <a:prstGeom prst="rect">
            <a:avLst/>
          </a:prstGeom>
        </p:spPr>
        <p:txBody>
          <a:bodyPr wrap="square">
            <a:spAutoFit/>
          </a:bodyPr>
          <a:lstStyle/>
          <a:p>
            <a:r>
              <a:rPr lang="en-US" altLang="en-US" dirty="0">
                <a:solidFill>
                  <a:srgbClr val="C00000"/>
                </a:solidFill>
                <a:latin typeface="Garamond" panose="02020404030301010803" pitchFamily="18" charset="0"/>
                <a:cs typeface="Times New Roman" panose="02020603050405020304" pitchFamily="18" charset="0"/>
              </a:rPr>
              <a:t>The </a:t>
            </a:r>
            <a:r>
              <a:rPr lang="en-US" altLang="en-US" u="sng" dirty="0">
                <a:solidFill>
                  <a:srgbClr val="C00000"/>
                </a:solidFill>
                <a:latin typeface="Garamond" panose="02020404030301010803" pitchFamily="18" charset="0"/>
                <a:cs typeface="Times New Roman" panose="02020603050405020304" pitchFamily="18" charset="0"/>
              </a:rPr>
              <a:t>else</a:t>
            </a:r>
            <a:r>
              <a:rPr lang="en-US" altLang="en-US" dirty="0">
                <a:solidFill>
                  <a:srgbClr val="C00000"/>
                </a:solidFill>
                <a:latin typeface="Garamond" panose="02020404030301010803" pitchFamily="18" charset="0"/>
                <a:cs typeface="Times New Roman" panose="02020603050405020304" pitchFamily="18" charset="0"/>
              </a:rPr>
              <a:t> clause matches the most recent </a:t>
            </a:r>
            <a:r>
              <a:rPr lang="en-US" altLang="en-US" u="sng" dirty="0">
                <a:solidFill>
                  <a:srgbClr val="C00000"/>
                </a:solidFill>
                <a:latin typeface="Garamond" panose="02020404030301010803" pitchFamily="18" charset="0"/>
                <a:cs typeface="Times New Roman" panose="02020603050405020304" pitchFamily="18" charset="0"/>
              </a:rPr>
              <a:t>if</a:t>
            </a:r>
            <a:r>
              <a:rPr lang="en-US" altLang="en-US" dirty="0">
                <a:solidFill>
                  <a:srgbClr val="C00000"/>
                </a:solidFill>
                <a:latin typeface="Garamond" panose="02020404030301010803" pitchFamily="18" charset="0"/>
                <a:cs typeface="Times New Roman" panose="02020603050405020304" pitchFamily="18" charset="0"/>
              </a:rPr>
              <a:t> clause in the same block</a:t>
            </a:r>
            <a:endParaRPr lang="en-US" dirty="0">
              <a:solidFill>
                <a:srgbClr val="C00000"/>
              </a:solidFill>
              <a:latin typeface="Garamond" panose="02020404030301010803" pitchFamily="18" charset="0"/>
            </a:endParaRPr>
          </a:p>
        </p:txBody>
      </p:sp>
      <p:sp>
        <p:nvSpPr>
          <p:cNvPr id="12" name="Rectangle 11"/>
          <p:cNvSpPr/>
          <p:nvPr/>
        </p:nvSpPr>
        <p:spPr>
          <a:xfrm>
            <a:off x="932325" y="6051243"/>
            <a:ext cx="7475220" cy="369332"/>
          </a:xfrm>
          <a:prstGeom prst="rect">
            <a:avLst/>
          </a:prstGeom>
        </p:spPr>
        <p:txBody>
          <a:bodyPr wrap="square">
            <a:spAutoFit/>
          </a:bodyPr>
          <a:lstStyle/>
          <a:p>
            <a:r>
              <a:rPr lang="en-US" altLang="en-US" dirty="0">
                <a:solidFill>
                  <a:srgbClr val="C00000"/>
                </a:solidFill>
                <a:latin typeface="Garamond" panose="02020404030301010803" pitchFamily="18" charset="0"/>
                <a:cs typeface="Times New Roman" panose="02020603050405020304" pitchFamily="18" charset="0"/>
              </a:rPr>
              <a:t>To force the </a:t>
            </a:r>
            <a:r>
              <a:rPr lang="en-US" altLang="en-US" u="sng" dirty="0">
                <a:solidFill>
                  <a:srgbClr val="C00000"/>
                </a:solidFill>
                <a:latin typeface="Garamond" panose="02020404030301010803" pitchFamily="18" charset="0"/>
                <a:cs typeface="Times New Roman" panose="02020603050405020304" pitchFamily="18" charset="0"/>
              </a:rPr>
              <a:t>else</a:t>
            </a:r>
            <a:r>
              <a:rPr lang="en-US" altLang="en-US" dirty="0">
                <a:solidFill>
                  <a:srgbClr val="C00000"/>
                </a:solidFill>
                <a:latin typeface="Garamond" panose="02020404030301010803" pitchFamily="18" charset="0"/>
                <a:cs typeface="Times New Roman" panose="02020603050405020304" pitchFamily="18" charset="0"/>
              </a:rPr>
              <a:t> clause to match the first </a:t>
            </a:r>
            <a:r>
              <a:rPr lang="en-US" altLang="en-US" u="sng" dirty="0">
                <a:solidFill>
                  <a:srgbClr val="C00000"/>
                </a:solidFill>
                <a:latin typeface="Garamond" panose="02020404030301010803" pitchFamily="18" charset="0"/>
                <a:cs typeface="Times New Roman" panose="02020603050405020304" pitchFamily="18" charset="0"/>
              </a:rPr>
              <a:t>if</a:t>
            </a:r>
            <a:r>
              <a:rPr lang="en-US" altLang="en-US" dirty="0">
                <a:solidFill>
                  <a:srgbClr val="C00000"/>
                </a:solidFill>
                <a:latin typeface="Garamond" panose="02020404030301010803" pitchFamily="18" charset="0"/>
                <a:cs typeface="Times New Roman" panose="02020603050405020304" pitchFamily="18" charset="0"/>
              </a:rPr>
              <a:t> clause, you must add a pair of braces: </a:t>
            </a:r>
          </a:p>
        </p:txBody>
      </p:sp>
    </p:spTree>
    <p:extLst>
      <p:ext uri="{BB962C8B-B14F-4D97-AF65-F5344CB8AC3E}">
        <p14:creationId xmlns:p14="http://schemas.microsoft.com/office/powerpoint/2010/main" val="1463052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6418698" cy="5179436"/>
          </a:xfrm>
        </p:spPr>
        <p:txBody>
          <a:bodyPr>
            <a:noAutofit/>
          </a:bodyPr>
          <a:lstStyle/>
          <a:p>
            <a:r>
              <a:rPr lang="en-US" sz="2800" dirty="0"/>
              <a:t>Java has three types of loop statements:  </a:t>
            </a:r>
          </a:p>
          <a:p>
            <a:pPr lvl="1"/>
            <a:r>
              <a:rPr lang="en-US" sz="2400" dirty="0">
                <a:solidFill>
                  <a:schemeClr val="accent5"/>
                </a:solidFill>
              </a:rPr>
              <a:t>while</a:t>
            </a:r>
            <a:r>
              <a:rPr lang="en-US" sz="2400" dirty="0"/>
              <a:t> statement</a:t>
            </a:r>
          </a:p>
          <a:p>
            <a:pPr lvl="1"/>
            <a:r>
              <a:rPr lang="en-US" sz="2400" dirty="0">
                <a:solidFill>
                  <a:schemeClr val="accent5"/>
                </a:solidFill>
              </a:rPr>
              <a:t>do-while</a:t>
            </a:r>
            <a:r>
              <a:rPr lang="en-US" sz="2400" dirty="0"/>
              <a:t> statement</a:t>
            </a:r>
          </a:p>
          <a:p>
            <a:pPr lvl="1"/>
            <a:r>
              <a:rPr lang="en-US" sz="2400" dirty="0">
                <a:solidFill>
                  <a:schemeClr val="accent5"/>
                </a:solidFill>
              </a:rPr>
              <a:t>for</a:t>
            </a:r>
            <a:r>
              <a:rPr lang="en-US" sz="2400" dirty="0"/>
              <a:t>  statement</a:t>
            </a:r>
          </a:p>
          <a:p>
            <a:pPr>
              <a:spcBef>
                <a:spcPts val="2400"/>
              </a:spcBef>
            </a:pPr>
            <a:r>
              <a:rPr lang="en-US" sz="2800" dirty="0"/>
              <a:t>A loop consists of:</a:t>
            </a:r>
          </a:p>
          <a:p>
            <a:pPr lvl="1"/>
            <a:r>
              <a:rPr lang="en-US" sz="2400" dirty="0">
                <a:solidFill>
                  <a:srgbClr val="C00000"/>
                </a:solidFill>
              </a:rPr>
              <a:t>Body</a:t>
            </a:r>
            <a:r>
              <a:rPr lang="en-US" sz="2400" dirty="0"/>
              <a:t>: The code that is repeatedly executed inside the loop.</a:t>
            </a:r>
          </a:p>
          <a:p>
            <a:pPr lvl="1"/>
            <a:r>
              <a:rPr lang="en-US" sz="2400" dirty="0">
                <a:solidFill>
                  <a:srgbClr val="C00000"/>
                </a:solidFill>
              </a:rPr>
              <a:t>Condition</a:t>
            </a:r>
            <a:r>
              <a:rPr lang="en-US" sz="2400" dirty="0"/>
              <a:t> (boolean expression): as long as it is true, the body executes.</a:t>
            </a:r>
          </a:p>
          <a:p>
            <a:pPr>
              <a:spcBef>
                <a:spcPts val="2400"/>
              </a:spcBef>
            </a:pPr>
            <a:r>
              <a:rPr lang="en-US" sz="2800" dirty="0"/>
              <a:t>Each repetition of the loop body is called an iteration.</a:t>
            </a:r>
          </a:p>
          <a:p>
            <a:endParaRPr lang="en-US" sz="2800" dirty="0"/>
          </a:p>
        </p:txBody>
      </p:sp>
      <p:sp>
        <p:nvSpPr>
          <p:cNvPr id="3" name="Title 2"/>
          <p:cNvSpPr>
            <a:spLocks noGrp="1"/>
          </p:cNvSpPr>
          <p:nvPr>
            <p:ph type="ctrTitle"/>
          </p:nvPr>
        </p:nvSpPr>
        <p:spPr/>
        <p:txBody>
          <a:bodyPr/>
          <a:lstStyle/>
          <a:p>
            <a:r>
              <a:rPr lang="en-US" dirty="0"/>
              <a:t>Loop Statements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37</a:t>
            </a:fld>
            <a:endParaRPr lang="en-US"/>
          </a:p>
        </p:txBody>
      </p:sp>
      <p:grpSp>
        <p:nvGrpSpPr>
          <p:cNvPr id="5" name="Group 4"/>
          <p:cNvGrpSpPr/>
          <p:nvPr/>
        </p:nvGrpSpPr>
        <p:grpSpPr>
          <a:xfrm>
            <a:off x="6956315" y="2646843"/>
            <a:ext cx="1873216" cy="2589720"/>
            <a:chOff x="6240780" y="3809721"/>
            <a:chExt cx="1873216" cy="2589720"/>
          </a:xfrm>
        </p:grpSpPr>
        <p:grpSp>
          <p:nvGrpSpPr>
            <p:cNvPr id="6" name="Group 5"/>
            <p:cNvGrpSpPr/>
            <p:nvPr/>
          </p:nvGrpSpPr>
          <p:grpSpPr>
            <a:xfrm>
              <a:off x="6480806" y="4213773"/>
              <a:ext cx="1097279" cy="872578"/>
              <a:chOff x="6116578" y="3982940"/>
              <a:chExt cx="1277998" cy="904561"/>
            </a:xfrm>
          </p:grpSpPr>
          <p:sp>
            <p:nvSpPr>
              <p:cNvPr id="17" name="Diamond 16"/>
              <p:cNvSpPr/>
              <p:nvPr/>
            </p:nvSpPr>
            <p:spPr>
              <a:xfrm>
                <a:off x="6116578" y="3982940"/>
                <a:ext cx="1277998" cy="90456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Rectangle 17"/>
              <p:cNvSpPr/>
              <p:nvPr/>
            </p:nvSpPr>
            <p:spPr>
              <a:xfrm>
                <a:off x="6245595" y="4105578"/>
                <a:ext cx="1004828" cy="542398"/>
              </a:xfrm>
              <a:prstGeom prst="rect">
                <a:avLst/>
              </a:prstGeom>
            </p:spPr>
            <p:txBody>
              <a:bodyPr wrap="none">
                <a:spAutoFit/>
              </a:bodyPr>
              <a:lstStyle/>
              <a:p>
                <a:pPr algn="ctr"/>
                <a:r>
                  <a:rPr lang="en-US" sz="1400" dirty="0">
                    <a:latin typeface="Times New Roman" panose="02020603050405020304" pitchFamily="18" charset="0"/>
                    <a:cs typeface="Times New Roman" panose="02020603050405020304" pitchFamily="18" charset="0"/>
                  </a:rPr>
                  <a:t>loop</a:t>
                </a:r>
              </a:p>
              <a:p>
                <a:pPr algn="ctr"/>
                <a:r>
                  <a:rPr lang="en-US" sz="1400" dirty="0">
                    <a:latin typeface="Times New Roman" panose="02020603050405020304" pitchFamily="18" charset="0"/>
                    <a:cs typeface="Times New Roman" panose="02020603050405020304" pitchFamily="18" charset="0"/>
                  </a:rPr>
                  <a:t>condition</a:t>
                </a:r>
                <a:endParaRPr lang="en-US" sz="1600" dirty="0">
                  <a:latin typeface="Times New Roman" panose="02020603050405020304" pitchFamily="18" charset="0"/>
                  <a:cs typeface="Times New Roman" panose="02020603050405020304" pitchFamily="18" charset="0"/>
                </a:endParaRPr>
              </a:p>
            </p:txBody>
          </p:sp>
        </p:grpSp>
        <p:sp>
          <p:nvSpPr>
            <p:cNvPr id="7" name="Rectangle 6"/>
            <p:cNvSpPr/>
            <p:nvPr/>
          </p:nvSpPr>
          <p:spPr>
            <a:xfrm>
              <a:off x="6599693" y="5511432"/>
              <a:ext cx="880110" cy="422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Statements</a:t>
              </a:r>
            </a:p>
            <a:p>
              <a:pPr algn="ctr"/>
              <a:r>
                <a:rPr lang="en-US" sz="1100" dirty="0">
                  <a:solidFill>
                    <a:schemeClr val="tx1"/>
                  </a:solidFill>
                  <a:latin typeface="Times New Roman" panose="02020603050405020304" pitchFamily="18" charset="0"/>
                  <a:cs typeface="Times New Roman" panose="02020603050405020304" pitchFamily="18" charset="0"/>
                </a:rPr>
                <a:t>Loop body</a:t>
              </a:r>
            </a:p>
          </p:txBody>
        </p:sp>
        <p:cxnSp>
          <p:nvCxnSpPr>
            <p:cNvPr id="8" name="Straight Arrow Connector 7"/>
            <p:cNvCxnSpPr/>
            <p:nvPr/>
          </p:nvCxnSpPr>
          <p:spPr>
            <a:xfrm>
              <a:off x="7012729" y="3909060"/>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39748" y="6102261"/>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7" idx="3"/>
            </p:cNvCxnSpPr>
            <p:nvPr/>
          </p:nvCxnSpPr>
          <p:spPr>
            <a:xfrm flipH="1">
              <a:off x="7039748" y="4650062"/>
              <a:ext cx="538342" cy="1452199"/>
            </a:xfrm>
            <a:prstGeom prst="bentConnector4">
              <a:avLst>
                <a:gd name="adj1" fmla="val -42464"/>
                <a:gd name="adj2" fmla="val 10044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1"/>
            </p:cNvCxnSpPr>
            <p:nvPr/>
          </p:nvCxnSpPr>
          <p:spPr>
            <a:xfrm rot="10800000">
              <a:off x="6240781" y="4011931"/>
              <a:ext cx="358913" cy="1710957"/>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40780" y="4011930"/>
              <a:ext cx="760952"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a:xfrm>
              <a:off x="6972300" y="3809721"/>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595663" y="5091186"/>
              <a:ext cx="463588" cy="307777"/>
            </a:xfrm>
            <a:prstGeom prst="rect">
              <a:avLst/>
            </a:prstGeom>
            <a:noFill/>
          </p:spPr>
          <p:txBody>
            <a:bodyPr wrap="none" rtlCol="0">
              <a:spAutoFit/>
            </a:bodyPr>
            <a:lstStyle/>
            <a:p>
              <a:r>
                <a:rPr lang="en-US" sz="1400" dirty="0">
                  <a:solidFill>
                    <a:schemeClr val="accent5"/>
                  </a:solidFill>
                  <a:latin typeface="Times New Roman" panose="02020603050405020304" pitchFamily="18" charset="0"/>
                  <a:cs typeface="Times New Roman" panose="02020603050405020304" pitchFamily="18" charset="0"/>
                </a:rPr>
                <a:t>true</a:t>
              </a:r>
            </a:p>
          </p:txBody>
        </p:sp>
        <p:sp>
          <p:nvSpPr>
            <p:cNvPr id="15" name="TextBox 14"/>
            <p:cNvSpPr txBox="1"/>
            <p:nvPr/>
          </p:nvSpPr>
          <p:spPr>
            <a:xfrm>
              <a:off x="7589493" y="4324279"/>
              <a:ext cx="524503"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false</a:t>
              </a:r>
            </a:p>
          </p:txBody>
        </p:sp>
        <p:cxnSp>
          <p:nvCxnSpPr>
            <p:cNvPr id="16" name="Straight Arrow Connector 15"/>
            <p:cNvCxnSpPr/>
            <p:nvPr/>
          </p:nvCxnSpPr>
          <p:spPr>
            <a:xfrm>
              <a:off x="7027969" y="5095473"/>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3961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While Statement: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38</a:t>
            </a:fld>
            <a:endParaRPr lang="en-US"/>
          </a:p>
        </p:txBody>
      </p:sp>
      <p:sp>
        <p:nvSpPr>
          <p:cNvPr id="5" name="Rectangle 12"/>
          <p:cNvSpPr>
            <a:spLocks noChangeArrowheads="1"/>
          </p:cNvSpPr>
          <p:nvPr/>
        </p:nvSpPr>
        <p:spPr bwMode="auto">
          <a:xfrm>
            <a:off x="496878" y="3180854"/>
            <a:ext cx="4764427" cy="228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50000"/>
              </a:spcBef>
              <a:buClr>
                <a:schemeClr val="tx2"/>
              </a:buClr>
              <a:buSzPct val="75000"/>
              <a:buFont typeface="Monotype Sorts"/>
              <a:buNone/>
            </a:pPr>
            <a:r>
              <a:rPr lang="en-US" altLang="en-US" sz="1800" dirty="0">
                <a:solidFill>
                  <a:schemeClr val="accent5"/>
                </a:solidFill>
                <a:cs typeface="Courier New" panose="02070309020205020404" pitchFamily="49" charset="0"/>
              </a:rPr>
              <a:t>int</a:t>
            </a:r>
            <a:r>
              <a:rPr lang="en-US" altLang="en-US" sz="1800" dirty="0">
                <a:cs typeface="Courier New" panose="02070309020205020404" pitchFamily="49" charset="0"/>
              </a:rPr>
              <a:t> n= 100;</a:t>
            </a:r>
          </a:p>
          <a:p>
            <a:pPr>
              <a:lnSpc>
                <a:spcPct val="90000"/>
              </a:lnSpc>
              <a:spcBef>
                <a:spcPct val="50000"/>
              </a:spcBef>
              <a:buClr>
                <a:schemeClr val="tx2"/>
              </a:buClr>
              <a:buSzPct val="75000"/>
              <a:buFont typeface="Monotype Sorts"/>
              <a:buNone/>
            </a:pPr>
            <a:r>
              <a:rPr lang="en-US" altLang="en-US" sz="1800" dirty="0" err="1">
                <a:solidFill>
                  <a:schemeClr val="accent5"/>
                </a:solidFill>
                <a:cs typeface="Courier New" panose="02070309020205020404" pitchFamily="49" charset="0"/>
              </a:rPr>
              <a:t>int</a:t>
            </a:r>
            <a:r>
              <a:rPr lang="en-US" altLang="en-US" sz="1800" dirty="0">
                <a:cs typeface="Courier New" panose="02070309020205020404" pitchFamily="49" charset="0"/>
              </a:rPr>
              <a:t>  count = 1;</a:t>
            </a:r>
          </a:p>
          <a:p>
            <a:pPr>
              <a:lnSpc>
                <a:spcPct val="90000"/>
              </a:lnSpc>
              <a:spcBef>
                <a:spcPct val="50000"/>
              </a:spcBef>
              <a:buClr>
                <a:schemeClr val="tx2"/>
              </a:buClr>
              <a:buSzPct val="75000"/>
              <a:buFont typeface="Monotype Sorts"/>
              <a:buNone/>
            </a:pPr>
            <a:r>
              <a:rPr lang="en-US" altLang="en-US" sz="1800" dirty="0">
                <a:solidFill>
                  <a:schemeClr val="accent5"/>
                </a:solidFill>
                <a:cs typeface="Courier New" panose="02070309020205020404" pitchFamily="49" charset="0"/>
              </a:rPr>
              <a:t>while</a:t>
            </a:r>
            <a:r>
              <a:rPr lang="en-US" altLang="en-US" sz="1800" dirty="0">
                <a:cs typeface="Courier New" panose="02070309020205020404" pitchFamily="49" charset="0"/>
              </a:rPr>
              <a:t> (count &lt;= n) {</a:t>
            </a:r>
          </a:p>
          <a:p>
            <a:pPr>
              <a:lnSpc>
                <a:spcPct val="90000"/>
              </a:lnSpc>
              <a:spcBef>
                <a:spcPct val="50000"/>
              </a:spcBef>
              <a:buClr>
                <a:schemeClr val="tx2"/>
              </a:buClr>
              <a:buSzPct val="75000"/>
              <a:buFont typeface="Monotype Sorts"/>
              <a:buNone/>
            </a:pPr>
            <a:r>
              <a:rPr lang="en-US" altLang="en-US" sz="1800" dirty="0">
                <a:cs typeface="Courier New" panose="02070309020205020404" pitchFamily="49" charset="0"/>
              </a:rPr>
              <a:t>	System.out.println("</a:t>
            </a:r>
            <a:r>
              <a:rPr lang="en-US" altLang="en-US" sz="1800" dirty="0">
                <a:solidFill>
                  <a:schemeClr val="accent2"/>
                </a:solidFill>
                <a:cs typeface="Courier New" panose="02070309020205020404" pitchFamily="49" charset="0"/>
              </a:rPr>
              <a:t>Welcome to ICS108!</a:t>
            </a:r>
            <a:r>
              <a:rPr lang="en-US" altLang="en-US" sz="18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800" dirty="0">
                <a:cs typeface="Courier New" panose="02070309020205020404" pitchFamily="49" charset="0"/>
              </a:rPr>
              <a:t>	count++;</a:t>
            </a:r>
          </a:p>
          <a:p>
            <a:pPr>
              <a:lnSpc>
                <a:spcPct val="90000"/>
              </a:lnSpc>
              <a:spcBef>
                <a:spcPct val="50000"/>
              </a:spcBef>
              <a:buClr>
                <a:schemeClr val="tx2"/>
              </a:buClr>
              <a:buSzPct val="75000"/>
              <a:buFont typeface="Monotype Sorts"/>
              <a:buNone/>
            </a:pPr>
            <a:r>
              <a:rPr lang="en-US" altLang="en-US" sz="1800" dirty="0">
                <a:cs typeface="Courier New" panose="02070309020205020404" pitchFamily="49" charset="0"/>
              </a:rPr>
              <a:t>}</a:t>
            </a:r>
          </a:p>
        </p:txBody>
      </p:sp>
      <p:grpSp>
        <p:nvGrpSpPr>
          <p:cNvPr id="31" name="Group 30"/>
          <p:cNvGrpSpPr/>
          <p:nvPr/>
        </p:nvGrpSpPr>
        <p:grpSpPr>
          <a:xfrm>
            <a:off x="5179446" y="3180854"/>
            <a:ext cx="3510744" cy="2986171"/>
            <a:chOff x="702736" y="3314769"/>
            <a:chExt cx="3510744" cy="2986171"/>
          </a:xfrm>
        </p:grpSpPr>
        <p:grpSp>
          <p:nvGrpSpPr>
            <p:cNvPr id="8" name="Group 7"/>
            <p:cNvGrpSpPr/>
            <p:nvPr/>
          </p:nvGrpSpPr>
          <p:grpSpPr>
            <a:xfrm>
              <a:off x="2133081" y="4115272"/>
              <a:ext cx="1097279" cy="872578"/>
              <a:chOff x="6116578" y="3982940"/>
              <a:chExt cx="1277998" cy="904561"/>
            </a:xfrm>
          </p:grpSpPr>
          <p:sp>
            <p:nvSpPr>
              <p:cNvPr id="19" name="Diamond 18"/>
              <p:cNvSpPr/>
              <p:nvPr/>
            </p:nvSpPr>
            <p:spPr>
              <a:xfrm>
                <a:off x="6116578" y="3982940"/>
                <a:ext cx="1277998" cy="90456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0" name="Rectangle 19"/>
              <p:cNvSpPr/>
              <p:nvPr/>
            </p:nvSpPr>
            <p:spPr>
              <a:xfrm>
                <a:off x="6211018" y="4249346"/>
                <a:ext cx="1113113" cy="319058"/>
              </a:xfrm>
              <a:prstGeom prst="rect">
                <a:avLst/>
              </a:prstGeom>
            </p:spPr>
            <p:txBody>
              <a:bodyPr wrap="none">
                <a:spAutoFit/>
              </a:bodyPr>
              <a:lstStyle/>
              <a:p>
                <a:pPr algn="ctr"/>
                <a:r>
                  <a:rPr lang="en-US" sz="1400" dirty="0">
                    <a:latin typeface="Times New Roman" panose="02020603050405020304" pitchFamily="18" charset="0"/>
                    <a:cs typeface="Times New Roman" panose="02020603050405020304" pitchFamily="18" charset="0"/>
                  </a:rPr>
                  <a:t>count&lt;=n?</a:t>
                </a:r>
                <a:endParaRPr lang="en-US" sz="1600" dirty="0">
                  <a:latin typeface="Times New Roman" panose="02020603050405020304" pitchFamily="18" charset="0"/>
                  <a:cs typeface="Times New Roman" panose="02020603050405020304" pitchFamily="18" charset="0"/>
                </a:endParaRPr>
              </a:p>
            </p:txBody>
          </p:sp>
        </p:grpSp>
        <p:sp>
          <p:nvSpPr>
            <p:cNvPr id="9" name="Rectangle 8"/>
            <p:cNvSpPr/>
            <p:nvPr/>
          </p:nvSpPr>
          <p:spPr>
            <a:xfrm>
              <a:off x="1070230" y="5362732"/>
              <a:ext cx="3143250" cy="5792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b="1" dirty="0">
                  <a:solidFill>
                    <a:schemeClr val="accent2"/>
                  </a:solidFill>
                  <a:latin typeface="Times New Roman" panose="02020603050405020304" pitchFamily="18" charset="0"/>
                  <a:cs typeface="Times New Roman" panose="02020603050405020304" pitchFamily="18" charset="0"/>
                </a:rPr>
                <a:t>System.out.println("Welcome to ICS108!");</a:t>
              </a:r>
            </a:p>
            <a:p>
              <a:r>
                <a:rPr lang="en-US" altLang="en-US" sz="1200" b="1" dirty="0">
                  <a:solidFill>
                    <a:schemeClr val="accent2"/>
                  </a:solidFill>
                  <a:latin typeface="Times New Roman" panose="02020603050405020304" pitchFamily="18" charset="0"/>
                  <a:cs typeface="Times New Roman" panose="02020603050405020304" pitchFamily="18" charset="0"/>
                </a:rPr>
                <a:t> count++;</a:t>
              </a:r>
            </a:p>
          </p:txBody>
        </p:sp>
        <p:cxnSp>
          <p:nvCxnSpPr>
            <p:cNvPr id="10" name="Straight Arrow Connector 9"/>
            <p:cNvCxnSpPr/>
            <p:nvPr/>
          </p:nvCxnSpPr>
          <p:spPr>
            <a:xfrm>
              <a:off x="2665004" y="3810559"/>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92023" y="6003760"/>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flipH="1">
              <a:off x="2693154" y="4551561"/>
              <a:ext cx="548640" cy="1487071"/>
            </a:xfrm>
            <a:prstGeom prst="bentConnector4">
              <a:avLst>
                <a:gd name="adj1" fmla="val -222558"/>
                <a:gd name="adj2" fmla="val 9695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0800000">
              <a:off x="702737" y="3919371"/>
              <a:ext cx="358909" cy="1737360"/>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2736" y="3913429"/>
              <a:ext cx="1951271"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5" name="Oval 14"/>
            <p:cNvSpPr>
              <a:spLocks noChangeAspect="1"/>
            </p:cNvSpPr>
            <p:nvPr/>
          </p:nvSpPr>
          <p:spPr>
            <a:xfrm>
              <a:off x="2624575" y="3711220"/>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21603" y="4958314"/>
              <a:ext cx="463588" cy="307777"/>
            </a:xfrm>
            <a:prstGeom prst="rect">
              <a:avLst/>
            </a:prstGeom>
            <a:noFill/>
          </p:spPr>
          <p:txBody>
            <a:bodyPr wrap="none" rtlCol="0">
              <a:spAutoFit/>
            </a:bodyPr>
            <a:lstStyle/>
            <a:p>
              <a:r>
                <a:rPr lang="en-US" sz="1400" dirty="0">
                  <a:solidFill>
                    <a:schemeClr val="accent5"/>
                  </a:solidFill>
                  <a:latin typeface="Times New Roman" panose="02020603050405020304" pitchFamily="18" charset="0"/>
                  <a:cs typeface="Times New Roman" panose="02020603050405020304" pitchFamily="18" charset="0"/>
                </a:rPr>
                <a:t>true</a:t>
              </a:r>
            </a:p>
          </p:txBody>
        </p:sp>
        <p:sp>
          <p:nvSpPr>
            <p:cNvPr id="17" name="TextBox 16"/>
            <p:cNvSpPr txBox="1"/>
            <p:nvPr/>
          </p:nvSpPr>
          <p:spPr>
            <a:xfrm>
              <a:off x="3380916" y="4182229"/>
              <a:ext cx="524503"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false</a:t>
              </a:r>
            </a:p>
          </p:txBody>
        </p:sp>
        <p:cxnSp>
          <p:nvCxnSpPr>
            <p:cNvPr id="18" name="Straight Arrow Connector 17"/>
            <p:cNvCxnSpPr/>
            <p:nvPr/>
          </p:nvCxnSpPr>
          <p:spPr>
            <a:xfrm>
              <a:off x="2680244" y="499697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150916" y="3314769"/>
              <a:ext cx="1006182" cy="401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200" b="1" dirty="0">
                  <a:solidFill>
                    <a:schemeClr val="accent2"/>
                  </a:solidFill>
                  <a:latin typeface="Times New Roman" panose="02020603050405020304" pitchFamily="18" charset="0"/>
                  <a:cs typeface="Times New Roman" panose="02020603050405020304" pitchFamily="18" charset="0"/>
                </a:rPr>
                <a:t>n = 100; count = 1;</a:t>
              </a:r>
            </a:p>
          </p:txBody>
        </p:sp>
      </p:grpSp>
      <p:sp>
        <p:nvSpPr>
          <p:cNvPr id="2" name="Rectangle 1"/>
          <p:cNvSpPr/>
          <p:nvPr/>
        </p:nvSpPr>
        <p:spPr>
          <a:xfrm>
            <a:off x="455037" y="5671843"/>
            <a:ext cx="4476175" cy="584775"/>
          </a:xfrm>
          <a:prstGeom prst="rect">
            <a:avLst/>
          </a:prstGeom>
          <a:ln>
            <a:solidFill>
              <a:schemeClr val="accent1"/>
            </a:solidFill>
          </a:ln>
        </p:spPr>
        <p:txBody>
          <a:bodyPr wrap="square">
            <a:spAutoFit/>
          </a:bodyPr>
          <a:lstStyle/>
          <a:p>
            <a:r>
              <a:rPr lang="en-US" sz="1600" b="1" dirty="0">
                <a:latin typeface="Garamond" panose="02020404030301010803" pitchFamily="18" charset="0"/>
              </a:rPr>
              <a:t>How many times the loop executes if we replace the statement </a:t>
            </a:r>
            <a:r>
              <a:rPr lang="en-US" sz="1600" b="1" dirty="0">
                <a:solidFill>
                  <a:srgbClr val="FF0000"/>
                </a:solidFill>
                <a:latin typeface="Garamond" panose="02020404030301010803" pitchFamily="18" charset="0"/>
              </a:rPr>
              <a:t>count++</a:t>
            </a:r>
            <a:r>
              <a:rPr lang="en-US" sz="1600" b="1" dirty="0">
                <a:latin typeface="Garamond" panose="02020404030301010803" pitchFamily="18" charset="0"/>
              </a:rPr>
              <a:t> with </a:t>
            </a:r>
            <a:r>
              <a:rPr lang="en-US" sz="1600" b="1" dirty="0">
                <a:solidFill>
                  <a:schemeClr val="accent5"/>
                </a:solidFill>
                <a:latin typeface="Garamond" panose="02020404030301010803" pitchFamily="18" charset="0"/>
              </a:rPr>
              <a:t>count = count + 2</a:t>
            </a:r>
            <a:endParaRPr lang="en-US" sz="1600" b="1" dirty="0">
              <a:latin typeface="Garamond" panose="02020404030301010803" pitchFamily="18" charset="0"/>
            </a:endParaRPr>
          </a:p>
        </p:txBody>
      </p:sp>
      <p:sp>
        <p:nvSpPr>
          <p:cNvPr id="21" name="Content Placeholder 1"/>
          <p:cNvSpPr>
            <a:spLocks noGrp="1"/>
          </p:cNvSpPr>
          <p:nvPr>
            <p:ph idx="1"/>
          </p:nvPr>
        </p:nvSpPr>
        <p:spPr>
          <a:xfrm>
            <a:off x="300182" y="1071415"/>
            <a:ext cx="8543637" cy="2097730"/>
          </a:xfrm>
        </p:spPr>
        <p:txBody>
          <a:bodyPr>
            <a:normAutofit/>
          </a:bodyPr>
          <a:lstStyle/>
          <a:p>
            <a:r>
              <a:rPr lang="en-US" sz="2000" dirty="0"/>
              <a:t>A</a:t>
            </a:r>
            <a:r>
              <a:rPr lang="en-US" sz="2000" dirty="0">
                <a:solidFill>
                  <a:srgbClr val="C00000"/>
                </a:solidFill>
              </a:rPr>
              <a:t> while</a:t>
            </a:r>
            <a:r>
              <a:rPr lang="en-US" sz="2000" dirty="0"/>
              <a:t> statement is used to execute statements while the condition is true. </a:t>
            </a:r>
          </a:p>
          <a:p>
            <a:r>
              <a:rPr lang="en-US" sz="2000" dirty="0"/>
              <a:t>As long as </a:t>
            </a:r>
            <a:r>
              <a:rPr lang="en-US" sz="2000" b="0" dirty="0">
                <a:solidFill>
                  <a:srgbClr val="C00000"/>
                </a:solidFill>
              </a:rPr>
              <a:t>loop-condition</a:t>
            </a:r>
            <a:r>
              <a:rPr lang="en-US" sz="2000" dirty="0"/>
              <a:t> is true, the loop body executes.</a:t>
            </a:r>
          </a:p>
          <a:p>
            <a:r>
              <a:rPr lang="en-US" sz="2000" dirty="0"/>
              <a:t>The </a:t>
            </a:r>
            <a:r>
              <a:rPr lang="en-US" sz="2000" b="0" dirty="0">
                <a:solidFill>
                  <a:srgbClr val="C00000"/>
                </a:solidFill>
              </a:rPr>
              <a:t>loop-condition</a:t>
            </a:r>
            <a:r>
              <a:rPr lang="en-US" sz="2000" dirty="0"/>
              <a:t> is re-tested after each iteration.</a:t>
            </a:r>
          </a:p>
          <a:p>
            <a:r>
              <a:rPr lang="en-US" sz="2000" dirty="0"/>
              <a:t>The loop terminates when the condition becomes false.</a:t>
            </a:r>
          </a:p>
          <a:p>
            <a:endParaRPr lang="en-US" dirty="0"/>
          </a:p>
        </p:txBody>
      </p:sp>
      <p:sp>
        <p:nvSpPr>
          <p:cNvPr id="24" name="Rectangle 9"/>
          <p:cNvSpPr>
            <a:spLocks noChangeArrowheads="1"/>
          </p:cNvSpPr>
          <p:nvPr/>
        </p:nvSpPr>
        <p:spPr bwMode="auto">
          <a:xfrm>
            <a:off x="6757501" y="1654907"/>
            <a:ext cx="2214307" cy="119109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a:buNone/>
            </a:pPr>
            <a:r>
              <a:rPr lang="en-US" altLang="en-US" sz="1400" dirty="0"/>
              <a:t>while (</a:t>
            </a:r>
            <a:r>
              <a:rPr lang="en-US" altLang="en-US" sz="1400" dirty="0">
                <a:solidFill>
                  <a:srgbClr val="FF0000"/>
                </a:solidFill>
              </a:rPr>
              <a:t>loop-condition</a:t>
            </a:r>
            <a:r>
              <a:rPr lang="en-US" altLang="en-US" sz="1400" dirty="0"/>
              <a:t>) {</a:t>
            </a:r>
          </a:p>
          <a:p>
            <a:pPr>
              <a:lnSpc>
                <a:spcPct val="90000"/>
              </a:lnSpc>
              <a:spcBef>
                <a:spcPct val="50000"/>
              </a:spcBef>
              <a:buFont typeface="Monotype Sorts"/>
              <a:buNone/>
            </a:pPr>
            <a:r>
              <a:rPr lang="en-US" altLang="en-US" sz="1400" dirty="0"/>
              <a:t>  	// loop-body;</a:t>
            </a:r>
          </a:p>
          <a:p>
            <a:pPr>
              <a:lnSpc>
                <a:spcPct val="90000"/>
              </a:lnSpc>
              <a:spcBef>
                <a:spcPct val="50000"/>
              </a:spcBef>
              <a:buFont typeface="Monotype Sorts"/>
              <a:buNone/>
            </a:pPr>
            <a:r>
              <a:rPr lang="en-US" altLang="en-US" sz="1400" dirty="0"/>
              <a:t>  	Statement(s);</a:t>
            </a:r>
          </a:p>
          <a:p>
            <a:pPr>
              <a:lnSpc>
                <a:spcPct val="90000"/>
              </a:lnSpc>
              <a:spcBef>
                <a:spcPct val="50000"/>
              </a:spcBef>
              <a:buFont typeface="Monotype Sorts"/>
              <a:buNone/>
            </a:pPr>
            <a:r>
              <a:rPr lang="en-US" altLang="en-US" sz="1400" dirty="0"/>
              <a:t>}</a:t>
            </a:r>
          </a:p>
        </p:txBody>
      </p:sp>
    </p:spTree>
    <p:extLst>
      <p:ext uri="{BB962C8B-B14F-4D97-AF65-F5344CB8AC3E}">
        <p14:creationId xmlns:p14="http://schemas.microsoft.com/office/powerpoint/2010/main" val="56271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a:t>
            </a:r>
            <a:r>
              <a:rPr lang="en-US" dirty="0">
                <a:solidFill>
                  <a:srgbClr val="C00000"/>
                </a:solidFill>
              </a:rPr>
              <a:t> do-while</a:t>
            </a:r>
            <a:r>
              <a:rPr lang="en-US" dirty="0"/>
              <a:t> statement is used to execute a block of statements </a:t>
            </a:r>
            <a:r>
              <a:rPr lang="en-US" dirty="0">
                <a:solidFill>
                  <a:srgbClr val="FF0000"/>
                </a:solidFill>
              </a:rPr>
              <a:t>one or more times</a:t>
            </a:r>
            <a:r>
              <a:rPr lang="en-US" dirty="0"/>
              <a:t>.</a:t>
            </a:r>
          </a:p>
          <a:p>
            <a:endParaRPr lang="en-US" dirty="0"/>
          </a:p>
          <a:p>
            <a:endParaRPr lang="en-US" dirty="0"/>
          </a:p>
        </p:txBody>
      </p:sp>
      <p:sp>
        <p:nvSpPr>
          <p:cNvPr id="3" name="Title 2"/>
          <p:cNvSpPr>
            <a:spLocks noGrp="1"/>
          </p:cNvSpPr>
          <p:nvPr>
            <p:ph type="ctrTitle"/>
          </p:nvPr>
        </p:nvSpPr>
        <p:spPr/>
        <p:txBody>
          <a:bodyPr/>
          <a:lstStyle/>
          <a:p>
            <a:r>
              <a:rPr lang="en-US" dirty="0"/>
              <a:t>Do-While Statement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39</a:t>
            </a:fld>
            <a:endParaRPr lang="en-US"/>
          </a:p>
        </p:txBody>
      </p:sp>
      <p:sp>
        <p:nvSpPr>
          <p:cNvPr id="7" name="Rectangle 9"/>
          <p:cNvSpPr>
            <a:spLocks noChangeArrowheads="1"/>
          </p:cNvSpPr>
          <p:nvPr/>
        </p:nvSpPr>
        <p:spPr bwMode="auto">
          <a:xfrm>
            <a:off x="2855948" y="1997959"/>
            <a:ext cx="3223709"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2000" dirty="0">
                <a:solidFill>
                  <a:schemeClr val="accent5"/>
                </a:solidFill>
              </a:rPr>
              <a:t>do</a:t>
            </a:r>
            <a:r>
              <a:rPr lang="en-US" altLang="en-US" sz="2000" dirty="0"/>
              <a:t> {</a:t>
            </a:r>
          </a:p>
          <a:p>
            <a:pPr>
              <a:lnSpc>
                <a:spcPct val="90000"/>
              </a:lnSpc>
              <a:spcBef>
                <a:spcPct val="50000"/>
              </a:spcBef>
              <a:buNone/>
            </a:pPr>
            <a:r>
              <a:rPr lang="en-US" altLang="en-US" sz="2000" dirty="0"/>
              <a:t>  // Loop body;</a:t>
            </a:r>
          </a:p>
          <a:p>
            <a:pPr>
              <a:lnSpc>
                <a:spcPct val="90000"/>
              </a:lnSpc>
              <a:spcBef>
                <a:spcPct val="50000"/>
              </a:spcBef>
              <a:buNone/>
            </a:pPr>
            <a:r>
              <a:rPr lang="en-US" altLang="en-US" sz="2000" dirty="0"/>
              <a:t>  Statement(s);</a:t>
            </a:r>
          </a:p>
          <a:p>
            <a:pPr>
              <a:lnSpc>
                <a:spcPct val="90000"/>
              </a:lnSpc>
              <a:spcBef>
                <a:spcPct val="50000"/>
              </a:spcBef>
              <a:buNone/>
            </a:pPr>
            <a:r>
              <a:rPr lang="en-US" altLang="en-US" sz="2000" dirty="0"/>
              <a:t>} </a:t>
            </a:r>
            <a:r>
              <a:rPr lang="en-US" altLang="en-US" sz="2000" dirty="0">
                <a:solidFill>
                  <a:schemeClr val="accent5"/>
                </a:solidFill>
              </a:rPr>
              <a:t>while</a:t>
            </a:r>
            <a:r>
              <a:rPr lang="en-US" altLang="en-US" sz="2000" dirty="0"/>
              <a:t> (loop-condition);</a:t>
            </a:r>
          </a:p>
        </p:txBody>
      </p:sp>
      <p:sp>
        <p:nvSpPr>
          <p:cNvPr id="8" name="Rectangle 7"/>
          <p:cNvSpPr/>
          <p:nvPr/>
        </p:nvSpPr>
        <p:spPr>
          <a:xfrm>
            <a:off x="314469" y="1878075"/>
            <a:ext cx="1399742" cy="461665"/>
          </a:xfrm>
          <a:prstGeom prst="rect">
            <a:avLst/>
          </a:prstGeom>
        </p:spPr>
        <p:txBody>
          <a:bodyPr wrap="none">
            <a:spAutoFit/>
          </a:bodyPr>
          <a:lstStyle/>
          <a:p>
            <a:pPr marL="342900" indent="-342900">
              <a:buFont typeface="Arial" panose="020B0604020202020204" pitchFamily="34" charset="0"/>
              <a:buChar char="•"/>
            </a:pPr>
            <a:r>
              <a:rPr lang="en-US" sz="2400" b="1" dirty="0">
                <a:solidFill>
                  <a:srgbClr val="C00000"/>
                </a:solidFill>
                <a:latin typeface="Garamond" panose="02020404030301010803" pitchFamily="18" charset="0"/>
              </a:rPr>
              <a:t>Syntax</a:t>
            </a:r>
          </a:p>
        </p:txBody>
      </p:sp>
      <p:grpSp>
        <p:nvGrpSpPr>
          <p:cNvPr id="30" name="Group 29"/>
          <p:cNvGrpSpPr/>
          <p:nvPr/>
        </p:nvGrpSpPr>
        <p:grpSpPr>
          <a:xfrm>
            <a:off x="7007282" y="1654365"/>
            <a:ext cx="1496754" cy="2990850"/>
            <a:chOff x="5691537" y="1884899"/>
            <a:chExt cx="1496754" cy="2990850"/>
          </a:xfrm>
        </p:grpSpPr>
        <p:grpSp>
          <p:nvGrpSpPr>
            <p:cNvPr id="10" name="Group 9"/>
            <p:cNvGrpSpPr/>
            <p:nvPr/>
          </p:nvGrpSpPr>
          <p:grpSpPr>
            <a:xfrm>
              <a:off x="6054895" y="3542441"/>
              <a:ext cx="1097279" cy="872578"/>
              <a:chOff x="6116578" y="3982940"/>
              <a:chExt cx="1277998" cy="904561"/>
            </a:xfrm>
          </p:grpSpPr>
          <p:sp>
            <p:nvSpPr>
              <p:cNvPr id="21" name="Diamond 20"/>
              <p:cNvSpPr/>
              <p:nvPr/>
            </p:nvSpPr>
            <p:spPr>
              <a:xfrm>
                <a:off x="6116578" y="3982940"/>
                <a:ext cx="1277998" cy="90456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2" name="Rectangle 21"/>
              <p:cNvSpPr/>
              <p:nvPr/>
            </p:nvSpPr>
            <p:spPr>
              <a:xfrm>
                <a:off x="6245595" y="4105578"/>
                <a:ext cx="1004828" cy="542398"/>
              </a:xfrm>
              <a:prstGeom prst="rect">
                <a:avLst/>
              </a:prstGeom>
            </p:spPr>
            <p:txBody>
              <a:bodyPr wrap="none">
                <a:spAutoFit/>
              </a:bodyPr>
              <a:lstStyle/>
              <a:p>
                <a:pPr algn="ctr"/>
                <a:r>
                  <a:rPr lang="en-US" sz="1400" dirty="0">
                    <a:latin typeface="Times New Roman" panose="02020603050405020304" pitchFamily="18" charset="0"/>
                    <a:cs typeface="Times New Roman" panose="02020603050405020304" pitchFamily="18" charset="0"/>
                  </a:rPr>
                  <a:t>loop</a:t>
                </a:r>
              </a:p>
              <a:p>
                <a:pPr algn="ctr"/>
                <a:r>
                  <a:rPr lang="en-US" sz="1400" dirty="0">
                    <a:latin typeface="Times New Roman" panose="02020603050405020304" pitchFamily="18" charset="0"/>
                    <a:cs typeface="Times New Roman" panose="02020603050405020304" pitchFamily="18" charset="0"/>
                  </a:rPr>
                  <a:t>condition</a:t>
                </a:r>
                <a:endParaRPr lang="en-US" sz="1600" dirty="0">
                  <a:latin typeface="Times New Roman" panose="02020603050405020304" pitchFamily="18" charset="0"/>
                  <a:cs typeface="Times New Roman" panose="02020603050405020304" pitchFamily="18" charset="0"/>
                </a:endParaRPr>
              </a:p>
            </p:txBody>
          </p:sp>
        </p:grpSp>
        <p:sp>
          <p:nvSpPr>
            <p:cNvPr id="11" name="Rectangle 10"/>
            <p:cNvSpPr/>
            <p:nvPr/>
          </p:nvSpPr>
          <p:spPr>
            <a:xfrm>
              <a:off x="6106334" y="2358820"/>
              <a:ext cx="880110" cy="422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Statements</a:t>
              </a:r>
            </a:p>
            <a:p>
              <a:pPr algn="ctr"/>
              <a:r>
                <a:rPr lang="en-US" sz="1100" dirty="0">
                  <a:solidFill>
                    <a:schemeClr val="tx1"/>
                  </a:solidFill>
                  <a:latin typeface="Times New Roman" panose="02020603050405020304" pitchFamily="18" charset="0"/>
                  <a:cs typeface="Times New Roman" panose="02020603050405020304" pitchFamily="18" charset="0"/>
                </a:rPr>
                <a:t>loop body</a:t>
              </a:r>
            </a:p>
          </p:txBody>
        </p:sp>
        <p:cxnSp>
          <p:nvCxnSpPr>
            <p:cNvPr id="12" name="Straight Arrow Connector 11"/>
            <p:cNvCxnSpPr/>
            <p:nvPr/>
          </p:nvCxnSpPr>
          <p:spPr>
            <a:xfrm>
              <a:off x="6586818" y="2781730"/>
              <a:ext cx="0" cy="753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V="1">
              <a:off x="5178224" y="3120578"/>
              <a:ext cx="1420033" cy="319427"/>
            </a:xfrm>
            <a:prstGeom prst="bentConnector3">
              <a:avLst>
                <a:gd name="adj1" fmla="val 90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25858" y="2570274"/>
              <a:ext cx="380476"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7" name="Oval 16"/>
            <p:cNvSpPr>
              <a:spLocks noChangeAspect="1"/>
            </p:cNvSpPr>
            <p:nvPr/>
          </p:nvSpPr>
          <p:spPr>
            <a:xfrm>
              <a:off x="6557819" y="4784309"/>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691537" y="3966185"/>
              <a:ext cx="463588" cy="307777"/>
            </a:xfrm>
            <a:prstGeom prst="rect">
              <a:avLst/>
            </a:prstGeom>
            <a:noFill/>
          </p:spPr>
          <p:txBody>
            <a:bodyPr wrap="none" rtlCol="0">
              <a:spAutoFit/>
            </a:bodyPr>
            <a:lstStyle/>
            <a:p>
              <a:r>
                <a:rPr lang="en-US" sz="1400" dirty="0">
                  <a:solidFill>
                    <a:schemeClr val="accent5"/>
                  </a:solidFill>
                  <a:latin typeface="Times New Roman" panose="02020603050405020304" pitchFamily="18" charset="0"/>
                  <a:cs typeface="Times New Roman" panose="02020603050405020304" pitchFamily="18" charset="0"/>
                </a:rPr>
                <a:t>true</a:t>
              </a:r>
            </a:p>
          </p:txBody>
        </p:sp>
        <p:sp>
          <p:nvSpPr>
            <p:cNvPr id="19" name="TextBox 18"/>
            <p:cNvSpPr txBox="1"/>
            <p:nvPr/>
          </p:nvSpPr>
          <p:spPr>
            <a:xfrm>
              <a:off x="6663788" y="4394072"/>
              <a:ext cx="524503"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false</a:t>
              </a:r>
            </a:p>
          </p:txBody>
        </p:sp>
        <p:cxnSp>
          <p:nvCxnSpPr>
            <p:cNvPr id="20" name="Straight Arrow Connector 19"/>
            <p:cNvCxnSpPr/>
            <p:nvPr/>
          </p:nvCxnSpPr>
          <p:spPr>
            <a:xfrm>
              <a:off x="6602058" y="4424141"/>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551856" y="199306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504479" y="1884899"/>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2"/>
          <p:cNvSpPr>
            <a:spLocks noChangeArrowheads="1"/>
          </p:cNvSpPr>
          <p:nvPr/>
        </p:nvSpPr>
        <p:spPr bwMode="auto">
          <a:xfrm>
            <a:off x="188015" y="3798829"/>
            <a:ext cx="4338246" cy="2037481"/>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int</a:t>
            </a:r>
            <a:r>
              <a:rPr lang="en-US" altLang="en-US" sz="1600" dirty="0">
                <a:cs typeface="Courier New" panose="02070309020205020404" pitchFamily="49" charset="0"/>
              </a:rPr>
              <a:t> n = 100, count = 1;</a:t>
            </a:r>
          </a:p>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do  </a:t>
            </a:r>
            <a:r>
              <a:rPr lang="en-US" altLang="en-US" sz="16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System.out.println("</a:t>
            </a:r>
            <a:r>
              <a:rPr lang="en-US" altLang="en-US" sz="1600" dirty="0">
                <a:solidFill>
                  <a:schemeClr val="accent2"/>
                </a:solidFill>
                <a:cs typeface="Courier New" panose="02070309020205020404" pitchFamily="49" charset="0"/>
              </a:rPr>
              <a:t>Welcome to ICS108!</a:t>
            </a:r>
            <a:r>
              <a:rPr lang="en-US" altLang="en-US" sz="16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count++;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a:t>
            </a:r>
            <a:r>
              <a:rPr lang="en-US" altLang="en-US" sz="1600" dirty="0">
                <a:solidFill>
                  <a:schemeClr val="accent5"/>
                </a:solidFill>
                <a:cs typeface="Courier New" panose="02070309020205020404" pitchFamily="49" charset="0"/>
              </a:rPr>
              <a:t> while</a:t>
            </a:r>
            <a:r>
              <a:rPr lang="en-US" altLang="en-US" sz="1600" dirty="0">
                <a:cs typeface="Courier New" panose="02070309020205020404" pitchFamily="49" charset="0"/>
              </a:rPr>
              <a:t>(count &lt;= n);</a:t>
            </a:r>
          </a:p>
          <a:p>
            <a:pPr>
              <a:lnSpc>
                <a:spcPct val="90000"/>
              </a:lnSpc>
              <a:spcBef>
                <a:spcPct val="50000"/>
              </a:spcBef>
              <a:buClr>
                <a:schemeClr val="tx2"/>
              </a:buClr>
              <a:buSzPct val="75000"/>
              <a:buFont typeface="Monotype Sorts"/>
              <a:buNone/>
            </a:pPr>
            <a:endParaRPr lang="en-US" altLang="en-US" sz="1600" dirty="0">
              <a:cs typeface="Courier New" panose="02070309020205020404" pitchFamily="49" charset="0"/>
            </a:endParaRPr>
          </a:p>
        </p:txBody>
      </p:sp>
      <p:sp>
        <p:nvSpPr>
          <p:cNvPr id="26" name="Rectangle 12"/>
          <p:cNvSpPr>
            <a:spLocks noChangeArrowheads="1"/>
          </p:cNvSpPr>
          <p:nvPr/>
        </p:nvSpPr>
        <p:spPr bwMode="auto">
          <a:xfrm>
            <a:off x="4659656" y="4716823"/>
            <a:ext cx="4310165" cy="1692771"/>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int</a:t>
            </a:r>
            <a:r>
              <a:rPr lang="en-US" altLang="en-US" sz="1600" dirty="0">
                <a:cs typeface="Courier New" panose="02070309020205020404" pitchFamily="49" charset="0"/>
              </a:rPr>
              <a:t> n= 100, count = 1;</a:t>
            </a:r>
          </a:p>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while</a:t>
            </a:r>
            <a:r>
              <a:rPr lang="en-US" altLang="en-US" sz="1600" dirty="0">
                <a:cs typeface="Courier New" panose="02070309020205020404" pitchFamily="49" charset="0"/>
              </a:rPr>
              <a:t> (count &lt;= n) {</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System.out.println("</a:t>
            </a:r>
            <a:r>
              <a:rPr lang="en-US" altLang="en-US" sz="1600" dirty="0">
                <a:solidFill>
                  <a:schemeClr val="accent2"/>
                </a:solidFill>
                <a:cs typeface="Courier New" panose="02070309020205020404" pitchFamily="49" charset="0"/>
              </a:rPr>
              <a:t>Welcome to ICS108!</a:t>
            </a:r>
            <a:r>
              <a:rPr lang="en-US" altLang="en-US" sz="16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count++;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a:t>
            </a:r>
          </a:p>
        </p:txBody>
      </p:sp>
      <p:grpSp>
        <p:nvGrpSpPr>
          <p:cNvPr id="33" name="Group 32"/>
          <p:cNvGrpSpPr/>
          <p:nvPr/>
        </p:nvGrpSpPr>
        <p:grpSpPr>
          <a:xfrm>
            <a:off x="214045" y="4143491"/>
            <a:ext cx="6117181" cy="1351045"/>
            <a:chOff x="214045" y="4143491"/>
            <a:chExt cx="6117181" cy="1351045"/>
          </a:xfrm>
        </p:grpSpPr>
        <p:sp>
          <p:nvSpPr>
            <p:cNvPr id="31" name="Rounded Rectangle 30"/>
            <p:cNvSpPr/>
            <p:nvPr/>
          </p:nvSpPr>
          <p:spPr>
            <a:xfrm>
              <a:off x="389143" y="5146666"/>
              <a:ext cx="1641753" cy="34787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ounded Rectangle 26"/>
            <p:cNvSpPr/>
            <p:nvPr/>
          </p:nvSpPr>
          <p:spPr>
            <a:xfrm>
              <a:off x="4689473" y="5049078"/>
              <a:ext cx="1641753" cy="34787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ounded Rectangle 31"/>
            <p:cNvSpPr/>
            <p:nvPr/>
          </p:nvSpPr>
          <p:spPr>
            <a:xfrm>
              <a:off x="214045" y="4143491"/>
              <a:ext cx="302790" cy="32782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18834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To use </a:t>
            </a:r>
            <a:r>
              <a:rPr lang="en-US" dirty="0" err="1">
                <a:solidFill>
                  <a:srgbClr val="FF0000"/>
                </a:solidFill>
              </a:rPr>
              <a:t>boolean</a:t>
            </a:r>
            <a:r>
              <a:rPr lang="en-US" dirty="0">
                <a:solidFill>
                  <a:srgbClr val="FF0000"/>
                </a:solidFill>
              </a:rPr>
              <a:t> variables and expressions </a:t>
            </a:r>
            <a:r>
              <a:rPr lang="en-US" dirty="0"/>
              <a:t>(§3.2).</a:t>
            </a:r>
          </a:p>
          <a:p>
            <a:r>
              <a:rPr lang="en-US" dirty="0"/>
              <a:t>To </a:t>
            </a:r>
            <a:r>
              <a:rPr lang="en-US" dirty="0">
                <a:solidFill>
                  <a:srgbClr val="FF0000"/>
                </a:solidFill>
              </a:rPr>
              <a:t>implement selection </a:t>
            </a:r>
            <a:r>
              <a:rPr lang="en-US" dirty="0"/>
              <a:t>control structure(§§3.3-3.5).</a:t>
            </a:r>
          </a:p>
          <a:p>
            <a:r>
              <a:rPr lang="en-US" dirty="0"/>
              <a:t>To </a:t>
            </a:r>
            <a:r>
              <a:rPr lang="en-US" dirty="0">
                <a:solidFill>
                  <a:srgbClr val="FF0000"/>
                </a:solidFill>
              </a:rPr>
              <a:t>program</a:t>
            </a:r>
            <a:r>
              <a:rPr lang="en-US" dirty="0"/>
              <a:t> using selection statements (</a:t>
            </a:r>
            <a:r>
              <a:rPr lang="en-US" dirty="0" err="1"/>
              <a:t>SubtractionQuiz</a:t>
            </a:r>
            <a:r>
              <a:rPr lang="en-US" dirty="0"/>
              <a:t>, BMI) (§§3.7–3.9)</a:t>
            </a:r>
          </a:p>
          <a:p>
            <a:r>
              <a:rPr lang="en-US" dirty="0"/>
              <a:t>To implement selection control using </a:t>
            </a:r>
            <a:r>
              <a:rPr lang="en-US" dirty="0">
                <a:solidFill>
                  <a:srgbClr val="FF0000"/>
                </a:solidFill>
              </a:rPr>
              <a:t>switch statements</a:t>
            </a:r>
            <a:r>
              <a:rPr lang="en-US" dirty="0"/>
              <a:t>(§3.13).</a:t>
            </a:r>
          </a:p>
          <a:p>
            <a:r>
              <a:rPr lang="en-US" dirty="0"/>
              <a:t>To write expressions using the </a:t>
            </a:r>
            <a:r>
              <a:rPr lang="en-US" dirty="0">
                <a:solidFill>
                  <a:srgbClr val="FF0000"/>
                </a:solidFill>
              </a:rPr>
              <a:t>conditional operator</a:t>
            </a:r>
            <a:r>
              <a:rPr lang="en-US" dirty="0"/>
              <a:t>(§3.14).</a:t>
            </a:r>
          </a:p>
          <a:p>
            <a:r>
              <a:rPr lang="en-US" sz="2800" dirty="0"/>
              <a:t>To write </a:t>
            </a:r>
            <a:r>
              <a:rPr lang="en-US" sz="2800" dirty="0">
                <a:solidFill>
                  <a:srgbClr val="FF0000"/>
                </a:solidFill>
              </a:rPr>
              <a:t>loops</a:t>
            </a:r>
            <a:r>
              <a:rPr lang="en-US" sz="2800" dirty="0"/>
              <a:t> using:</a:t>
            </a:r>
          </a:p>
          <a:p>
            <a:pPr lvl="1"/>
            <a:r>
              <a:rPr lang="en-US" dirty="0">
                <a:solidFill>
                  <a:srgbClr val="FF0000"/>
                </a:solidFill>
              </a:rPr>
              <a:t>While</a:t>
            </a:r>
            <a:r>
              <a:rPr lang="en-US" dirty="0"/>
              <a:t> statement</a:t>
            </a:r>
            <a:r>
              <a:rPr lang="en-US" altLang="en-US" dirty="0"/>
              <a:t> (§5.2).</a:t>
            </a:r>
            <a:endParaRPr lang="en-US" dirty="0"/>
          </a:p>
          <a:p>
            <a:pPr lvl="1"/>
            <a:r>
              <a:rPr lang="en-US" dirty="0">
                <a:solidFill>
                  <a:srgbClr val="FF0000"/>
                </a:solidFill>
              </a:rPr>
              <a:t>Do-while</a:t>
            </a:r>
            <a:r>
              <a:rPr lang="en-US" dirty="0"/>
              <a:t> statement</a:t>
            </a:r>
            <a:r>
              <a:rPr lang="en-US" altLang="en-US" dirty="0"/>
              <a:t> (§5.3).</a:t>
            </a:r>
            <a:endParaRPr lang="en-US" dirty="0"/>
          </a:p>
          <a:p>
            <a:pPr lvl="1"/>
            <a:r>
              <a:rPr lang="en-US" dirty="0">
                <a:solidFill>
                  <a:srgbClr val="FF0000"/>
                </a:solidFill>
              </a:rPr>
              <a:t>For</a:t>
            </a:r>
            <a:r>
              <a:rPr lang="en-US" dirty="0"/>
              <a:t> statement</a:t>
            </a:r>
            <a:r>
              <a:rPr lang="en-US" altLang="en-US" dirty="0"/>
              <a:t> (§5.4).</a:t>
            </a:r>
            <a:endParaRPr lang="en-US" dirty="0"/>
          </a:p>
          <a:p>
            <a:r>
              <a:rPr lang="en-US" dirty="0"/>
              <a:t>To </a:t>
            </a:r>
            <a:r>
              <a:rPr lang="en-US" dirty="0">
                <a:solidFill>
                  <a:srgbClr val="FF0000"/>
                </a:solidFill>
              </a:rPr>
              <a:t>write programs </a:t>
            </a:r>
            <a:r>
              <a:rPr lang="en-US" dirty="0"/>
              <a:t>using loops(</a:t>
            </a:r>
            <a:r>
              <a:rPr lang="en-US" altLang="en-US" dirty="0"/>
              <a:t>(§§5.5-5.11)</a:t>
            </a:r>
            <a:endParaRPr lang="en-US" b="1" dirty="0"/>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a:t>
            </a:fld>
            <a:endParaRPr lang="en-US"/>
          </a:p>
        </p:txBody>
      </p:sp>
    </p:spTree>
    <p:extLst>
      <p:ext uri="{BB962C8B-B14F-4D97-AF65-F5344CB8AC3E}">
        <p14:creationId xmlns:p14="http://schemas.microsoft.com/office/powerpoint/2010/main" val="3097060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a:t>
            </a:r>
            <a:r>
              <a:rPr lang="en-US" dirty="0">
                <a:solidFill>
                  <a:srgbClr val="C00000"/>
                </a:solidFill>
              </a:rPr>
              <a:t> for loop </a:t>
            </a:r>
            <a:r>
              <a:rPr lang="en-US" dirty="0"/>
              <a:t>allows you to efficiently write a loop that needs to execute a specific number of time.</a:t>
            </a:r>
          </a:p>
          <a:p>
            <a:endParaRPr lang="en-US" dirty="0"/>
          </a:p>
        </p:txBody>
      </p:sp>
      <p:sp>
        <p:nvSpPr>
          <p:cNvPr id="3" name="Title 2"/>
          <p:cNvSpPr>
            <a:spLocks noGrp="1"/>
          </p:cNvSpPr>
          <p:nvPr>
            <p:ph type="ctrTitle"/>
          </p:nvPr>
        </p:nvSpPr>
        <p:spPr/>
        <p:txBody>
          <a:bodyPr/>
          <a:lstStyle/>
          <a:p>
            <a:r>
              <a:rPr lang="en-US" dirty="0"/>
              <a:t>For Statement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40</a:t>
            </a:fld>
            <a:endParaRPr lang="en-US"/>
          </a:p>
        </p:txBody>
      </p:sp>
      <p:sp>
        <p:nvSpPr>
          <p:cNvPr id="6" name="Rectangle 9"/>
          <p:cNvSpPr>
            <a:spLocks noChangeArrowheads="1"/>
          </p:cNvSpPr>
          <p:nvPr/>
        </p:nvSpPr>
        <p:spPr bwMode="auto">
          <a:xfrm>
            <a:off x="1534436" y="1947310"/>
            <a:ext cx="5727681" cy="150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1800" dirty="0"/>
              <a:t>for (</a:t>
            </a:r>
            <a:r>
              <a:rPr lang="en-US" sz="1800" dirty="0">
                <a:solidFill>
                  <a:schemeClr val="accent5"/>
                </a:solidFill>
                <a:cs typeface="Times New Roman" panose="02020603050405020304" pitchFamily="18" charset="0"/>
              </a:rPr>
              <a:t>counter-initialization</a:t>
            </a:r>
            <a:r>
              <a:rPr lang="en-US" altLang="en-US" sz="1800" dirty="0"/>
              <a:t>; </a:t>
            </a:r>
            <a:r>
              <a:rPr lang="en-US" altLang="en-US" sz="1800" dirty="0">
                <a:solidFill>
                  <a:srgbClr val="FF0000"/>
                </a:solidFill>
              </a:rPr>
              <a:t>loop-condition</a:t>
            </a:r>
            <a:r>
              <a:rPr lang="en-US" altLang="en-US" sz="1800" dirty="0"/>
              <a:t>; </a:t>
            </a:r>
            <a:r>
              <a:rPr lang="en-US" sz="1800" dirty="0">
                <a:solidFill>
                  <a:schemeClr val="accent6"/>
                </a:solidFill>
                <a:cs typeface="Times New Roman" panose="02020603050405020304" pitchFamily="18" charset="0"/>
              </a:rPr>
              <a:t>counter-update</a:t>
            </a:r>
            <a:r>
              <a:rPr lang="en-US" altLang="en-US" sz="1800" dirty="0"/>
              <a:t>) {</a:t>
            </a:r>
          </a:p>
          <a:p>
            <a:pPr>
              <a:lnSpc>
                <a:spcPct val="90000"/>
              </a:lnSpc>
              <a:spcBef>
                <a:spcPct val="50000"/>
              </a:spcBef>
              <a:buNone/>
            </a:pPr>
            <a:r>
              <a:rPr lang="en-US" altLang="en-US" sz="1800" dirty="0"/>
              <a:t>   // loop body;</a:t>
            </a:r>
          </a:p>
          <a:p>
            <a:pPr>
              <a:lnSpc>
                <a:spcPct val="90000"/>
              </a:lnSpc>
              <a:spcBef>
                <a:spcPct val="50000"/>
              </a:spcBef>
              <a:buNone/>
            </a:pPr>
            <a:r>
              <a:rPr lang="en-US" altLang="en-US" sz="1800" dirty="0"/>
              <a:t>   Statement(s);</a:t>
            </a:r>
          </a:p>
          <a:p>
            <a:pPr>
              <a:lnSpc>
                <a:spcPct val="90000"/>
              </a:lnSpc>
              <a:spcBef>
                <a:spcPct val="50000"/>
              </a:spcBef>
              <a:buNone/>
            </a:pPr>
            <a:r>
              <a:rPr lang="en-US" altLang="en-US" sz="1800" dirty="0"/>
              <a:t>}</a:t>
            </a:r>
          </a:p>
        </p:txBody>
      </p:sp>
      <p:sp>
        <p:nvSpPr>
          <p:cNvPr id="7" name="Rectangle 6"/>
          <p:cNvSpPr/>
          <p:nvPr/>
        </p:nvSpPr>
        <p:spPr>
          <a:xfrm>
            <a:off x="390562" y="1877241"/>
            <a:ext cx="1053494" cy="461665"/>
          </a:xfrm>
          <a:prstGeom prst="rect">
            <a:avLst/>
          </a:prstGeom>
        </p:spPr>
        <p:txBody>
          <a:bodyPr wrap="none">
            <a:spAutoFit/>
          </a:bodyPr>
          <a:lstStyle/>
          <a:p>
            <a:r>
              <a:rPr lang="en-US" sz="2400" b="1" dirty="0">
                <a:solidFill>
                  <a:srgbClr val="C00000"/>
                </a:solidFill>
                <a:latin typeface="Garamond" panose="02020404030301010803" pitchFamily="18" charset="0"/>
              </a:rPr>
              <a:t>Syntax</a:t>
            </a:r>
          </a:p>
        </p:txBody>
      </p:sp>
      <p:grpSp>
        <p:nvGrpSpPr>
          <p:cNvPr id="43" name="Group 42"/>
          <p:cNvGrpSpPr/>
          <p:nvPr/>
        </p:nvGrpSpPr>
        <p:grpSpPr>
          <a:xfrm>
            <a:off x="7186939" y="1737606"/>
            <a:ext cx="1839582" cy="3847053"/>
            <a:chOff x="5711099" y="2477875"/>
            <a:chExt cx="1839582" cy="3847053"/>
          </a:xfrm>
        </p:grpSpPr>
        <p:cxnSp>
          <p:nvCxnSpPr>
            <p:cNvPr id="11" name="Straight Arrow Connector 10"/>
            <p:cNvCxnSpPr/>
            <p:nvPr/>
          </p:nvCxnSpPr>
          <p:spPr>
            <a:xfrm flipH="1">
              <a:off x="6483048" y="2569295"/>
              <a:ext cx="10218" cy="109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951125" y="3670630"/>
              <a:ext cx="1097279" cy="872578"/>
              <a:chOff x="6116578" y="3982940"/>
              <a:chExt cx="1277998" cy="904561"/>
            </a:xfrm>
          </p:grpSpPr>
          <p:sp>
            <p:nvSpPr>
              <p:cNvPr id="20" name="Diamond 19"/>
              <p:cNvSpPr/>
              <p:nvPr/>
            </p:nvSpPr>
            <p:spPr>
              <a:xfrm>
                <a:off x="6116578" y="3982940"/>
                <a:ext cx="1277998" cy="90456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1" name="Rectangle 20"/>
              <p:cNvSpPr/>
              <p:nvPr/>
            </p:nvSpPr>
            <p:spPr>
              <a:xfrm>
                <a:off x="6245595" y="4105578"/>
                <a:ext cx="1004828" cy="542398"/>
              </a:xfrm>
              <a:prstGeom prst="rect">
                <a:avLst/>
              </a:prstGeom>
            </p:spPr>
            <p:txBody>
              <a:bodyPr wrap="none">
                <a:spAutoFit/>
              </a:bodyPr>
              <a:lstStyle/>
              <a:p>
                <a:pPr algn="ctr"/>
                <a:r>
                  <a:rPr lang="en-US" sz="1400" dirty="0">
                    <a:latin typeface="Times New Roman" panose="02020603050405020304" pitchFamily="18" charset="0"/>
                    <a:cs typeface="Times New Roman" panose="02020603050405020304" pitchFamily="18" charset="0"/>
                  </a:rPr>
                  <a:t>loop</a:t>
                </a:r>
              </a:p>
              <a:p>
                <a:pPr algn="ctr"/>
                <a:r>
                  <a:rPr lang="en-US" sz="1400" dirty="0">
                    <a:latin typeface="Times New Roman" panose="02020603050405020304" pitchFamily="18" charset="0"/>
                    <a:cs typeface="Times New Roman" panose="02020603050405020304" pitchFamily="18" charset="0"/>
                  </a:rPr>
                  <a:t>condition</a:t>
                </a:r>
                <a:endParaRPr lang="en-US" sz="1600" dirty="0">
                  <a:latin typeface="Times New Roman" panose="02020603050405020304" pitchFamily="18" charset="0"/>
                  <a:cs typeface="Times New Roman" panose="02020603050405020304" pitchFamily="18" charset="0"/>
                </a:endParaRPr>
              </a:p>
            </p:txBody>
          </p:sp>
        </p:grpSp>
        <p:cxnSp>
          <p:nvCxnSpPr>
            <p:cNvPr id="12" name="Straight Arrow Connector 11"/>
            <p:cNvCxnSpPr/>
            <p:nvPr/>
          </p:nvCxnSpPr>
          <p:spPr>
            <a:xfrm>
              <a:off x="6521497" y="6027748"/>
              <a:ext cx="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2" idx="1"/>
            </p:cNvCxnSpPr>
            <p:nvPr/>
          </p:nvCxnSpPr>
          <p:spPr>
            <a:xfrm rot="10800000">
              <a:off x="5711102" y="3468789"/>
              <a:ext cx="378529" cy="2217308"/>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11099" y="3468787"/>
              <a:ext cx="760952"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6" name="Oval 15"/>
            <p:cNvSpPr>
              <a:spLocks noChangeAspect="1"/>
            </p:cNvSpPr>
            <p:nvPr/>
          </p:nvSpPr>
          <p:spPr>
            <a:xfrm>
              <a:off x="6442614" y="2477875"/>
              <a:ext cx="91440" cy="9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08975" y="4473451"/>
              <a:ext cx="463588" cy="307777"/>
            </a:xfrm>
            <a:prstGeom prst="rect">
              <a:avLst/>
            </a:prstGeom>
            <a:noFill/>
          </p:spPr>
          <p:txBody>
            <a:bodyPr wrap="none" rtlCol="0">
              <a:spAutoFit/>
            </a:bodyPr>
            <a:lstStyle/>
            <a:p>
              <a:r>
                <a:rPr lang="en-US" sz="1400" dirty="0">
                  <a:solidFill>
                    <a:schemeClr val="accent5"/>
                  </a:solidFill>
                  <a:latin typeface="Times New Roman" panose="02020603050405020304" pitchFamily="18" charset="0"/>
                  <a:cs typeface="Times New Roman" panose="02020603050405020304" pitchFamily="18" charset="0"/>
                </a:rPr>
                <a:t>true</a:t>
              </a:r>
            </a:p>
          </p:txBody>
        </p:sp>
        <p:sp>
          <p:nvSpPr>
            <p:cNvPr id="18" name="TextBox 17"/>
            <p:cNvSpPr txBox="1"/>
            <p:nvPr/>
          </p:nvSpPr>
          <p:spPr>
            <a:xfrm>
              <a:off x="7026178" y="3801966"/>
              <a:ext cx="524503" cy="307777"/>
            </a:xfrm>
            <a:prstGeom prst="rect">
              <a:avLst/>
            </a:prstGeom>
            <a:noFill/>
          </p:spPr>
          <p:txBody>
            <a:bodyPr wrap="non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false</a:t>
              </a:r>
            </a:p>
          </p:txBody>
        </p:sp>
        <p:cxnSp>
          <p:nvCxnSpPr>
            <p:cNvPr id="19" name="Straight Arrow Connector 18"/>
            <p:cNvCxnSpPr/>
            <p:nvPr/>
          </p:nvCxnSpPr>
          <p:spPr>
            <a:xfrm>
              <a:off x="6498288" y="455233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50661" y="2865814"/>
              <a:ext cx="921024" cy="433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counter-initialization</a:t>
              </a:r>
            </a:p>
          </p:txBody>
        </p:sp>
        <p:sp>
          <p:nvSpPr>
            <p:cNvPr id="32" name="Rectangle 31"/>
            <p:cNvSpPr/>
            <p:nvPr/>
          </p:nvSpPr>
          <p:spPr>
            <a:xfrm>
              <a:off x="6089630" y="5474642"/>
              <a:ext cx="880110" cy="422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counter-update</a:t>
              </a:r>
            </a:p>
          </p:txBody>
        </p:sp>
        <p:sp>
          <p:nvSpPr>
            <p:cNvPr id="10" name="Rectangle 9"/>
            <p:cNvSpPr/>
            <p:nvPr/>
          </p:nvSpPr>
          <p:spPr>
            <a:xfrm>
              <a:off x="6070012" y="4796839"/>
              <a:ext cx="880110" cy="42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Statements</a:t>
              </a:r>
            </a:p>
            <a:p>
              <a:pPr algn="ctr"/>
              <a:r>
                <a:rPr lang="en-US" sz="1100" dirty="0">
                  <a:solidFill>
                    <a:schemeClr val="tx1"/>
                  </a:solidFill>
                  <a:latin typeface="Times New Roman" panose="02020603050405020304" pitchFamily="18" charset="0"/>
                  <a:cs typeface="Times New Roman" panose="02020603050405020304" pitchFamily="18" charset="0"/>
                </a:rPr>
                <a:t>Loop body</a:t>
              </a:r>
            </a:p>
          </p:txBody>
        </p:sp>
        <p:cxnSp>
          <p:nvCxnSpPr>
            <p:cNvPr id="35" name="Elbow Connector 34"/>
            <p:cNvCxnSpPr/>
            <p:nvPr/>
          </p:nvCxnSpPr>
          <p:spPr>
            <a:xfrm rot="5400000">
              <a:off x="5966893" y="4669712"/>
              <a:ext cx="1920831" cy="795245"/>
            </a:xfrm>
            <a:prstGeom prst="bentConnector3">
              <a:avLst>
                <a:gd name="adj1" fmla="val 99390"/>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7026178" y="4106919"/>
              <a:ext cx="32004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sp>
        <p:nvSpPr>
          <p:cNvPr id="26" name="Rectangle 9"/>
          <p:cNvSpPr>
            <a:spLocks noChangeArrowheads="1"/>
          </p:cNvSpPr>
          <p:nvPr/>
        </p:nvSpPr>
        <p:spPr bwMode="auto">
          <a:xfrm>
            <a:off x="383919" y="3571883"/>
            <a:ext cx="4760377" cy="1003352"/>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1600" dirty="0"/>
              <a:t>for (</a:t>
            </a:r>
            <a:r>
              <a:rPr lang="en-US" sz="1600" dirty="0">
                <a:solidFill>
                  <a:schemeClr val="accent5"/>
                </a:solidFill>
                <a:cs typeface="Times New Roman" panose="02020603050405020304" pitchFamily="18" charset="0"/>
              </a:rPr>
              <a:t>int </a:t>
            </a:r>
            <a:r>
              <a:rPr lang="en-US" sz="1600" dirty="0" err="1">
                <a:solidFill>
                  <a:schemeClr val="accent5"/>
                </a:solidFill>
                <a:cs typeface="Times New Roman" panose="02020603050405020304" pitchFamily="18" charset="0"/>
              </a:rPr>
              <a:t>i</a:t>
            </a:r>
            <a:r>
              <a:rPr lang="en-US" sz="1600" dirty="0">
                <a:solidFill>
                  <a:schemeClr val="accent5"/>
                </a:solidFill>
                <a:cs typeface="Times New Roman" panose="02020603050405020304" pitchFamily="18" charset="0"/>
              </a:rPr>
              <a:t>=1</a:t>
            </a:r>
            <a:r>
              <a:rPr lang="en-US" altLang="en-US" sz="1600" dirty="0"/>
              <a:t>; </a:t>
            </a:r>
            <a:r>
              <a:rPr lang="en-US" altLang="en-US" sz="1600" dirty="0" err="1">
                <a:solidFill>
                  <a:srgbClr val="FF0000"/>
                </a:solidFill>
              </a:rPr>
              <a:t>i</a:t>
            </a:r>
            <a:r>
              <a:rPr lang="en-US" altLang="en-US" sz="1600" dirty="0">
                <a:solidFill>
                  <a:srgbClr val="FF0000"/>
                </a:solidFill>
              </a:rPr>
              <a:t>&lt;=100</a:t>
            </a:r>
            <a:r>
              <a:rPr lang="en-US" altLang="en-US" sz="1600" dirty="0"/>
              <a:t>; </a:t>
            </a:r>
            <a:r>
              <a:rPr lang="en-US" sz="1600" dirty="0" err="1">
                <a:solidFill>
                  <a:schemeClr val="accent6"/>
                </a:solidFill>
                <a:cs typeface="Times New Roman" panose="02020603050405020304" pitchFamily="18" charset="0"/>
              </a:rPr>
              <a:t>i</a:t>
            </a:r>
            <a:r>
              <a:rPr lang="en-US" sz="1600" dirty="0">
                <a:solidFill>
                  <a:schemeClr val="accent6"/>
                </a:solidFill>
                <a:cs typeface="Times New Roman" panose="02020603050405020304" pitchFamily="18" charset="0"/>
              </a:rPr>
              <a:t>++</a:t>
            </a:r>
            <a:r>
              <a:rPr lang="en-US" altLang="en-US" sz="1600" dirty="0"/>
              <a:t>) {</a:t>
            </a:r>
          </a:p>
          <a:p>
            <a:pPr>
              <a:lnSpc>
                <a:spcPct val="90000"/>
              </a:lnSpc>
              <a:spcBef>
                <a:spcPct val="50000"/>
              </a:spcBef>
              <a:buNone/>
            </a:pPr>
            <a:r>
              <a:rPr lang="en-US" altLang="en-US" sz="1600" dirty="0"/>
              <a:t>   </a:t>
            </a:r>
            <a:r>
              <a:rPr lang="en-US" altLang="en-US" sz="1600" dirty="0">
                <a:cs typeface="Courier New" panose="02070309020205020404" pitchFamily="49" charset="0"/>
              </a:rPr>
              <a:t>	System.out.println("</a:t>
            </a:r>
            <a:r>
              <a:rPr lang="en-US" altLang="en-US" sz="1600" dirty="0">
                <a:solidFill>
                  <a:schemeClr val="accent2"/>
                </a:solidFill>
                <a:cs typeface="Courier New" panose="02070309020205020404" pitchFamily="49" charset="0"/>
              </a:rPr>
              <a:t>Welcome to ICS108!</a:t>
            </a:r>
            <a:r>
              <a:rPr lang="en-US" altLang="en-US" sz="1600" dirty="0">
                <a:cs typeface="Courier New" panose="02070309020205020404" pitchFamily="49" charset="0"/>
              </a:rPr>
              <a:t>");</a:t>
            </a:r>
          </a:p>
          <a:p>
            <a:pPr>
              <a:lnSpc>
                <a:spcPct val="90000"/>
              </a:lnSpc>
              <a:spcBef>
                <a:spcPct val="50000"/>
              </a:spcBef>
              <a:buNone/>
            </a:pPr>
            <a:r>
              <a:rPr lang="en-US" altLang="en-US" sz="1600" dirty="0"/>
              <a:t>}</a:t>
            </a:r>
          </a:p>
        </p:txBody>
      </p:sp>
      <p:sp>
        <p:nvSpPr>
          <p:cNvPr id="27" name="Rectangle 12"/>
          <p:cNvSpPr>
            <a:spLocks noChangeArrowheads="1"/>
          </p:cNvSpPr>
          <p:nvPr/>
        </p:nvSpPr>
        <p:spPr bwMode="auto">
          <a:xfrm>
            <a:off x="2796074" y="4677626"/>
            <a:ext cx="4310165" cy="1692771"/>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int</a:t>
            </a:r>
            <a:r>
              <a:rPr lang="en-US" altLang="en-US" sz="1600" dirty="0">
                <a:cs typeface="Courier New" panose="02070309020205020404" pitchFamily="49" charset="0"/>
              </a:rPr>
              <a:t> </a:t>
            </a:r>
            <a:r>
              <a:rPr lang="en-US" altLang="en-US" sz="1600" dirty="0" err="1">
                <a:solidFill>
                  <a:schemeClr val="accent5"/>
                </a:solidFill>
                <a:cs typeface="Courier New" panose="02070309020205020404" pitchFamily="49" charset="0"/>
              </a:rPr>
              <a:t>i</a:t>
            </a:r>
            <a:r>
              <a:rPr lang="en-US" altLang="en-US" sz="1600" dirty="0">
                <a:solidFill>
                  <a:schemeClr val="accent5"/>
                </a:solidFill>
                <a:cs typeface="Courier New" panose="02070309020205020404" pitchFamily="49" charset="0"/>
              </a:rPr>
              <a:t> = 1;</a:t>
            </a:r>
          </a:p>
          <a:p>
            <a:pPr>
              <a:lnSpc>
                <a:spcPct val="90000"/>
              </a:lnSpc>
              <a:spcBef>
                <a:spcPct val="50000"/>
              </a:spcBef>
              <a:buClr>
                <a:schemeClr val="tx2"/>
              </a:buClr>
              <a:buSzPct val="75000"/>
              <a:buFont typeface="Monotype Sorts"/>
              <a:buNone/>
            </a:pPr>
            <a:r>
              <a:rPr lang="en-US" altLang="en-US" sz="1600" dirty="0">
                <a:solidFill>
                  <a:schemeClr val="accent5"/>
                </a:solidFill>
                <a:cs typeface="Courier New" panose="02070309020205020404" pitchFamily="49" charset="0"/>
              </a:rPr>
              <a:t>while</a:t>
            </a:r>
            <a:r>
              <a:rPr lang="en-US" altLang="en-US" sz="1600" dirty="0">
                <a:cs typeface="Courier New" panose="02070309020205020404" pitchFamily="49" charset="0"/>
              </a:rPr>
              <a:t> (</a:t>
            </a:r>
            <a:r>
              <a:rPr lang="en-US" altLang="en-US" sz="1600" dirty="0" err="1">
                <a:solidFill>
                  <a:srgbClr val="FF0000"/>
                </a:solidFill>
                <a:cs typeface="Courier New" panose="02070309020205020404" pitchFamily="49" charset="0"/>
              </a:rPr>
              <a:t>i</a:t>
            </a:r>
            <a:r>
              <a:rPr lang="en-US" altLang="en-US" sz="1600" dirty="0">
                <a:solidFill>
                  <a:srgbClr val="FF0000"/>
                </a:solidFill>
                <a:cs typeface="Courier New" panose="02070309020205020404" pitchFamily="49" charset="0"/>
              </a:rPr>
              <a:t> &lt;= 100</a:t>
            </a:r>
            <a:r>
              <a:rPr lang="en-US" altLang="en-US" sz="1600" dirty="0">
                <a:cs typeface="Courier New" panose="02070309020205020404" pitchFamily="49" charset="0"/>
              </a:rPr>
              <a:t>) {</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System.out.println("</a:t>
            </a:r>
            <a:r>
              <a:rPr lang="en-US" altLang="en-US" sz="1600" dirty="0">
                <a:solidFill>
                  <a:schemeClr val="accent2"/>
                </a:solidFill>
                <a:cs typeface="Courier New" panose="02070309020205020404" pitchFamily="49" charset="0"/>
              </a:rPr>
              <a:t>Welcome to ICS108!</a:t>
            </a:r>
            <a:r>
              <a:rPr lang="en-US" altLang="en-US" sz="1600" dirty="0">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	</a:t>
            </a:r>
            <a:r>
              <a:rPr lang="en-US" altLang="en-US" sz="1600" dirty="0" err="1">
                <a:solidFill>
                  <a:schemeClr val="accent6"/>
                </a:solidFill>
                <a:cs typeface="Courier New" panose="02070309020205020404" pitchFamily="49" charset="0"/>
              </a:rPr>
              <a:t>i</a:t>
            </a:r>
            <a:r>
              <a:rPr lang="en-US" altLang="en-US" sz="1600" dirty="0">
                <a:solidFill>
                  <a:schemeClr val="accent6"/>
                </a:solidFill>
                <a:cs typeface="Courier New" panose="02070309020205020404" pitchFamily="49" charset="0"/>
              </a:rPr>
              <a:t>++;</a:t>
            </a:r>
          </a:p>
          <a:p>
            <a:pPr>
              <a:lnSpc>
                <a:spcPct val="90000"/>
              </a:lnSpc>
              <a:spcBef>
                <a:spcPct val="50000"/>
              </a:spcBef>
              <a:buClr>
                <a:schemeClr val="tx2"/>
              </a:buClr>
              <a:buSzPct val="75000"/>
              <a:buFont typeface="Monotype Sorts"/>
              <a:buNone/>
            </a:pPr>
            <a:r>
              <a:rPr lang="en-US" altLang="en-US" sz="1600" dirty="0">
                <a:cs typeface="Courier New" panose="02070309020205020404" pitchFamily="49" charset="0"/>
              </a:rPr>
              <a:t>}</a:t>
            </a:r>
          </a:p>
        </p:txBody>
      </p:sp>
      <p:cxnSp>
        <p:nvCxnSpPr>
          <p:cNvPr id="8" name="Elbow Connector 7"/>
          <p:cNvCxnSpPr/>
          <p:nvPr/>
        </p:nvCxnSpPr>
        <p:spPr>
          <a:xfrm rot="10800000">
            <a:off x="998486" y="3812063"/>
            <a:ext cx="1846281" cy="1046826"/>
          </a:xfrm>
          <a:prstGeom prst="bentConnector3">
            <a:avLst>
              <a:gd name="adj1" fmla="val 1086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p:nvPr/>
        </p:nvCxnSpPr>
        <p:spPr>
          <a:xfrm rot="16200000" flipV="1">
            <a:off x="1786760" y="4351282"/>
            <a:ext cx="1954925" cy="1051037"/>
          </a:xfrm>
          <a:prstGeom prst="bentConnector3">
            <a:avLst>
              <a:gd name="adj1" fmla="val 538"/>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Elbow Connector 40"/>
          <p:cNvCxnSpPr/>
          <p:nvPr/>
        </p:nvCxnSpPr>
        <p:spPr>
          <a:xfrm rot="10800000">
            <a:off x="1650449" y="3811847"/>
            <a:ext cx="2128152" cy="1475633"/>
          </a:xfrm>
          <a:prstGeom prst="bentConnector3">
            <a:avLst>
              <a:gd name="adj1" fmla="val 9988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4624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Loop Statements: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41</a:t>
            </a:fld>
            <a:endParaRPr lang="en-US"/>
          </a:p>
        </p:txBody>
      </p:sp>
      <p:sp>
        <p:nvSpPr>
          <p:cNvPr id="5" name="Rectangle 9"/>
          <p:cNvSpPr>
            <a:spLocks noChangeArrowheads="1"/>
          </p:cNvSpPr>
          <p:nvPr/>
        </p:nvSpPr>
        <p:spPr bwMode="auto">
          <a:xfrm>
            <a:off x="3081981" y="2928817"/>
            <a:ext cx="2980038" cy="1505027"/>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1800" b="1" dirty="0">
                <a:solidFill>
                  <a:schemeClr val="accent5"/>
                </a:solidFill>
              </a:rPr>
              <a:t>int </a:t>
            </a:r>
            <a:r>
              <a:rPr lang="en-US" altLang="en-US" sz="1800" b="1" dirty="0">
                <a:solidFill>
                  <a:srgbClr val="7030A0"/>
                </a:solidFill>
              </a:rPr>
              <a:t>n =100;</a:t>
            </a:r>
          </a:p>
          <a:p>
            <a:pPr>
              <a:lnSpc>
                <a:spcPct val="90000"/>
              </a:lnSpc>
              <a:spcBef>
                <a:spcPct val="50000"/>
              </a:spcBef>
              <a:buNone/>
            </a:pPr>
            <a:r>
              <a:rPr lang="en-US" altLang="en-US" sz="1800" b="1" dirty="0">
                <a:solidFill>
                  <a:schemeClr val="accent5"/>
                </a:solidFill>
              </a:rPr>
              <a:t>for</a:t>
            </a:r>
            <a:r>
              <a:rPr lang="en-US" altLang="en-US" sz="1800" b="1" dirty="0"/>
              <a:t> (</a:t>
            </a:r>
            <a:r>
              <a:rPr lang="en-US" altLang="en-US" sz="1800" b="1" dirty="0">
                <a:solidFill>
                  <a:schemeClr val="accent5"/>
                </a:solidFill>
              </a:rPr>
              <a:t>int</a:t>
            </a:r>
            <a:r>
              <a:rPr lang="en-US" altLang="en-US" sz="1800" b="1" dirty="0">
                <a:solidFill>
                  <a:srgbClr val="7030A0"/>
                </a:solidFill>
              </a:rPr>
              <a:t> </a:t>
            </a:r>
            <a:r>
              <a:rPr lang="en-US" altLang="en-US" sz="1800" b="1" dirty="0" err="1">
                <a:solidFill>
                  <a:srgbClr val="7030A0"/>
                </a:solidFill>
              </a:rPr>
              <a:t>i</a:t>
            </a:r>
            <a:r>
              <a:rPr lang="en-US" altLang="en-US" sz="1800" b="1" dirty="0">
                <a:solidFill>
                  <a:srgbClr val="7030A0"/>
                </a:solidFill>
              </a:rPr>
              <a:t> = 1</a:t>
            </a:r>
            <a:r>
              <a:rPr lang="en-US" altLang="en-US" sz="1800" b="1" dirty="0"/>
              <a:t>; </a:t>
            </a:r>
            <a:r>
              <a:rPr lang="en-US" altLang="en-US" sz="1800" b="1" dirty="0" err="1">
                <a:solidFill>
                  <a:schemeClr val="accent2"/>
                </a:solidFill>
              </a:rPr>
              <a:t>i</a:t>
            </a:r>
            <a:r>
              <a:rPr lang="en-US" altLang="en-US" sz="1800" b="1" dirty="0">
                <a:solidFill>
                  <a:schemeClr val="accent2"/>
                </a:solidFill>
              </a:rPr>
              <a:t> &lt;= n </a:t>
            </a:r>
            <a:r>
              <a:rPr lang="en-US" altLang="en-US" sz="1800" b="1" dirty="0"/>
              <a:t>; </a:t>
            </a:r>
            <a:r>
              <a:rPr lang="en-US" altLang="en-US" sz="1800" b="1" dirty="0" err="1">
                <a:solidFill>
                  <a:srgbClr val="45B451"/>
                </a:solidFill>
              </a:rPr>
              <a:t>i</a:t>
            </a:r>
            <a:r>
              <a:rPr lang="en-US" altLang="en-US" sz="1800" b="1" dirty="0">
                <a:solidFill>
                  <a:srgbClr val="45B451"/>
                </a:solidFill>
              </a:rPr>
              <a:t>++) </a:t>
            </a:r>
            <a:r>
              <a:rPr lang="en-US" altLang="en-US" sz="1800" b="1" dirty="0"/>
              <a:t>{</a:t>
            </a:r>
          </a:p>
          <a:p>
            <a:pPr>
              <a:lnSpc>
                <a:spcPct val="90000"/>
              </a:lnSpc>
              <a:spcBef>
                <a:spcPct val="50000"/>
              </a:spcBef>
              <a:buNone/>
            </a:pPr>
            <a:r>
              <a:rPr lang="en-US" altLang="en-US" sz="1800" b="1" dirty="0">
                <a:solidFill>
                  <a:srgbClr val="FF0000"/>
                </a:solidFill>
              </a:rPr>
              <a:t>   </a:t>
            </a:r>
            <a:r>
              <a:rPr lang="en-US" altLang="en-US" sz="1800" dirty="0">
                <a:cs typeface="Courier New" panose="02070309020205020404" pitchFamily="49" charset="0"/>
              </a:rPr>
              <a:t> System.out.println(</a:t>
            </a:r>
            <a:r>
              <a:rPr lang="en-US" altLang="en-US" sz="1800" dirty="0" err="1">
                <a:cs typeface="Courier New" panose="02070309020205020404" pitchFamily="49" charset="0"/>
              </a:rPr>
              <a:t>i</a:t>
            </a:r>
            <a:r>
              <a:rPr lang="en-US" altLang="en-US" sz="1800" dirty="0">
                <a:cs typeface="Courier New" panose="02070309020205020404" pitchFamily="49" charset="0"/>
              </a:rPr>
              <a:t>);</a:t>
            </a:r>
          </a:p>
          <a:p>
            <a:pPr>
              <a:lnSpc>
                <a:spcPct val="90000"/>
              </a:lnSpc>
              <a:spcBef>
                <a:spcPct val="50000"/>
              </a:spcBef>
              <a:buNone/>
            </a:pPr>
            <a:r>
              <a:rPr lang="en-US" altLang="en-US" sz="1800" b="1" dirty="0"/>
              <a:t>}</a:t>
            </a:r>
          </a:p>
        </p:txBody>
      </p:sp>
      <p:sp>
        <p:nvSpPr>
          <p:cNvPr id="6" name="Rectangle 9"/>
          <p:cNvSpPr>
            <a:spLocks noChangeArrowheads="1"/>
          </p:cNvSpPr>
          <p:nvPr/>
        </p:nvSpPr>
        <p:spPr bwMode="auto">
          <a:xfrm>
            <a:off x="1826015" y="972426"/>
            <a:ext cx="5491971" cy="1892826"/>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a:buNone/>
            </a:pPr>
            <a:r>
              <a:rPr lang="en-US" altLang="en-US" sz="1800" b="1" dirty="0">
                <a:solidFill>
                  <a:schemeClr val="accent5"/>
                </a:solidFill>
              </a:rPr>
              <a:t>int</a:t>
            </a:r>
            <a:r>
              <a:rPr lang="en-US" altLang="en-US" sz="1800" b="1" dirty="0">
                <a:solidFill>
                  <a:srgbClr val="7030A0"/>
                </a:solidFill>
              </a:rPr>
              <a:t> n = 100, </a:t>
            </a:r>
            <a:r>
              <a:rPr lang="en-US" altLang="en-US" sz="1800" b="1" dirty="0" err="1">
                <a:solidFill>
                  <a:srgbClr val="7030A0"/>
                </a:solidFill>
              </a:rPr>
              <a:t>i</a:t>
            </a:r>
            <a:r>
              <a:rPr lang="en-US" altLang="en-US" sz="1800" b="1" dirty="0">
                <a:solidFill>
                  <a:srgbClr val="7030A0"/>
                </a:solidFill>
              </a:rPr>
              <a:t> =1;</a:t>
            </a:r>
          </a:p>
          <a:p>
            <a:pPr>
              <a:lnSpc>
                <a:spcPct val="90000"/>
              </a:lnSpc>
              <a:spcBef>
                <a:spcPct val="50000"/>
              </a:spcBef>
              <a:buFont typeface="Monotype Sorts"/>
              <a:buNone/>
            </a:pPr>
            <a:r>
              <a:rPr lang="en-US" altLang="en-US" sz="1800" b="1" dirty="0">
                <a:solidFill>
                  <a:schemeClr val="accent5"/>
                </a:solidFill>
              </a:rPr>
              <a:t>while</a:t>
            </a:r>
            <a:r>
              <a:rPr lang="en-US" altLang="en-US" sz="1800" b="1" dirty="0"/>
              <a:t> (</a:t>
            </a:r>
            <a:r>
              <a:rPr lang="en-US" altLang="en-US" sz="1800" b="1" dirty="0" err="1">
                <a:solidFill>
                  <a:schemeClr val="accent2"/>
                </a:solidFill>
              </a:rPr>
              <a:t>i</a:t>
            </a:r>
            <a:r>
              <a:rPr lang="en-US" altLang="en-US" sz="1800" b="1" dirty="0">
                <a:solidFill>
                  <a:schemeClr val="accent2"/>
                </a:solidFill>
              </a:rPr>
              <a:t> &lt;= n</a:t>
            </a:r>
            <a:r>
              <a:rPr lang="en-US" altLang="en-US" sz="1800" b="1" dirty="0"/>
              <a:t>) {</a:t>
            </a:r>
          </a:p>
          <a:p>
            <a:pPr>
              <a:lnSpc>
                <a:spcPct val="90000"/>
              </a:lnSpc>
              <a:spcBef>
                <a:spcPct val="50000"/>
              </a:spcBef>
              <a:buNone/>
            </a:pPr>
            <a:r>
              <a:rPr lang="en-US" altLang="en-US" sz="1800" b="1" dirty="0"/>
              <a:t>  	</a:t>
            </a:r>
            <a:r>
              <a:rPr lang="en-US" altLang="en-US" sz="1800" dirty="0">
                <a:cs typeface="Courier New" panose="02070309020205020404" pitchFamily="49" charset="0"/>
              </a:rPr>
              <a:t> System.out.println(</a:t>
            </a:r>
            <a:r>
              <a:rPr lang="en-US" altLang="en-US" sz="1800" dirty="0" err="1">
                <a:cs typeface="Courier New" panose="02070309020205020404" pitchFamily="49" charset="0"/>
              </a:rPr>
              <a:t>i</a:t>
            </a:r>
            <a:r>
              <a:rPr lang="en-US" altLang="en-US" sz="1800" dirty="0">
                <a:cs typeface="Courier New" panose="02070309020205020404" pitchFamily="49" charset="0"/>
              </a:rPr>
              <a:t>);</a:t>
            </a:r>
            <a:r>
              <a:rPr lang="en-US" altLang="en-US" sz="1800" b="1" dirty="0"/>
              <a:t>  	</a:t>
            </a:r>
          </a:p>
          <a:p>
            <a:pPr>
              <a:lnSpc>
                <a:spcPct val="90000"/>
              </a:lnSpc>
              <a:spcBef>
                <a:spcPct val="50000"/>
              </a:spcBef>
              <a:buNone/>
            </a:pPr>
            <a:r>
              <a:rPr lang="en-US" altLang="en-US" sz="1800" b="1" dirty="0">
                <a:solidFill>
                  <a:srgbClr val="45B451"/>
                </a:solidFill>
              </a:rPr>
              <a:t>	</a:t>
            </a:r>
            <a:r>
              <a:rPr lang="en-US" altLang="en-US" sz="1800" b="1" dirty="0" err="1">
                <a:solidFill>
                  <a:srgbClr val="45B451"/>
                </a:solidFill>
              </a:rPr>
              <a:t>i</a:t>
            </a:r>
            <a:r>
              <a:rPr lang="en-US" altLang="en-US" sz="1800" b="1" dirty="0">
                <a:solidFill>
                  <a:srgbClr val="45B451"/>
                </a:solidFill>
              </a:rPr>
              <a:t>++;</a:t>
            </a:r>
          </a:p>
          <a:p>
            <a:pPr>
              <a:lnSpc>
                <a:spcPct val="90000"/>
              </a:lnSpc>
              <a:spcBef>
                <a:spcPct val="50000"/>
              </a:spcBef>
              <a:buFont typeface="Monotype Sorts"/>
              <a:buNone/>
            </a:pPr>
            <a:r>
              <a:rPr lang="en-US" altLang="en-US" sz="1800" b="1" dirty="0"/>
              <a:t>}</a:t>
            </a:r>
          </a:p>
        </p:txBody>
      </p:sp>
      <p:sp>
        <p:nvSpPr>
          <p:cNvPr id="7" name="Rectangle 9"/>
          <p:cNvSpPr>
            <a:spLocks noChangeArrowheads="1"/>
          </p:cNvSpPr>
          <p:nvPr/>
        </p:nvSpPr>
        <p:spPr bwMode="auto">
          <a:xfrm>
            <a:off x="1826015" y="4501829"/>
            <a:ext cx="5491971" cy="1892826"/>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None/>
            </a:pPr>
            <a:r>
              <a:rPr lang="en-US" altLang="en-US" sz="1800" b="1" dirty="0">
                <a:solidFill>
                  <a:schemeClr val="accent5"/>
                </a:solidFill>
              </a:rPr>
              <a:t>int</a:t>
            </a:r>
            <a:r>
              <a:rPr lang="en-US" altLang="en-US" sz="1800" b="1" dirty="0">
                <a:solidFill>
                  <a:srgbClr val="7030A0"/>
                </a:solidFill>
              </a:rPr>
              <a:t> n = 100; </a:t>
            </a:r>
            <a:r>
              <a:rPr lang="en-US" altLang="en-US" sz="1800" b="1" dirty="0" err="1">
                <a:solidFill>
                  <a:srgbClr val="7030A0"/>
                </a:solidFill>
              </a:rPr>
              <a:t>i</a:t>
            </a:r>
            <a:r>
              <a:rPr lang="en-US" altLang="en-US" sz="1800" b="1" dirty="0">
                <a:solidFill>
                  <a:srgbClr val="7030A0"/>
                </a:solidFill>
              </a:rPr>
              <a:t> = 1;</a:t>
            </a:r>
          </a:p>
          <a:p>
            <a:pPr>
              <a:lnSpc>
                <a:spcPct val="90000"/>
              </a:lnSpc>
              <a:spcBef>
                <a:spcPct val="50000"/>
              </a:spcBef>
              <a:buNone/>
            </a:pPr>
            <a:r>
              <a:rPr lang="en-US" altLang="en-US" sz="1800" b="1" dirty="0">
                <a:solidFill>
                  <a:schemeClr val="accent5"/>
                </a:solidFill>
              </a:rPr>
              <a:t>do</a:t>
            </a:r>
            <a:r>
              <a:rPr lang="en-US" altLang="en-US" sz="1800" b="1" dirty="0"/>
              <a:t> {</a:t>
            </a:r>
          </a:p>
          <a:p>
            <a:pPr>
              <a:lnSpc>
                <a:spcPct val="90000"/>
              </a:lnSpc>
              <a:spcBef>
                <a:spcPct val="50000"/>
              </a:spcBef>
              <a:buNone/>
            </a:pPr>
            <a:r>
              <a:rPr lang="en-US" altLang="en-US" sz="1800" b="1" dirty="0"/>
              <a:t>	</a:t>
            </a:r>
            <a:r>
              <a:rPr lang="en-US" altLang="en-US" sz="1800" dirty="0">
                <a:cs typeface="Courier New" panose="02070309020205020404" pitchFamily="49" charset="0"/>
              </a:rPr>
              <a:t> System.out.println(</a:t>
            </a:r>
            <a:r>
              <a:rPr lang="en-US" altLang="en-US" sz="1800" dirty="0" err="1">
                <a:cs typeface="Courier New" panose="02070309020205020404" pitchFamily="49" charset="0"/>
              </a:rPr>
              <a:t>i</a:t>
            </a:r>
            <a:r>
              <a:rPr lang="en-US" altLang="en-US" sz="1800" dirty="0">
                <a:cs typeface="Courier New" panose="02070309020205020404" pitchFamily="49" charset="0"/>
              </a:rPr>
              <a:t>);</a:t>
            </a:r>
            <a:r>
              <a:rPr lang="en-US" altLang="en-US" sz="1800" b="1" dirty="0"/>
              <a:t>	</a:t>
            </a:r>
          </a:p>
          <a:p>
            <a:pPr>
              <a:lnSpc>
                <a:spcPct val="90000"/>
              </a:lnSpc>
              <a:spcBef>
                <a:spcPct val="50000"/>
              </a:spcBef>
              <a:buNone/>
            </a:pPr>
            <a:r>
              <a:rPr lang="en-US" altLang="en-US" sz="1800" b="1" dirty="0">
                <a:solidFill>
                  <a:srgbClr val="45B451"/>
                </a:solidFill>
              </a:rPr>
              <a:t>	</a:t>
            </a:r>
            <a:r>
              <a:rPr lang="en-US" altLang="en-US" sz="1800" b="1" dirty="0" err="1">
                <a:solidFill>
                  <a:srgbClr val="45B451"/>
                </a:solidFill>
              </a:rPr>
              <a:t>i</a:t>
            </a:r>
            <a:r>
              <a:rPr lang="en-US" altLang="en-US" sz="1800" b="1" dirty="0">
                <a:solidFill>
                  <a:srgbClr val="45B451"/>
                </a:solidFill>
              </a:rPr>
              <a:t>++;</a:t>
            </a:r>
          </a:p>
          <a:p>
            <a:pPr>
              <a:lnSpc>
                <a:spcPct val="90000"/>
              </a:lnSpc>
              <a:spcBef>
                <a:spcPct val="50000"/>
              </a:spcBef>
              <a:buNone/>
            </a:pPr>
            <a:r>
              <a:rPr lang="en-US" altLang="en-US" sz="1800" b="1" dirty="0"/>
              <a:t>} </a:t>
            </a:r>
            <a:r>
              <a:rPr lang="en-US" altLang="en-US" sz="1800" b="1" dirty="0">
                <a:solidFill>
                  <a:schemeClr val="accent5"/>
                </a:solidFill>
              </a:rPr>
              <a:t>while</a:t>
            </a:r>
            <a:r>
              <a:rPr lang="en-US" altLang="en-US" sz="1800" b="1" dirty="0"/>
              <a:t> (</a:t>
            </a:r>
            <a:r>
              <a:rPr lang="en-US" altLang="en-US" sz="1800" b="1" dirty="0" err="1">
                <a:solidFill>
                  <a:schemeClr val="accent2"/>
                </a:solidFill>
              </a:rPr>
              <a:t>i</a:t>
            </a:r>
            <a:r>
              <a:rPr lang="en-US" altLang="en-US" sz="1800" b="1" dirty="0">
                <a:solidFill>
                  <a:schemeClr val="accent2"/>
                </a:solidFill>
              </a:rPr>
              <a:t>&lt;=n</a:t>
            </a:r>
            <a:r>
              <a:rPr lang="en-US" altLang="en-US" sz="1800" b="1" dirty="0"/>
              <a:t>);</a:t>
            </a:r>
          </a:p>
        </p:txBody>
      </p:sp>
    </p:spTree>
    <p:extLst>
      <p:ext uri="{BB962C8B-B14F-4D97-AF65-F5344CB8AC3E}">
        <p14:creationId xmlns:p14="http://schemas.microsoft.com/office/powerpoint/2010/main" val="1204784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Write a program that prompts the user to enter an answer for a question on addition of two single digits. Let the user enter a new answer until it is correct.</a:t>
            </a:r>
          </a:p>
          <a:p>
            <a:r>
              <a:rPr lang="en-US" dirty="0"/>
              <a:t>Using </a:t>
            </a:r>
            <a:r>
              <a:rPr lang="en-US" dirty="0">
                <a:solidFill>
                  <a:srgbClr val="0070C0"/>
                </a:solidFill>
              </a:rPr>
              <a:t>while </a:t>
            </a:r>
            <a:r>
              <a:rPr lang="en-US" dirty="0"/>
              <a:t>loop</a:t>
            </a:r>
          </a:p>
        </p:txBody>
      </p:sp>
      <p:sp>
        <p:nvSpPr>
          <p:cNvPr id="3" name="Title 2"/>
          <p:cNvSpPr>
            <a:spLocks noGrp="1"/>
          </p:cNvSpPr>
          <p:nvPr>
            <p:ph type="ctrTitle"/>
          </p:nvPr>
        </p:nvSpPr>
        <p:spPr/>
        <p:txBody>
          <a:bodyPr/>
          <a:lstStyle/>
          <a:p>
            <a:r>
              <a:rPr lang="en-US" dirty="0"/>
              <a:t>Example : AdditionQuiz</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42</a:t>
            </a:fld>
            <a:endParaRPr lang="en-US"/>
          </a:p>
        </p:txBody>
      </p:sp>
      <p:pic>
        <p:nvPicPr>
          <p:cNvPr id="5" name="Picture 4"/>
          <p:cNvPicPr>
            <a:picLocks noChangeAspect="1"/>
          </p:cNvPicPr>
          <p:nvPr/>
        </p:nvPicPr>
        <p:blipFill>
          <a:blip r:embed="rId2"/>
          <a:stretch>
            <a:fillRect/>
          </a:stretch>
        </p:blipFill>
        <p:spPr>
          <a:xfrm>
            <a:off x="1359725" y="2629271"/>
            <a:ext cx="6766832" cy="3648950"/>
          </a:xfrm>
          <a:prstGeom prst="rect">
            <a:avLst/>
          </a:prstGeom>
        </p:spPr>
      </p:pic>
      <p:sp>
        <p:nvSpPr>
          <p:cNvPr id="6" name="Rectangle 5"/>
          <p:cNvSpPr/>
          <p:nvPr/>
        </p:nvSpPr>
        <p:spPr>
          <a:xfrm>
            <a:off x="7079595" y="6009620"/>
            <a:ext cx="1896673"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AdditionQuiz.java</a:t>
            </a:r>
          </a:p>
        </p:txBody>
      </p:sp>
    </p:spTree>
    <p:extLst>
      <p:ext uri="{BB962C8B-B14F-4D97-AF65-F5344CB8AC3E}">
        <p14:creationId xmlns:p14="http://schemas.microsoft.com/office/powerpoint/2010/main" val="307287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440908073"/>
              </p:ext>
            </p:extLst>
          </p:nvPr>
        </p:nvGraphicFramePr>
        <p:xfrm>
          <a:off x="314469" y="1104680"/>
          <a:ext cx="8646651" cy="4622800"/>
        </p:xfrm>
        <a:graphic>
          <a:graphicData uri="http://schemas.openxmlformats.org/drawingml/2006/table">
            <a:tbl>
              <a:tblPr firstRow="1" bandRow="1">
                <a:tableStyleId>{912C8C85-51F0-491E-9774-3900AFEF0FD7}</a:tableStyleId>
              </a:tblPr>
              <a:tblGrid>
                <a:gridCol w="1409421">
                  <a:extLst>
                    <a:ext uri="{9D8B030D-6E8A-4147-A177-3AD203B41FA5}">
                      <a16:colId xmlns:a16="http://schemas.microsoft.com/office/drawing/2014/main" val="3142609919"/>
                    </a:ext>
                  </a:extLst>
                </a:gridCol>
                <a:gridCol w="1902002">
                  <a:extLst>
                    <a:ext uri="{9D8B030D-6E8A-4147-A177-3AD203B41FA5}">
                      <a16:colId xmlns:a16="http://schemas.microsoft.com/office/drawing/2014/main" val="503817340"/>
                    </a:ext>
                  </a:extLst>
                </a:gridCol>
                <a:gridCol w="1359468">
                  <a:extLst>
                    <a:ext uri="{9D8B030D-6E8A-4147-A177-3AD203B41FA5}">
                      <a16:colId xmlns:a16="http://schemas.microsoft.com/office/drawing/2014/main" val="860475336"/>
                    </a:ext>
                  </a:extLst>
                </a:gridCol>
                <a:gridCol w="3975760">
                  <a:extLst>
                    <a:ext uri="{9D8B030D-6E8A-4147-A177-3AD203B41FA5}">
                      <a16:colId xmlns:a16="http://schemas.microsoft.com/office/drawing/2014/main" val="1707505640"/>
                    </a:ext>
                  </a:extLst>
                </a:gridCol>
              </a:tblGrid>
              <a:tr h="482917">
                <a:tc>
                  <a:txBody>
                    <a:bodyPr/>
                    <a:lstStyle/>
                    <a:p>
                      <a:pPr algn="ctr"/>
                      <a:r>
                        <a:rPr lang="en-US" sz="1600" dirty="0">
                          <a:effectLst/>
                          <a:latin typeface="Garamond" panose="02020404030301010803" pitchFamily="18" charset="0"/>
                        </a:rPr>
                        <a:t>Type Name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Kind of Value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Memory </a:t>
                      </a:r>
                    </a:p>
                    <a:p>
                      <a:pPr algn="ctr"/>
                      <a:r>
                        <a:rPr lang="en-US" sz="1600" dirty="0">
                          <a:effectLst/>
                          <a:latin typeface="Garamond" panose="02020404030301010803" pitchFamily="18" charset="0"/>
                        </a:rPr>
                        <a:t>Used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Range of Values</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1563068697"/>
                  </a:ext>
                </a:extLst>
              </a:tr>
              <a:tr h="370840">
                <a:tc>
                  <a:txBody>
                    <a:bodyPr/>
                    <a:lstStyle/>
                    <a:p>
                      <a:pPr algn="ctr"/>
                      <a:r>
                        <a:rPr lang="en-US" sz="1600" dirty="0">
                          <a:effectLst/>
                          <a:latin typeface="Garamond" panose="02020404030301010803" pitchFamily="18" charset="0"/>
                        </a:rPr>
                        <a:t>byte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Integer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1 byte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–2</a:t>
                      </a:r>
                      <a:r>
                        <a:rPr lang="en-US" sz="1600" kern="1200" baseline="30000" dirty="0">
                          <a:effectLst/>
                          <a:latin typeface="Garamond" panose="02020404030301010803" pitchFamily="18" charset="0"/>
                        </a:rPr>
                        <a:t>7</a:t>
                      </a:r>
                      <a:r>
                        <a:rPr lang="en-US" sz="1600" kern="1200" dirty="0">
                          <a:effectLst/>
                          <a:latin typeface="Garamond" panose="02020404030301010803" pitchFamily="18" charset="0"/>
                        </a:rPr>
                        <a:t> to 2</a:t>
                      </a:r>
                      <a:r>
                        <a:rPr lang="en-US" sz="1600" kern="1200" baseline="30000" dirty="0">
                          <a:effectLst/>
                          <a:latin typeface="Garamond" panose="02020404030301010803" pitchFamily="18" charset="0"/>
                        </a:rPr>
                        <a:t>7</a:t>
                      </a:r>
                      <a:r>
                        <a:rPr lang="en-US" sz="1600" kern="1200" dirty="0">
                          <a:effectLst/>
                          <a:latin typeface="Garamond" panose="02020404030301010803" pitchFamily="18" charset="0"/>
                        </a:rPr>
                        <a:t> – 1 (-128 to 127)</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2308236872"/>
                  </a:ext>
                </a:extLst>
              </a:tr>
              <a:tr h="370840">
                <a:tc>
                  <a:txBody>
                    <a:bodyPr/>
                    <a:lstStyle/>
                    <a:p>
                      <a:pPr algn="ctr"/>
                      <a:r>
                        <a:rPr lang="en-US" sz="1600">
                          <a:effectLst/>
                          <a:latin typeface="Garamond" panose="02020404030301010803" pitchFamily="18" charset="0"/>
                        </a:rPr>
                        <a:t>short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Integer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2 bytes </a:t>
                      </a:r>
                      <a:endParaRPr lang="en-US" sz="1600" b="1" dirty="0">
                        <a:effectLst/>
                        <a:latin typeface="Garamond" panose="02020404030301010803" pitchFamily="18" charset="0"/>
                      </a:endParaRPr>
                    </a:p>
                  </a:txBody>
                  <a:tcPr anchor="ctr"/>
                </a:tc>
                <a:tc>
                  <a:txBody>
                    <a:bodyPr/>
                    <a:lstStyle/>
                    <a:p>
                      <a:r>
                        <a:rPr lang="en-US" sz="1600" dirty="0">
                          <a:effectLst/>
                          <a:latin typeface="Garamond" panose="02020404030301010803" pitchFamily="18" charset="0"/>
                        </a:rPr>
                        <a:t>–2</a:t>
                      </a:r>
                      <a:r>
                        <a:rPr lang="en-US" sz="1600" baseline="30000" dirty="0">
                          <a:effectLst/>
                          <a:latin typeface="Garamond" panose="02020404030301010803" pitchFamily="18" charset="0"/>
                        </a:rPr>
                        <a:t>15</a:t>
                      </a:r>
                      <a:r>
                        <a:rPr lang="en-US" sz="1600" dirty="0">
                          <a:effectLst/>
                          <a:latin typeface="Garamond" panose="02020404030301010803" pitchFamily="18" charset="0"/>
                        </a:rPr>
                        <a:t> to 2</a:t>
                      </a:r>
                      <a:r>
                        <a:rPr lang="en-US" sz="1600" baseline="30000" dirty="0">
                          <a:effectLst/>
                          <a:latin typeface="Garamond" panose="02020404030301010803" pitchFamily="18" charset="0"/>
                        </a:rPr>
                        <a:t>15</a:t>
                      </a:r>
                      <a:r>
                        <a:rPr lang="en-US" sz="1600" dirty="0">
                          <a:effectLst/>
                          <a:latin typeface="Garamond" panose="02020404030301010803" pitchFamily="18" charset="0"/>
                        </a:rPr>
                        <a:t> – 1 (-32768 to 32767)</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516653776"/>
                  </a:ext>
                </a:extLst>
              </a:tr>
              <a:tr h="370840">
                <a:tc>
                  <a:txBody>
                    <a:bodyPr/>
                    <a:lstStyle/>
                    <a:p>
                      <a:pPr algn="ctr"/>
                      <a:r>
                        <a:rPr lang="en-US" sz="1600" dirty="0">
                          <a:effectLst/>
                          <a:latin typeface="Garamond" panose="02020404030301010803" pitchFamily="18" charset="0"/>
                        </a:rPr>
                        <a:t>int </a:t>
                      </a:r>
                      <a:endParaRPr lang="en-US" sz="1600" b="1" dirty="0">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Integer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4 bytes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–2</a:t>
                      </a:r>
                      <a:r>
                        <a:rPr lang="en-US" sz="1600" kern="1200" baseline="30000" dirty="0">
                          <a:effectLst/>
                          <a:latin typeface="Garamond" panose="02020404030301010803" pitchFamily="18" charset="0"/>
                        </a:rPr>
                        <a:t>31</a:t>
                      </a:r>
                      <a:r>
                        <a:rPr lang="en-US" sz="1600" kern="1200" dirty="0">
                          <a:effectLst/>
                          <a:latin typeface="Garamond" panose="02020404030301010803" pitchFamily="18" charset="0"/>
                        </a:rPr>
                        <a:t> to 2</a:t>
                      </a:r>
                      <a:r>
                        <a:rPr lang="en-US" sz="1600" kern="1200" baseline="30000" dirty="0">
                          <a:effectLst/>
                          <a:latin typeface="Garamond" panose="02020404030301010803" pitchFamily="18" charset="0"/>
                        </a:rPr>
                        <a:t>31</a:t>
                      </a:r>
                      <a:r>
                        <a:rPr lang="en-US" sz="1600" kern="1200" dirty="0">
                          <a:effectLst/>
                          <a:latin typeface="Garamond" panose="02020404030301010803" pitchFamily="18" charset="0"/>
                        </a:rPr>
                        <a:t> – 1 (-2147483648 to 2147483647)	 </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3166170343"/>
                  </a:ext>
                </a:extLst>
              </a:tr>
              <a:tr h="370840">
                <a:tc>
                  <a:txBody>
                    <a:bodyPr/>
                    <a:lstStyle/>
                    <a:p>
                      <a:pPr algn="ctr"/>
                      <a:r>
                        <a:rPr lang="en-US" sz="1600">
                          <a:effectLst/>
                          <a:latin typeface="Garamond" panose="02020404030301010803" pitchFamily="18" charset="0"/>
                        </a:rPr>
                        <a:t>long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Integer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8 bytes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–2</a:t>
                      </a:r>
                      <a:r>
                        <a:rPr lang="en-US" sz="1600" kern="1200" baseline="30000" dirty="0">
                          <a:effectLst/>
                          <a:latin typeface="Garamond" panose="02020404030301010803" pitchFamily="18" charset="0"/>
                        </a:rPr>
                        <a:t>63</a:t>
                      </a:r>
                      <a:r>
                        <a:rPr lang="en-US" sz="1600" kern="1200" dirty="0">
                          <a:effectLst/>
                          <a:latin typeface="Garamond" panose="02020404030301010803" pitchFamily="18" charset="0"/>
                        </a:rPr>
                        <a:t> to 2</a:t>
                      </a:r>
                      <a:r>
                        <a:rPr lang="en-US" sz="1600" kern="1200" baseline="30000" dirty="0">
                          <a:effectLst/>
                          <a:latin typeface="Garamond" panose="02020404030301010803" pitchFamily="18" charset="0"/>
                        </a:rPr>
                        <a:t>63</a:t>
                      </a:r>
                      <a:r>
                        <a:rPr lang="en-US" sz="1600" kern="1200" dirty="0">
                          <a:effectLst/>
                          <a:latin typeface="Garamond" panose="02020404030301010803" pitchFamily="18" charset="0"/>
                        </a:rPr>
                        <a:t> – 1</a:t>
                      </a:r>
                    </a:p>
                    <a:p>
                      <a:r>
                        <a:rPr lang="en-US" sz="1600" dirty="0">
                          <a:effectLst/>
                          <a:latin typeface="Garamond" panose="02020404030301010803" pitchFamily="18" charset="0"/>
                        </a:rPr>
                        <a:t>-9,223,372,036,854,775,808 to</a:t>
                      </a:r>
                      <a:br>
                        <a:rPr lang="en-US" sz="1600" dirty="0">
                          <a:effectLst/>
                          <a:latin typeface="Garamond" panose="02020404030301010803" pitchFamily="18" charset="0"/>
                        </a:rPr>
                      </a:br>
                      <a:r>
                        <a:rPr lang="en-US" sz="1600" dirty="0">
                          <a:effectLst/>
                          <a:latin typeface="Garamond" panose="02020404030301010803" pitchFamily="18" charset="0"/>
                        </a:rPr>
                        <a:t>9,223,372,036,854,775,807</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2865793835"/>
                  </a:ext>
                </a:extLst>
              </a:tr>
              <a:tr h="370840">
                <a:tc>
                  <a:txBody>
                    <a:bodyPr/>
                    <a:lstStyle/>
                    <a:p>
                      <a:pPr algn="ctr"/>
                      <a:r>
                        <a:rPr lang="en-US" sz="1600" dirty="0">
                          <a:effectLst/>
                          <a:latin typeface="Garamond" panose="02020404030301010803" pitchFamily="18" charset="0"/>
                        </a:rPr>
                        <a:t>float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Floating-point </a:t>
                      </a:r>
                      <a:endParaRPr lang="en-US" sz="1600" b="1" dirty="0">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4 bytes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 -3.4028235E+38 to -1.4E-45</a:t>
                      </a:r>
                    </a:p>
                    <a:p>
                      <a:r>
                        <a:rPr lang="en-US" sz="1600" kern="1200" dirty="0">
                          <a:effectLst/>
                          <a:latin typeface="Garamond" panose="02020404030301010803" pitchFamily="18" charset="0"/>
                        </a:rPr>
                        <a:t> 1.4E-45 to 3.4028235E+38</a:t>
                      </a:r>
                      <a:endParaRPr lang="en-US" sz="1600" b="1" strike="noStrike" baseline="30000" dirty="0">
                        <a:effectLst/>
                        <a:latin typeface="Garamond" panose="02020404030301010803" pitchFamily="18" charset="0"/>
                      </a:endParaRPr>
                    </a:p>
                  </a:txBody>
                  <a:tcPr anchor="ctr"/>
                </a:tc>
                <a:extLst>
                  <a:ext uri="{0D108BD9-81ED-4DB2-BD59-A6C34878D82A}">
                    <a16:rowId xmlns:a16="http://schemas.microsoft.com/office/drawing/2014/main" val="2863385032"/>
                  </a:ext>
                </a:extLst>
              </a:tr>
              <a:tr h="370840">
                <a:tc>
                  <a:txBody>
                    <a:bodyPr/>
                    <a:lstStyle/>
                    <a:p>
                      <a:pPr algn="ctr"/>
                      <a:r>
                        <a:rPr lang="en-US" sz="1600">
                          <a:effectLst/>
                          <a:latin typeface="Garamond" panose="02020404030301010803" pitchFamily="18" charset="0"/>
                        </a:rPr>
                        <a:t>double </a:t>
                      </a:r>
                      <a:endParaRPr lang="en-US" sz="1600" b="1">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Floating-point </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8 bytes </a:t>
                      </a:r>
                      <a:endParaRPr lang="en-US" sz="1600" b="1" dirty="0">
                        <a:effectLst/>
                        <a:latin typeface="Garamond" panose="02020404030301010803" pitchFamily="18" charset="0"/>
                      </a:endParaRPr>
                    </a:p>
                  </a:txBody>
                  <a:tcPr anchor="ctr"/>
                </a:tc>
                <a:tc>
                  <a:txBody>
                    <a:bodyPr/>
                    <a:lstStyle/>
                    <a:p>
                      <a:r>
                        <a:rPr lang="en-US" sz="1600" kern="1200" dirty="0">
                          <a:effectLst/>
                          <a:latin typeface="Garamond" panose="02020404030301010803" pitchFamily="18" charset="0"/>
                        </a:rPr>
                        <a:t> -1.7976931348623157E+308 to -4.9E-324</a:t>
                      </a:r>
                    </a:p>
                    <a:p>
                      <a:r>
                        <a:rPr lang="en-US" sz="1600" kern="1200" dirty="0">
                          <a:effectLst/>
                          <a:latin typeface="Garamond" panose="02020404030301010803" pitchFamily="18" charset="0"/>
                        </a:rPr>
                        <a:t> 4.9E-324 to 1.7976931348623157E+308</a:t>
                      </a:r>
                      <a:endParaRPr lang="en-US" sz="1600" b="1" dirty="0">
                        <a:effectLst/>
                        <a:latin typeface="Garamond" panose="02020404030301010803" pitchFamily="18" charset="0"/>
                      </a:endParaRPr>
                    </a:p>
                  </a:txBody>
                  <a:tcPr anchor="ctr"/>
                </a:tc>
                <a:extLst>
                  <a:ext uri="{0D108BD9-81ED-4DB2-BD59-A6C34878D82A}">
                    <a16:rowId xmlns:a16="http://schemas.microsoft.com/office/drawing/2014/main" val="2447447904"/>
                  </a:ext>
                </a:extLst>
              </a:tr>
              <a:tr h="370840">
                <a:tc>
                  <a:txBody>
                    <a:bodyPr/>
                    <a:lstStyle/>
                    <a:p>
                      <a:pPr algn="ctr"/>
                      <a:r>
                        <a:rPr lang="en-US" sz="1600">
                          <a:effectLst/>
                          <a:latin typeface="Garamond" panose="02020404030301010803" pitchFamily="18" charset="0"/>
                        </a:rPr>
                        <a:t>char </a:t>
                      </a:r>
                      <a:endParaRPr lang="en-US" sz="1600" b="1">
                        <a:effectLst/>
                        <a:latin typeface="Garamond" panose="02020404030301010803" pitchFamily="18" charset="0"/>
                      </a:endParaRPr>
                    </a:p>
                  </a:txBody>
                  <a:tcPr anchor="ctr"/>
                </a:tc>
                <a:tc>
                  <a:txBody>
                    <a:bodyPr/>
                    <a:lstStyle/>
                    <a:p>
                      <a:pPr algn="ctr"/>
                      <a:r>
                        <a:rPr lang="en-US" sz="1600">
                          <a:effectLst/>
                          <a:latin typeface="Garamond" panose="02020404030301010803" pitchFamily="18" charset="0"/>
                        </a:rPr>
                        <a:t>Single character</a:t>
                      </a:r>
                      <a:br>
                        <a:rPr lang="en-US" sz="1600">
                          <a:effectLst/>
                          <a:latin typeface="Garamond" panose="02020404030301010803" pitchFamily="18" charset="0"/>
                        </a:rPr>
                      </a:br>
                      <a:r>
                        <a:rPr lang="en-US" sz="1600">
                          <a:effectLst/>
                          <a:latin typeface="Garamond" panose="02020404030301010803" pitchFamily="18" charset="0"/>
                        </a:rPr>
                        <a:t>(Unicode)</a:t>
                      </a:r>
                      <a:endParaRPr lang="en-US" sz="1600" b="1">
                        <a:effectLst/>
                        <a:latin typeface="Garamond" panose="02020404030301010803" pitchFamily="18" charset="0"/>
                      </a:endParaRPr>
                    </a:p>
                  </a:txBody>
                  <a:tcPr anchor="ctr"/>
                </a:tc>
                <a:tc>
                  <a:txBody>
                    <a:bodyPr/>
                    <a:lstStyle/>
                    <a:p>
                      <a:pPr algn="ctr"/>
                      <a:r>
                        <a:rPr lang="en-US" sz="1600" dirty="0">
                          <a:effectLst/>
                          <a:latin typeface="Garamond" panose="02020404030301010803" pitchFamily="18" charset="0"/>
                        </a:rPr>
                        <a:t>2 bytes </a:t>
                      </a:r>
                      <a:endParaRPr lang="en-US" sz="1600" b="1" dirty="0">
                        <a:effectLst/>
                        <a:latin typeface="Garamond" panose="02020404030301010803" pitchFamily="18" charset="0"/>
                      </a:endParaRPr>
                    </a:p>
                  </a:txBody>
                  <a:tcPr anchor="ctr"/>
                </a:tc>
                <a:tc>
                  <a:txBody>
                    <a:bodyPr/>
                    <a:lstStyle/>
                    <a:p>
                      <a:r>
                        <a:rPr lang="en-US" sz="1600">
                          <a:effectLst/>
                          <a:latin typeface="Garamond" panose="02020404030301010803" pitchFamily="18" charset="0"/>
                        </a:rPr>
                        <a:t>All Unicode values from 0 to 65,535</a:t>
                      </a:r>
                      <a:endParaRPr lang="en-US" sz="1600" b="1">
                        <a:effectLst/>
                        <a:latin typeface="Garamond" panose="02020404030301010803" pitchFamily="18" charset="0"/>
                      </a:endParaRPr>
                    </a:p>
                  </a:txBody>
                  <a:tcPr anchor="ctr"/>
                </a:tc>
                <a:extLst>
                  <a:ext uri="{0D108BD9-81ED-4DB2-BD59-A6C34878D82A}">
                    <a16:rowId xmlns:a16="http://schemas.microsoft.com/office/drawing/2014/main" val="3368071439"/>
                  </a:ext>
                </a:extLst>
              </a:tr>
              <a:tr h="370840">
                <a:tc>
                  <a:txBody>
                    <a:bodyPr/>
                    <a:lstStyle/>
                    <a:p>
                      <a:pPr algn="ctr"/>
                      <a:r>
                        <a:rPr lang="en-US" sz="1600" dirty="0">
                          <a:effectLst/>
                          <a:latin typeface="Garamond" panose="02020404030301010803" pitchFamily="18" charset="0"/>
                        </a:rPr>
                        <a:t>boolean </a:t>
                      </a:r>
                      <a:endParaRPr lang="en-US" sz="1600" b="1" dirty="0">
                        <a:effectLst/>
                        <a:latin typeface="Garamond" panose="02020404030301010803" pitchFamily="18" charset="0"/>
                      </a:endParaRPr>
                    </a:p>
                  </a:txBody>
                  <a:tcPr anchor="ctr"/>
                </a:tc>
                <a:tc>
                  <a:txBody>
                    <a:bodyPr/>
                    <a:lstStyle/>
                    <a:p>
                      <a:pPr algn="ctr"/>
                      <a:endParaRPr lang="en-US" sz="1600" b="1" dirty="0">
                        <a:effectLst/>
                        <a:latin typeface="Garamond" panose="02020404030301010803"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latin typeface="Garamond" panose="020204040303010108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Garamond" panose="02020404030301010803" pitchFamily="18" charset="0"/>
                        </a:rPr>
                        <a:t>true or false</a:t>
                      </a:r>
                      <a:endParaRPr lang="en-US" sz="1600" b="1" dirty="0">
                        <a:effectLst/>
                        <a:latin typeface="Garamond" panose="02020404030301010803" pitchFamily="18" charset="0"/>
                      </a:endParaRPr>
                    </a:p>
                  </a:txBody>
                  <a:tcPr/>
                </a:tc>
                <a:extLst>
                  <a:ext uri="{0D108BD9-81ED-4DB2-BD59-A6C34878D82A}">
                    <a16:rowId xmlns:a16="http://schemas.microsoft.com/office/drawing/2014/main" val="1578838763"/>
                  </a:ext>
                </a:extLst>
              </a:tr>
            </a:tbl>
          </a:graphicData>
        </a:graphic>
      </p:graphicFrame>
      <p:sp>
        <p:nvSpPr>
          <p:cNvPr id="3" name="Title 2"/>
          <p:cNvSpPr>
            <a:spLocks noGrp="1"/>
          </p:cNvSpPr>
          <p:nvPr>
            <p:ph type="ctrTitle"/>
          </p:nvPr>
        </p:nvSpPr>
        <p:spPr/>
        <p:txBody>
          <a:bodyPr/>
          <a:lstStyle/>
          <a:p>
            <a:r>
              <a:rPr lang="en-US" dirty="0"/>
              <a:t>Primitive Data Types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sp>
        <p:nvSpPr>
          <p:cNvPr id="2" name="Rectangle 1"/>
          <p:cNvSpPr/>
          <p:nvPr/>
        </p:nvSpPr>
        <p:spPr>
          <a:xfrm>
            <a:off x="262416" y="5955720"/>
            <a:ext cx="4877702" cy="276999"/>
          </a:xfrm>
          <a:prstGeom prst="rect">
            <a:avLst/>
          </a:prstGeom>
        </p:spPr>
        <p:txBody>
          <a:bodyPr wrap="square">
            <a:spAutoFit/>
          </a:bodyPr>
          <a:lstStyle/>
          <a:p>
            <a:r>
              <a:rPr lang="en-US" sz="1200" b="1" dirty="0">
                <a:latin typeface="Garamond" panose="02020404030301010803" pitchFamily="18" charset="0"/>
              </a:rPr>
              <a:t>The double type values are more accurate than the float type values</a:t>
            </a:r>
          </a:p>
        </p:txBody>
      </p:sp>
      <p:sp>
        <p:nvSpPr>
          <p:cNvPr id="5" name="Rectangle 4"/>
          <p:cNvSpPr/>
          <p:nvPr/>
        </p:nvSpPr>
        <p:spPr>
          <a:xfrm>
            <a:off x="5263556" y="5763356"/>
            <a:ext cx="3155031" cy="369332"/>
          </a:xfrm>
          <a:prstGeom prst="rect">
            <a:avLst/>
          </a:prstGeom>
        </p:spPr>
        <p:txBody>
          <a:bodyPr wrap="none">
            <a:spAutoFit/>
          </a:bodyPr>
          <a:lstStyle/>
          <a:p>
            <a:r>
              <a:rPr lang="en-US" b="1" dirty="0">
                <a:solidFill>
                  <a:schemeClr val="accent5"/>
                </a:solidFill>
                <a:latin typeface="Garamond" panose="02020404030301010803" pitchFamily="18" charset="0"/>
              </a:rPr>
              <a:t>1.0 / 3.0 is 0.3333333333333333</a:t>
            </a:r>
          </a:p>
        </p:txBody>
      </p:sp>
      <p:sp>
        <p:nvSpPr>
          <p:cNvPr id="6" name="Rectangle 5"/>
          <p:cNvSpPr/>
          <p:nvPr/>
        </p:nvSpPr>
        <p:spPr>
          <a:xfrm>
            <a:off x="5674531" y="6091628"/>
            <a:ext cx="2568332" cy="369332"/>
          </a:xfrm>
          <a:prstGeom prst="rect">
            <a:avLst/>
          </a:prstGeom>
        </p:spPr>
        <p:txBody>
          <a:bodyPr wrap="none">
            <a:spAutoFit/>
          </a:bodyPr>
          <a:lstStyle/>
          <a:p>
            <a:r>
              <a:rPr lang="en-US" b="1" dirty="0">
                <a:solidFill>
                  <a:srgbClr val="FF0000"/>
                </a:solidFill>
                <a:latin typeface="Garamond" panose="02020404030301010803" pitchFamily="18" charset="0"/>
              </a:rPr>
              <a:t>1.0F / 3.0F is 0.33333334</a:t>
            </a:r>
          </a:p>
        </p:txBody>
      </p:sp>
    </p:spTree>
    <p:extLst>
      <p:ext uri="{BB962C8B-B14F-4D97-AF65-F5344CB8AC3E}">
        <p14:creationId xmlns:p14="http://schemas.microsoft.com/office/powerpoint/2010/main" val="259745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43637" cy="2414735"/>
          </a:xfrm>
        </p:spPr>
        <p:txBody>
          <a:bodyPr>
            <a:noAutofit/>
          </a:bodyPr>
          <a:lstStyle/>
          <a:p>
            <a:pPr>
              <a:spcBef>
                <a:spcPts val="1200"/>
              </a:spcBef>
            </a:pPr>
            <a:r>
              <a:rPr lang="en-US" dirty="0"/>
              <a:t>A variable is </a:t>
            </a:r>
          </a:p>
          <a:p>
            <a:pPr lvl="1">
              <a:spcBef>
                <a:spcPts val="0"/>
              </a:spcBef>
            </a:pPr>
            <a:r>
              <a:rPr lang="en-US" dirty="0"/>
              <a:t>A storage location in the computer’s memory. </a:t>
            </a:r>
          </a:p>
          <a:p>
            <a:pPr lvl="1">
              <a:spcBef>
                <a:spcPts val="0"/>
              </a:spcBef>
            </a:pPr>
            <a:r>
              <a:rPr lang="en-US" dirty="0"/>
              <a:t>It has a </a:t>
            </a:r>
            <a:r>
              <a:rPr lang="en-US" dirty="0">
                <a:solidFill>
                  <a:schemeClr val="accent5"/>
                </a:solidFill>
              </a:rPr>
              <a:t>type</a:t>
            </a:r>
            <a:r>
              <a:rPr lang="en-US" dirty="0"/>
              <a:t>, </a:t>
            </a:r>
            <a:r>
              <a:rPr lang="en-US" dirty="0">
                <a:solidFill>
                  <a:srgbClr val="FF0000"/>
                </a:solidFill>
              </a:rPr>
              <a:t>name</a:t>
            </a:r>
            <a:r>
              <a:rPr lang="en-US" dirty="0"/>
              <a:t>, and </a:t>
            </a:r>
            <a:r>
              <a:rPr lang="en-US" dirty="0">
                <a:solidFill>
                  <a:srgbClr val="00B050"/>
                </a:solidFill>
              </a:rPr>
              <a:t>value</a:t>
            </a:r>
            <a:r>
              <a:rPr lang="en-US" dirty="0"/>
              <a:t>. </a:t>
            </a:r>
          </a:p>
          <a:p>
            <a:pPr lvl="1">
              <a:spcBef>
                <a:spcPts val="0"/>
              </a:spcBef>
            </a:pPr>
            <a:r>
              <a:rPr lang="en-US" dirty="0">
                <a:solidFill>
                  <a:srgbClr val="FF0000"/>
                </a:solidFill>
              </a:rPr>
              <a:t>Used to represent information about problems</a:t>
            </a:r>
            <a:r>
              <a:rPr lang="en-US" dirty="0"/>
              <a:t>.</a:t>
            </a:r>
          </a:p>
          <a:p>
            <a:pPr>
              <a:spcBef>
                <a:spcPts val="1200"/>
              </a:spcBef>
            </a:pPr>
            <a:r>
              <a:rPr lang="en-US" altLang="en-US" dirty="0">
                <a:cs typeface="Tahoma" panose="020B0604030504040204" pitchFamily="34" charset="0"/>
              </a:rPr>
              <a:t>Every variable in a Java program must be </a:t>
            </a:r>
            <a:r>
              <a:rPr lang="en-US" altLang="en-US" dirty="0">
                <a:solidFill>
                  <a:srgbClr val="C00000"/>
                </a:solidFill>
                <a:cs typeface="Tahoma" panose="020B0604030504040204" pitchFamily="34" charset="0"/>
              </a:rPr>
              <a:t>declared</a:t>
            </a:r>
            <a:r>
              <a:rPr lang="en-US" altLang="en-US" dirty="0">
                <a:cs typeface="Tahoma" panose="020B0604030504040204" pitchFamily="34" charset="0"/>
              </a:rPr>
              <a:t>  before it can be used.</a:t>
            </a:r>
          </a:p>
          <a:p>
            <a:pPr>
              <a:spcBef>
                <a:spcPts val="1200"/>
              </a:spcBef>
            </a:pPr>
            <a:r>
              <a:rPr lang="en-US" altLang="en-US" dirty="0">
                <a:cs typeface="Tahoma" panose="020B0604030504040204" pitchFamily="34" charset="0"/>
              </a:rPr>
              <a:t>A variable declaration tells the compiler what kind of data (</a:t>
            </a:r>
            <a:r>
              <a:rPr lang="en-US" altLang="en-US" dirty="0">
                <a:solidFill>
                  <a:srgbClr val="C00000"/>
                </a:solidFill>
                <a:cs typeface="Tahoma" panose="020B0604030504040204" pitchFamily="34" charset="0"/>
              </a:rPr>
              <a:t>type</a:t>
            </a:r>
            <a:r>
              <a:rPr lang="en-US" altLang="en-US" dirty="0">
                <a:cs typeface="Tahoma" panose="020B0604030504040204" pitchFamily="34" charset="0"/>
              </a:rPr>
              <a:t>) will be stored in that variable.</a:t>
            </a:r>
          </a:p>
        </p:txBody>
      </p:sp>
      <p:sp>
        <p:nvSpPr>
          <p:cNvPr id="3" name="Title 2"/>
          <p:cNvSpPr>
            <a:spLocks noGrp="1"/>
          </p:cNvSpPr>
          <p:nvPr>
            <p:ph type="ctrTitle"/>
          </p:nvPr>
        </p:nvSpPr>
        <p:spPr/>
        <p:txBody>
          <a:bodyPr/>
          <a:lstStyle/>
          <a:p>
            <a:r>
              <a:rPr lang="en-US" dirty="0"/>
              <a:t>Variables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sp>
        <p:nvSpPr>
          <p:cNvPr id="5" name="Rectangle 4"/>
          <p:cNvSpPr/>
          <p:nvPr/>
        </p:nvSpPr>
        <p:spPr>
          <a:xfrm>
            <a:off x="461584" y="4070739"/>
            <a:ext cx="4572000" cy="1292662"/>
          </a:xfrm>
          <a:prstGeom prst="rect">
            <a:avLst/>
          </a:prstGeom>
        </p:spPr>
        <p:txBody>
          <a:bodyPr>
            <a:spAutoFit/>
          </a:bodyPr>
          <a:lstStyle/>
          <a:p>
            <a:r>
              <a:rPr lang="en-US" sz="2400" b="1" dirty="0">
                <a:solidFill>
                  <a:schemeClr val="accent5"/>
                </a:solidFill>
                <a:latin typeface="Garamond" panose="02020404030301010803" pitchFamily="18" charset="0"/>
              </a:rPr>
              <a:t>Syntax</a:t>
            </a:r>
            <a:endParaRPr lang="en-US" b="1" dirty="0">
              <a:solidFill>
                <a:schemeClr val="accent5"/>
              </a:solidFill>
              <a:latin typeface="Garamond" panose="02020404030301010803" pitchFamily="18" charset="0"/>
            </a:endParaRPr>
          </a:p>
          <a:p>
            <a:pPr lvl="1"/>
            <a:r>
              <a:rPr lang="en-US" b="1" dirty="0" err="1">
                <a:solidFill>
                  <a:srgbClr val="C00000"/>
                </a:solidFill>
                <a:latin typeface="Garamond" panose="02020404030301010803" pitchFamily="18" charset="0"/>
              </a:rPr>
              <a:t>dataType</a:t>
            </a:r>
            <a:r>
              <a:rPr lang="en-US" b="1" dirty="0">
                <a:solidFill>
                  <a:srgbClr val="C00000"/>
                </a:solidFill>
                <a:latin typeface="Garamond" panose="02020404030301010803" pitchFamily="18" charset="0"/>
              </a:rPr>
              <a:t> </a:t>
            </a:r>
            <a:r>
              <a:rPr lang="en-US" b="1" dirty="0" err="1">
                <a:solidFill>
                  <a:srgbClr val="C00000"/>
                </a:solidFill>
                <a:latin typeface="Garamond" panose="02020404030301010803" pitchFamily="18" charset="0"/>
              </a:rPr>
              <a:t>variableName</a:t>
            </a:r>
            <a:r>
              <a:rPr lang="en-US" b="1" dirty="0">
                <a:solidFill>
                  <a:srgbClr val="C00000"/>
                </a:solidFill>
                <a:latin typeface="Garamond" panose="02020404030301010803" pitchFamily="18" charset="0"/>
              </a:rPr>
              <a:t>;</a:t>
            </a:r>
          </a:p>
          <a:p>
            <a:pPr lvl="1"/>
            <a:r>
              <a:rPr lang="en-US" b="1" dirty="0">
                <a:latin typeface="Garamond" panose="02020404030301010803" pitchFamily="18" charset="0"/>
              </a:rPr>
              <a:t>or</a:t>
            </a:r>
          </a:p>
          <a:p>
            <a:pPr lvl="1"/>
            <a:r>
              <a:rPr lang="en-US" b="1" dirty="0" err="1">
                <a:solidFill>
                  <a:srgbClr val="C00000"/>
                </a:solidFill>
                <a:latin typeface="Garamond" panose="02020404030301010803" pitchFamily="18" charset="0"/>
              </a:rPr>
              <a:t>dataType</a:t>
            </a:r>
            <a:r>
              <a:rPr lang="en-US" b="1" dirty="0">
                <a:solidFill>
                  <a:srgbClr val="C00000"/>
                </a:solidFill>
                <a:latin typeface="Garamond" panose="02020404030301010803" pitchFamily="18" charset="0"/>
              </a:rPr>
              <a:t> </a:t>
            </a:r>
            <a:r>
              <a:rPr lang="en-US" b="1" dirty="0" err="1">
                <a:solidFill>
                  <a:srgbClr val="C00000"/>
                </a:solidFill>
                <a:latin typeface="Garamond" panose="02020404030301010803" pitchFamily="18" charset="0"/>
              </a:rPr>
              <a:t>variableName</a:t>
            </a:r>
            <a:r>
              <a:rPr lang="en-US" b="1" dirty="0">
                <a:solidFill>
                  <a:srgbClr val="C00000"/>
                </a:solidFill>
                <a:latin typeface="Garamond" panose="02020404030301010803" pitchFamily="18" charset="0"/>
              </a:rPr>
              <a:t> = value;</a:t>
            </a:r>
          </a:p>
        </p:txBody>
      </p:sp>
      <p:sp>
        <p:nvSpPr>
          <p:cNvPr id="6" name="Rectangle 5"/>
          <p:cNvSpPr/>
          <p:nvPr/>
        </p:nvSpPr>
        <p:spPr>
          <a:xfrm>
            <a:off x="314469" y="5532491"/>
            <a:ext cx="4559936" cy="584775"/>
          </a:xfrm>
          <a:prstGeom prst="rect">
            <a:avLst/>
          </a:prstGeom>
        </p:spPr>
        <p:txBody>
          <a:bodyPr wrap="square">
            <a:spAutoFit/>
          </a:bodyPr>
          <a:lstStyle/>
          <a:p>
            <a:r>
              <a:rPr lang="en-US" sz="1600" b="1" dirty="0">
                <a:solidFill>
                  <a:srgbClr val="002060"/>
                </a:solidFill>
                <a:latin typeface="Garamond" panose="02020404030301010803" pitchFamily="18" charset="0"/>
              </a:rPr>
              <a:t>What  are the required variables to write a program that computes Rectangle’s area?</a:t>
            </a:r>
          </a:p>
        </p:txBody>
      </p:sp>
      <p:sp>
        <p:nvSpPr>
          <p:cNvPr id="7" name="Rectangle 6"/>
          <p:cNvSpPr/>
          <p:nvPr/>
        </p:nvSpPr>
        <p:spPr>
          <a:xfrm>
            <a:off x="4874405" y="5876185"/>
            <a:ext cx="4175388" cy="338554"/>
          </a:xfrm>
          <a:prstGeom prst="rect">
            <a:avLst/>
          </a:prstGeom>
        </p:spPr>
        <p:txBody>
          <a:bodyPr wrap="square">
            <a:spAutoFit/>
          </a:bodyPr>
          <a:lstStyle/>
          <a:p>
            <a:r>
              <a:rPr lang="en-US" sz="1600" b="1" dirty="0">
                <a:solidFill>
                  <a:srgbClr val="FF0000"/>
                </a:solidFill>
                <a:latin typeface="Garamond" panose="02020404030301010803" pitchFamily="18" charset="0"/>
              </a:rPr>
              <a:t>Variables to represent student information:</a:t>
            </a:r>
          </a:p>
        </p:txBody>
      </p:sp>
      <p:sp>
        <p:nvSpPr>
          <p:cNvPr id="8" name="Rectangle 7"/>
          <p:cNvSpPr/>
          <p:nvPr/>
        </p:nvSpPr>
        <p:spPr>
          <a:xfrm>
            <a:off x="5194986" y="4091081"/>
            <a:ext cx="3634545" cy="1785104"/>
          </a:xfrm>
          <a:prstGeom prst="rect">
            <a:avLst/>
          </a:prstGeom>
        </p:spPr>
        <p:txBody>
          <a:bodyPr wrap="square">
            <a:spAutoFit/>
          </a:bodyPr>
          <a:lstStyle/>
          <a:p>
            <a:r>
              <a:rPr lang="en-US" sz="2000" b="1" dirty="0">
                <a:solidFill>
                  <a:schemeClr val="accent5"/>
                </a:solidFill>
                <a:latin typeface="Garamond" panose="02020404030301010803" pitchFamily="18" charset="0"/>
              </a:rPr>
              <a:t>Examples</a:t>
            </a:r>
            <a:r>
              <a:rPr lang="en-US" dirty="0">
                <a:latin typeface="Garamond" panose="02020404030301010803" pitchFamily="18" charset="0"/>
              </a:rPr>
              <a:t>:</a:t>
            </a:r>
          </a:p>
          <a:p>
            <a:pPr lvl="1"/>
            <a:r>
              <a:rPr lang="en-US" b="1" dirty="0" err="1">
                <a:latin typeface="Garamond" panose="02020404030301010803" pitchFamily="18" charset="0"/>
              </a:rPr>
              <a:t>int</a:t>
            </a:r>
            <a:r>
              <a:rPr lang="en-US" b="1" dirty="0">
                <a:latin typeface="Garamond" panose="02020404030301010803" pitchFamily="18" charset="0"/>
              </a:rPr>
              <a:t> length, width;</a:t>
            </a:r>
          </a:p>
          <a:p>
            <a:pPr lvl="1"/>
            <a:r>
              <a:rPr lang="en-US" b="1" dirty="0">
                <a:latin typeface="Garamond" panose="02020404030301010803" pitchFamily="18" charset="0"/>
              </a:rPr>
              <a:t>double radius, area = 0.0;</a:t>
            </a:r>
          </a:p>
          <a:p>
            <a:pPr lvl="1"/>
            <a:r>
              <a:rPr lang="en-US" b="1" dirty="0">
                <a:latin typeface="Garamond" panose="02020404030301010803" pitchFamily="18" charset="0"/>
              </a:rPr>
              <a:t>char letter = ’A’;</a:t>
            </a:r>
          </a:p>
          <a:p>
            <a:pPr lvl="1"/>
            <a:r>
              <a:rPr lang="en-US" b="1" dirty="0" err="1">
                <a:latin typeface="Garamond" panose="02020404030301010803" pitchFamily="18" charset="0"/>
              </a:rPr>
              <a:t>boolean</a:t>
            </a:r>
            <a:r>
              <a:rPr lang="en-US" b="1" dirty="0">
                <a:latin typeface="Garamond" panose="02020404030301010803" pitchFamily="18" charset="0"/>
              </a:rPr>
              <a:t> found = true;</a:t>
            </a:r>
          </a:p>
          <a:p>
            <a:pPr lvl="1"/>
            <a:r>
              <a:rPr lang="en-US" b="1" dirty="0">
                <a:latin typeface="Garamond" panose="02020404030301010803" pitchFamily="18" charset="0"/>
              </a:rPr>
              <a:t>String </a:t>
            </a:r>
            <a:r>
              <a:rPr lang="en-US" b="1" dirty="0" err="1">
                <a:latin typeface="Garamond" panose="02020404030301010803" pitchFamily="18" charset="0"/>
              </a:rPr>
              <a:t>courseTitle</a:t>
            </a:r>
            <a:r>
              <a:rPr lang="en-US" b="1" dirty="0">
                <a:latin typeface="Garamond" panose="02020404030301010803" pitchFamily="18" charset="0"/>
              </a:rPr>
              <a:t> = “ICS108”;</a:t>
            </a:r>
          </a:p>
        </p:txBody>
      </p:sp>
      <p:sp>
        <p:nvSpPr>
          <p:cNvPr id="9" name="Rectangle 8"/>
          <p:cNvSpPr/>
          <p:nvPr/>
        </p:nvSpPr>
        <p:spPr>
          <a:xfrm>
            <a:off x="1194401" y="6062809"/>
            <a:ext cx="2564959" cy="338554"/>
          </a:xfrm>
          <a:prstGeom prst="rect">
            <a:avLst/>
          </a:prstGeom>
        </p:spPr>
        <p:txBody>
          <a:bodyPr wrap="square">
            <a:spAutoFit/>
          </a:bodyPr>
          <a:lstStyle/>
          <a:p>
            <a:pPr algn="ctr"/>
            <a:r>
              <a:rPr lang="en-US" sz="1600" b="1" dirty="0">
                <a:solidFill>
                  <a:srgbClr val="FF0000"/>
                </a:solidFill>
                <a:latin typeface="Garamond" panose="02020404030301010803" pitchFamily="18" charset="0"/>
              </a:rPr>
              <a:t>length, width and area </a:t>
            </a:r>
          </a:p>
        </p:txBody>
      </p:sp>
      <p:sp>
        <p:nvSpPr>
          <p:cNvPr id="10" name="Rectangle 9"/>
          <p:cNvSpPr/>
          <p:nvPr/>
        </p:nvSpPr>
        <p:spPr>
          <a:xfrm>
            <a:off x="5513453" y="6124883"/>
            <a:ext cx="2628253" cy="338554"/>
          </a:xfrm>
          <a:prstGeom prst="rect">
            <a:avLst/>
          </a:prstGeom>
        </p:spPr>
        <p:txBody>
          <a:bodyPr wrap="square">
            <a:spAutoFit/>
          </a:bodyPr>
          <a:lstStyle/>
          <a:p>
            <a:pPr algn="ctr"/>
            <a:r>
              <a:rPr lang="en-US" sz="1600" b="1" dirty="0">
                <a:solidFill>
                  <a:schemeClr val="accent5"/>
                </a:solidFill>
                <a:latin typeface="Garamond" panose="02020404030301010803" pitchFamily="18" charset="0"/>
              </a:rPr>
              <a:t>name, id, major, level, etc…</a:t>
            </a:r>
          </a:p>
        </p:txBody>
      </p:sp>
    </p:spTree>
    <p:extLst>
      <p:ext uri="{BB962C8B-B14F-4D97-AF65-F5344CB8AC3E}">
        <p14:creationId xmlns:p14="http://schemas.microsoft.com/office/powerpoint/2010/main" val="31222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4"/>
            <a:ext cx="8543637" cy="5229177"/>
          </a:xfrm>
        </p:spPr>
        <p:txBody>
          <a:bodyPr>
            <a:normAutofit/>
          </a:bodyPr>
          <a:lstStyle/>
          <a:p>
            <a:r>
              <a:rPr lang="en-US" altLang="en-US" dirty="0"/>
              <a:t>A </a:t>
            </a:r>
            <a:r>
              <a:rPr lang="en-US" altLang="en-US" dirty="0">
                <a:solidFill>
                  <a:srgbClr val="C00000"/>
                </a:solidFill>
              </a:rPr>
              <a:t>final variable </a:t>
            </a:r>
            <a:r>
              <a:rPr lang="en-US" altLang="en-US" dirty="0"/>
              <a:t>is a variable that can be initialized </a:t>
            </a:r>
            <a:r>
              <a:rPr lang="en-US" altLang="en-US" dirty="0">
                <a:solidFill>
                  <a:srgbClr val="C00000"/>
                </a:solidFill>
              </a:rPr>
              <a:t>only once.</a:t>
            </a:r>
            <a:endParaRPr lang="en-US" altLang="en-US" dirty="0"/>
          </a:p>
          <a:p>
            <a:r>
              <a:rPr lang="en-US" altLang="en-US" dirty="0"/>
              <a:t>To declare a variable as final, add the keyword </a:t>
            </a:r>
            <a:r>
              <a:rPr lang="en-US" altLang="en-US" dirty="0">
                <a:solidFill>
                  <a:srgbClr val="034CA1"/>
                </a:solidFill>
              </a:rPr>
              <a:t>final</a:t>
            </a:r>
            <a:r>
              <a:rPr lang="en-US" altLang="en-US" dirty="0"/>
              <a:t> to the declaration.</a:t>
            </a:r>
          </a:p>
          <a:p>
            <a:r>
              <a:rPr lang="en-US" altLang="en-US" dirty="0"/>
              <a:t>Examples:</a:t>
            </a:r>
          </a:p>
          <a:p>
            <a:pPr marL="457200" lvl="1" indent="0">
              <a:buNone/>
            </a:pPr>
            <a:r>
              <a:rPr lang="en-US" sz="2400" dirty="0">
                <a:solidFill>
                  <a:schemeClr val="accent5"/>
                </a:solidFill>
              </a:rPr>
              <a:t>final</a:t>
            </a:r>
            <a:r>
              <a:rPr lang="en-US" sz="2400" dirty="0"/>
              <a:t> double PI=3.14159;</a:t>
            </a:r>
          </a:p>
          <a:p>
            <a:pPr marL="457200" lvl="1" indent="0">
              <a:buNone/>
            </a:pPr>
            <a:r>
              <a:rPr lang="en-US" sz="2400" dirty="0">
                <a:solidFill>
                  <a:schemeClr val="accent5"/>
                </a:solidFill>
              </a:rPr>
              <a:t>final</a:t>
            </a:r>
            <a:r>
              <a:rPr lang="en-US" sz="2400" dirty="0"/>
              <a:t> int HOURS_PER_DAY = 24;</a:t>
            </a:r>
          </a:p>
          <a:p>
            <a:pPr marL="457200" lvl="1" indent="0">
              <a:buNone/>
            </a:pPr>
            <a:r>
              <a:rPr lang="en-US" sz="2400" dirty="0">
                <a:solidFill>
                  <a:schemeClr val="accent5"/>
                </a:solidFill>
              </a:rPr>
              <a:t>final</a:t>
            </a:r>
            <a:r>
              <a:rPr lang="en-US" sz="2400" dirty="0"/>
              <a:t> double MAX_SIZE = 70.5;</a:t>
            </a:r>
          </a:p>
          <a:p>
            <a:r>
              <a:rPr lang="en-US" altLang="en-US" dirty="0"/>
              <a:t>Note: If you try to change the value of a final variable you will get a compilation error: </a:t>
            </a:r>
            <a:r>
              <a:rPr lang="en-US" altLang="en-US" sz="2000" b="0" dirty="0"/>
              <a:t>cannot assign a value to final variable.</a:t>
            </a:r>
          </a:p>
          <a:p>
            <a:r>
              <a:rPr lang="en-US" altLang="en-US" dirty="0"/>
              <a:t>Capitalize all letters in constants and use underscore to connect words.</a:t>
            </a:r>
          </a:p>
        </p:txBody>
      </p:sp>
      <p:sp>
        <p:nvSpPr>
          <p:cNvPr id="3" name="Title 2"/>
          <p:cNvSpPr>
            <a:spLocks noGrp="1"/>
          </p:cNvSpPr>
          <p:nvPr>
            <p:ph type="ctrTitle"/>
          </p:nvPr>
        </p:nvSpPr>
        <p:spPr/>
        <p:txBody>
          <a:bodyPr/>
          <a:lstStyle/>
          <a:p>
            <a:r>
              <a:rPr lang="en-US" altLang="en-US" dirty="0"/>
              <a:t>Constants</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sp>
        <p:nvSpPr>
          <p:cNvPr id="5" name="Rectangle 4"/>
          <p:cNvSpPr/>
          <p:nvPr/>
        </p:nvSpPr>
        <p:spPr>
          <a:xfrm>
            <a:off x="5536706" y="2987112"/>
            <a:ext cx="3131306" cy="1323439"/>
          </a:xfrm>
          <a:prstGeom prst="rect">
            <a:avLst/>
          </a:prstGeom>
        </p:spPr>
        <p:txBody>
          <a:bodyPr wrap="square">
            <a:spAutoFit/>
          </a:bodyPr>
          <a:lstStyle/>
          <a:p>
            <a:pPr algn="ctr"/>
            <a:r>
              <a:rPr lang="en-US" sz="2000" b="1" dirty="0">
                <a:solidFill>
                  <a:schemeClr val="accent5">
                    <a:lumMod val="50000"/>
                  </a:schemeClr>
                </a:solidFill>
                <a:latin typeface="Garamond" panose="02020404030301010803" pitchFamily="18" charset="0"/>
              </a:rPr>
              <a:t>Constants do not change</a:t>
            </a:r>
            <a:r>
              <a:rPr lang="ar-SA" sz="2000" b="1" dirty="0">
                <a:solidFill>
                  <a:schemeClr val="accent5">
                    <a:lumMod val="50000"/>
                  </a:schemeClr>
                </a:solidFill>
                <a:latin typeface="Garamond" panose="02020404030301010803" pitchFamily="18" charset="0"/>
              </a:rPr>
              <a:t> </a:t>
            </a:r>
            <a:r>
              <a:rPr lang="en-US" sz="2000" b="1" dirty="0">
                <a:solidFill>
                  <a:schemeClr val="accent5">
                    <a:lumMod val="50000"/>
                  </a:schemeClr>
                </a:solidFill>
                <a:latin typeface="Garamond" panose="02020404030301010803" pitchFamily="18" charset="0"/>
              </a:rPr>
              <a:t>their values; </a:t>
            </a:r>
          </a:p>
          <a:p>
            <a:pPr algn="ctr"/>
            <a:r>
              <a:rPr lang="en-US" sz="2000" b="1" dirty="0">
                <a:solidFill>
                  <a:srgbClr val="FF0000"/>
                </a:solidFill>
                <a:latin typeface="Garamond" panose="02020404030301010803" pitchFamily="18" charset="0"/>
              </a:rPr>
              <a:t>variables can change their values </a:t>
            </a:r>
          </a:p>
        </p:txBody>
      </p:sp>
    </p:spTree>
    <p:extLst>
      <p:ext uri="{BB962C8B-B14F-4D97-AF65-F5344CB8AC3E}">
        <p14:creationId xmlns:p14="http://schemas.microsoft.com/office/powerpoint/2010/main" val="426234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You cannot store a value of one type in a variable of another type</a:t>
            </a:r>
          </a:p>
          <a:p>
            <a:pPr marL="3200400" lvl="7" indent="0">
              <a:buNone/>
            </a:pPr>
            <a:endParaRPr lang="en-US" sz="2800" b="0" dirty="0">
              <a:solidFill>
                <a:schemeClr val="accent5"/>
              </a:solidFill>
              <a:latin typeface="Garamond" panose="02020404030301010803" pitchFamily="18" charset="0"/>
            </a:endParaRPr>
          </a:p>
          <a:p>
            <a:pPr marL="3200400" lvl="7" indent="0">
              <a:buNone/>
            </a:pPr>
            <a:r>
              <a:rPr lang="en-US" sz="2800" b="0" dirty="0" err="1">
                <a:solidFill>
                  <a:schemeClr val="accent5"/>
                </a:solidFill>
                <a:latin typeface="Garamond" panose="02020404030301010803" pitchFamily="18" charset="0"/>
              </a:rPr>
              <a:t>int</a:t>
            </a:r>
            <a:r>
              <a:rPr lang="en-US" sz="2800" b="0" dirty="0">
                <a:latin typeface="Garamond" panose="02020404030301010803" pitchFamily="18" charset="0"/>
              </a:rPr>
              <a:t> value;</a:t>
            </a:r>
          </a:p>
          <a:p>
            <a:pPr marL="3200400" lvl="7" indent="0">
              <a:buNone/>
            </a:pPr>
            <a:br>
              <a:rPr lang="en-US" sz="2800" b="0" dirty="0">
                <a:latin typeface="Garamond" panose="02020404030301010803" pitchFamily="18" charset="0"/>
              </a:rPr>
            </a:br>
            <a:r>
              <a:rPr lang="en-US" sz="2800" dirty="0">
                <a:latin typeface="Garamond" panose="02020404030301010803" pitchFamily="18" charset="0"/>
              </a:rPr>
              <a:t>value </a:t>
            </a:r>
            <a:r>
              <a:rPr lang="en-US" sz="2800" b="0" dirty="0">
                <a:latin typeface="Garamond" panose="02020404030301010803" pitchFamily="18" charset="0"/>
              </a:rPr>
              <a:t>= 2.99;</a:t>
            </a:r>
            <a:r>
              <a:rPr lang="en-US" sz="2800" dirty="0">
                <a:latin typeface="Garamond" panose="02020404030301010803" pitchFamily="18" charset="0"/>
              </a:rPr>
              <a:t>    </a:t>
            </a:r>
            <a:r>
              <a:rPr lang="en-US" sz="2800" dirty="0">
                <a:solidFill>
                  <a:srgbClr val="FF0000"/>
                </a:solidFill>
                <a:latin typeface="Garamond" panose="02020404030301010803" pitchFamily="18" charset="0"/>
              </a:rPr>
              <a:t>×</a:t>
            </a:r>
          </a:p>
          <a:p>
            <a:r>
              <a:rPr lang="en-US" dirty="0"/>
              <a:t>The problem is a type mismatch. The constant 2.99 is of type double, and the variable </a:t>
            </a:r>
            <a:r>
              <a:rPr lang="en-US" dirty="0">
                <a:solidFill>
                  <a:schemeClr val="accent5"/>
                </a:solidFill>
              </a:rPr>
              <a:t>value</a:t>
            </a:r>
            <a:r>
              <a:rPr lang="en-US" dirty="0"/>
              <a:t> is of type </a:t>
            </a:r>
            <a:r>
              <a:rPr lang="en-US" dirty="0">
                <a:solidFill>
                  <a:srgbClr val="FF0000"/>
                </a:solidFill>
              </a:rPr>
              <a:t>int</a:t>
            </a:r>
            <a:r>
              <a:rPr lang="en-US" dirty="0"/>
              <a:t>.</a:t>
            </a:r>
          </a:p>
        </p:txBody>
      </p:sp>
      <p:sp>
        <p:nvSpPr>
          <p:cNvPr id="3" name="Title 2"/>
          <p:cNvSpPr>
            <a:spLocks noGrp="1"/>
          </p:cNvSpPr>
          <p:nvPr>
            <p:ph type="ctrTitle"/>
          </p:nvPr>
        </p:nvSpPr>
        <p:spPr/>
        <p:txBody>
          <a:bodyPr/>
          <a:lstStyle/>
          <a:p>
            <a:r>
              <a:rPr lang="en-US" altLang="en-US" dirty="0"/>
              <a:t>Numeric Type Conversion</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spTree>
    <p:extLst>
      <p:ext uri="{BB962C8B-B14F-4D97-AF65-F5344CB8AC3E}">
        <p14:creationId xmlns:p14="http://schemas.microsoft.com/office/powerpoint/2010/main" val="94795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Type Casting takes a value of one type and produces a value of another type with an "equivalent" value.</a:t>
            </a:r>
            <a:r>
              <a:rPr lang="en-US" altLang="en-US" b="0" dirty="0"/>
              <a:t> </a:t>
            </a:r>
            <a:r>
              <a:rPr lang="en-US" altLang="en-US" b="0" dirty="0">
                <a:solidFill>
                  <a:srgbClr val="4472C4"/>
                </a:solidFill>
              </a:rPr>
              <a:t>    </a:t>
            </a:r>
          </a:p>
          <a:p>
            <a:r>
              <a:rPr lang="en-US" dirty="0"/>
              <a:t>There are some special cases where it is permitted to assign a value of one type to a variable of another type.</a:t>
            </a:r>
          </a:p>
          <a:p>
            <a:pPr lvl="1">
              <a:lnSpc>
                <a:spcPct val="80000"/>
              </a:lnSpc>
              <a:buClr>
                <a:srgbClr val="034CA1"/>
              </a:buClr>
              <a:buNone/>
              <a:defRPr/>
            </a:pPr>
            <a:r>
              <a:rPr lang="en-US" altLang="en-US" sz="1900" b="1" dirty="0">
                <a:solidFill>
                  <a:srgbClr val="FF0000"/>
                </a:solidFill>
                <a:latin typeface="Courier New" panose="02070309020205020404" pitchFamily="49" charset="0"/>
              </a:rPr>
              <a:t>byte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short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int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long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float </a:t>
            </a:r>
            <a:r>
              <a:rPr lang="en-US" altLang="en-US" sz="1900" b="1" dirty="0">
                <a:solidFill>
                  <a:srgbClr val="FF0000"/>
                </a:solidFill>
                <a:latin typeface="Courier New" panose="02070309020205020404" pitchFamily="49" charset="0"/>
                <a:sym typeface="Symbol" panose="05050102010706020507" pitchFamily="18" charset="2"/>
              </a:rPr>
              <a:t> </a:t>
            </a:r>
            <a:r>
              <a:rPr lang="en-US" altLang="en-US" sz="1900" b="1" dirty="0">
                <a:solidFill>
                  <a:srgbClr val="FF0000"/>
                </a:solidFill>
                <a:latin typeface="Courier New" panose="02070309020205020404" pitchFamily="49" charset="0"/>
              </a:rPr>
              <a:t>double</a:t>
            </a:r>
            <a:endParaRPr lang="en-US" altLang="en-US" sz="1500" dirty="0">
              <a:solidFill>
                <a:srgbClr val="FF0000"/>
              </a:solidFill>
            </a:endParaRPr>
          </a:p>
          <a:p>
            <a:pPr marL="0" indent="0">
              <a:lnSpc>
                <a:spcPct val="80000"/>
              </a:lnSpc>
              <a:buNone/>
              <a:defRPr/>
            </a:pPr>
            <a:r>
              <a:rPr lang="en-US" altLang="en-US" sz="1700" dirty="0">
                <a:solidFill>
                  <a:srgbClr val="FF0000"/>
                </a:solidFill>
                <a:latin typeface="Courier New" panose="02070309020205020404" pitchFamily="49" charset="0"/>
                <a:sym typeface="Symbol" panose="05050102010706020507" pitchFamily="18" charset="2"/>
              </a:rPr>
              <a:t>           char</a:t>
            </a:r>
            <a:endParaRPr lang="en-US" altLang="en-US" sz="1700" dirty="0">
              <a:solidFill>
                <a:srgbClr val="FF0000"/>
              </a:solidFill>
            </a:endParaRPr>
          </a:p>
          <a:p>
            <a:r>
              <a:rPr lang="en-US" altLang="en-US" dirty="0">
                <a:solidFill>
                  <a:srgbClr val="FF0000"/>
                </a:solidFill>
              </a:rPr>
              <a:t>Implicit casting</a:t>
            </a:r>
          </a:p>
          <a:p>
            <a:endParaRPr lang="en-US" altLang="en-US" dirty="0"/>
          </a:p>
          <a:p>
            <a:r>
              <a:rPr lang="en-US" altLang="en-US" dirty="0">
                <a:solidFill>
                  <a:srgbClr val="FF0000"/>
                </a:solidFill>
              </a:rPr>
              <a:t>Explicit casting</a:t>
            </a:r>
          </a:p>
        </p:txBody>
      </p:sp>
      <p:sp>
        <p:nvSpPr>
          <p:cNvPr id="3" name="Title 2"/>
          <p:cNvSpPr>
            <a:spLocks noGrp="1"/>
          </p:cNvSpPr>
          <p:nvPr>
            <p:ph type="ctrTitle"/>
          </p:nvPr>
        </p:nvSpPr>
        <p:spPr/>
        <p:txBody>
          <a:bodyPr/>
          <a:lstStyle/>
          <a:p>
            <a:r>
              <a:rPr lang="en-US" altLang="en-US" dirty="0"/>
              <a:t>Type Casting </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cxnSp>
        <p:nvCxnSpPr>
          <p:cNvPr id="13" name="Curved Connector 12"/>
          <p:cNvCxnSpPr/>
          <p:nvPr/>
        </p:nvCxnSpPr>
        <p:spPr>
          <a:xfrm flipV="1">
            <a:off x="2474031" y="3074177"/>
            <a:ext cx="532511" cy="342078"/>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6070750" y="5074125"/>
            <a:ext cx="2749328"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b="1" dirty="0"/>
              <a:t>Narrowing</a:t>
            </a:r>
            <a:r>
              <a:rPr lang="en-US" sz="2400" dirty="0"/>
              <a:t>: </a:t>
            </a:r>
            <a:r>
              <a:rPr lang="en-US" dirty="0"/>
              <a:t>large range to a type with a smaller range </a:t>
            </a:r>
          </a:p>
        </p:txBody>
      </p:sp>
      <p:sp>
        <p:nvSpPr>
          <p:cNvPr id="7" name="Rectangle 6"/>
          <p:cNvSpPr/>
          <p:nvPr/>
        </p:nvSpPr>
        <p:spPr>
          <a:xfrm>
            <a:off x="6065073" y="3416255"/>
            <a:ext cx="2755006"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dirty="0"/>
              <a:t>Widening</a:t>
            </a:r>
            <a:r>
              <a:rPr lang="en-US" sz="1600" dirty="0"/>
              <a:t>: casting</a:t>
            </a:r>
            <a:r>
              <a:rPr lang="en-US" sz="2400" dirty="0"/>
              <a:t> </a:t>
            </a:r>
            <a:r>
              <a:rPr lang="en-US" sz="1600" dirty="0"/>
              <a:t>a type with a small range to a type with a larger range</a:t>
            </a:r>
            <a:r>
              <a:rPr lang="en-US" sz="2400" dirty="0"/>
              <a:t> </a:t>
            </a:r>
          </a:p>
        </p:txBody>
      </p:sp>
      <p:sp>
        <p:nvSpPr>
          <p:cNvPr id="9" name="Rectangle 8"/>
          <p:cNvSpPr/>
          <p:nvPr/>
        </p:nvSpPr>
        <p:spPr>
          <a:xfrm>
            <a:off x="2581965" y="3968402"/>
            <a:ext cx="3182925" cy="1015663"/>
          </a:xfrm>
          <a:prstGeom prst="rect">
            <a:avLst/>
          </a:prstGeom>
        </p:spPr>
        <p:txBody>
          <a:bodyPr wrap="square">
            <a:spAutoFit/>
          </a:bodyPr>
          <a:lstStyle/>
          <a:p>
            <a:r>
              <a:rPr lang="en-US" sz="2000" dirty="0">
                <a:solidFill>
                  <a:schemeClr val="accent5"/>
                </a:solidFill>
                <a:latin typeface="Garamond" panose="02020404030301010803" pitchFamily="18" charset="0"/>
              </a:rPr>
              <a:t>byte</a:t>
            </a:r>
            <a:r>
              <a:rPr lang="en-US" sz="2000" dirty="0">
                <a:latin typeface="Garamond" panose="02020404030301010803" pitchFamily="18" charset="0"/>
              </a:rPr>
              <a:t> </a:t>
            </a:r>
            <a:r>
              <a:rPr lang="en-US" sz="2000" dirty="0" err="1">
                <a:latin typeface="Garamond" panose="02020404030301010803" pitchFamily="18" charset="0"/>
              </a:rPr>
              <a:t>i</a:t>
            </a:r>
            <a:r>
              <a:rPr lang="en-US" sz="2000" dirty="0">
                <a:latin typeface="Garamond" panose="02020404030301010803" pitchFamily="18" charset="0"/>
              </a:rPr>
              <a:t> = 100;</a:t>
            </a:r>
          </a:p>
          <a:p>
            <a:r>
              <a:rPr lang="en-US" sz="2000" dirty="0">
                <a:solidFill>
                  <a:schemeClr val="accent5"/>
                </a:solidFill>
                <a:latin typeface="Garamond" panose="02020404030301010803" pitchFamily="18" charset="0"/>
              </a:rPr>
              <a:t>long</a:t>
            </a:r>
            <a:r>
              <a:rPr lang="en-US" sz="2000" dirty="0">
                <a:latin typeface="Garamond" panose="02020404030301010803" pitchFamily="18" charset="0"/>
              </a:rPr>
              <a:t> k = </a:t>
            </a:r>
            <a:r>
              <a:rPr lang="en-US" sz="2000" dirty="0" err="1">
                <a:latin typeface="Garamond" panose="02020404030301010803" pitchFamily="18" charset="0"/>
              </a:rPr>
              <a:t>i</a:t>
            </a:r>
            <a:r>
              <a:rPr lang="en-US" sz="2000" dirty="0">
                <a:latin typeface="Garamond" panose="02020404030301010803" pitchFamily="18" charset="0"/>
              </a:rPr>
              <a:t> * 3 + 4;</a:t>
            </a:r>
          </a:p>
          <a:p>
            <a:r>
              <a:rPr lang="en-US" sz="2000" dirty="0">
                <a:solidFill>
                  <a:schemeClr val="accent5"/>
                </a:solidFill>
                <a:latin typeface="Garamond" panose="02020404030301010803" pitchFamily="18" charset="0"/>
              </a:rPr>
              <a:t>double</a:t>
            </a:r>
            <a:r>
              <a:rPr lang="en-US" sz="2000" dirty="0">
                <a:latin typeface="Garamond" panose="02020404030301010803" pitchFamily="18" charset="0"/>
              </a:rPr>
              <a:t> d = </a:t>
            </a:r>
            <a:r>
              <a:rPr lang="en-US" sz="2000" dirty="0" err="1">
                <a:latin typeface="Garamond" panose="02020404030301010803" pitchFamily="18" charset="0"/>
              </a:rPr>
              <a:t>i</a:t>
            </a:r>
            <a:r>
              <a:rPr lang="en-US" sz="2000" dirty="0">
                <a:latin typeface="Garamond" panose="02020404030301010803" pitchFamily="18" charset="0"/>
              </a:rPr>
              <a:t> * 3.1 + k / 2;</a:t>
            </a:r>
          </a:p>
        </p:txBody>
      </p:sp>
      <p:sp>
        <p:nvSpPr>
          <p:cNvPr id="5" name="Rectangle 4"/>
          <p:cNvSpPr/>
          <p:nvPr/>
        </p:nvSpPr>
        <p:spPr>
          <a:xfrm>
            <a:off x="1654611" y="5911705"/>
            <a:ext cx="5834779"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400" dirty="0">
                <a:solidFill>
                  <a:srgbClr val="FF0000"/>
                </a:solidFill>
                <a:latin typeface="Garamond" panose="02020404030301010803" pitchFamily="18" charset="0"/>
              </a:rPr>
              <a:t>When computing mathematical expression involving operands of different types, Java automatically converts the result to the type with larger range </a:t>
            </a:r>
          </a:p>
        </p:txBody>
      </p:sp>
      <p:sp>
        <p:nvSpPr>
          <p:cNvPr id="10" name="Rectangle 9"/>
          <p:cNvSpPr/>
          <p:nvPr/>
        </p:nvSpPr>
        <p:spPr>
          <a:xfrm>
            <a:off x="2581965" y="5026582"/>
            <a:ext cx="3355556" cy="923330"/>
          </a:xfrm>
          <a:prstGeom prst="rect">
            <a:avLst/>
          </a:prstGeom>
        </p:spPr>
        <p:txBody>
          <a:bodyPr wrap="square">
            <a:spAutoFit/>
          </a:bodyPr>
          <a:lstStyle/>
          <a:p>
            <a:r>
              <a:rPr lang="en-US" dirty="0" err="1">
                <a:solidFill>
                  <a:schemeClr val="accent5"/>
                </a:solidFill>
                <a:latin typeface="Garamond" panose="02020404030301010803" pitchFamily="18" charset="0"/>
              </a:rPr>
              <a:t>int</a:t>
            </a:r>
            <a:r>
              <a:rPr lang="en-US" dirty="0">
                <a:latin typeface="Garamond" panose="02020404030301010803" pitchFamily="18" charset="0"/>
              </a:rPr>
              <a:t> x = ( </a:t>
            </a:r>
            <a:r>
              <a:rPr lang="en-US" dirty="0" err="1">
                <a:latin typeface="Garamond" panose="02020404030301010803" pitchFamily="18" charset="0"/>
              </a:rPr>
              <a:t>int</a:t>
            </a:r>
            <a:r>
              <a:rPr lang="en-US" dirty="0">
                <a:latin typeface="Garamond" panose="02020404030301010803" pitchFamily="18" charset="0"/>
              </a:rPr>
              <a:t> ) 2.9;</a:t>
            </a:r>
          </a:p>
          <a:p>
            <a:r>
              <a:rPr lang="en-US" dirty="0">
                <a:solidFill>
                  <a:schemeClr val="accent5"/>
                </a:solidFill>
                <a:latin typeface="Garamond" panose="02020404030301010803" pitchFamily="18" charset="0"/>
              </a:rPr>
              <a:t>double</a:t>
            </a:r>
            <a:r>
              <a:rPr lang="en-US" dirty="0">
                <a:latin typeface="Garamond" panose="02020404030301010803" pitchFamily="18" charset="0"/>
              </a:rPr>
              <a:t> d = (</a:t>
            </a:r>
            <a:r>
              <a:rPr lang="en-US" dirty="0">
                <a:solidFill>
                  <a:schemeClr val="accent5"/>
                </a:solidFill>
                <a:latin typeface="Garamond" panose="02020404030301010803" pitchFamily="18" charset="0"/>
              </a:rPr>
              <a:t>double</a:t>
            </a:r>
            <a:r>
              <a:rPr lang="en-US" dirty="0">
                <a:latin typeface="Garamond" panose="02020404030301010803" pitchFamily="18" charset="0"/>
              </a:rPr>
              <a:t>) n/m;         </a:t>
            </a:r>
          </a:p>
          <a:p>
            <a:r>
              <a:rPr lang="en-US" dirty="0">
                <a:latin typeface="Garamond" panose="02020404030301010803" pitchFamily="18" charset="0"/>
              </a:rPr>
              <a:t> // where n and m are of type </a:t>
            </a:r>
            <a:r>
              <a:rPr lang="en-US" dirty="0" err="1">
                <a:latin typeface="Garamond" panose="02020404030301010803" pitchFamily="18" charset="0"/>
              </a:rPr>
              <a:t>int</a:t>
            </a:r>
            <a:endParaRPr lang="en-US" dirty="0">
              <a:latin typeface="Garamond" panose="02020404030301010803" pitchFamily="18" charset="0"/>
            </a:endParaRPr>
          </a:p>
        </p:txBody>
      </p:sp>
    </p:spTree>
    <p:extLst>
      <p:ext uri="{BB962C8B-B14F-4D97-AF65-F5344CB8AC3E}">
        <p14:creationId xmlns:p14="http://schemas.microsoft.com/office/powerpoint/2010/main" val="32745639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7558</TotalTime>
  <Words>5217</Words>
  <Application>Microsoft Office PowerPoint</Application>
  <PresentationFormat>On-screen Show (4:3)</PresentationFormat>
  <Paragraphs>797</Paragraphs>
  <Slides>42</Slides>
  <Notes>20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6" baseType="lpstr">
      <vt:lpstr>Arial</vt:lpstr>
      <vt:lpstr>Arial Unicode MS</vt:lpstr>
      <vt:lpstr>Calibri</vt:lpstr>
      <vt:lpstr>Cambria</vt:lpstr>
      <vt:lpstr>Cambria Math</vt:lpstr>
      <vt:lpstr>Courier New</vt:lpstr>
      <vt:lpstr>Garamond</vt:lpstr>
      <vt:lpstr>Lucida Console</vt:lpstr>
      <vt:lpstr>Monotype Sorts</vt:lpstr>
      <vt:lpstr>Times New Roman</vt:lpstr>
      <vt:lpstr>Wingdings</vt:lpstr>
      <vt:lpstr>Office Theme</vt:lpstr>
      <vt:lpstr>Picture</vt:lpstr>
      <vt:lpstr>Equation</vt:lpstr>
      <vt:lpstr>Module 02: Java Basics</vt:lpstr>
      <vt:lpstr>Declaration</vt:lpstr>
      <vt:lpstr>Objectives</vt:lpstr>
      <vt:lpstr>Objectives</vt:lpstr>
      <vt:lpstr>Primitive Data Types</vt:lpstr>
      <vt:lpstr>Variables</vt:lpstr>
      <vt:lpstr>Constants</vt:lpstr>
      <vt:lpstr>Numeric Type Conversion</vt:lpstr>
      <vt:lpstr>Type Casting </vt:lpstr>
      <vt:lpstr>Arithmetic Operators</vt:lpstr>
      <vt:lpstr>Operator Precedence</vt:lpstr>
      <vt:lpstr>Common Errors and Pitfalls</vt:lpstr>
      <vt:lpstr>Console Input and Output</vt:lpstr>
      <vt:lpstr>Screen Output</vt:lpstr>
      <vt:lpstr>Screen Output</vt:lpstr>
      <vt:lpstr>Reading Input from the Console</vt:lpstr>
      <vt:lpstr>Reading Input from the Console</vt:lpstr>
      <vt:lpstr>Console Input using Scanner : An Example</vt:lpstr>
      <vt:lpstr>Problem: Converting Temperatures</vt:lpstr>
      <vt:lpstr>The Math Class</vt:lpstr>
      <vt:lpstr>The random Method</vt:lpstr>
      <vt:lpstr>The Character class</vt:lpstr>
      <vt:lpstr>The Class String</vt:lpstr>
      <vt:lpstr>The Class String</vt:lpstr>
      <vt:lpstr>String concatenation</vt:lpstr>
      <vt:lpstr>Comparing Strings Methods</vt:lpstr>
      <vt:lpstr>Methods for Obtaining Substrings</vt:lpstr>
      <vt:lpstr>Conversion between Strings and Numbers</vt:lpstr>
      <vt:lpstr>Comparison &amp; Logical Operators</vt:lpstr>
      <vt:lpstr>Decision/Selection Structure</vt:lpstr>
      <vt:lpstr>Equivalent Expressions</vt:lpstr>
      <vt:lpstr>Example: Body Mass Index</vt:lpstr>
      <vt:lpstr>Switch Statement</vt:lpstr>
      <vt:lpstr>How Switch Statement executes?</vt:lpstr>
      <vt:lpstr>Conditional Operators</vt:lpstr>
      <vt:lpstr>Popup Question(2)</vt:lpstr>
      <vt:lpstr>Loop Statements</vt:lpstr>
      <vt:lpstr>While Statement: Example</vt:lpstr>
      <vt:lpstr>Do-While Statement</vt:lpstr>
      <vt:lpstr>For Statement</vt:lpstr>
      <vt:lpstr>Loop Statements:</vt:lpstr>
      <vt:lpstr>Example : AdditionQuiz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Yahya Mohammad Garout</cp:lastModifiedBy>
  <cp:revision>1043</cp:revision>
  <cp:lastPrinted>2021-01-19T13:08:36Z</cp:lastPrinted>
  <dcterms:created xsi:type="dcterms:W3CDTF">2020-12-20T14:03:41Z</dcterms:created>
  <dcterms:modified xsi:type="dcterms:W3CDTF">2023-01-16T10:04:15Z</dcterms:modified>
</cp:coreProperties>
</file>