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7"/>
  </p:notesMasterIdLst>
  <p:handoutMasterIdLst>
    <p:handoutMasterId r:id="rId48"/>
  </p:handoutMasterIdLst>
  <p:sldIdLst>
    <p:sldId id="256" r:id="rId5"/>
    <p:sldId id="454" r:id="rId6"/>
    <p:sldId id="412" r:id="rId7"/>
    <p:sldId id="414" r:id="rId8"/>
    <p:sldId id="407" r:id="rId9"/>
    <p:sldId id="447" r:id="rId10"/>
    <p:sldId id="448" r:id="rId11"/>
    <p:sldId id="413" r:id="rId12"/>
    <p:sldId id="415" r:id="rId13"/>
    <p:sldId id="416" r:id="rId14"/>
    <p:sldId id="449" r:id="rId15"/>
    <p:sldId id="468" r:id="rId16"/>
    <p:sldId id="469" r:id="rId17"/>
    <p:sldId id="418" r:id="rId18"/>
    <p:sldId id="419" r:id="rId19"/>
    <p:sldId id="433" r:id="rId20"/>
    <p:sldId id="451" r:id="rId21"/>
    <p:sldId id="482" r:id="rId22"/>
    <p:sldId id="452" r:id="rId23"/>
    <p:sldId id="421" r:id="rId24"/>
    <p:sldId id="457" r:id="rId25"/>
    <p:sldId id="459" r:id="rId26"/>
    <p:sldId id="456" r:id="rId27"/>
    <p:sldId id="426" r:id="rId28"/>
    <p:sldId id="425" r:id="rId29"/>
    <p:sldId id="460" r:id="rId30"/>
    <p:sldId id="471" r:id="rId31"/>
    <p:sldId id="483" r:id="rId32"/>
    <p:sldId id="484" r:id="rId33"/>
    <p:sldId id="467" r:id="rId34"/>
    <p:sldId id="431" r:id="rId35"/>
    <p:sldId id="439" r:id="rId36"/>
    <p:sldId id="442" r:id="rId37"/>
    <p:sldId id="441" r:id="rId38"/>
    <p:sldId id="443" r:id="rId39"/>
    <p:sldId id="472" r:id="rId40"/>
    <p:sldId id="475" r:id="rId41"/>
    <p:sldId id="551" r:id="rId42"/>
    <p:sldId id="567" r:id="rId43"/>
    <p:sldId id="593" r:id="rId44"/>
    <p:sldId id="601" r:id="rId45"/>
    <p:sldId id="598" r:id="rId46"/>
  </p:sldIdLst>
  <p:sldSz cx="9144000" cy="6858000" type="screen4x3"/>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451"/>
    <a:srgbClr val="43AFC0"/>
    <a:srgbClr val="FFC30D"/>
    <a:srgbClr val="3A91CE"/>
    <a:srgbClr val="66CDF5"/>
    <a:srgbClr val="DEEBF7"/>
    <a:srgbClr val="D4EFFD"/>
    <a:srgbClr val="59B8DB"/>
    <a:srgbClr val="4472C4"/>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106" autoAdjust="0"/>
  </p:normalViewPr>
  <p:slideViewPr>
    <p:cSldViewPr snapToGrid="0">
      <p:cViewPr varScale="1">
        <p:scale>
          <a:sx n="97" d="100"/>
          <a:sy n="97" d="100"/>
        </p:scale>
        <p:origin x="2004" y="9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EB618B99-F8C6-4119-8C70-059E4C4A6DB0}"/>
    <pc:docChg chg="undo custSel addSld delSld modSld modMainMaster">
      <pc:chgData name="Yahya Mohammad Garout" userId="48478b39-db74-4b02-9727-4fe8f71c1945" providerId="ADAL" clId="{EB618B99-F8C6-4119-8C70-059E4C4A6DB0}" dt="2023-01-23T08:01:33.367" v="99"/>
      <pc:docMkLst>
        <pc:docMk/>
      </pc:docMkLst>
      <pc:sldChg chg="modSp mod">
        <pc:chgData name="Yahya Mohammad Garout" userId="48478b39-db74-4b02-9727-4fe8f71c1945" providerId="ADAL" clId="{EB618B99-F8C6-4119-8C70-059E4C4A6DB0}" dt="2023-01-23T04:33:55.956" v="47" actId="20577"/>
        <pc:sldMkLst>
          <pc:docMk/>
          <pc:sldMk cId="4018809495" sldId="256"/>
        </pc:sldMkLst>
        <pc:spChg chg="mod">
          <ac:chgData name="Yahya Mohammad Garout" userId="48478b39-db74-4b02-9727-4fe8f71c1945" providerId="ADAL" clId="{EB618B99-F8C6-4119-8C70-059E4C4A6DB0}" dt="2023-01-23T04:33:55.956" v="47" actId="20577"/>
          <ac:spMkLst>
            <pc:docMk/>
            <pc:sldMk cId="4018809495" sldId="256"/>
            <ac:spMk id="2" creationId="{00000000-0000-0000-0000-000000000000}"/>
          </ac:spMkLst>
        </pc:spChg>
        <pc:spChg chg="mod">
          <ac:chgData name="Yahya Mohammad Garout" userId="48478b39-db74-4b02-9727-4fe8f71c1945" providerId="ADAL" clId="{EB618B99-F8C6-4119-8C70-059E4C4A6DB0}" dt="2023-01-21T19:04:57.099" v="23" actId="6549"/>
          <ac:spMkLst>
            <pc:docMk/>
            <pc:sldMk cId="4018809495" sldId="256"/>
            <ac:spMk id="3" creationId="{00000000-0000-0000-0000-000000000000}"/>
          </ac:spMkLst>
        </pc:spChg>
      </pc:sldChg>
      <pc:sldChg chg="modSp mod">
        <pc:chgData name="Yahya Mohammad Garout" userId="48478b39-db74-4b02-9727-4fe8f71c1945" providerId="ADAL" clId="{EB618B99-F8C6-4119-8C70-059E4C4A6DB0}" dt="2023-01-23T04:35:05.834" v="49" actId="27636"/>
        <pc:sldMkLst>
          <pc:docMk/>
          <pc:sldMk cId="3639695812" sldId="407"/>
        </pc:sldMkLst>
        <pc:spChg chg="mod">
          <ac:chgData name="Yahya Mohammad Garout" userId="48478b39-db74-4b02-9727-4fe8f71c1945" providerId="ADAL" clId="{EB618B99-F8C6-4119-8C70-059E4C4A6DB0}" dt="2023-01-23T04:35:05.834" v="49" actId="27636"/>
          <ac:spMkLst>
            <pc:docMk/>
            <pc:sldMk cId="3639695812" sldId="407"/>
            <ac:spMk id="2" creationId="{00000000-0000-0000-0000-000000000000}"/>
          </ac:spMkLst>
        </pc:spChg>
      </pc:sldChg>
      <pc:sldChg chg="modSp mod">
        <pc:chgData name="Yahya Mohammad Garout" userId="48478b39-db74-4b02-9727-4fe8f71c1945" providerId="ADAL" clId="{EB618B99-F8C6-4119-8C70-059E4C4A6DB0}" dt="2023-01-23T04:37:39.727" v="54" actId="6549"/>
        <pc:sldMkLst>
          <pc:docMk/>
          <pc:sldMk cId="3193952025" sldId="433"/>
        </pc:sldMkLst>
        <pc:spChg chg="mod">
          <ac:chgData name="Yahya Mohammad Garout" userId="48478b39-db74-4b02-9727-4fe8f71c1945" providerId="ADAL" clId="{EB618B99-F8C6-4119-8C70-059E4C4A6DB0}" dt="2023-01-23T04:37:23.598" v="53" actId="6549"/>
          <ac:spMkLst>
            <pc:docMk/>
            <pc:sldMk cId="3193952025" sldId="433"/>
            <ac:spMk id="2" creationId="{00000000-0000-0000-0000-000000000000}"/>
          </ac:spMkLst>
        </pc:spChg>
        <pc:spChg chg="mod">
          <ac:chgData name="Yahya Mohammad Garout" userId="48478b39-db74-4b02-9727-4fe8f71c1945" providerId="ADAL" clId="{EB618B99-F8C6-4119-8C70-059E4C4A6DB0}" dt="2023-01-23T04:37:39.727" v="54" actId="6549"/>
          <ac:spMkLst>
            <pc:docMk/>
            <pc:sldMk cId="3193952025" sldId="433"/>
            <ac:spMk id="43" creationId="{00000000-0000-0000-0000-000000000000}"/>
          </ac:spMkLst>
        </pc:spChg>
      </pc:sldChg>
      <pc:sldChg chg="modSp del mod">
        <pc:chgData name="Yahya Mohammad Garout" userId="48478b39-db74-4b02-9727-4fe8f71c1945" providerId="ADAL" clId="{EB618B99-F8C6-4119-8C70-059E4C4A6DB0}" dt="2023-01-23T04:43:21.280" v="58" actId="47"/>
        <pc:sldMkLst>
          <pc:docMk/>
          <pc:sldMk cId="3896371935" sldId="453"/>
        </pc:sldMkLst>
        <pc:spChg chg="mod">
          <ac:chgData name="Yahya Mohammad Garout" userId="48478b39-db74-4b02-9727-4fe8f71c1945" providerId="ADAL" clId="{EB618B99-F8C6-4119-8C70-059E4C4A6DB0}" dt="2023-01-23T04:39:22.247" v="57" actId="6549"/>
          <ac:spMkLst>
            <pc:docMk/>
            <pc:sldMk cId="3896371935" sldId="453"/>
            <ac:spMk id="2" creationId="{00000000-0000-0000-0000-000000000000}"/>
          </ac:spMkLst>
        </pc:spChg>
      </pc:sldChg>
      <pc:sldChg chg="modSp">
        <pc:chgData name="Yahya Mohammad Garout" userId="48478b39-db74-4b02-9727-4fe8f71c1945" providerId="ADAL" clId="{EB618B99-F8C6-4119-8C70-059E4C4A6DB0}" dt="2023-01-23T04:36:01.326" v="52" actId="33524"/>
        <pc:sldMkLst>
          <pc:docMk/>
          <pc:sldMk cId="4055307644" sldId="469"/>
        </pc:sldMkLst>
        <pc:spChg chg="mod">
          <ac:chgData name="Yahya Mohammad Garout" userId="48478b39-db74-4b02-9727-4fe8f71c1945" providerId="ADAL" clId="{EB618B99-F8C6-4119-8C70-059E4C4A6DB0}" dt="2023-01-23T04:36:01.326" v="52" actId="33524"/>
          <ac:spMkLst>
            <pc:docMk/>
            <pc:sldMk cId="4055307644" sldId="469"/>
            <ac:spMk id="8" creationId="{00000000-0000-0000-0000-000000000000}"/>
          </ac:spMkLst>
        </pc:spChg>
      </pc:sldChg>
      <pc:sldChg chg="del">
        <pc:chgData name="Yahya Mohammad Garout" userId="48478b39-db74-4b02-9727-4fe8f71c1945" providerId="ADAL" clId="{EB618B99-F8C6-4119-8C70-059E4C4A6DB0}" dt="2023-01-23T04:48:33.148" v="60" actId="47"/>
        <pc:sldMkLst>
          <pc:docMk/>
          <pc:sldMk cId="1739285618" sldId="473"/>
        </pc:sldMkLst>
      </pc:sldChg>
      <pc:sldChg chg="del">
        <pc:chgData name="Yahya Mohammad Garout" userId="48478b39-db74-4b02-9727-4fe8f71c1945" providerId="ADAL" clId="{EB618B99-F8C6-4119-8C70-059E4C4A6DB0}" dt="2023-01-23T04:43:50.731" v="59" actId="47"/>
        <pc:sldMkLst>
          <pc:docMk/>
          <pc:sldMk cId="4054179748" sldId="496"/>
        </pc:sldMkLst>
      </pc:sldChg>
      <pc:sldChg chg="del">
        <pc:chgData name="Yahya Mohammad Garout" userId="48478b39-db74-4b02-9727-4fe8f71c1945" providerId="ADAL" clId="{EB618B99-F8C6-4119-8C70-059E4C4A6DB0}" dt="2023-01-23T04:49:19.092" v="61" actId="47"/>
        <pc:sldMkLst>
          <pc:docMk/>
          <pc:sldMk cId="3173105735" sldId="497"/>
        </pc:sldMkLst>
      </pc:sldChg>
      <pc:sldChg chg="modSp mod">
        <pc:chgData name="Yahya Mohammad Garout" userId="48478b39-db74-4b02-9727-4fe8f71c1945" providerId="ADAL" clId="{EB618B99-F8C6-4119-8C70-059E4C4A6DB0}" dt="2023-01-23T04:52:41.675" v="75" actId="115"/>
        <pc:sldMkLst>
          <pc:docMk/>
          <pc:sldMk cId="0" sldId="551"/>
        </pc:sldMkLst>
        <pc:spChg chg="mod">
          <ac:chgData name="Yahya Mohammad Garout" userId="48478b39-db74-4b02-9727-4fe8f71c1945" providerId="ADAL" clId="{EB618B99-F8C6-4119-8C70-059E4C4A6DB0}" dt="2023-01-23T04:52:41.675" v="75" actId="115"/>
          <ac:spMkLst>
            <pc:docMk/>
            <pc:sldMk cId="0" sldId="551"/>
            <ac:spMk id="6148" creationId="{7E4A09B8-2034-437D-8D3F-1650515210A8}"/>
          </ac:spMkLst>
        </pc:spChg>
      </pc:sldChg>
      <pc:sldChg chg="delSp modSp mod">
        <pc:chgData name="Yahya Mohammad Garout" userId="48478b39-db74-4b02-9727-4fe8f71c1945" providerId="ADAL" clId="{EB618B99-F8C6-4119-8C70-059E4C4A6DB0}" dt="2023-01-23T07:49:56.627" v="86" actId="1076"/>
        <pc:sldMkLst>
          <pc:docMk/>
          <pc:sldMk cId="0" sldId="567"/>
        </pc:sldMkLst>
        <pc:spChg chg="mod">
          <ac:chgData name="Yahya Mohammad Garout" userId="48478b39-db74-4b02-9727-4fe8f71c1945" providerId="ADAL" clId="{EB618B99-F8C6-4119-8C70-059E4C4A6DB0}" dt="2023-01-23T04:50:02.372" v="63" actId="14100"/>
          <ac:spMkLst>
            <pc:docMk/>
            <pc:sldMk cId="0" sldId="567"/>
            <ac:spMk id="50179" creationId="{90AA9FCB-7FC5-4AEA-92F9-A8D0BFB83691}"/>
          </ac:spMkLst>
        </pc:spChg>
        <pc:spChg chg="mod">
          <ac:chgData name="Yahya Mohammad Garout" userId="48478b39-db74-4b02-9727-4fe8f71c1945" providerId="ADAL" clId="{EB618B99-F8C6-4119-8C70-059E4C4A6DB0}" dt="2023-01-23T07:49:50.628" v="85" actId="1076"/>
          <ac:spMkLst>
            <pc:docMk/>
            <pc:sldMk cId="0" sldId="567"/>
            <ac:spMk id="50183" creationId="{71E9A888-0DAA-4E8A-83C4-35FFFF13CC8D}"/>
          </ac:spMkLst>
        </pc:spChg>
        <pc:spChg chg="mod">
          <ac:chgData name="Yahya Mohammad Garout" userId="48478b39-db74-4b02-9727-4fe8f71c1945" providerId="ADAL" clId="{EB618B99-F8C6-4119-8C70-059E4C4A6DB0}" dt="2023-01-23T07:49:56.627" v="86" actId="1076"/>
          <ac:spMkLst>
            <pc:docMk/>
            <pc:sldMk cId="0" sldId="567"/>
            <ac:spMk id="50184" creationId="{DD09CF49-F38C-41AA-B010-53B6F8588EA0}"/>
          </ac:spMkLst>
        </pc:spChg>
        <pc:spChg chg="del">
          <ac:chgData name="Yahya Mohammad Garout" userId="48478b39-db74-4b02-9727-4fe8f71c1945" providerId="ADAL" clId="{EB618B99-F8C6-4119-8C70-059E4C4A6DB0}" dt="2023-01-23T07:49:20.404" v="83" actId="478"/>
          <ac:spMkLst>
            <pc:docMk/>
            <pc:sldMk cId="0" sldId="567"/>
            <ac:spMk id="50185" creationId="{92BF4983-E970-4757-AF3B-6B7688CE4727}"/>
          </ac:spMkLst>
        </pc:spChg>
        <pc:spChg chg="del">
          <ac:chgData name="Yahya Mohammad Garout" userId="48478b39-db74-4b02-9727-4fe8f71c1945" providerId="ADAL" clId="{EB618B99-F8C6-4119-8C70-059E4C4A6DB0}" dt="2023-01-23T07:49:18.001" v="82" actId="478"/>
          <ac:spMkLst>
            <pc:docMk/>
            <pc:sldMk cId="0" sldId="567"/>
            <ac:spMk id="50186" creationId="{97BA8EB6-F951-4BAE-8E4D-FF10981D63DF}"/>
          </ac:spMkLst>
        </pc:spChg>
      </pc:sldChg>
      <pc:sldChg chg="delSp modSp mod">
        <pc:chgData name="Yahya Mohammad Garout" userId="48478b39-db74-4b02-9727-4fe8f71c1945" providerId="ADAL" clId="{EB618B99-F8C6-4119-8C70-059E4C4A6DB0}" dt="2023-01-23T07:49:07.727" v="81" actId="478"/>
        <pc:sldMkLst>
          <pc:docMk/>
          <pc:sldMk cId="0" sldId="593"/>
        </pc:sldMkLst>
        <pc:spChg chg="mod">
          <ac:chgData name="Yahya Mohammad Garout" userId="48478b39-db74-4b02-9727-4fe8f71c1945" providerId="ADAL" clId="{EB618B99-F8C6-4119-8C70-059E4C4A6DB0}" dt="2023-01-23T06:36:40.478" v="79" actId="20577"/>
          <ac:spMkLst>
            <pc:docMk/>
            <pc:sldMk cId="0" sldId="593"/>
            <ac:spMk id="7172" creationId="{1D6595E2-EF83-41D1-9C23-4BF43274D200}"/>
          </ac:spMkLst>
        </pc:spChg>
        <pc:spChg chg="del">
          <ac:chgData name="Yahya Mohammad Garout" userId="48478b39-db74-4b02-9727-4fe8f71c1945" providerId="ADAL" clId="{EB618B99-F8C6-4119-8C70-059E4C4A6DB0}" dt="2023-01-23T07:49:07.727" v="81" actId="478"/>
          <ac:spMkLst>
            <pc:docMk/>
            <pc:sldMk cId="0" sldId="593"/>
            <ac:spMk id="7181" creationId="{D2CABBA6-53B3-468D-878A-C212B5AB0BCA}"/>
          </ac:spMkLst>
        </pc:spChg>
        <pc:spChg chg="del">
          <ac:chgData name="Yahya Mohammad Garout" userId="48478b39-db74-4b02-9727-4fe8f71c1945" providerId="ADAL" clId="{EB618B99-F8C6-4119-8C70-059E4C4A6DB0}" dt="2023-01-23T07:49:04.146" v="80" actId="478"/>
          <ac:spMkLst>
            <pc:docMk/>
            <pc:sldMk cId="0" sldId="593"/>
            <ac:spMk id="7182" creationId="{09A96A9C-D017-4AA6-B3DD-CABE441A83C7}"/>
          </ac:spMkLst>
        </pc:spChg>
      </pc:sldChg>
      <pc:sldChg chg="modSp mod">
        <pc:chgData name="Yahya Mohammad Garout" userId="48478b39-db74-4b02-9727-4fe8f71c1945" providerId="ADAL" clId="{EB618B99-F8C6-4119-8C70-059E4C4A6DB0}" dt="2023-01-23T04:51:40.710" v="72" actId="14100"/>
        <pc:sldMkLst>
          <pc:docMk/>
          <pc:sldMk cId="0" sldId="598"/>
        </pc:sldMkLst>
        <pc:spChg chg="mod">
          <ac:chgData name="Yahya Mohammad Garout" userId="48478b39-db74-4b02-9727-4fe8f71c1945" providerId="ADAL" clId="{EB618B99-F8C6-4119-8C70-059E4C4A6DB0}" dt="2023-01-23T04:51:40.710" v="72" actId="14100"/>
          <ac:spMkLst>
            <pc:docMk/>
            <pc:sldMk cId="0" sldId="598"/>
            <ac:spMk id="51203" creationId="{455AA100-B094-46F4-9113-0793F56FDDBB}"/>
          </ac:spMkLst>
        </pc:spChg>
      </pc:sldChg>
      <pc:sldChg chg="modSp mod">
        <pc:chgData name="Yahya Mohammad Garout" userId="48478b39-db74-4b02-9727-4fe8f71c1945" providerId="ADAL" clId="{EB618B99-F8C6-4119-8C70-059E4C4A6DB0}" dt="2023-01-23T04:52:19.420" v="74" actId="14100"/>
        <pc:sldMkLst>
          <pc:docMk/>
          <pc:sldMk cId="0" sldId="599"/>
        </pc:sldMkLst>
        <pc:spChg chg="mod">
          <ac:chgData name="Yahya Mohammad Garout" userId="48478b39-db74-4b02-9727-4fe8f71c1945" providerId="ADAL" clId="{EB618B99-F8C6-4119-8C70-059E4C4A6DB0}" dt="2023-01-23T04:52:19.420" v="74" actId="14100"/>
          <ac:spMkLst>
            <pc:docMk/>
            <pc:sldMk cId="0" sldId="599"/>
            <ac:spMk id="53251" creationId="{47E1BE3B-147E-4392-A844-161D65DFD399}"/>
          </ac:spMkLst>
        </pc:spChg>
      </pc:sldChg>
      <pc:sldChg chg="modSp mod">
        <pc:chgData name="Yahya Mohammad Garout" userId="48478b39-db74-4b02-9727-4fe8f71c1945" providerId="ADAL" clId="{EB618B99-F8C6-4119-8C70-059E4C4A6DB0}" dt="2023-01-23T04:52:08.157" v="73" actId="14100"/>
        <pc:sldMkLst>
          <pc:docMk/>
          <pc:sldMk cId="0" sldId="600"/>
        </pc:sldMkLst>
        <pc:spChg chg="mod">
          <ac:chgData name="Yahya Mohammad Garout" userId="48478b39-db74-4b02-9727-4fe8f71c1945" providerId="ADAL" clId="{EB618B99-F8C6-4119-8C70-059E4C4A6DB0}" dt="2023-01-23T04:52:08.157" v="73" actId="14100"/>
          <ac:spMkLst>
            <pc:docMk/>
            <pc:sldMk cId="0" sldId="600"/>
            <ac:spMk id="52227" creationId="{FB68F0DE-E19D-4D23-8234-EADBEF071298}"/>
          </ac:spMkLst>
        </pc:spChg>
      </pc:sldChg>
      <pc:sldChg chg="addSp delSp modSp new mod">
        <pc:chgData name="Yahya Mohammad Garout" userId="48478b39-db74-4b02-9727-4fe8f71c1945" providerId="ADAL" clId="{EB618B99-F8C6-4119-8C70-059E4C4A6DB0}" dt="2023-01-23T08:01:33.367" v="99"/>
        <pc:sldMkLst>
          <pc:docMk/>
          <pc:sldMk cId="691301062" sldId="601"/>
        </pc:sldMkLst>
        <pc:spChg chg="add del">
          <ac:chgData name="Yahya Mohammad Garout" userId="48478b39-db74-4b02-9727-4fe8f71c1945" providerId="ADAL" clId="{EB618B99-F8C6-4119-8C70-059E4C4A6DB0}" dt="2023-01-23T08:01:33.367" v="99"/>
          <ac:spMkLst>
            <pc:docMk/>
            <pc:sldMk cId="691301062" sldId="601"/>
            <ac:spMk id="2" creationId="{A8C8E527-CB3E-9353-FE01-B7833B15AFB6}"/>
          </ac:spMkLst>
        </pc:spChg>
        <pc:spChg chg="add del mod">
          <ac:chgData name="Yahya Mohammad Garout" userId="48478b39-db74-4b02-9727-4fe8f71c1945" providerId="ADAL" clId="{EB618B99-F8C6-4119-8C70-059E4C4A6DB0}" dt="2023-01-23T07:59:07.893" v="89"/>
          <ac:spMkLst>
            <pc:docMk/>
            <pc:sldMk cId="691301062" sldId="601"/>
            <ac:spMk id="5" creationId="{EF33B31F-9892-EB3E-3FE9-8593A0DAABA3}"/>
          </ac:spMkLst>
        </pc:spChg>
        <pc:spChg chg="add del mod">
          <ac:chgData name="Yahya Mohammad Garout" userId="48478b39-db74-4b02-9727-4fe8f71c1945" providerId="ADAL" clId="{EB618B99-F8C6-4119-8C70-059E4C4A6DB0}" dt="2023-01-23T08:01:33.367" v="99"/>
          <ac:spMkLst>
            <pc:docMk/>
            <pc:sldMk cId="691301062" sldId="601"/>
            <ac:spMk id="6" creationId="{E7BB301E-F2AF-AE2E-AD12-BEC4EA00BFF8}"/>
          </ac:spMkLst>
        </pc:spChg>
      </pc:sldChg>
      <pc:sldMasterChg chg="modSldLayout">
        <pc:chgData name="Yahya Mohammad Garout" userId="48478b39-db74-4b02-9727-4fe8f71c1945" providerId="ADAL" clId="{EB618B99-F8C6-4119-8C70-059E4C4A6DB0}" dt="2023-01-21T19:08:55.547" v="46" actId="20577"/>
        <pc:sldMasterMkLst>
          <pc:docMk/>
          <pc:sldMasterMk cId="2412370999" sldId="2147483660"/>
        </pc:sldMasterMkLst>
        <pc:sldLayoutChg chg="modSp mod">
          <pc:chgData name="Yahya Mohammad Garout" userId="48478b39-db74-4b02-9727-4fe8f71c1945" providerId="ADAL" clId="{EB618B99-F8C6-4119-8C70-059E4C4A6DB0}" dt="2023-01-21T19:08:55.547" v="46" actId="20577"/>
          <pc:sldLayoutMkLst>
            <pc:docMk/>
            <pc:sldMasterMk cId="2412370999" sldId="2147483660"/>
            <pc:sldLayoutMk cId="515385759" sldId="2147483662"/>
          </pc:sldLayoutMkLst>
          <pc:spChg chg="mod">
            <ac:chgData name="Yahya Mohammad Garout" userId="48478b39-db74-4b02-9727-4fe8f71c1945" providerId="ADAL" clId="{EB618B99-F8C6-4119-8C70-059E4C4A6DB0}" dt="2023-01-21T19:08:55.547" v="46" actId="20577"/>
            <ac:spMkLst>
              <pc:docMk/>
              <pc:sldMasterMk cId="2412370999" sldId="2147483660"/>
              <pc:sldLayoutMk cId="515385759" sldId="2147483662"/>
              <ac:spMk id="16" creationId="{00000000-0000-0000-0000-000000000000}"/>
            </ac:spMkLst>
          </pc:spChg>
          <pc:spChg chg="mod">
            <ac:chgData name="Yahya Mohammad Garout" userId="48478b39-db74-4b02-9727-4fe8f71c1945" providerId="ADAL" clId="{EB618B99-F8C6-4119-8C70-059E4C4A6DB0}" dt="2023-01-21T19:06:25.599" v="25" actId="20577"/>
            <ac:spMkLst>
              <pc:docMk/>
              <pc:sldMasterMk cId="2412370999" sldId="2147483660"/>
              <pc:sldLayoutMk cId="515385759" sldId="2147483662"/>
              <ac:spMk id="17" creationId="{00000000-0000-0000-0000-000000000000}"/>
            </ac:spMkLst>
          </pc:spChg>
        </pc:sldLayoutChg>
      </pc:sldMasterChg>
    </pc:docChg>
  </pc:docChgLst>
  <pc:docChgLst>
    <pc:chgData name="Yahya Mohammad Garout" userId="48478b39-db74-4b02-9727-4fe8f71c1945" providerId="ADAL" clId="{F97D2479-47F8-4DEB-8AC2-F750CB87CC87}"/>
    <pc:docChg chg="delSld modSld">
      <pc:chgData name="Yahya Mohammad Garout" userId="48478b39-db74-4b02-9727-4fe8f71c1945" providerId="ADAL" clId="{F97D2479-47F8-4DEB-8AC2-F750CB87CC87}" dt="2023-01-23T13:53:24.605" v="37" actId="6549"/>
      <pc:docMkLst>
        <pc:docMk/>
      </pc:docMkLst>
      <pc:sldChg chg="modSp">
        <pc:chgData name="Yahya Mohammad Garout" userId="48478b39-db74-4b02-9727-4fe8f71c1945" providerId="ADAL" clId="{F97D2479-47F8-4DEB-8AC2-F750CB87CC87}" dt="2023-01-23T13:53:24.605" v="37" actId="6549"/>
        <pc:sldMkLst>
          <pc:docMk/>
          <pc:sldMk cId="0" sldId="598"/>
        </pc:sldMkLst>
        <pc:spChg chg="mod">
          <ac:chgData name="Yahya Mohammad Garout" userId="48478b39-db74-4b02-9727-4fe8f71c1945" providerId="ADAL" clId="{F97D2479-47F8-4DEB-8AC2-F750CB87CC87}" dt="2023-01-23T13:53:16.309" v="36" actId="20577"/>
          <ac:spMkLst>
            <pc:docMk/>
            <pc:sldMk cId="0" sldId="598"/>
            <ac:spMk id="51204" creationId="{9534517D-DCC8-4671-AF69-BDA8E5803BE4}"/>
          </ac:spMkLst>
        </pc:spChg>
        <pc:spChg chg="mod">
          <ac:chgData name="Yahya Mohammad Garout" userId="48478b39-db74-4b02-9727-4fe8f71c1945" providerId="ADAL" clId="{F97D2479-47F8-4DEB-8AC2-F750CB87CC87}" dt="2023-01-23T13:53:24.605" v="37" actId="6549"/>
          <ac:spMkLst>
            <pc:docMk/>
            <pc:sldMk cId="0" sldId="598"/>
            <ac:spMk id="51207" creationId="{37E732E8-5221-4990-A3FA-56E5FB6B2F59}"/>
          </ac:spMkLst>
        </pc:spChg>
      </pc:sldChg>
      <pc:sldChg chg="del">
        <pc:chgData name="Yahya Mohammad Garout" userId="48478b39-db74-4b02-9727-4fe8f71c1945" providerId="ADAL" clId="{F97D2479-47F8-4DEB-8AC2-F750CB87CC87}" dt="2023-01-23T13:51:58.546" v="30" actId="2696"/>
        <pc:sldMkLst>
          <pc:docMk/>
          <pc:sldMk cId="0" sldId="599"/>
        </pc:sldMkLst>
      </pc:sldChg>
      <pc:sldChg chg="del">
        <pc:chgData name="Yahya Mohammad Garout" userId="48478b39-db74-4b02-9727-4fe8f71c1945" providerId="ADAL" clId="{F97D2479-47F8-4DEB-8AC2-F750CB87CC87}" dt="2023-01-23T13:51:55.640" v="29" actId="2696"/>
        <pc:sldMkLst>
          <pc:docMk/>
          <pc:sldMk cId="0" sldId="600"/>
        </pc:sldMkLst>
      </pc:sldChg>
      <pc:sldChg chg="addSp delSp modSp">
        <pc:chgData name="Yahya Mohammad Garout" userId="48478b39-db74-4b02-9727-4fe8f71c1945" providerId="ADAL" clId="{F97D2479-47F8-4DEB-8AC2-F750CB87CC87}" dt="2023-01-23T13:50:55.754" v="28" actId="20577"/>
        <pc:sldMkLst>
          <pc:docMk/>
          <pc:sldMk cId="691301062" sldId="601"/>
        </pc:sldMkLst>
        <pc:spChg chg="add del">
          <ac:chgData name="Yahya Mohammad Garout" userId="48478b39-db74-4b02-9727-4fe8f71c1945" providerId="ADAL" clId="{F97D2479-47F8-4DEB-8AC2-F750CB87CC87}" dt="2023-01-23T13:46:02.519" v="2"/>
          <ac:spMkLst>
            <pc:docMk/>
            <pc:sldMk cId="691301062" sldId="601"/>
            <ac:spMk id="2" creationId="{A8C8E527-CB3E-9353-FE01-B7833B15AFB6}"/>
          </ac:spMkLst>
        </pc:spChg>
        <pc:spChg chg="mod">
          <ac:chgData name="Yahya Mohammad Garout" userId="48478b39-db74-4b02-9727-4fe8f71c1945" providerId="ADAL" clId="{F97D2479-47F8-4DEB-8AC2-F750CB87CC87}" dt="2023-01-23T13:50:55.754" v="28" actId="20577"/>
          <ac:spMkLst>
            <pc:docMk/>
            <pc:sldMk cId="691301062" sldId="601"/>
            <ac:spMk id="3" creationId="{7941A059-7080-D0D0-07CF-6CB2A73FDE89}"/>
          </ac:spMkLst>
        </pc:spChg>
        <pc:spChg chg="add del">
          <ac:chgData name="Yahya Mohammad Garout" userId="48478b39-db74-4b02-9727-4fe8f71c1945" providerId="ADAL" clId="{F97D2479-47F8-4DEB-8AC2-F750CB87CC87}" dt="2023-01-23T13:12:11.368" v="1"/>
          <ac:spMkLst>
            <pc:docMk/>
            <pc:sldMk cId="691301062" sldId="601"/>
            <ac:spMk id="5" creationId="{F49216B7-DD82-4003-B59A-584C2486E342}"/>
          </ac:spMkLst>
        </pc:spChg>
        <pc:spChg chg="add">
          <ac:chgData name="Yahya Mohammad Garout" userId="48478b39-db74-4b02-9727-4fe8f71c1945" providerId="ADAL" clId="{F97D2479-47F8-4DEB-8AC2-F750CB87CC87}" dt="2023-01-23T13:46:02.519" v="2"/>
          <ac:spMkLst>
            <pc:docMk/>
            <pc:sldMk cId="691301062" sldId="601"/>
            <ac:spMk id="6" creationId="{EA4E34AC-DF1C-432A-8BF9-177A1BCBEC1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1A9E9ECB-DCDB-49F0-A37A-9662C67BB324}" type="datetimeFigureOut">
              <a:rPr lang="en-US" smtClean="0"/>
              <a:t>1/28/2023</a:t>
            </a:fld>
            <a:endParaRPr lang="en-US"/>
          </a:p>
        </p:txBody>
      </p:sp>
      <p:sp>
        <p:nvSpPr>
          <p:cNvPr id="4" name="Footer Placeholder 3"/>
          <p:cNvSpPr>
            <a:spLocks noGrp="1"/>
          </p:cNvSpPr>
          <p:nvPr>
            <p:ph type="ftr" sz="quarter" idx="2"/>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12DD6DB9-22E3-44DB-937B-E0968F646ED9}" type="datetimeFigureOut">
              <a:rPr lang="en-US" smtClean="0"/>
              <a:t>1/28/2023</a:t>
            </a:fld>
            <a:endParaRPr lang="en-US"/>
          </a:p>
        </p:txBody>
      </p:sp>
      <p:sp>
        <p:nvSpPr>
          <p:cNvPr id="4" name="Slide Image Placeholder 3"/>
          <p:cNvSpPr>
            <a:spLocks noGrp="1" noRot="1" noChangeAspect="1"/>
          </p:cNvSpPr>
          <p:nvPr>
            <p:ph type="sldImg" idx="2"/>
          </p:nvPr>
        </p:nvSpPr>
        <p:spPr>
          <a:xfrm>
            <a:off x="3154363" y="914400"/>
            <a:ext cx="3292475"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a:t>
            </a:fld>
            <a:endParaRPr lang="en-US"/>
          </a:p>
        </p:txBody>
      </p:sp>
    </p:spTree>
    <p:extLst>
      <p:ext uri="{BB962C8B-B14F-4D97-AF65-F5344CB8AC3E}">
        <p14:creationId xmlns:p14="http://schemas.microsoft.com/office/powerpoint/2010/main" val="355075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 Chapter07_8;</a:t>
            </a:r>
          </a:p>
          <a:p>
            <a:endParaRPr lang="en-US" dirty="0"/>
          </a:p>
          <a:p>
            <a:r>
              <a:rPr lang="en-US" dirty="0"/>
              <a:t>public class </a:t>
            </a:r>
            <a:r>
              <a:rPr lang="en-US" dirty="0" err="1"/>
              <a:t>CountLettersInString</a:t>
            </a:r>
            <a:r>
              <a:rPr lang="en-US" dirty="0"/>
              <a:t> {</a:t>
            </a:r>
          </a:p>
          <a:p>
            <a:r>
              <a:rPr lang="en-US" dirty="0"/>
              <a:t>  /** Main method */</a:t>
            </a:r>
          </a:p>
          <a:p>
            <a:r>
              <a:rPr lang="en-US" dirty="0"/>
              <a:t>  public static void main(String[] </a:t>
            </a:r>
            <a:r>
              <a:rPr lang="en-US" dirty="0" err="1"/>
              <a:t>args</a:t>
            </a:r>
            <a:r>
              <a:rPr lang="en-US" dirty="0"/>
              <a:t>) {</a:t>
            </a:r>
          </a:p>
          <a:p>
            <a:r>
              <a:rPr lang="en-US" dirty="0"/>
              <a:t>    // Declare and create a string</a:t>
            </a:r>
          </a:p>
          <a:p>
            <a:r>
              <a:rPr lang="en-US" dirty="0"/>
              <a:t>    String str = </a:t>
            </a:r>
            <a:r>
              <a:rPr lang="en-US" dirty="0" err="1"/>
              <a:t>generateRandomString</a:t>
            </a:r>
            <a:r>
              <a:rPr lang="en-US" dirty="0"/>
              <a:t>(20);</a:t>
            </a:r>
          </a:p>
          <a:p>
            <a:endParaRPr lang="en-US" dirty="0"/>
          </a:p>
          <a:p>
            <a:r>
              <a:rPr lang="en-US" dirty="0"/>
              <a:t>    // Display the string</a:t>
            </a:r>
          </a:p>
          <a:p>
            <a:r>
              <a:rPr lang="en-US" dirty="0"/>
              <a:t>    </a:t>
            </a:r>
            <a:r>
              <a:rPr lang="en-US" dirty="0" err="1"/>
              <a:t>System.out.println</a:t>
            </a:r>
            <a:r>
              <a:rPr lang="en-US" dirty="0"/>
              <a:t>("The string is:");</a:t>
            </a:r>
          </a:p>
          <a:p>
            <a:r>
              <a:rPr lang="en-US" dirty="0"/>
              <a:t>    </a:t>
            </a:r>
            <a:r>
              <a:rPr lang="en-US" dirty="0" err="1"/>
              <a:t>System.out.println</a:t>
            </a:r>
            <a:r>
              <a:rPr lang="en-US" dirty="0"/>
              <a:t>(str);</a:t>
            </a:r>
          </a:p>
          <a:p>
            <a:endParaRPr lang="en-US" dirty="0"/>
          </a:p>
          <a:p>
            <a:r>
              <a:rPr lang="en-US" dirty="0"/>
              <a:t>    // Count the occurrences of each letter</a:t>
            </a:r>
          </a:p>
          <a:p>
            <a:r>
              <a:rPr lang="en-US" dirty="0"/>
              <a:t>    int[] counts = </a:t>
            </a:r>
            <a:r>
              <a:rPr lang="en-US" dirty="0" err="1"/>
              <a:t>countLetters</a:t>
            </a:r>
            <a:r>
              <a:rPr lang="en-US" dirty="0"/>
              <a:t>(str);</a:t>
            </a:r>
          </a:p>
          <a:p>
            <a:endParaRPr lang="en-US" dirty="0"/>
          </a:p>
          <a:p>
            <a:r>
              <a:rPr lang="en-US" dirty="0"/>
              <a:t>    // Display counts</a:t>
            </a:r>
          </a:p>
          <a:p>
            <a:r>
              <a:rPr lang="en-US" dirty="0"/>
              <a:t>    </a:t>
            </a:r>
            <a:r>
              <a:rPr lang="en-US" dirty="0" err="1"/>
              <a:t>System.out.println</a:t>
            </a:r>
            <a:r>
              <a:rPr lang="en-US" dirty="0"/>
              <a:t>();</a:t>
            </a:r>
          </a:p>
          <a:p>
            <a:r>
              <a:rPr lang="en-US" dirty="0"/>
              <a:t>    </a:t>
            </a:r>
            <a:r>
              <a:rPr lang="en-US" dirty="0" err="1"/>
              <a:t>System.out.println</a:t>
            </a:r>
            <a:r>
              <a:rPr lang="en-US" dirty="0"/>
              <a:t>("The occurrences are:");</a:t>
            </a:r>
          </a:p>
          <a:p>
            <a:r>
              <a:rPr lang="en-US" dirty="0"/>
              <a:t>    </a:t>
            </a:r>
            <a:r>
              <a:rPr lang="en-US" dirty="0" err="1"/>
              <a:t>displayCounts</a:t>
            </a:r>
            <a:r>
              <a:rPr lang="en-US" dirty="0"/>
              <a:t>(counts);</a:t>
            </a:r>
          </a:p>
          <a:p>
            <a:r>
              <a:rPr lang="en-US" dirty="0"/>
              <a:t>  }</a:t>
            </a:r>
          </a:p>
          <a:p>
            <a:endParaRPr lang="en-US" dirty="0"/>
          </a:p>
          <a:p>
            <a:r>
              <a:rPr lang="en-US" dirty="0"/>
              <a:t>  /** Create an array of characters */</a:t>
            </a:r>
          </a:p>
          <a:p>
            <a:r>
              <a:rPr lang="en-US" dirty="0"/>
              <a:t>  public static String </a:t>
            </a:r>
            <a:r>
              <a:rPr lang="en-US" dirty="0" err="1"/>
              <a:t>generateRandomString</a:t>
            </a:r>
            <a:r>
              <a:rPr lang="en-US" dirty="0"/>
              <a:t>(int count) {</a:t>
            </a:r>
          </a:p>
          <a:p>
            <a:r>
              <a:rPr lang="en-US" dirty="0"/>
              <a:t>    // Declare a string and create it</a:t>
            </a:r>
          </a:p>
          <a:p>
            <a:r>
              <a:rPr lang="en-US" dirty="0"/>
              <a:t>    String str= "";</a:t>
            </a:r>
          </a:p>
          <a:p>
            <a:r>
              <a:rPr lang="en-US" dirty="0"/>
              <a:t> </a:t>
            </a:r>
          </a:p>
          <a:p>
            <a:r>
              <a:rPr lang="en-US" dirty="0"/>
              <a:t>    // Create lowercase letters randomly and assign</a:t>
            </a:r>
          </a:p>
          <a:p>
            <a:r>
              <a:rPr lang="en-US" dirty="0"/>
              <a:t>    // them to the string</a:t>
            </a:r>
          </a:p>
          <a:p>
            <a:r>
              <a:rPr lang="en-US" dirty="0"/>
              <a:t>    for (int </a:t>
            </a:r>
            <a:r>
              <a:rPr lang="en-US" dirty="0" err="1"/>
              <a:t>i</a:t>
            </a:r>
            <a:r>
              <a:rPr lang="en-US" dirty="0"/>
              <a:t> = 0; </a:t>
            </a:r>
            <a:r>
              <a:rPr lang="en-US" dirty="0" err="1"/>
              <a:t>i</a:t>
            </a:r>
            <a:r>
              <a:rPr lang="en-US" dirty="0"/>
              <a:t> &lt; count; </a:t>
            </a:r>
            <a:r>
              <a:rPr lang="en-US" dirty="0" err="1"/>
              <a:t>i</a:t>
            </a:r>
            <a:r>
              <a:rPr lang="en-US" dirty="0"/>
              <a:t>++)</a:t>
            </a:r>
          </a:p>
          <a:p>
            <a:r>
              <a:rPr lang="en-US" dirty="0"/>
              <a:t>      str = str + (char)('a' + </a:t>
            </a:r>
            <a:r>
              <a:rPr lang="en-US" dirty="0" err="1"/>
              <a:t>Math.random</a:t>
            </a:r>
            <a:r>
              <a:rPr lang="en-US" dirty="0"/>
              <a:t>() * ('z' - 'a' + 1));</a:t>
            </a:r>
          </a:p>
          <a:p>
            <a:endParaRPr lang="en-US" dirty="0"/>
          </a:p>
          <a:p>
            <a:r>
              <a:rPr lang="en-US" dirty="0"/>
              <a:t>    // Return the string</a:t>
            </a:r>
          </a:p>
          <a:p>
            <a:r>
              <a:rPr lang="en-US" dirty="0"/>
              <a:t>    return str;</a:t>
            </a:r>
          </a:p>
          <a:p>
            <a:r>
              <a:rPr lang="en-US" dirty="0"/>
              <a:t>  }</a:t>
            </a:r>
          </a:p>
          <a:p>
            <a:endParaRPr lang="en-US" dirty="0"/>
          </a:p>
          <a:p>
            <a:endParaRPr lang="en-US" dirty="0"/>
          </a:p>
          <a:p>
            <a:endParaRPr lang="en-US" dirty="0"/>
          </a:p>
          <a:p>
            <a:r>
              <a:rPr lang="en-US" dirty="0"/>
              <a:t>  /** Count the occurrences of each letter */</a:t>
            </a:r>
          </a:p>
          <a:p>
            <a:r>
              <a:rPr lang="en-US" dirty="0"/>
              <a:t>  public static int[] </a:t>
            </a:r>
            <a:r>
              <a:rPr lang="en-US" dirty="0" err="1"/>
              <a:t>countLetters</a:t>
            </a:r>
            <a:r>
              <a:rPr lang="en-US" dirty="0"/>
              <a:t>(String str) {</a:t>
            </a:r>
          </a:p>
          <a:p>
            <a:r>
              <a:rPr lang="en-US" dirty="0"/>
              <a:t>    // Declare and create an array of 26 int</a:t>
            </a:r>
          </a:p>
          <a:p>
            <a:r>
              <a:rPr lang="en-US" dirty="0"/>
              <a:t>    int[] counts = new int[26];</a:t>
            </a:r>
          </a:p>
          <a:p>
            <a:endParaRPr lang="en-US" dirty="0"/>
          </a:p>
          <a:p>
            <a:r>
              <a:rPr lang="en-US" dirty="0"/>
              <a:t>    // For each lowercase letter in the array, count it</a:t>
            </a:r>
          </a:p>
          <a:p>
            <a:r>
              <a:rPr lang="en-US" dirty="0"/>
              <a:t>    for (int </a:t>
            </a:r>
            <a:r>
              <a:rPr lang="en-US" dirty="0" err="1"/>
              <a:t>i</a:t>
            </a:r>
            <a:r>
              <a:rPr lang="en-US" dirty="0"/>
              <a:t> = 0; </a:t>
            </a:r>
            <a:r>
              <a:rPr lang="en-US" dirty="0" err="1"/>
              <a:t>i</a:t>
            </a:r>
            <a:r>
              <a:rPr lang="en-US" dirty="0"/>
              <a:t> &lt; </a:t>
            </a:r>
            <a:r>
              <a:rPr lang="en-US" dirty="0" err="1"/>
              <a:t>str.length</a:t>
            </a:r>
            <a:r>
              <a:rPr lang="en-US" dirty="0"/>
              <a:t>(); </a:t>
            </a:r>
            <a:r>
              <a:rPr lang="en-US" dirty="0" err="1"/>
              <a:t>i</a:t>
            </a:r>
            <a:r>
              <a:rPr lang="en-US" dirty="0"/>
              <a:t>++)</a:t>
            </a:r>
          </a:p>
          <a:p>
            <a:r>
              <a:rPr lang="en-US" dirty="0"/>
              <a:t>      counts[</a:t>
            </a:r>
            <a:r>
              <a:rPr lang="en-US" dirty="0" err="1"/>
              <a:t>str.charAt</a:t>
            </a:r>
            <a:r>
              <a:rPr lang="en-US" dirty="0"/>
              <a:t>(</a:t>
            </a:r>
            <a:r>
              <a:rPr lang="en-US" dirty="0" err="1"/>
              <a:t>i</a:t>
            </a:r>
            <a:r>
              <a:rPr lang="en-US" dirty="0"/>
              <a:t>) - 'a']++;</a:t>
            </a:r>
          </a:p>
          <a:p>
            <a:endParaRPr lang="en-US" dirty="0"/>
          </a:p>
          <a:p>
            <a:r>
              <a:rPr lang="en-US" dirty="0"/>
              <a:t>    return counts;</a:t>
            </a:r>
          </a:p>
          <a:p>
            <a:r>
              <a:rPr lang="en-US" dirty="0"/>
              <a:t>  }</a:t>
            </a:r>
          </a:p>
          <a:p>
            <a:endParaRPr lang="en-US" dirty="0"/>
          </a:p>
          <a:p>
            <a:r>
              <a:rPr lang="en-US" dirty="0"/>
              <a:t>  /** Display counts */</a:t>
            </a:r>
          </a:p>
          <a:p>
            <a:r>
              <a:rPr lang="en-US" dirty="0"/>
              <a:t>  public static void </a:t>
            </a:r>
            <a:r>
              <a:rPr lang="en-US" dirty="0" err="1"/>
              <a:t>displayCounts</a:t>
            </a:r>
            <a:r>
              <a:rPr lang="en-US" dirty="0"/>
              <a:t>(int[] counts) {</a:t>
            </a:r>
          </a:p>
          <a:p>
            <a:r>
              <a:rPr lang="en-US" dirty="0"/>
              <a:t>      for (int </a:t>
            </a:r>
            <a:r>
              <a:rPr lang="en-US" dirty="0" err="1"/>
              <a:t>i</a:t>
            </a:r>
            <a:r>
              <a:rPr lang="en-US" dirty="0"/>
              <a:t> = 0; </a:t>
            </a:r>
            <a:r>
              <a:rPr lang="en-US" dirty="0" err="1"/>
              <a:t>i</a:t>
            </a:r>
            <a:r>
              <a:rPr lang="en-US" dirty="0"/>
              <a:t> &lt; </a:t>
            </a:r>
            <a:r>
              <a:rPr lang="en-US" dirty="0" err="1"/>
              <a:t>counts.length</a:t>
            </a:r>
            <a:r>
              <a:rPr lang="en-US" dirty="0"/>
              <a:t>; </a:t>
            </a:r>
            <a:r>
              <a:rPr lang="en-US" dirty="0" err="1"/>
              <a:t>i</a:t>
            </a:r>
            <a:r>
              <a:rPr lang="en-US" dirty="0"/>
              <a:t>++) {</a:t>
            </a:r>
          </a:p>
          <a:p>
            <a:r>
              <a:rPr lang="en-US" dirty="0"/>
              <a:t>        </a:t>
            </a:r>
            <a:r>
              <a:rPr lang="en-US" dirty="0" err="1"/>
              <a:t>System.out.print</a:t>
            </a:r>
            <a:r>
              <a:rPr lang="en-US" dirty="0"/>
              <a:t>((char)(</a:t>
            </a:r>
            <a:r>
              <a:rPr lang="en-US" dirty="0" err="1"/>
              <a:t>i</a:t>
            </a:r>
            <a:r>
              <a:rPr lang="en-US" dirty="0"/>
              <a:t> + 'a') + " " );</a:t>
            </a:r>
          </a:p>
          <a:p>
            <a:r>
              <a:rPr lang="en-US" dirty="0"/>
              <a:t>    }</a:t>
            </a:r>
          </a:p>
          <a:p>
            <a:r>
              <a:rPr lang="en-US" dirty="0"/>
              <a:t>      </a:t>
            </a:r>
            <a:r>
              <a:rPr lang="en-US" dirty="0" err="1"/>
              <a:t>System.out.println</a:t>
            </a:r>
            <a:r>
              <a:rPr lang="en-US" dirty="0"/>
              <a:t>("");</a:t>
            </a:r>
          </a:p>
          <a:p>
            <a:r>
              <a:rPr lang="en-US" dirty="0"/>
              <a:t>      </a:t>
            </a:r>
            <a:r>
              <a:rPr lang="en-US" dirty="0" err="1"/>
              <a:t>System.out.println</a:t>
            </a:r>
            <a:r>
              <a:rPr lang="en-US" dirty="0"/>
              <a:t>("------------------------");</a:t>
            </a:r>
          </a:p>
          <a:p>
            <a:r>
              <a:rPr lang="en-US" dirty="0"/>
              <a:t>    for (int </a:t>
            </a:r>
            <a:r>
              <a:rPr lang="en-US" dirty="0" err="1"/>
              <a:t>i</a:t>
            </a:r>
            <a:r>
              <a:rPr lang="en-US" dirty="0"/>
              <a:t> = 0; </a:t>
            </a:r>
            <a:r>
              <a:rPr lang="en-US" dirty="0" err="1"/>
              <a:t>i</a:t>
            </a:r>
            <a:r>
              <a:rPr lang="en-US" dirty="0"/>
              <a:t> &lt; </a:t>
            </a:r>
            <a:r>
              <a:rPr lang="en-US" dirty="0" err="1"/>
              <a:t>counts.length</a:t>
            </a:r>
            <a:r>
              <a:rPr lang="en-US" dirty="0"/>
              <a:t>; </a:t>
            </a:r>
            <a:r>
              <a:rPr lang="en-US" dirty="0" err="1"/>
              <a:t>i</a:t>
            </a:r>
            <a:r>
              <a:rPr lang="en-US" dirty="0"/>
              <a:t>++) {</a:t>
            </a:r>
          </a:p>
          <a:p>
            <a:r>
              <a:rPr lang="en-US" dirty="0"/>
              <a:t>        </a:t>
            </a:r>
            <a:r>
              <a:rPr lang="en-US" dirty="0" err="1"/>
              <a:t>System.out.print</a:t>
            </a:r>
            <a:r>
              <a:rPr lang="en-US" dirty="0"/>
              <a:t>(counts[</a:t>
            </a:r>
            <a:r>
              <a:rPr lang="en-US" dirty="0" err="1"/>
              <a:t>i</a:t>
            </a:r>
            <a:r>
              <a:rPr lang="en-US" dirty="0"/>
              <a:t>] + " ");</a:t>
            </a:r>
          </a:p>
          <a:p>
            <a:r>
              <a:rPr lang="en-US" dirty="0"/>
              <a:t>    }</a:t>
            </a:r>
          </a:p>
          <a:p>
            <a:r>
              <a:rPr lang="en-US" dirty="0"/>
              <a:t>  }</a:t>
            </a:r>
          </a:p>
          <a:p>
            <a:r>
              <a:rPr lang="en-US" dirty="0"/>
              <a:t>}</a:t>
            </a:r>
          </a:p>
        </p:txBody>
      </p:sp>
      <p:sp>
        <p:nvSpPr>
          <p:cNvPr id="4" name="Slide Number Placeholder 3"/>
          <p:cNvSpPr>
            <a:spLocks noGrp="1"/>
          </p:cNvSpPr>
          <p:nvPr>
            <p:ph type="sldNum" sz="quarter" idx="5"/>
          </p:nvPr>
        </p:nvSpPr>
        <p:spPr/>
        <p:txBody>
          <a:bodyPr/>
          <a:lstStyle/>
          <a:p>
            <a:fld id="{06DE6E4C-9EFA-43D4-A466-27E605DE36D5}" type="slidenum">
              <a:rPr lang="en-US" smtClean="0"/>
              <a:t>29</a:t>
            </a:fld>
            <a:endParaRPr lang="en-US"/>
          </a:p>
        </p:txBody>
      </p:sp>
    </p:spTree>
    <p:extLst>
      <p:ext uri="{BB962C8B-B14F-4D97-AF65-F5344CB8AC3E}">
        <p14:creationId xmlns:p14="http://schemas.microsoft.com/office/powerpoint/2010/main" val="1853055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Note that this syntax is almost identical to the syntax we used for the one dimensional case. The only difference is that we added a second pair of square</a:t>
            </a:r>
            <a:br>
              <a:rPr lang="en-US" sz="1300" dirty="0"/>
            </a:br>
            <a:r>
              <a:rPr lang="en-US" sz="1300" dirty="0"/>
              <a:t>brackets in two places, and we gave a number specifying the size of the second</a:t>
            </a:r>
            <a:br>
              <a:rPr lang="en-US" sz="1300" dirty="0"/>
            </a:br>
            <a:r>
              <a:rPr lang="en-US" sz="1300" dirty="0"/>
              <a:t>dimension, that is, the number of columns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32</a:t>
            </a:fld>
            <a:endParaRPr lang="en-US"/>
          </a:p>
        </p:txBody>
      </p:sp>
    </p:spTree>
    <p:extLst>
      <p:ext uri="{BB962C8B-B14F-4D97-AF65-F5344CB8AC3E}">
        <p14:creationId xmlns:p14="http://schemas.microsoft.com/office/powerpoint/2010/main" val="127608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Java compiler represents a multidimensional array as several one</a:t>
            </a:r>
            <a:br>
              <a:rPr lang="en-US" sz="1300" dirty="0"/>
            </a:br>
            <a:r>
              <a:rPr lang="en-US" sz="1300" dirty="0"/>
              <a:t>dimensional array</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33</a:t>
            </a:fld>
            <a:endParaRPr lang="en-US"/>
          </a:p>
        </p:txBody>
      </p:sp>
    </p:spTree>
    <p:extLst>
      <p:ext uri="{BB962C8B-B14F-4D97-AF65-F5344CB8AC3E}">
        <p14:creationId xmlns:p14="http://schemas.microsoft.com/office/powerpoint/2010/main" val="810280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300" dirty="0"/>
          </a:p>
          <a:p>
            <a:r>
              <a:rPr lang="en-US" sz="1300" dirty="0"/>
              <a:t>import </a:t>
            </a:r>
            <a:r>
              <a:rPr lang="en-US" sz="1300" dirty="0" err="1"/>
              <a:t>java.util.ArrayList</a:t>
            </a:r>
            <a:r>
              <a:rPr lang="en-US" sz="1300" dirty="0"/>
              <a:t>;</a:t>
            </a:r>
          </a:p>
          <a:p>
            <a:endParaRPr lang="en-US" sz="1300" dirty="0"/>
          </a:p>
          <a:p>
            <a:endParaRPr lang="en-US" sz="1300" dirty="0"/>
          </a:p>
          <a:p>
            <a:r>
              <a:rPr lang="en-US" sz="1300" dirty="0"/>
              <a:t>public class </a:t>
            </a:r>
            <a:r>
              <a:rPr lang="en-US" sz="1300" dirty="0" err="1"/>
              <a:t>TestArrayList</a:t>
            </a:r>
            <a:r>
              <a:rPr lang="en-US" sz="1300" dirty="0"/>
              <a:t> {</a:t>
            </a:r>
          </a:p>
          <a:p>
            <a:r>
              <a:rPr lang="en-US" sz="1300" dirty="0"/>
              <a:t>    </a:t>
            </a:r>
          </a:p>
          <a:p>
            <a:r>
              <a:rPr lang="en-US" sz="1300" dirty="0"/>
              <a:t>    public static void main(String[] </a:t>
            </a:r>
            <a:r>
              <a:rPr lang="en-US" sz="1300" dirty="0" err="1"/>
              <a:t>args</a:t>
            </a:r>
            <a:r>
              <a:rPr lang="en-US" sz="1300" dirty="0"/>
              <a:t>) { </a:t>
            </a:r>
          </a:p>
          <a:p>
            <a:r>
              <a:rPr lang="en-US" sz="1300" dirty="0"/>
              <a:t>        // Create a list to store cities        </a:t>
            </a:r>
          </a:p>
          <a:p>
            <a:r>
              <a:rPr lang="en-US" sz="1300" dirty="0"/>
              <a:t>        </a:t>
            </a:r>
            <a:r>
              <a:rPr lang="en-US" sz="1300" dirty="0" err="1"/>
              <a:t>ArrayList</a:t>
            </a:r>
            <a:r>
              <a:rPr lang="en-US" sz="1300" dirty="0"/>
              <a:t>&lt;String&gt; </a:t>
            </a:r>
            <a:r>
              <a:rPr lang="en-US" sz="1300" dirty="0" err="1"/>
              <a:t>cityList</a:t>
            </a:r>
            <a:r>
              <a:rPr lang="en-US" sz="1300" dirty="0"/>
              <a:t> = new </a:t>
            </a:r>
            <a:r>
              <a:rPr lang="en-US" sz="1300" dirty="0" err="1"/>
              <a:t>ArrayList</a:t>
            </a:r>
            <a:r>
              <a:rPr lang="en-US" sz="1300" dirty="0"/>
              <a:t>&lt;&gt;(); </a:t>
            </a:r>
          </a:p>
          <a:p>
            <a:r>
              <a:rPr lang="en-US" sz="1300" dirty="0"/>
              <a:t>        // Add some cities in the list </a:t>
            </a:r>
          </a:p>
          <a:p>
            <a:r>
              <a:rPr lang="en-US" sz="1300" dirty="0"/>
              <a:t>        </a:t>
            </a:r>
            <a:r>
              <a:rPr lang="en-US" sz="1300" dirty="0" err="1"/>
              <a:t>cityList.add</a:t>
            </a:r>
            <a:r>
              <a:rPr lang="en-US" sz="1300" dirty="0"/>
              <a:t>("Denver");        </a:t>
            </a:r>
          </a:p>
          <a:p>
            <a:r>
              <a:rPr lang="en-US" sz="1300" dirty="0"/>
              <a:t>        </a:t>
            </a:r>
            <a:r>
              <a:rPr lang="en-US" sz="1300" dirty="0" err="1"/>
              <a:t>cityList.add</a:t>
            </a:r>
            <a:r>
              <a:rPr lang="en-US" sz="1300" dirty="0"/>
              <a:t>("Miami");        </a:t>
            </a:r>
          </a:p>
          <a:p>
            <a:r>
              <a:rPr lang="en-US" sz="1300" dirty="0"/>
              <a:t>        </a:t>
            </a:r>
          </a:p>
          <a:p>
            <a:r>
              <a:rPr lang="en-US" sz="1300" dirty="0"/>
              <a:t>        </a:t>
            </a:r>
            <a:r>
              <a:rPr lang="en-US" sz="1300" dirty="0" err="1"/>
              <a:t>System.out.println</a:t>
            </a:r>
            <a:r>
              <a:rPr lang="en-US" sz="1300" dirty="0"/>
              <a:t>("List size? " + </a:t>
            </a:r>
            <a:r>
              <a:rPr lang="en-US" sz="1300" dirty="0" err="1"/>
              <a:t>cityList.size</a:t>
            </a:r>
            <a:r>
              <a:rPr lang="en-US" sz="1300" dirty="0"/>
              <a:t>());        </a:t>
            </a:r>
          </a:p>
          <a:p>
            <a:r>
              <a:rPr lang="en-US" sz="1300" dirty="0"/>
              <a:t>        </a:t>
            </a:r>
          </a:p>
          <a:p>
            <a:r>
              <a:rPr lang="en-US" sz="1300" dirty="0"/>
              <a:t>        </a:t>
            </a:r>
            <a:r>
              <a:rPr lang="en-US" sz="1300" dirty="0" err="1"/>
              <a:t>System.out.println</a:t>
            </a:r>
            <a:r>
              <a:rPr lang="en-US" sz="1300" dirty="0"/>
              <a:t>("Is Miami in the list? " + </a:t>
            </a:r>
          </a:p>
          <a:p>
            <a:r>
              <a:rPr lang="en-US" sz="1300" dirty="0"/>
              <a:t>                          </a:t>
            </a:r>
            <a:r>
              <a:rPr lang="en-US" sz="1300" dirty="0" err="1"/>
              <a:t>cityList.contains</a:t>
            </a:r>
            <a:r>
              <a:rPr lang="en-US" sz="1300" dirty="0"/>
              <a:t>("Miami"));        </a:t>
            </a:r>
          </a:p>
          <a:p>
            <a:r>
              <a:rPr lang="en-US" sz="1300" dirty="0"/>
              <a:t>        </a:t>
            </a:r>
          </a:p>
          <a:p>
            <a:r>
              <a:rPr lang="en-US" sz="1300" dirty="0"/>
              <a:t>        </a:t>
            </a:r>
            <a:r>
              <a:rPr lang="en-US" sz="1300" dirty="0" err="1"/>
              <a:t>System.out.println</a:t>
            </a:r>
            <a:r>
              <a:rPr lang="en-US" sz="1300" dirty="0"/>
              <a:t>("The location of Denver in the list? " +    </a:t>
            </a:r>
          </a:p>
          <a:p>
            <a:r>
              <a:rPr lang="en-US" sz="1300" dirty="0"/>
              <a:t>                </a:t>
            </a:r>
            <a:r>
              <a:rPr lang="en-US" sz="1300" dirty="0" err="1"/>
              <a:t>cityList.indexOf</a:t>
            </a:r>
            <a:r>
              <a:rPr lang="en-US" sz="1300" dirty="0"/>
              <a:t>("Denver"));        </a:t>
            </a:r>
          </a:p>
          <a:p>
            <a:r>
              <a:rPr lang="en-US" sz="1300" dirty="0"/>
              <a:t>        </a:t>
            </a:r>
          </a:p>
          <a:p>
            <a:r>
              <a:rPr lang="en-US" sz="1300" dirty="0"/>
              <a:t>        </a:t>
            </a:r>
            <a:r>
              <a:rPr lang="en-US" sz="1300" dirty="0" err="1"/>
              <a:t>cityList.add</a:t>
            </a:r>
            <a:r>
              <a:rPr lang="en-US" sz="1300" dirty="0"/>
              <a:t>(1, "Xian");        </a:t>
            </a:r>
          </a:p>
          <a:p>
            <a:r>
              <a:rPr lang="en-US" sz="1300" dirty="0"/>
              <a:t>        </a:t>
            </a:r>
          </a:p>
          <a:p>
            <a:r>
              <a:rPr lang="en-US" sz="1300" dirty="0"/>
              <a:t>        </a:t>
            </a:r>
            <a:r>
              <a:rPr lang="en-US" sz="1300" dirty="0" err="1"/>
              <a:t>cityList.remove</a:t>
            </a:r>
            <a:r>
              <a:rPr lang="en-US" sz="1300" dirty="0"/>
              <a:t>("Miami");        </a:t>
            </a:r>
          </a:p>
          <a:p>
            <a:r>
              <a:rPr lang="en-US" sz="1300" dirty="0"/>
              <a:t>        </a:t>
            </a:r>
            <a:r>
              <a:rPr lang="en-US" sz="1300" dirty="0" err="1"/>
              <a:t>cityList.remove</a:t>
            </a:r>
            <a:r>
              <a:rPr lang="en-US" sz="1300" dirty="0"/>
              <a:t>(0);        </a:t>
            </a:r>
          </a:p>
          <a:p>
            <a:r>
              <a:rPr lang="en-US" sz="1300" dirty="0"/>
              <a:t>        </a:t>
            </a:r>
          </a:p>
          <a:p>
            <a:r>
              <a:rPr lang="en-US" sz="1300" dirty="0"/>
              <a:t>        </a:t>
            </a:r>
            <a:r>
              <a:rPr lang="en-US" sz="1300" dirty="0" err="1"/>
              <a:t>System.out.println</a:t>
            </a:r>
            <a:r>
              <a:rPr lang="en-US" sz="1300" dirty="0"/>
              <a:t>(</a:t>
            </a:r>
            <a:r>
              <a:rPr lang="en-US" sz="1300" dirty="0" err="1"/>
              <a:t>cityList</a:t>
            </a:r>
            <a:r>
              <a:rPr lang="en-US" sz="1300" dirty="0"/>
              <a:t>);   </a:t>
            </a:r>
          </a:p>
          <a:p>
            <a:r>
              <a:rPr lang="en-US" sz="1300" dirty="0"/>
              <a:t>      </a:t>
            </a:r>
          </a:p>
          <a:p>
            <a:r>
              <a:rPr lang="en-US" sz="1300" dirty="0"/>
              <a:t>    }</a:t>
            </a:r>
          </a:p>
          <a:p>
            <a:r>
              <a:rPr lang="en-US" sz="1300" dirty="0"/>
              <a:t>}</a:t>
            </a:r>
          </a:p>
          <a:p>
            <a:endParaRPr lang="en-US" sz="1300" dirty="0"/>
          </a:p>
          <a:p>
            <a:endParaRPr lang="en-US" sz="1300" dirty="0"/>
          </a:p>
          <a:p>
            <a:endParaRPr lang="en-US" dirty="0"/>
          </a:p>
        </p:txBody>
      </p:sp>
      <p:sp>
        <p:nvSpPr>
          <p:cNvPr id="4" name="Slide Number Placeholder 3"/>
          <p:cNvSpPr>
            <a:spLocks noGrp="1"/>
          </p:cNvSpPr>
          <p:nvPr>
            <p:ph type="sldNum" sz="quarter" idx="5"/>
          </p:nvPr>
        </p:nvSpPr>
        <p:spPr/>
        <p:txBody>
          <a:bodyPr/>
          <a:lstStyle/>
          <a:p>
            <a:fld id="{06DE6E4C-9EFA-43D4-A466-27E605DE36D5}" type="slidenum">
              <a:rPr lang="en-US" smtClean="0"/>
              <a:t>41</a:t>
            </a:fld>
            <a:endParaRPr lang="en-US"/>
          </a:p>
        </p:txBody>
      </p:sp>
    </p:spTree>
    <p:extLst>
      <p:ext uri="{BB962C8B-B14F-4D97-AF65-F5344CB8AC3E}">
        <p14:creationId xmlns:p14="http://schemas.microsoft.com/office/powerpoint/2010/main" val="272837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array is a data structure used to process a collection of data that is all of the same</a:t>
            </a:r>
          </a:p>
          <a:p>
            <a:r>
              <a:rPr lang="en-US" dirty="0"/>
              <a:t>type, such as a list of numbers of type double or a list of strings. In this chapter, we</a:t>
            </a:r>
          </a:p>
          <a:p>
            <a:r>
              <a:rPr lang="en-US" dirty="0"/>
              <a:t>introduce you to the basics of defining and using arrays in Java</a:t>
            </a:r>
          </a:p>
        </p:txBody>
      </p:sp>
      <p:sp>
        <p:nvSpPr>
          <p:cNvPr id="4" name="Slide Number Placeholder 3"/>
          <p:cNvSpPr>
            <a:spLocks noGrp="1"/>
          </p:cNvSpPr>
          <p:nvPr>
            <p:ph type="sldNum" sz="quarter" idx="10"/>
          </p:nvPr>
        </p:nvSpPr>
        <p:spPr/>
        <p:txBody>
          <a:bodyPr/>
          <a:lstStyle/>
          <a:p>
            <a:fld id="{06DE6E4C-9EFA-43D4-A466-27E605DE36D5}" type="slidenum">
              <a:rPr lang="en-US" smtClean="0"/>
              <a:t>4</a:t>
            </a:fld>
            <a:endParaRPr lang="en-US"/>
          </a:p>
        </p:txBody>
      </p:sp>
    </p:spTree>
    <p:extLst>
      <p:ext uri="{BB962C8B-B14F-4D97-AF65-F5344CB8AC3E}">
        <p14:creationId xmlns:p14="http://schemas.microsoft.com/office/powerpoint/2010/main" val="3303602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declaration of an array variable does not allocate any space in memory for the array. </a:t>
            </a:r>
          </a:p>
          <a:p>
            <a:r>
              <a:rPr lang="en-US" sz="1300" dirty="0"/>
              <a:t>It creates only a storage location for the reference to an array. If a variable does not contain a reference to an array, the value of the variable</a:t>
            </a:r>
            <a:br>
              <a:rPr lang="en-US" sz="1300" dirty="0"/>
            </a:br>
            <a:r>
              <a:rPr lang="en-US" sz="1300" dirty="0"/>
              <a:t>is </a:t>
            </a:r>
            <a:r>
              <a:rPr lang="en-US" sz="1300" b="1" dirty="0"/>
              <a:t>null</a:t>
            </a:r>
            <a:r>
              <a:rPr lang="en-US" sz="1300" dirty="0"/>
              <a:t>. You cannot assign elements to an array unless it has already been created. After an</a:t>
            </a:r>
            <a:br>
              <a:rPr lang="en-US" sz="1300" dirty="0"/>
            </a:br>
            <a:r>
              <a:rPr lang="en-US" sz="1300" dirty="0"/>
              <a:t>array variable is declared, you can create an array by using the </a:t>
            </a:r>
            <a:r>
              <a:rPr lang="en-US" sz="1300" b="1" dirty="0"/>
              <a:t>new </a:t>
            </a:r>
            <a:r>
              <a:rPr lang="en-US" sz="1300" dirty="0"/>
              <a:t>operator and assign its</a:t>
            </a:r>
            <a:br>
              <a:rPr lang="en-US" sz="1300" dirty="0"/>
            </a:br>
            <a:r>
              <a:rPr lang="en-US" sz="1300" dirty="0"/>
              <a:t>reference to the variable with the following syntax:</a:t>
            </a:r>
            <a:br>
              <a:rPr lang="en-US" sz="1300" dirty="0"/>
            </a:br>
            <a:r>
              <a:rPr lang="en-US" sz="1300" dirty="0" err="1"/>
              <a:t>arrayRefVar</a:t>
            </a:r>
            <a:r>
              <a:rPr lang="en-US" sz="1300" dirty="0"/>
              <a:t> = </a:t>
            </a:r>
            <a:r>
              <a:rPr lang="en-US" sz="1300" b="1" dirty="0"/>
              <a:t>new </a:t>
            </a:r>
            <a:r>
              <a:rPr lang="en-US" sz="1300" dirty="0" err="1"/>
              <a:t>elementType</a:t>
            </a:r>
            <a:r>
              <a:rPr lang="en-US" sz="1300" dirty="0"/>
              <a:t>[</a:t>
            </a:r>
            <a:r>
              <a:rPr lang="en-US" sz="1300" dirty="0" err="1"/>
              <a:t>arraySize</a:t>
            </a:r>
            <a:r>
              <a:rPr lang="en-US" sz="1300" dirty="0"/>
              <a:t>];</a:t>
            </a:r>
            <a:r>
              <a:rPr lang="en-US" dirty="0"/>
              <a:t> </a:t>
            </a:r>
          </a:p>
          <a:p>
            <a:endParaRPr lang="en-US" dirty="0"/>
          </a:p>
          <a:p>
            <a:pPr defTabSz="966612">
              <a:defRPr/>
            </a:pPr>
            <a:r>
              <a:rPr lang="en-US" dirty="0"/>
              <a:t>arrayName = new </a:t>
            </a:r>
            <a:r>
              <a:rPr lang="en-US" dirty="0" err="1"/>
              <a:t>dataType</a:t>
            </a:r>
            <a:r>
              <a:rPr lang="en-US" dirty="0"/>
              <a:t> [6]</a:t>
            </a:r>
            <a:r>
              <a:rPr lang="en-US" sz="1300" dirty="0"/>
              <a:t> does two things: </a:t>
            </a:r>
          </a:p>
          <a:p>
            <a:pPr defTabSz="966612">
              <a:defRPr/>
            </a:pPr>
            <a:r>
              <a:rPr lang="en-US" sz="1300" dirty="0"/>
              <a:t>(1) it creates an array using </a:t>
            </a:r>
            <a:r>
              <a:rPr lang="en-US" sz="1300" b="1" dirty="0"/>
              <a:t>new </a:t>
            </a:r>
            <a:r>
              <a:rPr lang="en-US" sz="1300" b="1" dirty="0" err="1"/>
              <a:t>elementType</a:t>
            </a:r>
            <a:r>
              <a:rPr lang="en-US" sz="1300" b="1" dirty="0"/>
              <a:t>[6]</a:t>
            </a:r>
            <a:br>
              <a:rPr lang="en-US" sz="1300" b="1" dirty="0"/>
            </a:br>
            <a:r>
              <a:rPr lang="en-US" sz="1300" dirty="0"/>
              <a:t>and (2) it assigns the reference of the newly created array to the variable </a:t>
            </a:r>
            <a:r>
              <a:rPr lang="en-US" b="1" dirty="0"/>
              <a:t>arrayName</a:t>
            </a: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7</a:t>
            </a:fld>
            <a:endParaRPr lang="en-US"/>
          </a:p>
        </p:txBody>
      </p:sp>
    </p:spTree>
    <p:extLst>
      <p:ext uri="{BB962C8B-B14F-4D97-AF65-F5344CB8AC3E}">
        <p14:creationId xmlns:p14="http://schemas.microsoft.com/office/powerpoint/2010/main" val="1957207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Unlike declarations for primitive data type variables, </a:t>
            </a:r>
            <a:br>
              <a:rPr lang="en-US" dirty="0"/>
            </a:br>
            <a:r>
              <a:rPr lang="en-US" sz="1300" dirty="0"/>
              <a:t>the declaration of an array variable does not allocate any space in memory for the array. </a:t>
            </a:r>
          </a:p>
          <a:p>
            <a:r>
              <a:rPr lang="en-US" sz="1300" dirty="0"/>
              <a:t>It creates only a storage location for the reference to an array. If a variable does not contain a reference to an array, the value of the variable</a:t>
            </a:r>
            <a:br>
              <a:rPr lang="en-US" sz="1300" dirty="0"/>
            </a:br>
            <a:r>
              <a:rPr lang="en-US" sz="1300" dirty="0"/>
              <a:t>is </a:t>
            </a:r>
            <a:r>
              <a:rPr lang="en-US" sz="1300" b="1" dirty="0"/>
              <a:t>null</a:t>
            </a:r>
            <a:r>
              <a:rPr lang="en-US" sz="1300" dirty="0"/>
              <a:t>. You cannot assign elements to an array unless it has already been created. After an</a:t>
            </a:r>
            <a:br>
              <a:rPr lang="en-US" sz="1300" dirty="0"/>
            </a:br>
            <a:r>
              <a:rPr lang="en-US" sz="1300" dirty="0"/>
              <a:t>array variable is declared, you can create an array by using the </a:t>
            </a:r>
            <a:r>
              <a:rPr lang="en-US" sz="1300" b="1" dirty="0"/>
              <a:t>new </a:t>
            </a:r>
            <a:r>
              <a:rPr lang="en-US" sz="1300" dirty="0"/>
              <a:t>operator and assign its</a:t>
            </a:r>
            <a:br>
              <a:rPr lang="en-US" sz="1300" dirty="0"/>
            </a:br>
            <a:r>
              <a:rPr lang="en-US" sz="1300" dirty="0"/>
              <a:t>reference to the variable with the following syntax:</a:t>
            </a:r>
            <a:br>
              <a:rPr lang="en-US" sz="1300" dirty="0"/>
            </a:br>
            <a:r>
              <a:rPr lang="en-US" sz="1300" dirty="0" err="1"/>
              <a:t>arrayRefVar</a:t>
            </a:r>
            <a:r>
              <a:rPr lang="en-US" sz="1300" dirty="0"/>
              <a:t> = </a:t>
            </a:r>
            <a:r>
              <a:rPr lang="en-US" sz="1300" b="1" dirty="0"/>
              <a:t>new </a:t>
            </a:r>
            <a:r>
              <a:rPr lang="en-US" sz="1300" dirty="0" err="1"/>
              <a:t>elementType</a:t>
            </a:r>
            <a:r>
              <a:rPr lang="en-US" sz="1300" dirty="0"/>
              <a:t>[</a:t>
            </a:r>
            <a:r>
              <a:rPr lang="en-US" sz="1300" dirty="0" err="1"/>
              <a:t>arraySize</a:t>
            </a:r>
            <a:r>
              <a:rPr lang="en-US" sz="1300" dirty="0"/>
              <a:t>];</a:t>
            </a:r>
            <a:r>
              <a:rPr lang="en-US" dirty="0"/>
              <a:t> </a:t>
            </a:r>
          </a:p>
          <a:p>
            <a:endParaRPr lang="en-US" dirty="0"/>
          </a:p>
          <a:p>
            <a:pPr defTabSz="966612">
              <a:defRPr/>
            </a:pPr>
            <a:r>
              <a:rPr lang="en-US" dirty="0"/>
              <a:t>arrayName = new </a:t>
            </a:r>
            <a:r>
              <a:rPr lang="en-US" dirty="0" err="1"/>
              <a:t>dataType</a:t>
            </a:r>
            <a:r>
              <a:rPr lang="en-US" dirty="0"/>
              <a:t> [6]</a:t>
            </a:r>
            <a:r>
              <a:rPr lang="en-US" sz="1300" dirty="0"/>
              <a:t> does two things: </a:t>
            </a:r>
          </a:p>
          <a:p>
            <a:pPr defTabSz="966612">
              <a:defRPr/>
            </a:pPr>
            <a:r>
              <a:rPr lang="en-US" sz="1300" dirty="0"/>
              <a:t>(1) it creates an array using </a:t>
            </a:r>
            <a:r>
              <a:rPr lang="en-US" sz="1300" b="1" dirty="0"/>
              <a:t>new </a:t>
            </a:r>
            <a:r>
              <a:rPr lang="en-US" sz="1300" b="1" dirty="0" err="1"/>
              <a:t>elementType</a:t>
            </a:r>
            <a:r>
              <a:rPr lang="en-US" sz="1300" b="1" dirty="0"/>
              <a:t>[6]</a:t>
            </a:r>
            <a:br>
              <a:rPr lang="en-US" sz="1300" b="1" dirty="0"/>
            </a:br>
            <a:r>
              <a:rPr lang="en-US" sz="1300" dirty="0"/>
              <a:t>and (2) it assigns the reference of the newly created array to the variable </a:t>
            </a:r>
            <a:r>
              <a:rPr lang="en-US" b="1" dirty="0"/>
              <a:t>arrayName</a:t>
            </a: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8</a:t>
            </a:fld>
            <a:endParaRPr lang="en-US"/>
          </a:p>
        </p:txBody>
      </p:sp>
    </p:spTree>
    <p:extLst>
      <p:ext uri="{BB962C8B-B14F-4D97-AF65-F5344CB8AC3E}">
        <p14:creationId xmlns:p14="http://schemas.microsoft.com/office/powerpoint/2010/main" val="123389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has a shorthand notation, known as the array initializer, which combines the declaration, creation, and initialization of an array in one statement using the following syntax:</a:t>
            </a:r>
          </a:p>
          <a:p>
            <a:r>
              <a:rPr lang="en-US" dirty="0" err="1"/>
              <a:t>elementType</a:t>
            </a:r>
            <a:r>
              <a:rPr lang="en-US" dirty="0"/>
              <a:t>[] </a:t>
            </a:r>
            <a:r>
              <a:rPr lang="en-US" dirty="0" err="1"/>
              <a:t>arrayRefVar</a:t>
            </a:r>
            <a:r>
              <a:rPr lang="en-US" dirty="0"/>
              <a:t> = {value0, value1, ..., </a:t>
            </a:r>
            <a:r>
              <a:rPr lang="en-US" dirty="0" err="1"/>
              <a:t>valuek</a:t>
            </a:r>
            <a:r>
              <a:rPr lang="en-US" dirty="0"/>
              <a:t>};</a:t>
            </a:r>
          </a:p>
          <a:p>
            <a:r>
              <a:rPr lang="en-US" dirty="0"/>
              <a:t>For example, the statement</a:t>
            </a:r>
          </a:p>
          <a:p>
            <a:r>
              <a:rPr lang="en-US" dirty="0"/>
              <a:t>double[] </a:t>
            </a:r>
            <a:r>
              <a:rPr lang="en-US" dirty="0" err="1"/>
              <a:t>myArray</a:t>
            </a:r>
            <a:r>
              <a:rPr lang="en-US" dirty="0"/>
              <a:t> = {1.9, 2.9, 3.4, 3.5};</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9</a:t>
            </a:fld>
            <a:endParaRPr lang="en-US"/>
          </a:p>
        </p:txBody>
      </p:sp>
    </p:spTree>
    <p:extLst>
      <p:ext uri="{BB962C8B-B14F-4D97-AF65-F5344CB8AC3E}">
        <p14:creationId xmlns:p14="http://schemas.microsoft.com/office/powerpoint/2010/main" val="389350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Array elements are indexed from 0 to array size -1</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10</a:t>
            </a:fld>
            <a:endParaRPr lang="en-US"/>
          </a:p>
        </p:txBody>
      </p:sp>
    </p:spTree>
    <p:extLst>
      <p:ext uri="{BB962C8B-B14F-4D97-AF65-F5344CB8AC3E}">
        <p14:creationId xmlns:p14="http://schemas.microsoft.com/office/powerpoint/2010/main" val="2421735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This statement does not copy the contents of the array referenced by </a:t>
            </a:r>
            <a:r>
              <a:rPr lang="en-US" sz="1300" b="1" dirty="0"/>
              <a:t>array1 </a:t>
            </a:r>
            <a:r>
              <a:rPr lang="en-US" sz="1300" dirty="0"/>
              <a:t>to </a:t>
            </a:r>
            <a:r>
              <a:rPr lang="en-US" sz="1300" b="1" dirty="0"/>
              <a:t>array2</a:t>
            </a:r>
            <a:r>
              <a:rPr lang="en-US" sz="1300" dirty="0"/>
              <a:t>,</a:t>
            </a:r>
            <a:br>
              <a:rPr lang="en-US" sz="1300" dirty="0"/>
            </a:br>
            <a:r>
              <a:rPr lang="en-US" sz="1300" dirty="0"/>
              <a:t>but instead merely copies the reference value from </a:t>
            </a:r>
            <a:r>
              <a:rPr lang="en-US" sz="1300" b="1" dirty="0"/>
              <a:t>array1 </a:t>
            </a:r>
            <a:r>
              <a:rPr lang="en-US" sz="1300" dirty="0"/>
              <a:t>to </a:t>
            </a:r>
            <a:r>
              <a:rPr lang="en-US" sz="1300" b="1" dirty="0"/>
              <a:t>array2</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17</a:t>
            </a:fld>
            <a:endParaRPr lang="en-US"/>
          </a:p>
        </p:txBody>
      </p:sp>
    </p:spTree>
    <p:extLst>
      <p:ext uri="{BB962C8B-B14F-4D97-AF65-F5344CB8AC3E}">
        <p14:creationId xmlns:p14="http://schemas.microsoft.com/office/powerpoint/2010/main" val="2599742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You can write a loop to copy every element from the source array to the corresponding element in the target array. The following code, for instance, copies </a:t>
            </a:r>
            <a:r>
              <a:rPr lang="en-US" sz="1300" b="1" dirty="0" err="1"/>
              <a:t>sourceArray</a:t>
            </a:r>
            <a:r>
              <a:rPr lang="en-US" sz="1300" b="1" dirty="0"/>
              <a:t> </a:t>
            </a:r>
            <a:r>
              <a:rPr lang="en-US" sz="1300" dirty="0"/>
              <a:t>to </a:t>
            </a:r>
            <a:r>
              <a:rPr lang="en-US" sz="1300" b="1" dirty="0" err="1"/>
              <a:t>targetArray</a:t>
            </a:r>
            <a:r>
              <a:rPr lang="en-US" sz="1300" b="1" dirty="0"/>
              <a:t> </a:t>
            </a:r>
            <a:r>
              <a:rPr lang="en-US" sz="1300" dirty="0"/>
              <a:t>using a </a:t>
            </a:r>
            <a:r>
              <a:rPr lang="en-US" sz="1300" b="1" dirty="0"/>
              <a:t>for </a:t>
            </a:r>
            <a:r>
              <a:rPr lang="en-US" sz="1300" dirty="0"/>
              <a:t>loop:</a:t>
            </a:r>
            <a:r>
              <a:rPr lang="en-US" dirty="0"/>
              <a:t> </a:t>
            </a:r>
            <a:br>
              <a:rPr lang="en-US" dirty="0"/>
            </a:br>
            <a:endParaRPr lang="en-US" dirty="0"/>
          </a:p>
          <a:p>
            <a:r>
              <a:rPr lang="en-US" sz="1300" dirty="0"/>
              <a:t>Another approach is to use the </a:t>
            </a:r>
            <a:r>
              <a:rPr lang="en-US" sz="1300" b="1" dirty="0" err="1"/>
              <a:t>arraycopy</a:t>
            </a:r>
            <a:r>
              <a:rPr lang="en-US" sz="1300" b="1" dirty="0"/>
              <a:t> </a:t>
            </a:r>
            <a:r>
              <a:rPr lang="en-US" sz="1300" dirty="0"/>
              <a:t>method in the </a:t>
            </a:r>
            <a:r>
              <a:rPr lang="en-US" sz="1300" b="1" dirty="0" err="1"/>
              <a:t>java.lang.System</a:t>
            </a:r>
            <a:r>
              <a:rPr lang="en-US" sz="1300" b="1" dirty="0"/>
              <a:t> </a:t>
            </a:r>
            <a:r>
              <a:rPr lang="en-US" sz="1300" dirty="0"/>
              <a:t>class to copy</a:t>
            </a:r>
            <a:br>
              <a:rPr lang="en-US" sz="1300" dirty="0"/>
            </a:br>
            <a:r>
              <a:rPr lang="en-US" sz="1300" dirty="0"/>
              <a:t>arrays instead of using a loop. The syntax for </a:t>
            </a:r>
            <a:r>
              <a:rPr lang="en-US" sz="1300" b="1" dirty="0" err="1"/>
              <a:t>arraycopy</a:t>
            </a:r>
            <a:r>
              <a:rPr lang="en-US" sz="1300" b="1" dirty="0"/>
              <a:t> </a:t>
            </a:r>
            <a:r>
              <a:rPr lang="en-US" sz="1300" dirty="0" err="1"/>
              <a:t>is:arraycopy</a:t>
            </a:r>
            <a:r>
              <a:rPr lang="en-US" sz="1300" dirty="0"/>
              <a:t>(</a:t>
            </a:r>
            <a:r>
              <a:rPr lang="en-US" sz="1300" dirty="0" err="1"/>
              <a:t>sourceArray</a:t>
            </a:r>
            <a:r>
              <a:rPr lang="en-US" sz="1300" dirty="0"/>
              <a:t>, </a:t>
            </a:r>
            <a:r>
              <a:rPr lang="en-US" sz="1300" dirty="0" err="1"/>
              <a:t>srcPos</a:t>
            </a:r>
            <a:r>
              <a:rPr lang="en-US" sz="1300" dirty="0"/>
              <a:t>, </a:t>
            </a:r>
            <a:r>
              <a:rPr lang="en-US" sz="1300" dirty="0" err="1"/>
              <a:t>targetArray</a:t>
            </a:r>
            <a:r>
              <a:rPr lang="en-US" sz="1300" dirty="0"/>
              <a:t>, </a:t>
            </a:r>
            <a:r>
              <a:rPr lang="en-US" sz="1300" dirty="0" err="1"/>
              <a:t>tarPos</a:t>
            </a:r>
            <a:r>
              <a:rPr lang="en-US" sz="1300" dirty="0"/>
              <a:t>, length);</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19</a:t>
            </a:fld>
            <a:endParaRPr lang="en-US"/>
          </a:p>
        </p:txBody>
      </p:sp>
    </p:spTree>
    <p:extLst>
      <p:ext uri="{BB962C8B-B14F-4D97-AF65-F5344CB8AC3E}">
        <p14:creationId xmlns:p14="http://schemas.microsoft.com/office/powerpoint/2010/main" val="281704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20</a:t>
            </a:fld>
            <a:endParaRPr lang="en-US"/>
          </a:p>
        </p:txBody>
      </p:sp>
    </p:spTree>
    <p:extLst>
      <p:ext uri="{BB962C8B-B14F-4D97-AF65-F5344CB8AC3E}">
        <p14:creationId xmlns:p14="http://schemas.microsoft.com/office/powerpoint/2010/main" val="121191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76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5067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10167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92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941454"/>
            <a:ext cx="8543637" cy="5418776"/>
          </a:xfrm>
        </p:spPr>
        <p:txBody>
          <a:bodyPr>
            <a:normAutofit/>
          </a:bodyPr>
          <a:lstStyle>
            <a:lvl1pPr>
              <a:spcBef>
                <a:spcPts val="1800"/>
              </a:spcBef>
              <a:buClr>
                <a:srgbClr val="1A864B"/>
              </a:buClr>
              <a:defRPr sz="2400" b="1">
                <a:latin typeface="Garamond" panose="02020404030301010803" pitchFamily="18" charset="0"/>
              </a:defRPr>
            </a:lvl1pPr>
            <a:lvl2pPr>
              <a:buClr>
                <a:srgbClr val="1A864B"/>
              </a:buClr>
              <a:defRPr sz="2400" b="0">
                <a:latin typeface="Times New Roman" panose="02020603050405020304" pitchFamily="18" charset="0"/>
                <a:cs typeface="Times New Roman" panose="02020603050405020304" pitchFamily="18" charset="0"/>
              </a:defRPr>
            </a:lvl2pPr>
            <a:lvl3pPr>
              <a:buClr>
                <a:srgbClr val="1A864B"/>
              </a:buClr>
              <a:defRPr sz="2000" b="0">
                <a:latin typeface="Times New Roman" panose="02020603050405020304" pitchFamily="18" charset="0"/>
                <a:cs typeface="Times New Roman" panose="02020603050405020304" pitchFamily="18" charset="0"/>
              </a:defRPr>
            </a:lvl3pPr>
            <a:lvl4pPr>
              <a:buClr>
                <a:srgbClr val="1A864B"/>
              </a:buClr>
              <a:defRPr sz="1800" b="0">
                <a:latin typeface="Times New Roman" panose="02020603050405020304" pitchFamily="18" charset="0"/>
                <a:cs typeface="Times New Roman" panose="02020603050405020304" pitchFamily="18" charset="0"/>
              </a:defRPr>
            </a:lvl4pPr>
            <a:lvl5pPr>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874602" y="6460960"/>
            <a:ext cx="548640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Chapter 7, 8, 11.11-12</a:t>
            </a:r>
            <a:r>
              <a:rPr lang="en-US" sz="1600" dirty="0">
                <a:latin typeface="Garamond" panose="02020404030301010803" pitchFamily="18" charset="0"/>
              </a:rPr>
              <a:t> </a:t>
            </a:r>
          </a:p>
        </p:txBody>
      </p:sp>
      <p:sp>
        <p:nvSpPr>
          <p:cNvPr id="17" name="TextBox 16"/>
          <p:cNvSpPr txBox="1"/>
          <p:nvPr userDrawn="1"/>
        </p:nvSpPr>
        <p:spPr>
          <a:xfrm>
            <a:off x="9233" y="6460960"/>
            <a:ext cx="1830388" cy="338554"/>
          </a:xfrm>
          <a:prstGeom prst="rect">
            <a:avLst/>
          </a:prstGeom>
          <a:solidFill>
            <a:srgbClr val="F1F7F4"/>
          </a:solidFill>
        </p:spPr>
        <p:txBody>
          <a:bodyPr wrap="square" rtlCol="0">
            <a:spAutoFit/>
          </a:bodyPr>
          <a:lstStyle/>
          <a:p>
            <a:r>
              <a:rPr lang="en-US" sz="1600" baseline="0" dirty="0">
                <a:latin typeface="Garamond" panose="02020404030301010803" pitchFamily="18" charset="0"/>
              </a:rPr>
              <a:t>Module 04</a:t>
            </a:r>
            <a:endParaRPr lang="en-US" sz="1600" dirty="0">
              <a:latin typeface="Garamond" panose="02020404030301010803" pitchFamily="18" charset="0"/>
            </a:endParaRP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chemeClr val="tx1"/>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26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8720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5249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84691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189171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74143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88653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9.wmf"/></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04: Arrays and Array Lists</a:t>
            </a:r>
          </a:p>
        </p:txBody>
      </p:sp>
      <p:sp>
        <p:nvSpPr>
          <p:cNvPr id="3" name="Title 1"/>
          <p:cNvSpPr txBox="1">
            <a:spLocks/>
          </p:cNvSpPr>
          <p:nvPr/>
        </p:nvSpPr>
        <p:spPr>
          <a:xfrm>
            <a:off x="3147646" y="4691998"/>
            <a:ext cx="3875453"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pPr algn="ctr"/>
            <a:r>
              <a:rPr lang="en-US" dirty="0"/>
              <a:t>Chapter</a:t>
            </a:r>
            <a:r>
              <a:rPr lang="en-US" baseline="0" dirty="0"/>
              <a:t> 7,8,11</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array elements are accessed through the index.</a:t>
            </a:r>
          </a:p>
          <a:p>
            <a:r>
              <a:rPr lang="en-US" dirty="0"/>
              <a:t>Array elements are indexed from </a:t>
            </a:r>
            <a:r>
              <a:rPr lang="en-US" dirty="0">
                <a:solidFill>
                  <a:srgbClr val="FF0000"/>
                </a:solidFill>
              </a:rPr>
              <a:t>0 </a:t>
            </a:r>
            <a:r>
              <a:rPr lang="en-US" dirty="0"/>
              <a:t>to</a:t>
            </a:r>
            <a:r>
              <a:rPr lang="en-US" dirty="0">
                <a:solidFill>
                  <a:srgbClr val="FF0000"/>
                </a:solidFill>
              </a:rPr>
              <a:t> array length - 1</a:t>
            </a:r>
            <a:r>
              <a:rPr lang="en-US" dirty="0"/>
              <a:t>. </a:t>
            </a:r>
          </a:p>
          <a:p>
            <a:pPr lvl="1"/>
            <a:r>
              <a:rPr lang="en-US" dirty="0"/>
              <a:t>Bounds checking of indices is done by Java.</a:t>
            </a:r>
          </a:p>
          <a:p>
            <a:r>
              <a:rPr lang="en-US" dirty="0"/>
              <a:t>Each element in the array is represented using the following syntax, known as an </a:t>
            </a:r>
            <a:r>
              <a:rPr lang="en-US" dirty="0">
                <a:solidFill>
                  <a:srgbClr val="FF0000"/>
                </a:solidFill>
              </a:rPr>
              <a:t>indexed variable</a:t>
            </a:r>
            <a:r>
              <a:rPr lang="en-US" dirty="0"/>
              <a:t>:</a:t>
            </a:r>
          </a:p>
          <a:p>
            <a:pPr lvl="1"/>
            <a:r>
              <a:rPr lang="en-US" dirty="0" err="1"/>
              <a:t>arrayRefVar</a:t>
            </a:r>
            <a:r>
              <a:rPr lang="en-US" dirty="0"/>
              <a:t>[index] where </a:t>
            </a:r>
            <a:r>
              <a:rPr lang="en-US" dirty="0">
                <a:solidFill>
                  <a:srgbClr val="FF0000"/>
                </a:solidFill>
              </a:rPr>
              <a:t>0 &lt;= </a:t>
            </a:r>
            <a:r>
              <a:rPr lang="en-US" dirty="0"/>
              <a:t>index</a:t>
            </a:r>
            <a:r>
              <a:rPr lang="en-US" dirty="0">
                <a:solidFill>
                  <a:srgbClr val="FF0000"/>
                </a:solidFill>
              </a:rPr>
              <a:t> &lt; </a:t>
            </a:r>
            <a:r>
              <a:rPr lang="en-US" dirty="0" err="1">
                <a:solidFill>
                  <a:srgbClr val="FF0000"/>
                </a:solidFill>
              </a:rPr>
              <a:t>arrayName.length</a:t>
            </a:r>
            <a:endParaRPr lang="en-US" dirty="0">
              <a:solidFill>
                <a:srgbClr val="FF0000"/>
              </a:solidFill>
            </a:endParaRPr>
          </a:p>
          <a:p>
            <a:r>
              <a:rPr lang="en-US" dirty="0"/>
              <a:t>Example:</a:t>
            </a:r>
          </a:p>
          <a:p>
            <a:pPr lvl="1"/>
            <a:r>
              <a:rPr lang="en-US" dirty="0">
                <a:solidFill>
                  <a:schemeClr val="accent5"/>
                </a:solidFill>
              </a:rPr>
              <a:t>double</a:t>
            </a:r>
            <a:r>
              <a:rPr lang="en-US" dirty="0"/>
              <a:t>[] </a:t>
            </a:r>
            <a:r>
              <a:rPr lang="en-US" dirty="0" err="1"/>
              <a:t>myArray</a:t>
            </a:r>
            <a:r>
              <a:rPr lang="en-US" dirty="0"/>
              <a:t> = {3.4, 5.3, 2.7, 5.6};</a:t>
            </a:r>
          </a:p>
          <a:p>
            <a:pPr lvl="1"/>
            <a:r>
              <a:rPr lang="en-US" dirty="0"/>
              <a:t>System.out.println(</a:t>
            </a:r>
            <a:r>
              <a:rPr lang="en-US" dirty="0" err="1"/>
              <a:t>myArray</a:t>
            </a:r>
            <a:r>
              <a:rPr lang="en-US" dirty="0"/>
              <a:t>[0]);  </a:t>
            </a:r>
            <a:r>
              <a:rPr lang="en-US" altLang="en-US" dirty="0">
                <a:solidFill>
                  <a:srgbClr val="FF0000"/>
                </a:solidFill>
                <a:sym typeface="Symbol" panose="05050102010706020507" pitchFamily="18" charset="2"/>
              </a:rPr>
              <a:t></a:t>
            </a:r>
            <a:r>
              <a:rPr lang="en-US" altLang="en-US" dirty="0">
                <a:sym typeface="Symbol" panose="05050102010706020507" pitchFamily="18" charset="2"/>
              </a:rPr>
              <a:t>  3.4</a:t>
            </a:r>
            <a:endParaRPr lang="en-US" dirty="0"/>
          </a:p>
          <a:p>
            <a:pPr lvl="1"/>
            <a:endParaRPr lang="en-US" dirty="0"/>
          </a:p>
          <a:p>
            <a:pPr lvl="1"/>
            <a:r>
              <a:rPr lang="en-US" dirty="0" err="1"/>
              <a:t>myArray</a:t>
            </a:r>
            <a:r>
              <a:rPr lang="en-US" dirty="0"/>
              <a:t>[2] = 4.5;  	               </a:t>
            </a:r>
            <a:r>
              <a:rPr lang="en-US" altLang="en-US" dirty="0">
                <a:solidFill>
                  <a:srgbClr val="FF0000"/>
                </a:solidFill>
                <a:sym typeface="Symbol" panose="05050102010706020507" pitchFamily="18" charset="2"/>
              </a:rPr>
              <a:t></a:t>
            </a:r>
            <a:endParaRPr lang="en-US" dirty="0">
              <a:solidFill>
                <a:srgbClr val="FF0000"/>
              </a:solidFill>
            </a:endParaRPr>
          </a:p>
          <a:p>
            <a:pPr lvl="1"/>
            <a:endParaRPr lang="en-US" dirty="0"/>
          </a:p>
          <a:p>
            <a:pPr lvl="1"/>
            <a:r>
              <a:rPr lang="en-US" dirty="0" err="1"/>
              <a:t>myArray</a:t>
            </a:r>
            <a:r>
              <a:rPr lang="en-US" dirty="0"/>
              <a:t>[1] = </a:t>
            </a:r>
            <a:r>
              <a:rPr lang="en-US" dirty="0" err="1"/>
              <a:t>myArray</a:t>
            </a:r>
            <a:r>
              <a:rPr lang="en-US" dirty="0"/>
              <a:t>[0] + </a:t>
            </a:r>
            <a:r>
              <a:rPr lang="en-US" dirty="0" err="1"/>
              <a:t>myArray</a:t>
            </a:r>
            <a:r>
              <a:rPr lang="en-US" dirty="0"/>
              <a:t>[2];    </a:t>
            </a:r>
            <a:r>
              <a:rPr lang="en-US" altLang="en-US" dirty="0">
                <a:solidFill>
                  <a:srgbClr val="FF0000"/>
                </a:solidFill>
                <a:sym typeface="Symbol" panose="05050102010706020507" pitchFamily="18" charset="2"/>
              </a:rPr>
              <a:t></a:t>
            </a:r>
            <a:endParaRPr lang="en-US" dirty="0">
              <a:solidFill>
                <a:srgbClr val="FF0000"/>
              </a:solidFill>
            </a:endParaRPr>
          </a:p>
        </p:txBody>
      </p:sp>
      <p:sp>
        <p:nvSpPr>
          <p:cNvPr id="3" name="Title 2"/>
          <p:cNvSpPr>
            <a:spLocks noGrp="1"/>
          </p:cNvSpPr>
          <p:nvPr>
            <p:ph type="ctrTitle"/>
          </p:nvPr>
        </p:nvSpPr>
        <p:spPr/>
        <p:txBody>
          <a:bodyPr/>
          <a:lstStyle/>
          <a:p>
            <a:r>
              <a:rPr lang="en-US" dirty="0"/>
              <a:t>Accessing Array Elements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84753305"/>
              </p:ext>
            </p:extLst>
          </p:nvPr>
        </p:nvGraphicFramePr>
        <p:xfrm>
          <a:off x="6405419" y="4779740"/>
          <a:ext cx="2438400" cy="757961"/>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tblGrid>
              <a:tr h="392201">
                <a:tc>
                  <a:txBody>
                    <a:bodyPr/>
                    <a:lstStyle/>
                    <a:p>
                      <a:pPr algn="ctr"/>
                      <a:r>
                        <a:rPr lang="en-US" b="1" dirty="0">
                          <a:solidFill>
                            <a:srgbClr val="FF0000"/>
                          </a:solidFill>
                          <a:latin typeface="Courier New" panose="02070309020205020404" pitchFamily="49" charset="0"/>
                          <a:cs typeface="Courier New" panose="02070309020205020404" pitchFamily="49" charset="0"/>
                        </a:rPr>
                        <a:t>0</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1</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2</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3</a:t>
                      </a:r>
                    </a:p>
                  </a:txBody>
                  <a:tcPr/>
                </a:tc>
                <a:extLst>
                  <a:ext uri="{0D108BD9-81ED-4DB2-BD59-A6C34878D82A}">
                    <a16:rowId xmlns:a16="http://schemas.microsoft.com/office/drawing/2014/main" val="3138422357"/>
                  </a:ext>
                </a:extLst>
              </a:tr>
              <a:tr h="298512">
                <a:tc>
                  <a:txBody>
                    <a:bodyPr/>
                    <a:lstStyle/>
                    <a:p>
                      <a:pPr algn="ctr"/>
                      <a:r>
                        <a:rPr lang="en-US" dirty="0">
                          <a:latin typeface="Courier New" panose="02070309020205020404" pitchFamily="49" charset="0"/>
                          <a:cs typeface="Courier New" panose="02070309020205020404" pitchFamily="49" charset="0"/>
                        </a:rPr>
                        <a:t>3.4</a:t>
                      </a:r>
                    </a:p>
                  </a:txBody>
                  <a:tcPr/>
                </a:tc>
                <a:tc>
                  <a:txBody>
                    <a:bodyPr/>
                    <a:lstStyle/>
                    <a:p>
                      <a:pPr algn="ctr"/>
                      <a:r>
                        <a:rPr lang="en-US" dirty="0">
                          <a:latin typeface="Courier New" panose="02070309020205020404" pitchFamily="49" charset="0"/>
                          <a:cs typeface="Courier New" panose="02070309020205020404" pitchFamily="49" charset="0"/>
                        </a:rPr>
                        <a:t>5.3</a:t>
                      </a:r>
                    </a:p>
                  </a:txBody>
                  <a:tcPr/>
                </a:tc>
                <a:tc>
                  <a:txBody>
                    <a:bodyPr/>
                    <a:lstStyle/>
                    <a:p>
                      <a:pPr algn="ctr"/>
                      <a:r>
                        <a:rPr lang="en-US" dirty="0">
                          <a:solidFill>
                            <a:srgbClr val="00B0F0"/>
                          </a:solidFill>
                          <a:latin typeface="Courier New" panose="02070309020205020404" pitchFamily="49" charset="0"/>
                          <a:cs typeface="Courier New" panose="02070309020205020404" pitchFamily="49" charset="0"/>
                        </a:rPr>
                        <a:t>4.5</a:t>
                      </a:r>
                    </a:p>
                  </a:txBody>
                  <a:tcPr/>
                </a:tc>
                <a:tc>
                  <a:txBody>
                    <a:bodyPr/>
                    <a:lstStyle/>
                    <a:p>
                      <a:pPr algn="ctr"/>
                      <a:r>
                        <a:rPr lang="en-US" dirty="0">
                          <a:latin typeface="Courier New" panose="02070309020205020404" pitchFamily="49" charset="0"/>
                          <a:cs typeface="Courier New" panose="02070309020205020404" pitchFamily="49" charset="0"/>
                        </a:rPr>
                        <a:t>5.6</a:t>
                      </a:r>
                    </a:p>
                  </a:txBody>
                  <a:tcPr/>
                </a:tc>
                <a:extLst>
                  <a:ext uri="{0D108BD9-81ED-4DB2-BD59-A6C34878D82A}">
                    <a16:rowId xmlns:a16="http://schemas.microsoft.com/office/drawing/2014/main" val="56749473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47739179"/>
              </p:ext>
            </p:extLst>
          </p:nvPr>
        </p:nvGraphicFramePr>
        <p:xfrm>
          <a:off x="6391131" y="3825516"/>
          <a:ext cx="2438400" cy="74168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tblGrid>
              <a:tr h="370840">
                <a:tc>
                  <a:txBody>
                    <a:bodyPr/>
                    <a:lstStyle/>
                    <a:p>
                      <a:pPr algn="ctr"/>
                      <a:r>
                        <a:rPr lang="en-US" b="1" dirty="0">
                          <a:solidFill>
                            <a:srgbClr val="FF0000"/>
                          </a:solidFill>
                          <a:latin typeface="Courier New" panose="02070309020205020404" pitchFamily="49" charset="0"/>
                          <a:cs typeface="Courier New" panose="02070309020205020404" pitchFamily="49" charset="0"/>
                        </a:rPr>
                        <a:t>0</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1</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2</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3</a:t>
                      </a:r>
                    </a:p>
                  </a:txBody>
                  <a:tcPr/>
                </a:tc>
                <a:extLst>
                  <a:ext uri="{0D108BD9-81ED-4DB2-BD59-A6C34878D82A}">
                    <a16:rowId xmlns:a16="http://schemas.microsoft.com/office/drawing/2014/main" val="3138422357"/>
                  </a:ext>
                </a:extLst>
              </a:tr>
              <a:tr h="370840">
                <a:tc>
                  <a:txBody>
                    <a:bodyPr/>
                    <a:lstStyle/>
                    <a:p>
                      <a:pPr algn="ctr"/>
                      <a:r>
                        <a:rPr lang="en-US" dirty="0">
                          <a:latin typeface="Courier New" panose="02070309020205020404" pitchFamily="49" charset="0"/>
                          <a:cs typeface="Courier New" panose="02070309020205020404" pitchFamily="49" charset="0"/>
                        </a:rPr>
                        <a:t>3.4</a:t>
                      </a:r>
                    </a:p>
                  </a:txBody>
                  <a:tcPr/>
                </a:tc>
                <a:tc>
                  <a:txBody>
                    <a:bodyPr/>
                    <a:lstStyle/>
                    <a:p>
                      <a:pPr algn="ctr"/>
                      <a:r>
                        <a:rPr lang="en-US" dirty="0">
                          <a:latin typeface="Courier New" panose="02070309020205020404" pitchFamily="49" charset="0"/>
                          <a:cs typeface="Courier New" panose="02070309020205020404" pitchFamily="49" charset="0"/>
                        </a:rPr>
                        <a:t>5.3</a:t>
                      </a:r>
                    </a:p>
                  </a:txBody>
                  <a:tcPr/>
                </a:tc>
                <a:tc>
                  <a:txBody>
                    <a:bodyPr/>
                    <a:lstStyle/>
                    <a:p>
                      <a:pPr algn="ctr"/>
                      <a:r>
                        <a:rPr lang="en-US" dirty="0">
                          <a:latin typeface="Courier New" panose="02070309020205020404" pitchFamily="49" charset="0"/>
                          <a:cs typeface="Courier New" panose="02070309020205020404" pitchFamily="49" charset="0"/>
                        </a:rPr>
                        <a:t>2.7</a:t>
                      </a:r>
                    </a:p>
                  </a:txBody>
                  <a:tcPr/>
                </a:tc>
                <a:tc>
                  <a:txBody>
                    <a:bodyPr/>
                    <a:lstStyle/>
                    <a:p>
                      <a:pPr algn="ctr"/>
                      <a:r>
                        <a:rPr lang="en-US" dirty="0">
                          <a:latin typeface="Courier New" panose="02070309020205020404" pitchFamily="49" charset="0"/>
                          <a:cs typeface="Courier New" panose="02070309020205020404" pitchFamily="49" charset="0"/>
                        </a:rPr>
                        <a:t>5.6</a:t>
                      </a:r>
                    </a:p>
                  </a:txBody>
                  <a:tcPr/>
                </a:tc>
                <a:extLst>
                  <a:ext uri="{0D108BD9-81ED-4DB2-BD59-A6C34878D82A}">
                    <a16:rowId xmlns:a16="http://schemas.microsoft.com/office/drawing/2014/main" val="56749473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93470868"/>
              </p:ext>
            </p:extLst>
          </p:nvPr>
        </p:nvGraphicFramePr>
        <p:xfrm>
          <a:off x="6391131" y="5679528"/>
          <a:ext cx="2438400" cy="74168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tblGrid>
              <a:tr h="370840">
                <a:tc>
                  <a:txBody>
                    <a:bodyPr/>
                    <a:lstStyle/>
                    <a:p>
                      <a:pPr algn="ctr"/>
                      <a:r>
                        <a:rPr lang="en-US" b="1" dirty="0">
                          <a:solidFill>
                            <a:srgbClr val="FF0000"/>
                          </a:solidFill>
                          <a:latin typeface="Courier New" panose="02070309020205020404" pitchFamily="49" charset="0"/>
                          <a:cs typeface="Courier New" panose="02070309020205020404" pitchFamily="49" charset="0"/>
                        </a:rPr>
                        <a:t>0</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1</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2</a:t>
                      </a:r>
                    </a:p>
                  </a:txBody>
                  <a:tcPr/>
                </a:tc>
                <a:tc>
                  <a:txBody>
                    <a:bodyPr/>
                    <a:lstStyle/>
                    <a:p>
                      <a:pPr algn="ctr"/>
                      <a:r>
                        <a:rPr lang="en-US" b="1" dirty="0">
                          <a:solidFill>
                            <a:srgbClr val="FF0000"/>
                          </a:solidFill>
                          <a:latin typeface="Courier New" panose="02070309020205020404" pitchFamily="49" charset="0"/>
                          <a:cs typeface="Courier New" panose="02070309020205020404" pitchFamily="49" charset="0"/>
                        </a:rPr>
                        <a:t>3</a:t>
                      </a:r>
                    </a:p>
                  </a:txBody>
                  <a:tcPr/>
                </a:tc>
                <a:extLst>
                  <a:ext uri="{0D108BD9-81ED-4DB2-BD59-A6C34878D82A}">
                    <a16:rowId xmlns:a16="http://schemas.microsoft.com/office/drawing/2014/main" val="3138422357"/>
                  </a:ext>
                </a:extLst>
              </a:tr>
              <a:tr h="370840">
                <a:tc>
                  <a:txBody>
                    <a:bodyPr/>
                    <a:lstStyle/>
                    <a:p>
                      <a:pPr algn="ctr"/>
                      <a:r>
                        <a:rPr lang="en-US" dirty="0">
                          <a:latin typeface="Courier New" panose="02070309020205020404" pitchFamily="49" charset="0"/>
                          <a:cs typeface="Courier New" panose="02070309020205020404" pitchFamily="49" charset="0"/>
                        </a:rPr>
                        <a:t>3.4</a:t>
                      </a:r>
                    </a:p>
                  </a:txBody>
                  <a:tcPr/>
                </a:tc>
                <a:tc>
                  <a:txBody>
                    <a:bodyPr/>
                    <a:lstStyle/>
                    <a:p>
                      <a:pPr algn="ctr"/>
                      <a:r>
                        <a:rPr lang="en-US" dirty="0">
                          <a:solidFill>
                            <a:srgbClr val="00B0F0"/>
                          </a:solidFill>
                          <a:latin typeface="Courier New" panose="02070309020205020404" pitchFamily="49" charset="0"/>
                          <a:cs typeface="Courier New" panose="02070309020205020404" pitchFamily="49" charset="0"/>
                        </a:rPr>
                        <a:t>7.9</a:t>
                      </a:r>
                    </a:p>
                  </a:txBody>
                  <a:tcPr/>
                </a:tc>
                <a:tc>
                  <a:txBody>
                    <a:bodyPr/>
                    <a:lstStyle/>
                    <a:p>
                      <a:pPr algn="ctr"/>
                      <a:r>
                        <a:rPr lang="en-US" dirty="0">
                          <a:latin typeface="Courier New" panose="02070309020205020404" pitchFamily="49" charset="0"/>
                          <a:cs typeface="Courier New" panose="02070309020205020404" pitchFamily="49" charset="0"/>
                        </a:rPr>
                        <a:t>4.5</a:t>
                      </a:r>
                    </a:p>
                  </a:txBody>
                  <a:tcPr/>
                </a:tc>
                <a:tc>
                  <a:txBody>
                    <a:bodyPr/>
                    <a:lstStyle/>
                    <a:p>
                      <a:pPr algn="ctr"/>
                      <a:r>
                        <a:rPr lang="en-US" dirty="0">
                          <a:latin typeface="Courier New" panose="02070309020205020404" pitchFamily="49" charset="0"/>
                          <a:cs typeface="Courier New" panose="02070309020205020404" pitchFamily="49" charset="0"/>
                        </a:rPr>
                        <a:t>5.6</a:t>
                      </a:r>
                    </a:p>
                  </a:txBody>
                  <a:tcPr/>
                </a:tc>
                <a:extLst>
                  <a:ext uri="{0D108BD9-81ED-4DB2-BD59-A6C34878D82A}">
                    <a16:rowId xmlns:a16="http://schemas.microsoft.com/office/drawing/2014/main" val="567494731"/>
                  </a:ext>
                </a:extLst>
              </a:tr>
            </a:tbl>
          </a:graphicData>
        </a:graphic>
      </p:graphicFrame>
    </p:spTree>
    <p:extLst>
      <p:ext uri="{BB962C8B-B14F-4D97-AF65-F5344CB8AC3E}">
        <p14:creationId xmlns:p14="http://schemas.microsoft.com/office/powerpoint/2010/main" val="294408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contents of the array after executing the following code? </a:t>
            </a:r>
          </a:p>
        </p:txBody>
      </p:sp>
      <p:sp>
        <p:nvSpPr>
          <p:cNvPr id="3" name="Title 2"/>
          <p:cNvSpPr>
            <a:spLocks noGrp="1"/>
          </p:cNvSpPr>
          <p:nvPr>
            <p:ph type="ctrTitle"/>
          </p:nvPr>
        </p:nvSpPr>
        <p:spPr/>
        <p:txBody>
          <a:bodyPr/>
          <a:lstStyle/>
          <a:p>
            <a:r>
              <a:rPr lang="en-US" dirty="0"/>
              <a:t>Trace Program with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sp>
        <p:nvSpPr>
          <p:cNvPr id="6" name="Rectangle 3"/>
          <p:cNvSpPr txBox="1">
            <a:spLocks noChangeArrowheads="1"/>
          </p:cNvSpPr>
          <p:nvPr/>
        </p:nvSpPr>
        <p:spPr bwMode="auto">
          <a:xfrm>
            <a:off x="1286851" y="2401700"/>
            <a:ext cx="476811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effectLst/>
                <a:uLnTx/>
                <a:uFillTx/>
                <a:latin typeface="Times New Roman"/>
                <a:ea typeface="+mn-ea"/>
                <a:cs typeface="+mn-cs"/>
              </a:rPr>
              <a:t>1</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   public</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class</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Test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2    </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public static void </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main(String[]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args</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3        </a:t>
            </a:r>
            <a:r>
              <a:rPr kumimoji="0" lang="en-US" sz="2000" b="0" i="0" u="none" strike="noStrike" kern="1200" cap="none" spc="0" normalizeH="0" baseline="0" noProof="0" dirty="0" err="1">
                <a:ln>
                  <a:noFill/>
                </a:ln>
                <a:solidFill>
                  <a:schemeClr val="accent5"/>
                </a:solidFill>
                <a:effectLst/>
                <a:uLnTx/>
                <a:uFillTx/>
                <a:latin typeface="Times New Roman"/>
                <a:ea typeface="+mn-ea"/>
                <a:cs typeface="+mn-cs"/>
              </a:rPr>
              <a:t>int</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values = </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new</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int</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[5];</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4        </a:t>
            </a:r>
            <a:r>
              <a:rPr kumimoji="0" lang="en-US" sz="2000" b="0" i="0" u="none" strike="noStrike" kern="1200" cap="none" spc="0" normalizeH="0" baseline="0" noProof="0" dirty="0">
                <a:ln>
                  <a:noFill/>
                </a:ln>
                <a:solidFill>
                  <a:schemeClr val="accent5"/>
                </a:solidFill>
                <a:effectLst/>
                <a:uLnTx/>
                <a:uFillTx/>
                <a:latin typeface="Times New Roman"/>
                <a:ea typeface="+mn-ea"/>
                <a:cs typeface="+mn-cs"/>
              </a:rPr>
              <a:t>for</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sz="2000" b="0" i="0" u="none" strike="noStrike" kern="1200" cap="none" spc="0" normalizeH="0" baseline="0" noProof="0" dirty="0" err="1">
                <a:ln>
                  <a:noFill/>
                </a:ln>
                <a:solidFill>
                  <a:schemeClr val="accent5"/>
                </a:solidFill>
                <a:effectLst/>
                <a:uLnTx/>
                <a:uFillTx/>
                <a:latin typeface="Times New Roman"/>
                <a:ea typeface="+mn-ea"/>
                <a:cs typeface="+mn-cs"/>
              </a:rPr>
              <a:t>int</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 1;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&lt; 5;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5          values[</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 </a:t>
            </a:r>
            <a:r>
              <a:rPr kumimoji="0" lang="en-US" sz="2000" b="0" i="0" u="none" strike="noStrike" kern="1200" cap="none" spc="0" normalizeH="0" baseline="0" noProof="0" dirty="0" err="1">
                <a:ln>
                  <a:noFill/>
                </a:ln>
                <a:solidFill>
                  <a:srgbClr val="000000"/>
                </a:solidFill>
                <a:effectLst/>
                <a:uLnTx/>
                <a:uFillTx/>
                <a:latin typeface="Times New Roman"/>
                <a:ea typeface="+mn-ea"/>
                <a:cs typeface="+mn-cs"/>
              </a:rPr>
              <a:t>i</a:t>
            </a:r>
            <a:r>
              <a:rPr kumimoji="0" lang="en-US" sz="2000" b="0" i="0" u="none" strike="noStrike" kern="1200" cap="none" spc="0" normalizeH="0" baseline="0" noProof="0" dirty="0">
                <a:ln>
                  <a:noFill/>
                </a:ln>
                <a:solidFill>
                  <a:srgbClr val="000000"/>
                </a:solidFill>
                <a:effectLst/>
                <a:uLnTx/>
                <a:uFillTx/>
                <a:latin typeface="Times New Roman"/>
                <a:ea typeface="+mn-ea"/>
                <a:cs typeface="+mn-cs"/>
              </a:rPr>
              <a:t> + values[i-1];</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6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7        values[0] = values[1] + values[4];</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8    }</a:t>
            </a:r>
          </a:p>
          <a:p>
            <a:pPr marL="609600" marR="0" lvl="0" indent="-609600" algn="l" defTabSz="914400" rtl="0" eaLnBrk="0" fontAlgn="base" latinLnBrk="0" hangingPunct="0">
              <a:lnSpc>
                <a:spcPct val="80000"/>
              </a:lnSpc>
              <a:spcBef>
                <a:spcPct val="20000"/>
              </a:spcBef>
              <a:spcAft>
                <a:spcPct val="0"/>
              </a:spcAft>
              <a:buClr>
                <a:srgbClr val="000000"/>
              </a:buClr>
              <a:buSzPct val="75000"/>
              <a:buFont typeface="Monotype Sorts" pitchFamily="2" charset="2"/>
              <a:buNone/>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9   }</a:t>
            </a:r>
          </a:p>
        </p:txBody>
      </p:sp>
      <p:graphicFrame>
        <p:nvGraphicFramePr>
          <p:cNvPr id="8" name="Table 7"/>
          <p:cNvGraphicFramePr>
            <a:graphicFrameLocks noGrp="1"/>
          </p:cNvGraphicFramePr>
          <p:nvPr>
            <p:extLst>
              <p:ext uri="{D42A27DB-BD31-4B8C-83A1-F6EECF244321}">
                <p14:modId xmlns:p14="http://schemas.microsoft.com/office/powerpoint/2010/main" val="560302820"/>
              </p:ext>
            </p:extLst>
          </p:nvPr>
        </p:nvGraphicFramePr>
        <p:xfrm>
          <a:off x="7500622" y="1957200"/>
          <a:ext cx="762634" cy="1854200"/>
        </p:xfrm>
        <a:graphic>
          <a:graphicData uri="http://schemas.openxmlformats.org/drawingml/2006/table">
            <a:tbl>
              <a:tblPr bandRow="1">
                <a:tableStyleId>{5940675A-B579-460E-94D1-54222C63F5DA}</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0</a:t>
                      </a:r>
                    </a:p>
                  </a:txBody>
                  <a:tcPr anchor="ctr"/>
                </a:tc>
                <a:extLst>
                  <a:ext uri="{0D108BD9-81ED-4DB2-BD59-A6C34878D82A}">
                    <a16:rowId xmlns:a16="http://schemas.microsoft.com/office/drawing/2014/main" val="1786847985"/>
                  </a:ext>
                </a:extLst>
              </a:tr>
              <a:tr h="370840">
                <a:tc>
                  <a:txBody>
                    <a:bodyPr/>
                    <a:lstStyle/>
                    <a:p>
                      <a:pPr algn="ctr"/>
                      <a:r>
                        <a:rPr lang="en-US" dirty="0"/>
                        <a:t>0</a:t>
                      </a:r>
                    </a:p>
                  </a:txBody>
                  <a:tcPr anchor="ctr"/>
                </a:tc>
                <a:extLst>
                  <a:ext uri="{0D108BD9-81ED-4DB2-BD59-A6C34878D82A}">
                    <a16:rowId xmlns:a16="http://schemas.microsoft.com/office/drawing/2014/main" val="2798048806"/>
                  </a:ext>
                </a:extLst>
              </a:tr>
              <a:tr h="370840">
                <a:tc>
                  <a:txBody>
                    <a:bodyPr/>
                    <a:lstStyle/>
                    <a:p>
                      <a:pPr algn="ctr"/>
                      <a:r>
                        <a:rPr lang="en-US" dirty="0"/>
                        <a:t>0</a:t>
                      </a:r>
                    </a:p>
                  </a:txBody>
                  <a:tcPr anchor="ctr"/>
                </a:tc>
                <a:extLst>
                  <a:ext uri="{0D108BD9-81ED-4DB2-BD59-A6C34878D82A}">
                    <a16:rowId xmlns:a16="http://schemas.microsoft.com/office/drawing/2014/main" val="2373732717"/>
                  </a:ext>
                </a:extLst>
              </a:tr>
              <a:tr h="370840">
                <a:tc>
                  <a:txBody>
                    <a:bodyPr/>
                    <a:lstStyle/>
                    <a:p>
                      <a:pPr algn="ctr"/>
                      <a:r>
                        <a:rPr lang="en-US" dirty="0"/>
                        <a:t>0</a:t>
                      </a:r>
                    </a:p>
                  </a:txBody>
                  <a:tcPr anchor="ctr"/>
                </a:tc>
                <a:extLst>
                  <a:ext uri="{0D108BD9-81ED-4DB2-BD59-A6C34878D82A}">
                    <a16:rowId xmlns:a16="http://schemas.microsoft.com/office/drawing/2014/main" val="2099262977"/>
                  </a:ext>
                </a:extLst>
              </a:tr>
              <a:tr h="370840">
                <a:tc>
                  <a:txBody>
                    <a:bodyPr/>
                    <a:lstStyle/>
                    <a:p>
                      <a:pPr algn="ctr"/>
                      <a:r>
                        <a:rPr lang="en-US" dirty="0"/>
                        <a:t>0</a:t>
                      </a:r>
                    </a:p>
                  </a:txBody>
                  <a:tcPr anchor="ctr"/>
                </a:tc>
                <a:extLst>
                  <a:ext uri="{0D108BD9-81ED-4DB2-BD59-A6C34878D82A}">
                    <a16:rowId xmlns:a16="http://schemas.microsoft.com/office/drawing/2014/main" val="81719782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69075610"/>
              </p:ext>
            </p:extLst>
          </p:nvPr>
        </p:nvGraphicFramePr>
        <p:xfrm>
          <a:off x="6322468" y="1941008"/>
          <a:ext cx="762634" cy="1854200"/>
        </p:xfrm>
        <a:graphic>
          <a:graphicData uri="http://schemas.openxmlformats.org/drawingml/2006/table">
            <a:tbl>
              <a:tblPr bandRow="1">
                <a:tableStyleId>{2D5ABB26-0587-4C30-8999-92F81FD0307C}</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0</a:t>
                      </a:r>
                    </a:p>
                  </a:txBody>
                  <a:tcPr anchor="ctr"/>
                </a:tc>
                <a:extLst>
                  <a:ext uri="{0D108BD9-81ED-4DB2-BD59-A6C34878D82A}">
                    <a16:rowId xmlns:a16="http://schemas.microsoft.com/office/drawing/2014/main" val="1786847985"/>
                  </a:ext>
                </a:extLst>
              </a:tr>
              <a:tr h="370840">
                <a:tc>
                  <a:txBody>
                    <a:bodyPr/>
                    <a:lstStyle/>
                    <a:p>
                      <a:pPr algn="ctr"/>
                      <a:r>
                        <a:rPr lang="en-US" dirty="0"/>
                        <a:t>1</a:t>
                      </a:r>
                    </a:p>
                  </a:txBody>
                  <a:tcPr anchor="ctr"/>
                </a:tc>
                <a:extLst>
                  <a:ext uri="{0D108BD9-81ED-4DB2-BD59-A6C34878D82A}">
                    <a16:rowId xmlns:a16="http://schemas.microsoft.com/office/drawing/2014/main" val="2798048806"/>
                  </a:ext>
                </a:extLst>
              </a:tr>
              <a:tr h="370840">
                <a:tc>
                  <a:txBody>
                    <a:bodyPr/>
                    <a:lstStyle/>
                    <a:p>
                      <a:pPr algn="ctr"/>
                      <a:r>
                        <a:rPr lang="en-US" dirty="0"/>
                        <a:t>2</a:t>
                      </a:r>
                    </a:p>
                  </a:txBody>
                  <a:tcPr anchor="ctr"/>
                </a:tc>
                <a:extLst>
                  <a:ext uri="{0D108BD9-81ED-4DB2-BD59-A6C34878D82A}">
                    <a16:rowId xmlns:a16="http://schemas.microsoft.com/office/drawing/2014/main" val="2373732717"/>
                  </a:ext>
                </a:extLst>
              </a:tr>
              <a:tr h="370840">
                <a:tc>
                  <a:txBody>
                    <a:bodyPr/>
                    <a:lstStyle/>
                    <a:p>
                      <a:pPr algn="ctr"/>
                      <a:r>
                        <a:rPr lang="en-US" dirty="0"/>
                        <a:t>3</a:t>
                      </a:r>
                    </a:p>
                  </a:txBody>
                  <a:tcPr anchor="ctr"/>
                </a:tc>
                <a:extLst>
                  <a:ext uri="{0D108BD9-81ED-4DB2-BD59-A6C34878D82A}">
                    <a16:rowId xmlns:a16="http://schemas.microsoft.com/office/drawing/2014/main" val="2099262977"/>
                  </a:ext>
                </a:extLst>
              </a:tr>
              <a:tr h="370840">
                <a:tc>
                  <a:txBody>
                    <a:bodyPr/>
                    <a:lstStyle/>
                    <a:p>
                      <a:pPr algn="ctr"/>
                      <a:r>
                        <a:rPr lang="en-US" dirty="0"/>
                        <a:t>4</a:t>
                      </a:r>
                    </a:p>
                  </a:txBody>
                  <a:tcPr anchor="ctr"/>
                </a:tc>
                <a:extLst>
                  <a:ext uri="{0D108BD9-81ED-4DB2-BD59-A6C34878D82A}">
                    <a16:rowId xmlns:a16="http://schemas.microsoft.com/office/drawing/2014/main" val="817197822"/>
                  </a:ext>
                </a:extLst>
              </a:tr>
            </a:tbl>
          </a:graphicData>
        </a:graphic>
      </p:graphicFrame>
      <p:sp>
        <p:nvSpPr>
          <p:cNvPr id="10" name="Rectangle 9"/>
          <p:cNvSpPr/>
          <p:nvPr/>
        </p:nvSpPr>
        <p:spPr>
          <a:xfrm>
            <a:off x="6207785" y="1443838"/>
            <a:ext cx="1249060"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After line 3</a:t>
            </a:r>
            <a:endParaRPr lang="en-US" sz="3200" dirty="0">
              <a:effectLst/>
              <a:latin typeface="Times New Roman" panose="02020603050405020304" pitchFamily="18" charset="0"/>
              <a:ea typeface="SimSun" panose="02010600030101010101" pitchFamily="2" charset="-122"/>
            </a:endParaRPr>
          </a:p>
        </p:txBody>
      </p:sp>
      <p:graphicFrame>
        <p:nvGraphicFramePr>
          <p:cNvPr id="11" name="Table 10"/>
          <p:cNvGraphicFramePr>
            <a:graphicFrameLocks noGrp="1"/>
          </p:cNvGraphicFramePr>
          <p:nvPr>
            <p:extLst>
              <p:ext uri="{D42A27DB-BD31-4B8C-83A1-F6EECF244321}">
                <p14:modId xmlns:p14="http://schemas.microsoft.com/office/powerpoint/2010/main" val="2014340919"/>
              </p:ext>
            </p:extLst>
          </p:nvPr>
        </p:nvGraphicFramePr>
        <p:xfrm>
          <a:off x="7500622" y="4522824"/>
          <a:ext cx="762634" cy="1854200"/>
        </p:xfrm>
        <a:graphic>
          <a:graphicData uri="http://schemas.openxmlformats.org/drawingml/2006/table">
            <a:tbl>
              <a:tblPr bandRow="1">
                <a:tableStyleId>{5940675A-B579-460E-94D1-54222C63F5DA}</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11</a:t>
                      </a:r>
                    </a:p>
                  </a:txBody>
                  <a:tcPr anchor="ctr"/>
                </a:tc>
                <a:extLst>
                  <a:ext uri="{0D108BD9-81ED-4DB2-BD59-A6C34878D82A}">
                    <a16:rowId xmlns:a16="http://schemas.microsoft.com/office/drawing/2014/main" val="1786847985"/>
                  </a:ext>
                </a:extLst>
              </a:tr>
              <a:tr h="370840">
                <a:tc>
                  <a:txBody>
                    <a:bodyPr/>
                    <a:lstStyle/>
                    <a:p>
                      <a:pPr algn="ctr"/>
                      <a:r>
                        <a:rPr lang="en-US" dirty="0"/>
                        <a:t>1</a:t>
                      </a:r>
                    </a:p>
                  </a:txBody>
                  <a:tcPr anchor="ctr"/>
                </a:tc>
                <a:extLst>
                  <a:ext uri="{0D108BD9-81ED-4DB2-BD59-A6C34878D82A}">
                    <a16:rowId xmlns:a16="http://schemas.microsoft.com/office/drawing/2014/main" val="2798048806"/>
                  </a:ext>
                </a:extLst>
              </a:tr>
              <a:tr h="370840">
                <a:tc>
                  <a:txBody>
                    <a:bodyPr/>
                    <a:lstStyle/>
                    <a:p>
                      <a:pPr algn="ctr"/>
                      <a:r>
                        <a:rPr lang="en-US" dirty="0"/>
                        <a:t>3</a:t>
                      </a:r>
                    </a:p>
                  </a:txBody>
                  <a:tcPr anchor="ctr"/>
                </a:tc>
                <a:extLst>
                  <a:ext uri="{0D108BD9-81ED-4DB2-BD59-A6C34878D82A}">
                    <a16:rowId xmlns:a16="http://schemas.microsoft.com/office/drawing/2014/main" val="2373732717"/>
                  </a:ext>
                </a:extLst>
              </a:tr>
              <a:tr h="370840">
                <a:tc>
                  <a:txBody>
                    <a:bodyPr/>
                    <a:lstStyle/>
                    <a:p>
                      <a:pPr algn="ctr"/>
                      <a:r>
                        <a:rPr lang="en-US" dirty="0"/>
                        <a:t>6</a:t>
                      </a:r>
                    </a:p>
                  </a:txBody>
                  <a:tcPr anchor="ctr"/>
                </a:tc>
                <a:extLst>
                  <a:ext uri="{0D108BD9-81ED-4DB2-BD59-A6C34878D82A}">
                    <a16:rowId xmlns:a16="http://schemas.microsoft.com/office/drawing/2014/main" val="2099262977"/>
                  </a:ext>
                </a:extLst>
              </a:tr>
              <a:tr h="370840">
                <a:tc>
                  <a:txBody>
                    <a:bodyPr/>
                    <a:lstStyle/>
                    <a:p>
                      <a:pPr algn="ctr"/>
                      <a:r>
                        <a:rPr lang="en-US" dirty="0"/>
                        <a:t>10</a:t>
                      </a:r>
                    </a:p>
                  </a:txBody>
                  <a:tcPr anchor="ctr"/>
                </a:tc>
                <a:extLst>
                  <a:ext uri="{0D108BD9-81ED-4DB2-BD59-A6C34878D82A}">
                    <a16:rowId xmlns:a16="http://schemas.microsoft.com/office/drawing/2014/main" val="81719782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97130193"/>
              </p:ext>
            </p:extLst>
          </p:nvPr>
        </p:nvGraphicFramePr>
        <p:xfrm>
          <a:off x="6322468" y="4506632"/>
          <a:ext cx="762634" cy="1854200"/>
        </p:xfrm>
        <a:graphic>
          <a:graphicData uri="http://schemas.openxmlformats.org/drawingml/2006/table">
            <a:tbl>
              <a:tblPr bandRow="1">
                <a:tableStyleId>{2D5ABB26-0587-4C30-8999-92F81FD0307C}</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0</a:t>
                      </a:r>
                    </a:p>
                  </a:txBody>
                  <a:tcPr anchor="ctr"/>
                </a:tc>
                <a:extLst>
                  <a:ext uri="{0D108BD9-81ED-4DB2-BD59-A6C34878D82A}">
                    <a16:rowId xmlns:a16="http://schemas.microsoft.com/office/drawing/2014/main" val="1786847985"/>
                  </a:ext>
                </a:extLst>
              </a:tr>
              <a:tr h="370840">
                <a:tc>
                  <a:txBody>
                    <a:bodyPr/>
                    <a:lstStyle/>
                    <a:p>
                      <a:pPr algn="ctr"/>
                      <a:r>
                        <a:rPr lang="en-US" dirty="0"/>
                        <a:t>1</a:t>
                      </a:r>
                    </a:p>
                  </a:txBody>
                  <a:tcPr anchor="ctr"/>
                </a:tc>
                <a:extLst>
                  <a:ext uri="{0D108BD9-81ED-4DB2-BD59-A6C34878D82A}">
                    <a16:rowId xmlns:a16="http://schemas.microsoft.com/office/drawing/2014/main" val="2798048806"/>
                  </a:ext>
                </a:extLst>
              </a:tr>
              <a:tr h="370840">
                <a:tc>
                  <a:txBody>
                    <a:bodyPr/>
                    <a:lstStyle/>
                    <a:p>
                      <a:pPr algn="ctr"/>
                      <a:r>
                        <a:rPr lang="en-US" dirty="0"/>
                        <a:t>2</a:t>
                      </a:r>
                    </a:p>
                  </a:txBody>
                  <a:tcPr anchor="ctr"/>
                </a:tc>
                <a:extLst>
                  <a:ext uri="{0D108BD9-81ED-4DB2-BD59-A6C34878D82A}">
                    <a16:rowId xmlns:a16="http://schemas.microsoft.com/office/drawing/2014/main" val="2373732717"/>
                  </a:ext>
                </a:extLst>
              </a:tr>
              <a:tr h="370840">
                <a:tc>
                  <a:txBody>
                    <a:bodyPr/>
                    <a:lstStyle/>
                    <a:p>
                      <a:pPr algn="ctr"/>
                      <a:r>
                        <a:rPr lang="en-US" dirty="0"/>
                        <a:t>3</a:t>
                      </a:r>
                    </a:p>
                  </a:txBody>
                  <a:tcPr anchor="ctr"/>
                </a:tc>
                <a:extLst>
                  <a:ext uri="{0D108BD9-81ED-4DB2-BD59-A6C34878D82A}">
                    <a16:rowId xmlns:a16="http://schemas.microsoft.com/office/drawing/2014/main" val="2099262977"/>
                  </a:ext>
                </a:extLst>
              </a:tr>
              <a:tr h="370840">
                <a:tc>
                  <a:txBody>
                    <a:bodyPr/>
                    <a:lstStyle/>
                    <a:p>
                      <a:pPr algn="ctr"/>
                      <a:r>
                        <a:rPr lang="en-US" dirty="0"/>
                        <a:t>4</a:t>
                      </a:r>
                    </a:p>
                  </a:txBody>
                  <a:tcPr anchor="ctr"/>
                </a:tc>
                <a:extLst>
                  <a:ext uri="{0D108BD9-81ED-4DB2-BD59-A6C34878D82A}">
                    <a16:rowId xmlns:a16="http://schemas.microsoft.com/office/drawing/2014/main" val="817197822"/>
                  </a:ext>
                </a:extLst>
              </a:tr>
            </a:tbl>
          </a:graphicData>
        </a:graphic>
      </p:graphicFrame>
      <p:sp>
        <p:nvSpPr>
          <p:cNvPr id="14" name="Rectangle 13"/>
          <p:cNvSpPr/>
          <p:nvPr/>
        </p:nvSpPr>
        <p:spPr>
          <a:xfrm>
            <a:off x="6518446" y="4069002"/>
            <a:ext cx="1249060"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After line 7</a:t>
            </a:r>
            <a:endParaRPr lang="en-US" sz="3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80280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Write statements to do the following:</a:t>
            </a:r>
          </a:p>
          <a:p>
            <a:pPr lvl="1"/>
            <a:r>
              <a:rPr lang="en-US" dirty="0">
                <a:solidFill>
                  <a:srgbClr val="FF0000"/>
                </a:solidFill>
              </a:rPr>
              <a:t>Create an array to hold 10 double values.</a:t>
            </a:r>
          </a:p>
          <a:p>
            <a:pPr lvl="1"/>
            <a:endParaRPr lang="en-US" dirty="0"/>
          </a:p>
          <a:p>
            <a:pPr lvl="1"/>
            <a:endParaRPr lang="en-US" dirty="0"/>
          </a:p>
          <a:p>
            <a:pPr lvl="1"/>
            <a:r>
              <a:rPr lang="en-US" dirty="0">
                <a:solidFill>
                  <a:srgbClr val="FF0000"/>
                </a:solidFill>
              </a:rPr>
              <a:t>Randomly generate an index and display the element of this index in the array.</a:t>
            </a:r>
          </a:p>
          <a:p>
            <a:pPr lvl="1"/>
            <a:endParaRPr lang="en-US" dirty="0"/>
          </a:p>
          <a:p>
            <a:pPr lvl="1"/>
            <a:endParaRPr lang="en-US" dirty="0"/>
          </a:p>
          <a:p>
            <a:pPr lvl="1"/>
            <a:endParaRPr lang="en-US" dirty="0"/>
          </a:p>
          <a:p>
            <a:pPr lvl="1"/>
            <a:r>
              <a:rPr lang="en-US" dirty="0">
                <a:solidFill>
                  <a:srgbClr val="FF0000"/>
                </a:solidFill>
              </a:rPr>
              <a:t>Use an array initializer to create an array with the initial values 3.5, 5.5, 4.52, and 5.6. </a:t>
            </a:r>
          </a:p>
        </p:txBody>
      </p:sp>
      <p:sp>
        <p:nvSpPr>
          <p:cNvPr id="3" name="Title 2"/>
          <p:cNvSpPr>
            <a:spLocks noGrp="1"/>
          </p:cNvSpPr>
          <p:nvPr>
            <p:ph type="ctrTitle"/>
          </p:nvPr>
        </p:nvSpPr>
        <p:spPr/>
        <p:txBody>
          <a:bodyPr/>
          <a:lstStyle/>
          <a:p>
            <a:r>
              <a:rPr lang="en-US" dirty="0"/>
              <a:t>Popup-Question(1): </a:t>
            </a:r>
            <a:r>
              <a:rPr lang="en-US" sz="2400" dirty="0"/>
              <a:t>Checkpoint: 7.2.8</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sp>
        <p:nvSpPr>
          <p:cNvPr id="5" name="Rectangle 4"/>
          <p:cNvSpPr/>
          <p:nvPr/>
        </p:nvSpPr>
        <p:spPr>
          <a:xfrm>
            <a:off x="2905871" y="2015219"/>
            <a:ext cx="3046027" cy="369332"/>
          </a:xfrm>
          <a:prstGeom prst="rect">
            <a:avLst/>
          </a:prstGeom>
        </p:spPr>
        <p:txBody>
          <a:bodyPr wrap="non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double[] </a:t>
            </a:r>
            <a:r>
              <a:rPr lang="en-US" dirty="0" err="1">
                <a:latin typeface="Times New Roman" panose="02020603050405020304" pitchFamily="18" charset="0"/>
                <a:ea typeface="Cambria" panose="02040503050406030204" pitchFamily="18" charset="0"/>
                <a:cs typeface="Times New Roman" panose="02020603050405020304" pitchFamily="18" charset="0"/>
              </a:rPr>
              <a:t>arr</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en-US" dirty="0">
                <a:solidFill>
                  <a:schemeClr val="accent5"/>
                </a:solidFill>
                <a:latin typeface="Times New Roman" panose="02020603050405020304" pitchFamily="18" charset="0"/>
                <a:ea typeface="Cambria" panose="02040503050406030204" pitchFamily="18" charset="0"/>
                <a:cs typeface="Times New Roman" panose="02020603050405020304" pitchFamily="18" charset="0"/>
              </a:rPr>
              <a:t>new</a:t>
            </a:r>
            <a:r>
              <a:rPr lang="en-US" dirty="0">
                <a:latin typeface="Times New Roman" panose="02020603050405020304" pitchFamily="18" charset="0"/>
                <a:ea typeface="Cambria" panose="02040503050406030204" pitchFamily="18" charset="0"/>
                <a:cs typeface="Times New Roman" panose="02020603050405020304" pitchFamily="18" charset="0"/>
              </a:rPr>
              <a:t> double[10];</a:t>
            </a:r>
          </a:p>
        </p:txBody>
      </p:sp>
      <p:sp>
        <p:nvSpPr>
          <p:cNvPr id="6" name="Rectangle 5"/>
          <p:cNvSpPr/>
          <p:nvPr/>
        </p:nvSpPr>
        <p:spPr>
          <a:xfrm>
            <a:off x="2593731" y="3585398"/>
            <a:ext cx="3956538" cy="646331"/>
          </a:xfrm>
          <a:prstGeom prst="rect">
            <a:avLst/>
          </a:prstGeom>
        </p:spPr>
        <p:txBody>
          <a:bodyPr wrap="square">
            <a:spAutoFit/>
          </a:bodyPr>
          <a:lstStyle/>
          <a:p>
            <a:r>
              <a:rPr lang="en-US" dirty="0" err="1">
                <a:latin typeface="Times New Roman" panose="02020603050405020304" pitchFamily="18" charset="0"/>
                <a:ea typeface="Cambria" panose="02040503050406030204" pitchFamily="18" charset="0"/>
                <a:cs typeface="Times New Roman" panose="02020603050405020304" pitchFamily="18" charset="0"/>
              </a:rPr>
              <a:t>idx</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en-US" dirty="0" err="1">
                <a:solidFill>
                  <a:schemeClr val="accent5"/>
                </a:solidFill>
                <a:latin typeface="Times New Roman" panose="02020603050405020304" pitchFamily="18" charset="0"/>
                <a:ea typeface="Cambria" panose="02040503050406030204" pitchFamily="18" charset="0"/>
                <a:cs typeface="Times New Roman" panose="02020603050405020304" pitchFamily="18" charset="0"/>
              </a:rPr>
              <a:t>int</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Math.random</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en-US" dirty="0" err="1">
                <a:latin typeface="Times New Roman" panose="02020603050405020304" pitchFamily="18" charset="0"/>
                <a:ea typeface="Cambria" panose="02040503050406030204" pitchFamily="18" charset="0"/>
                <a:cs typeface="Times New Roman" panose="02020603050405020304" pitchFamily="18" charset="0"/>
              </a:rPr>
              <a:t>arr.length</a:t>
            </a:r>
            <a:r>
              <a:rPr lang="en-US" dirty="0">
                <a:latin typeface="Times New Roman" panose="02020603050405020304" pitchFamily="18" charset="0"/>
                <a:ea typeface="Cambria" panose="02040503050406030204" pitchFamily="18" charset="0"/>
                <a:cs typeface="Times New Roman" panose="02020603050405020304" pitchFamily="18" charset="0"/>
              </a:rPr>
              <a:t>);</a:t>
            </a:r>
          </a:p>
          <a:p>
            <a:r>
              <a:rPr lang="en-US" dirty="0">
                <a:latin typeface="Times New Roman" panose="02020603050405020304" pitchFamily="18" charset="0"/>
                <a:ea typeface="Cambria" panose="02040503050406030204" pitchFamily="18" charset="0"/>
                <a:cs typeface="Times New Roman" panose="02020603050405020304" pitchFamily="18" charset="0"/>
              </a:rPr>
              <a:t>System.out.println(</a:t>
            </a:r>
            <a:r>
              <a:rPr lang="en-US" dirty="0" err="1">
                <a:latin typeface="Times New Roman" panose="02020603050405020304" pitchFamily="18" charset="0"/>
                <a:ea typeface="Cambria" panose="02040503050406030204" pitchFamily="18" charset="0"/>
                <a:cs typeface="Times New Roman" panose="02020603050405020304" pitchFamily="18" charset="0"/>
              </a:rPr>
              <a:t>arr</a:t>
            </a:r>
            <a:r>
              <a:rPr lang="en-US" dirty="0">
                <a:latin typeface="Times New Roman" panose="02020603050405020304" pitchFamily="18" charset="0"/>
                <a:ea typeface="Cambria" panose="02040503050406030204" pitchFamily="18" charset="0"/>
                <a:cs typeface="Times New Roman" panose="02020603050405020304" pitchFamily="18" charset="0"/>
              </a:rPr>
              <a:t>[</a:t>
            </a:r>
            <a:r>
              <a:rPr lang="en-US" dirty="0" err="1">
                <a:latin typeface="Times New Roman" panose="02020603050405020304" pitchFamily="18" charset="0"/>
                <a:ea typeface="Cambria" panose="02040503050406030204" pitchFamily="18" charset="0"/>
                <a:cs typeface="Times New Roman" panose="02020603050405020304" pitchFamily="18" charset="0"/>
              </a:rPr>
              <a:t>idx</a:t>
            </a:r>
            <a:r>
              <a:rPr lang="en-US" dirty="0">
                <a:latin typeface="Times New Roman" panose="02020603050405020304" pitchFamily="18" charset="0"/>
                <a:ea typeface="Cambria" panose="02040503050406030204" pitchFamily="18" charset="0"/>
                <a:cs typeface="Times New Roman" panose="02020603050405020304" pitchFamily="18" charset="0"/>
              </a:rPr>
              <a:t>]);</a:t>
            </a:r>
          </a:p>
        </p:txBody>
      </p:sp>
      <p:sp>
        <p:nvSpPr>
          <p:cNvPr id="7" name="Rectangle 6"/>
          <p:cNvSpPr/>
          <p:nvPr/>
        </p:nvSpPr>
        <p:spPr>
          <a:xfrm>
            <a:off x="3057002" y="5432576"/>
            <a:ext cx="3004349" cy="369332"/>
          </a:xfrm>
          <a:prstGeom prst="rect">
            <a:avLst/>
          </a:prstGeom>
        </p:spPr>
        <p:txBody>
          <a:bodyPr wrap="non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double[] </a:t>
            </a:r>
            <a:r>
              <a:rPr lang="en-US" dirty="0" err="1">
                <a:latin typeface="Times New Roman" panose="02020603050405020304" pitchFamily="18" charset="0"/>
                <a:ea typeface="Cambria" panose="02040503050406030204" pitchFamily="18" charset="0"/>
                <a:cs typeface="Times New Roman" panose="02020603050405020304" pitchFamily="18" charset="0"/>
              </a:rPr>
              <a:t>arr</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fr-FR" spc="-150" dirty="0">
                <a:latin typeface="Times New Roman" panose="02020603050405020304" pitchFamily="18" charset="0"/>
                <a:ea typeface="Cambria" panose="02040503050406030204" pitchFamily="18" charset="0"/>
                <a:cs typeface="Times New Roman" panose="02020603050405020304" pitchFamily="18" charset="0"/>
              </a:rPr>
              <a:t>{3.5, 5.5, 4.52, 5.6};</a:t>
            </a:r>
            <a:endParaRPr lang="en-US" spc="-15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6100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Checkpoint: 7.2.10: </a:t>
            </a:r>
            <a:r>
              <a:rPr lang="en-US" sz="2000" dirty="0"/>
              <a:t>Identify and fix the errors in the following code? </a:t>
            </a:r>
          </a:p>
          <a:p>
            <a:endParaRPr lang="en-US" dirty="0"/>
          </a:p>
          <a:p>
            <a:endParaRPr lang="en-US" dirty="0"/>
          </a:p>
          <a:p>
            <a:endParaRPr lang="en-US" dirty="0"/>
          </a:p>
          <a:p>
            <a:endParaRPr lang="en-US" dirty="0"/>
          </a:p>
          <a:p>
            <a:r>
              <a:rPr lang="en-US" dirty="0"/>
              <a:t>Checkpoint: 7.2.11: </a:t>
            </a:r>
            <a:r>
              <a:rPr lang="en-US" sz="2000" dirty="0"/>
              <a:t>What is the output of the following code?</a:t>
            </a:r>
          </a:p>
        </p:txBody>
      </p:sp>
      <p:sp>
        <p:nvSpPr>
          <p:cNvPr id="3" name="Title 2"/>
          <p:cNvSpPr>
            <a:spLocks noGrp="1"/>
          </p:cNvSpPr>
          <p:nvPr>
            <p:ph type="ctrTitle"/>
          </p:nvPr>
        </p:nvSpPr>
        <p:spPr/>
        <p:txBody>
          <a:bodyPr/>
          <a:lstStyle/>
          <a:p>
            <a:r>
              <a:rPr lang="en-US" dirty="0"/>
              <a:t>Popup-Question(2)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pic>
        <p:nvPicPr>
          <p:cNvPr id="5" name="Picture 4"/>
          <p:cNvPicPr>
            <a:picLocks noChangeAspect="1"/>
          </p:cNvPicPr>
          <p:nvPr/>
        </p:nvPicPr>
        <p:blipFill>
          <a:blip r:embed="rId2"/>
          <a:stretch>
            <a:fillRect/>
          </a:stretch>
        </p:blipFill>
        <p:spPr>
          <a:xfrm>
            <a:off x="314469" y="1750234"/>
            <a:ext cx="4272122" cy="1461889"/>
          </a:xfrm>
          <a:prstGeom prst="rect">
            <a:avLst/>
          </a:prstGeom>
        </p:spPr>
      </p:pic>
      <p:pic>
        <p:nvPicPr>
          <p:cNvPr id="6" name="Picture 5"/>
          <p:cNvPicPr>
            <a:picLocks noChangeAspect="1"/>
          </p:cNvPicPr>
          <p:nvPr/>
        </p:nvPicPr>
        <p:blipFill>
          <a:blip r:embed="rId3"/>
          <a:stretch>
            <a:fillRect/>
          </a:stretch>
        </p:blipFill>
        <p:spPr>
          <a:xfrm>
            <a:off x="314469" y="4226598"/>
            <a:ext cx="4853306" cy="201685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317070450"/>
              </p:ext>
            </p:extLst>
          </p:nvPr>
        </p:nvGraphicFramePr>
        <p:xfrm>
          <a:off x="5284722" y="4683798"/>
          <a:ext cx="3456437" cy="1097280"/>
        </p:xfrm>
        <a:graphic>
          <a:graphicData uri="http://schemas.openxmlformats.org/drawingml/2006/table">
            <a:tbl>
              <a:tblPr bandRow="1">
                <a:tableStyleId>{5C22544A-7EE6-4342-B048-85BDC9FD1C3A}</a:tableStyleId>
              </a:tblPr>
              <a:tblGrid>
                <a:gridCol w="1247557">
                  <a:extLst>
                    <a:ext uri="{9D8B030D-6E8A-4147-A177-3AD203B41FA5}">
                      <a16:colId xmlns:a16="http://schemas.microsoft.com/office/drawing/2014/main" val="1092956800"/>
                    </a:ext>
                  </a:extLst>
                </a:gridCol>
                <a:gridCol w="370910">
                  <a:extLst>
                    <a:ext uri="{9D8B030D-6E8A-4147-A177-3AD203B41FA5}">
                      <a16:colId xmlns:a16="http://schemas.microsoft.com/office/drawing/2014/main" val="3570934391"/>
                    </a:ext>
                  </a:extLst>
                </a:gridCol>
                <a:gridCol w="370910">
                  <a:extLst>
                    <a:ext uri="{9D8B030D-6E8A-4147-A177-3AD203B41FA5}">
                      <a16:colId xmlns:a16="http://schemas.microsoft.com/office/drawing/2014/main" val="2394655267"/>
                    </a:ext>
                  </a:extLst>
                </a:gridCol>
                <a:gridCol w="370910">
                  <a:extLst>
                    <a:ext uri="{9D8B030D-6E8A-4147-A177-3AD203B41FA5}">
                      <a16:colId xmlns:a16="http://schemas.microsoft.com/office/drawing/2014/main" val="234607972"/>
                    </a:ext>
                  </a:extLst>
                </a:gridCol>
                <a:gridCol w="370910">
                  <a:extLst>
                    <a:ext uri="{9D8B030D-6E8A-4147-A177-3AD203B41FA5}">
                      <a16:colId xmlns:a16="http://schemas.microsoft.com/office/drawing/2014/main" val="1630413651"/>
                    </a:ext>
                  </a:extLst>
                </a:gridCol>
                <a:gridCol w="370910">
                  <a:extLst>
                    <a:ext uri="{9D8B030D-6E8A-4147-A177-3AD203B41FA5}">
                      <a16:colId xmlns:a16="http://schemas.microsoft.com/office/drawing/2014/main" val="3197261210"/>
                    </a:ext>
                  </a:extLst>
                </a:gridCol>
                <a:gridCol w="354330">
                  <a:extLst>
                    <a:ext uri="{9D8B030D-6E8A-4147-A177-3AD203B41FA5}">
                      <a16:colId xmlns:a16="http://schemas.microsoft.com/office/drawing/2014/main" val="3645020279"/>
                    </a:ext>
                  </a:extLst>
                </a:gridCol>
              </a:tblGrid>
              <a:tr h="346346">
                <a:tc>
                  <a:txBody>
                    <a:bodyPr/>
                    <a:lstStyle/>
                    <a:p>
                      <a:pPr algn="ctr"/>
                      <a:r>
                        <a:rPr lang="en-US" sz="1800" dirty="0">
                          <a:latin typeface="Times New Roman" panose="02020603050405020304" pitchFamily="18" charset="0"/>
                          <a:cs typeface="Times New Roman" panose="02020603050405020304" pitchFamily="18" charset="0"/>
                        </a:rPr>
                        <a:t>Index</a:t>
                      </a:r>
                    </a:p>
                  </a:txBody>
                  <a:tcPr/>
                </a:tc>
                <a:tc>
                  <a:txBody>
                    <a:bodyPr/>
                    <a:lstStyle/>
                    <a:p>
                      <a:pPr algn="ctr"/>
                      <a:r>
                        <a:rPr lang="en-US" sz="1800" dirty="0">
                          <a:latin typeface="Times New Roman" panose="02020603050405020304" pitchFamily="18" charset="0"/>
                          <a:cs typeface="Times New Roman" panose="02020603050405020304" pitchFamily="18" charset="0"/>
                        </a:rPr>
                        <a:t>0</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2</a:t>
                      </a:r>
                    </a:p>
                  </a:txBody>
                  <a:tcPr/>
                </a:tc>
                <a:tc>
                  <a:txBody>
                    <a:bodyPr/>
                    <a:lstStyle/>
                    <a:p>
                      <a:pPr algn="ctr"/>
                      <a:r>
                        <a:rPr lang="en-US" sz="1800" dirty="0">
                          <a:latin typeface="Times New Roman" panose="02020603050405020304" pitchFamily="18" charset="0"/>
                          <a:cs typeface="Times New Roman" panose="02020603050405020304" pitchFamily="18" charset="0"/>
                        </a:rPr>
                        <a:t>3</a:t>
                      </a:r>
                    </a:p>
                  </a:txBody>
                  <a:tcPr/>
                </a:tc>
                <a:tc>
                  <a:txBody>
                    <a:bodyPr/>
                    <a:lstStyle/>
                    <a:p>
                      <a:pPr algn="ctr"/>
                      <a:r>
                        <a:rPr lang="en-US" sz="1800" dirty="0">
                          <a:latin typeface="Times New Roman" panose="02020603050405020304" pitchFamily="18" charset="0"/>
                          <a:cs typeface="Times New Roman" panose="02020603050405020304" pitchFamily="18" charset="0"/>
                        </a:rPr>
                        <a:t>4</a:t>
                      </a:r>
                    </a:p>
                  </a:txBody>
                  <a:tcPr/>
                </a:tc>
                <a:tc>
                  <a:txBody>
                    <a:bodyPr/>
                    <a:lstStyle/>
                    <a:p>
                      <a:pPr algn="ctr"/>
                      <a:r>
                        <a:rPr lang="en-US" sz="18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584617607"/>
                  </a:ext>
                </a:extLst>
              </a:tr>
              <a:tr h="346346">
                <a:tc>
                  <a:txBody>
                    <a:bodyPr/>
                    <a:lstStyle/>
                    <a:p>
                      <a:pPr algn="ctr"/>
                      <a:r>
                        <a:rPr lang="en-US" sz="1800" dirty="0">
                          <a:latin typeface="Times New Roman" panose="02020603050405020304" pitchFamily="18" charset="0"/>
                          <a:cs typeface="Times New Roman" panose="02020603050405020304" pitchFamily="18" charset="0"/>
                        </a:rPr>
                        <a:t>Value</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2</a:t>
                      </a:r>
                    </a:p>
                  </a:txBody>
                  <a:tcPr/>
                </a:tc>
                <a:tc>
                  <a:txBody>
                    <a:bodyPr/>
                    <a:lstStyle/>
                    <a:p>
                      <a:pPr algn="ctr"/>
                      <a:r>
                        <a:rPr lang="en-US" sz="1800" dirty="0">
                          <a:latin typeface="Times New Roman" panose="02020603050405020304" pitchFamily="18" charset="0"/>
                          <a:cs typeface="Times New Roman" panose="02020603050405020304" pitchFamily="18" charset="0"/>
                        </a:rPr>
                        <a:t>3</a:t>
                      </a:r>
                    </a:p>
                  </a:txBody>
                  <a:tcPr/>
                </a:tc>
                <a:tc>
                  <a:txBody>
                    <a:bodyPr/>
                    <a:lstStyle/>
                    <a:p>
                      <a:pPr algn="ctr"/>
                      <a:r>
                        <a:rPr lang="en-US" sz="1800" dirty="0">
                          <a:latin typeface="Times New Roman" panose="02020603050405020304" pitchFamily="18" charset="0"/>
                          <a:cs typeface="Times New Roman" panose="02020603050405020304" pitchFamily="18" charset="0"/>
                        </a:rPr>
                        <a:t>4</a:t>
                      </a:r>
                    </a:p>
                  </a:txBody>
                  <a:tcPr/>
                </a:tc>
                <a:tc>
                  <a:txBody>
                    <a:bodyPr/>
                    <a:lstStyle/>
                    <a:p>
                      <a:pPr algn="ctr"/>
                      <a:r>
                        <a:rPr lang="en-US" sz="1800" dirty="0">
                          <a:latin typeface="Times New Roman" panose="02020603050405020304" pitchFamily="18" charset="0"/>
                          <a:cs typeface="Times New Roman" panose="02020603050405020304" pitchFamily="18" charset="0"/>
                        </a:rPr>
                        <a:t>5</a:t>
                      </a:r>
                    </a:p>
                  </a:txBody>
                  <a:tcPr/>
                </a:tc>
                <a:tc>
                  <a:txBody>
                    <a:bodyPr/>
                    <a:lstStyle/>
                    <a:p>
                      <a:pPr algn="ctr"/>
                      <a:r>
                        <a:rPr lang="en-US" sz="18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655784751"/>
                  </a:ext>
                </a:extLst>
              </a:tr>
              <a:tr h="346346">
                <a:tc>
                  <a:txBody>
                    <a:bodyPr/>
                    <a:lstStyle/>
                    <a:p>
                      <a:pPr algn="ctr"/>
                      <a:r>
                        <a:rPr lang="en-US" sz="1800" dirty="0">
                          <a:latin typeface="Times New Roman" panose="02020603050405020304" pitchFamily="18" charset="0"/>
                          <a:cs typeface="Times New Roman" panose="02020603050405020304" pitchFamily="18" charset="0"/>
                        </a:rPr>
                        <a:t>New Value</a:t>
                      </a: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800">
                        <a:latin typeface="Times New Roman" panose="02020603050405020304" pitchFamily="18" charset="0"/>
                        <a:cs typeface="Times New Roman" panose="02020603050405020304" pitchFamily="18" charset="0"/>
                      </a:endParaRPr>
                    </a:p>
                  </a:txBody>
                  <a:tcPr/>
                </a:tc>
                <a:tc>
                  <a:txBody>
                    <a:bodyPr/>
                    <a:lstStyle/>
                    <a:p>
                      <a:pPr algn="ctr"/>
                      <a:endParaRPr lang="en-US" sz="180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2637565"/>
                  </a:ext>
                </a:extLst>
              </a:tr>
            </a:tbl>
          </a:graphicData>
        </a:graphic>
      </p:graphicFrame>
      <p:sp>
        <p:nvSpPr>
          <p:cNvPr id="8" name="Rectangle 7"/>
          <p:cNvSpPr/>
          <p:nvPr/>
        </p:nvSpPr>
        <p:spPr>
          <a:xfrm>
            <a:off x="4600878" y="1546081"/>
            <a:ext cx="4413292" cy="2123658"/>
          </a:xfrm>
          <a:prstGeom prst="rect">
            <a:avLst/>
          </a:prstGeom>
        </p:spPr>
        <p:txBody>
          <a:bodyPr wrap="square">
            <a:spAutoFit/>
          </a:bodyPr>
          <a:lstStyle/>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3</a:t>
            </a:r>
            <a:r>
              <a:rPr lang="en-US" sz="1400" dirty="0">
                <a:latin typeface="Times New Roman" panose="02020603050405020304" pitchFamily="18" charset="0"/>
                <a:ea typeface="Tahoma" panose="020B0604030504040204" pitchFamily="34" charset="0"/>
                <a:cs typeface="Times New Roman" panose="02020603050405020304" pitchFamily="18" charset="0"/>
              </a:rPr>
              <a:t>: the array declaration is wrong. It should be double[]. The array needs to be created before it's been used. e.g., new double[10]</a:t>
            </a:r>
          </a:p>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5</a:t>
            </a:r>
            <a:r>
              <a:rPr lang="en-US" sz="1400" dirty="0">
                <a:latin typeface="Times New Roman" panose="02020603050405020304" pitchFamily="18" charset="0"/>
                <a:ea typeface="Tahoma" panose="020B0604030504040204" pitchFamily="34" charset="0"/>
                <a:cs typeface="Times New Roman" panose="02020603050405020304" pitchFamily="18" charset="0"/>
              </a:rPr>
              <a:t>: The semicolon (;) at the end of the for-loop heading should be removed.</a:t>
            </a:r>
          </a:p>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5</a:t>
            </a:r>
            <a:r>
              <a:rPr lang="en-US" sz="1400" dirty="0">
                <a:latin typeface="Times New Roman" panose="02020603050405020304" pitchFamily="18" charset="0"/>
                <a:ea typeface="Tahoma" panose="020B0604030504040204" pitchFamily="34" charset="0"/>
                <a:cs typeface="Times New Roman" panose="02020603050405020304" pitchFamily="18" charset="0"/>
              </a:rPr>
              <a:t>: </a:t>
            </a:r>
            <a:r>
              <a:rPr lang="en-US" sz="1400" dirty="0" err="1">
                <a:latin typeface="Times New Roman" panose="02020603050405020304" pitchFamily="18" charset="0"/>
                <a:ea typeface="Tahoma" panose="020B0604030504040204" pitchFamily="34" charset="0"/>
                <a:cs typeface="Times New Roman" panose="02020603050405020304" pitchFamily="18" charset="0"/>
              </a:rPr>
              <a:t>r.length</a:t>
            </a:r>
            <a:r>
              <a:rPr lang="en-US" sz="1400" dirty="0">
                <a:latin typeface="Times New Roman" panose="02020603050405020304" pitchFamily="18" charset="0"/>
                <a:ea typeface="Tahoma" panose="020B0604030504040204" pitchFamily="34" charset="0"/>
                <a:cs typeface="Times New Roman" panose="02020603050405020304" pitchFamily="18" charset="0"/>
              </a:rPr>
              <a:t>() should be </a:t>
            </a:r>
            <a:r>
              <a:rPr lang="en-US" sz="1400" dirty="0" err="1">
                <a:latin typeface="Times New Roman" panose="02020603050405020304" pitchFamily="18" charset="0"/>
                <a:ea typeface="Tahoma" panose="020B0604030504040204" pitchFamily="34" charset="0"/>
                <a:cs typeface="Times New Roman" panose="02020603050405020304" pitchFamily="18" charset="0"/>
              </a:rPr>
              <a:t>r.length</a:t>
            </a:r>
            <a:r>
              <a:rPr lang="en-US" sz="1400" dirty="0">
                <a:latin typeface="Times New Roman" panose="02020603050405020304" pitchFamily="18" charset="0"/>
                <a:ea typeface="Tahoma" panose="020B0604030504040204" pitchFamily="34" charset="0"/>
                <a:cs typeface="Times New Roman" panose="02020603050405020304" pitchFamily="18" charset="0"/>
              </a:rPr>
              <a:t>.</a:t>
            </a:r>
          </a:p>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6</a:t>
            </a:r>
            <a:r>
              <a:rPr lang="en-US" sz="1400" dirty="0">
                <a:latin typeface="Times New Roman" panose="02020603050405020304" pitchFamily="18" charset="0"/>
                <a:ea typeface="Tahoma" panose="020B0604030504040204" pitchFamily="34" charset="0"/>
                <a:cs typeface="Times New Roman" panose="02020603050405020304" pitchFamily="18" charset="0"/>
              </a:rPr>
              <a:t>: random should be random()</a:t>
            </a:r>
          </a:p>
          <a:p>
            <a:pPr>
              <a:spcBef>
                <a:spcPts val="600"/>
              </a:spcBef>
            </a:pPr>
            <a:r>
              <a:rPr lang="en-US" sz="1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Line 6</a:t>
            </a:r>
            <a:r>
              <a:rPr lang="en-US" sz="1400" dirty="0">
                <a:latin typeface="Times New Roman" panose="02020603050405020304" pitchFamily="18" charset="0"/>
                <a:ea typeface="Tahoma" panose="020B0604030504040204" pitchFamily="34" charset="0"/>
                <a:cs typeface="Times New Roman" panose="02020603050405020304" pitchFamily="18" charset="0"/>
              </a:rPr>
              <a:t>: r(</a:t>
            </a:r>
            <a:r>
              <a:rPr lang="en-US" sz="1400" dirty="0" err="1">
                <a:latin typeface="Times New Roman" panose="02020603050405020304" pitchFamily="18" charset="0"/>
                <a:ea typeface="Tahoma" panose="020B0604030504040204" pitchFamily="34" charset="0"/>
                <a:cs typeface="Times New Roman" panose="02020603050405020304" pitchFamily="18" charset="0"/>
              </a:rPr>
              <a:t>i</a:t>
            </a:r>
            <a:r>
              <a:rPr lang="en-US" sz="1400" dirty="0">
                <a:latin typeface="Times New Roman" panose="02020603050405020304" pitchFamily="18" charset="0"/>
                <a:ea typeface="Tahoma" panose="020B0604030504040204" pitchFamily="34" charset="0"/>
                <a:cs typeface="Times New Roman" panose="02020603050405020304" pitchFamily="18" charset="0"/>
              </a:rPr>
              <a:t>) should be r[</a:t>
            </a:r>
            <a:r>
              <a:rPr lang="en-US" sz="1400" dirty="0" err="1">
                <a:latin typeface="Times New Roman" panose="02020603050405020304" pitchFamily="18" charset="0"/>
                <a:ea typeface="Tahoma" panose="020B0604030504040204" pitchFamily="34" charset="0"/>
                <a:cs typeface="Times New Roman" panose="02020603050405020304" pitchFamily="18" charset="0"/>
              </a:rPr>
              <a:t>i</a:t>
            </a:r>
            <a:r>
              <a:rPr lang="en-US" sz="1400" dirty="0">
                <a:latin typeface="Times New Roman" panose="02020603050405020304" pitchFamily="18" charset="0"/>
                <a:ea typeface="Tahoma" panose="020B0604030504040204" pitchFamily="34" charset="0"/>
                <a:cs typeface="Times New Roman" panose="02020603050405020304" pitchFamily="18" charset="0"/>
              </a:rPr>
              <a:t>].</a:t>
            </a:r>
          </a:p>
        </p:txBody>
      </p:sp>
      <p:graphicFrame>
        <p:nvGraphicFramePr>
          <p:cNvPr id="9" name="Table 8"/>
          <p:cNvGraphicFramePr>
            <a:graphicFrameLocks noGrp="1"/>
          </p:cNvGraphicFramePr>
          <p:nvPr>
            <p:extLst>
              <p:ext uri="{D42A27DB-BD31-4B8C-83A1-F6EECF244321}">
                <p14:modId xmlns:p14="http://schemas.microsoft.com/office/powerpoint/2010/main" val="1017092530"/>
              </p:ext>
            </p:extLst>
          </p:nvPr>
        </p:nvGraphicFramePr>
        <p:xfrm>
          <a:off x="5270435" y="5415318"/>
          <a:ext cx="3456437" cy="365760"/>
        </p:xfrm>
        <a:graphic>
          <a:graphicData uri="http://schemas.openxmlformats.org/drawingml/2006/table">
            <a:tbl>
              <a:tblPr bandRow="1">
                <a:tableStyleId>{5C22544A-7EE6-4342-B048-85BDC9FD1C3A}</a:tableStyleId>
              </a:tblPr>
              <a:tblGrid>
                <a:gridCol w="1247557">
                  <a:extLst>
                    <a:ext uri="{9D8B030D-6E8A-4147-A177-3AD203B41FA5}">
                      <a16:colId xmlns:a16="http://schemas.microsoft.com/office/drawing/2014/main" val="1092956800"/>
                    </a:ext>
                  </a:extLst>
                </a:gridCol>
                <a:gridCol w="370910">
                  <a:extLst>
                    <a:ext uri="{9D8B030D-6E8A-4147-A177-3AD203B41FA5}">
                      <a16:colId xmlns:a16="http://schemas.microsoft.com/office/drawing/2014/main" val="3570934391"/>
                    </a:ext>
                  </a:extLst>
                </a:gridCol>
                <a:gridCol w="370910">
                  <a:extLst>
                    <a:ext uri="{9D8B030D-6E8A-4147-A177-3AD203B41FA5}">
                      <a16:colId xmlns:a16="http://schemas.microsoft.com/office/drawing/2014/main" val="2394655267"/>
                    </a:ext>
                  </a:extLst>
                </a:gridCol>
                <a:gridCol w="370910">
                  <a:extLst>
                    <a:ext uri="{9D8B030D-6E8A-4147-A177-3AD203B41FA5}">
                      <a16:colId xmlns:a16="http://schemas.microsoft.com/office/drawing/2014/main" val="234607972"/>
                    </a:ext>
                  </a:extLst>
                </a:gridCol>
                <a:gridCol w="370910">
                  <a:extLst>
                    <a:ext uri="{9D8B030D-6E8A-4147-A177-3AD203B41FA5}">
                      <a16:colId xmlns:a16="http://schemas.microsoft.com/office/drawing/2014/main" val="1630413651"/>
                    </a:ext>
                  </a:extLst>
                </a:gridCol>
                <a:gridCol w="370910">
                  <a:extLst>
                    <a:ext uri="{9D8B030D-6E8A-4147-A177-3AD203B41FA5}">
                      <a16:colId xmlns:a16="http://schemas.microsoft.com/office/drawing/2014/main" val="3197261210"/>
                    </a:ext>
                  </a:extLst>
                </a:gridCol>
                <a:gridCol w="354330">
                  <a:extLst>
                    <a:ext uri="{9D8B030D-6E8A-4147-A177-3AD203B41FA5}">
                      <a16:colId xmlns:a16="http://schemas.microsoft.com/office/drawing/2014/main" val="3645020279"/>
                    </a:ext>
                  </a:extLst>
                </a:gridCol>
              </a:tblGrid>
              <a:tr h="346346">
                <a:tc>
                  <a:txBody>
                    <a:bodyPr/>
                    <a:lstStyle/>
                    <a:p>
                      <a:pPr algn="ctr"/>
                      <a:r>
                        <a:rPr lang="en-US" sz="1800" dirty="0">
                          <a:latin typeface="Times New Roman" panose="02020603050405020304" pitchFamily="18" charset="0"/>
                          <a:cs typeface="Times New Roman" panose="02020603050405020304" pitchFamily="18" charset="0"/>
                        </a:rPr>
                        <a:t>New Value</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562637565"/>
                  </a:ext>
                </a:extLst>
              </a:tr>
            </a:tbl>
          </a:graphicData>
        </a:graphic>
      </p:graphicFrame>
    </p:spTree>
    <p:extLst>
      <p:ext uri="{BB962C8B-B14F-4D97-AF65-F5344CB8AC3E}">
        <p14:creationId xmlns:p14="http://schemas.microsoft.com/office/powerpoint/2010/main" val="40553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6683548" cy="425056"/>
          </a:xfrm>
        </p:spPr>
        <p:txBody>
          <a:bodyPr/>
          <a:lstStyle/>
          <a:p>
            <a:r>
              <a:rPr lang="en-US" dirty="0"/>
              <a:t>To process arrays, we often use a loop. </a:t>
            </a:r>
          </a:p>
        </p:txBody>
      </p:sp>
      <p:sp>
        <p:nvSpPr>
          <p:cNvPr id="3" name="Title 2"/>
          <p:cNvSpPr>
            <a:spLocks noGrp="1"/>
          </p:cNvSpPr>
          <p:nvPr>
            <p:ph type="ctrTitle"/>
          </p:nvPr>
        </p:nvSpPr>
        <p:spPr/>
        <p:txBody>
          <a:bodyPr/>
          <a:lstStyle/>
          <a:p>
            <a:r>
              <a:rPr lang="en-US" dirty="0"/>
              <a:t>Processing 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sp>
        <p:nvSpPr>
          <p:cNvPr id="8" name="Rectangle 7"/>
          <p:cNvSpPr/>
          <p:nvPr/>
        </p:nvSpPr>
        <p:spPr>
          <a:xfrm>
            <a:off x="2779809" y="1604760"/>
            <a:ext cx="4281941" cy="369332"/>
          </a:xfrm>
          <a:prstGeom prst="rect">
            <a:avLst/>
          </a:prstGeom>
        </p:spPr>
        <p:txBody>
          <a:bodyPr wrap="non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System.out.println(</a:t>
            </a:r>
            <a:r>
              <a:rPr lang="en-US" dirty="0" err="1">
                <a:latin typeface="Times New Roman" panose="02020603050405020304" pitchFamily="18" charset="0"/>
                <a:ea typeface="Cambria" panose="02040503050406030204" pitchFamily="18" charset="0"/>
                <a:cs typeface="Times New Roman" panose="02020603050405020304" pitchFamily="18" charset="0"/>
              </a:rPr>
              <a:t>Arrays.toString</a:t>
            </a:r>
            <a:r>
              <a:rPr lang="en-US" dirty="0">
                <a:latin typeface="Times New Roman" panose="02020603050405020304" pitchFamily="18" charset="0"/>
                <a:ea typeface="Cambria" panose="02040503050406030204" pitchFamily="18" charset="0"/>
                <a:cs typeface="Times New Roman" panose="02020603050405020304" pitchFamily="18" charset="0"/>
              </a:rPr>
              <a:t>(values));</a:t>
            </a:r>
          </a:p>
        </p:txBody>
      </p:sp>
      <p:sp>
        <p:nvSpPr>
          <p:cNvPr id="9" name="Rectangle 8"/>
          <p:cNvSpPr/>
          <p:nvPr/>
        </p:nvSpPr>
        <p:spPr>
          <a:xfrm>
            <a:off x="6977594" y="6122406"/>
            <a:ext cx="2087944"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ArrayWithMethod.java</a:t>
            </a:r>
          </a:p>
        </p:txBody>
      </p:sp>
      <p:sp>
        <p:nvSpPr>
          <p:cNvPr id="10" name="Rectangle 9"/>
          <p:cNvSpPr/>
          <p:nvPr/>
        </p:nvSpPr>
        <p:spPr>
          <a:xfrm>
            <a:off x="6124489" y="2279605"/>
            <a:ext cx="2540173" cy="861774"/>
          </a:xfrm>
          <a:prstGeom prst="rect">
            <a:avLst/>
          </a:prstGeom>
        </p:spPr>
        <p:txBody>
          <a:bodyPr wrap="square">
            <a:spAutoFit/>
          </a:bodyPr>
          <a:lstStyle/>
          <a:p>
            <a:r>
              <a:rPr lang="nn-NO" sz="1600" dirty="0">
                <a:solidFill>
                  <a:schemeClr val="accent5"/>
                </a:solidFill>
                <a:latin typeface="Times New Roman" panose="02020603050405020304" pitchFamily="18" charset="0"/>
                <a:ea typeface="Cambria" panose="02040503050406030204" pitchFamily="18" charset="0"/>
                <a:cs typeface="Times New Roman" panose="02020603050405020304" pitchFamily="18" charset="0"/>
              </a:rPr>
              <a:t>for</a:t>
            </a:r>
            <a:r>
              <a:rPr lang="nn-NO" sz="1600" dirty="0">
                <a:latin typeface="Times New Roman" panose="02020603050405020304" pitchFamily="18" charset="0"/>
                <a:ea typeface="Cambria" panose="02040503050406030204" pitchFamily="18" charset="0"/>
                <a:cs typeface="Times New Roman" panose="02020603050405020304" pitchFamily="18" charset="0"/>
              </a:rPr>
              <a:t> (</a:t>
            </a:r>
            <a:r>
              <a:rPr lang="nn-NO" sz="1600" dirty="0">
                <a:solidFill>
                  <a:schemeClr val="accent5"/>
                </a:solidFill>
                <a:latin typeface="Times New Roman" panose="02020603050405020304" pitchFamily="18" charset="0"/>
                <a:ea typeface="Cambria" panose="02040503050406030204" pitchFamily="18" charset="0"/>
                <a:cs typeface="Times New Roman" panose="02020603050405020304" pitchFamily="18" charset="0"/>
              </a:rPr>
              <a:t>int</a:t>
            </a:r>
            <a:r>
              <a:rPr lang="nn-NO" sz="1600" dirty="0">
                <a:latin typeface="Times New Roman" panose="02020603050405020304" pitchFamily="18" charset="0"/>
                <a:ea typeface="Cambria" panose="02040503050406030204" pitchFamily="18" charset="0"/>
                <a:cs typeface="Times New Roman" panose="02020603050405020304" pitchFamily="18" charset="0"/>
              </a:rPr>
              <a:t> e: array) {</a:t>
            </a:r>
          </a:p>
          <a:p>
            <a:r>
              <a:rPr lang="nn-NO" sz="1600" dirty="0">
                <a:latin typeface="Times New Roman" panose="02020603050405020304" pitchFamily="18" charset="0"/>
                <a:ea typeface="Cambria" panose="02040503050406030204" pitchFamily="18" charset="0"/>
                <a:cs typeface="Times New Roman" panose="02020603050405020304" pitchFamily="18" charset="0"/>
              </a:rPr>
              <a:t>   System.out.print(e + " ");</a:t>
            </a:r>
          </a:p>
          <a:p>
            <a:r>
              <a:rPr lang="nn-NO" sz="1600" dirty="0">
                <a:latin typeface="Times New Roman" panose="02020603050405020304" pitchFamily="18" charset="0"/>
                <a:ea typeface="Cambria" panose="02040503050406030204" pitchFamily="18" charset="0"/>
                <a:cs typeface="Times New Roman" panose="02020603050405020304" pitchFamily="18" charset="0"/>
              </a:rPr>
              <a:t>}</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Content Placeholder 1"/>
          <p:cNvSpPr txBox="1">
            <a:spLocks/>
          </p:cNvSpPr>
          <p:nvPr/>
        </p:nvSpPr>
        <p:spPr>
          <a:xfrm>
            <a:off x="314469" y="1556568"/>
            <a:ext cx="2591642" cy="483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Printing array</a:t>
            </a:r>
          </a:p>
          <a:p>
            <a:endParaRPr lang="en-US" dirty="0"/>
          </a:p>
          <a:p>
            <a:endParaRPr lang="en-US" dirty="0"/>
          </a:p>
        </p:txBody>
      </p:sp>
      <p:sp>
        <p:nvSpPr>
          <p:cNvPr id="12" name="Content Placeholder 1"/>
          <p:cNvSpPr txBox="1">
            <a:spLocks/>
          </p:cNvSpPr>
          <p:nvPr/>
        </p:nvSpPr>
        <p:spPr>
          <a:xfrm>
            <a:off x="340504" y="3302901"/>
            <a:ext cx="3784751" cy="522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Reading array elements</a:t>
            </a:r>
          </a:p>
        </p:txBody>
      </p:sp>
      <p:sp>
        <p:nvSpPr>
          <p:cNvPr id="14" name="Content Placeholder 1"/>
          <p:cNvSpPr txBox="1">
            <a:spLocks/>
          </p:cNvSpPr>
          <p:nvPr/>
        </p:nvSpPr>
        <p:spPr>
          <a:xfrm>
            <a:off x="340504" y="5037481"/>
            <a:ext cx="5460539" cy="468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Initializing arrays with random values</a:t>
            </a:r>
          </a:p>
          <a:p>
            <a:endParaRPr lang="en-US" dirty="0"/>
          </a:p>
          <a:p>
            <a:endParaRPr lang="en-US" dirty="0"/>
          </a:p>
        </p:txBody>
      </p:sp>
      <p:sp>
        <p:nvSpPr>
          <p:cNvPr id="13" name="Rectangle 12"/>
          <p:cNvSpPr/>
          <p:nvPr/>
        </p:nvSpPr>
        <p:spPr>
          <a:xfrm>
            <a:off x="5987681" y="3465936"/>
            <a:ext cx="3129344" cy="738664"/>
          </a:xfrm>
          <a:prstGeom prst="rect">
            <a:avLst/>
          </a:prstGeom>
        </p:spPr>
        <p:txBody>
          <a:bodyPr wrap="square">
            <a:spAutoFit/>
          </a:bodyPr>
          <a:lstStyle/>
          <a:p>
            <a:r>
              <a:rPr lang="en-US" sz="1400" dirty="0">
                <a:solidFill>
                  <a:schemeClr val="accent5"/>
                </a:solidFill>
                <a:latin typeface="Times New Roman" panose="02020603050405020304" pitchFamily="18" charset="0"/>
                <a:cs typeface="Times New Roman" panose="02020603050405020304" pitchFamily="18" charset="0"/>
              </a:rPr>
              <a:t>for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elementType</a:t>
            </a:r>
            <a:r>
              <a:rPr lang="en-US" sz="1400" dirty="0">
                <a:latin typeface="Times New Roman" panose="02020603050405020304" pitchFamily="18" charset="0"/>
                <a:cs typeface="Times New Roman" panose="02020603050405020304" pitchFamily="18" charset="0"/>
              </a:rPr>
              <a:t> value: </a:t>
            </a:r>
            <a:r>
              <a:rPr lang="en-US" sz="1400" dirty="0" err="1">
                <a:latin typeface="Times New Roman" panose="02020603050405020304" pitchFamily="18" charset="0"/>
                <a:cs typeface="Times New Roman" panose="02020603050405020304" pitchFamily="18" charset="0"/>
              </a:rPr>
              <a:t>arrayRefVar</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Process the value</a:t>
            </a:r>
          </a:p>
          <a:p>
            <a:r>
              <a:rPr lang="en-US" sz="1400" dirty="0">
                <a:latin typeface="Times New Roman" panose="02020603050405020304" pitchFamily="18" charset="0"/>
                <a:cs typeface="Times New Roman" panose="02020603050405020304" pitchFamily="18" charset="0"/>
              </a:rPr>
              <a:t>}</a:t>
            </a:r>
          </a:p>
        </p:txBody>
      </p:sp>
      <p:sp>
        <p:nvSpPr>
          <p:cNvPr id="5" name="Rectangle 4"/>
          <p:cNvSpPr/>
          <p:nvPr/>
        </p:nvSpPr>
        <p:spPr>
          <a:xfrm>
            <a:off x="457201" y="2087955"/>
            <a:ext cx="5237921" cy="1169551"/>
          </a:xfrm>
          <a:prstGeom prst="rect">
            <a:avLst/>
          </a:prstGeom>
          <a:solidFill>
            <a:schemeClr val="accent6">
              <a:lumMod val="20000"/>
              <a:lumOff val="80000"/>
            </a:schemeClr>
          </a:solidFill>
        </p:spPr>
        <p:txBody>
          <a:bodyPr wrap="square">
            <a:spAutoFit/>
          </a:bodyPr>
          <a:lstStyle/>
          <a:p>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array = {90, 60, 70, 85, 75};</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p>
          <a:p>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for</a:t>
            </a:r>
            <a:r>
              <a:rPr lang="en-US" sz="1400" dirty="0">
                <a:latin typeface="Times New Roman" panose="02020603050405020304" pitchFamily="18" charset="0"/>
                <a:ea typeface="Cambria Math" panose="02040503050406030204" pitchFamily="18" charset="0"/>
                <a:cs typeface="Times New Roman" panose="02020603050405020304" pitchFamily="18" charset="0"/>
              </a:rPr>
              <a:t>( int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0;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&lt;</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array.length</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	System.out.println("[" +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 = "  + array[</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p:txBody>
      </p:sp>
      <p:sp>
        <p:nvSpPr>
          <p:cNvPr id="6" name="Rectangle 5"/>
          <p:cNvSpPr/>
          <p:nvPr/>
        </p:nvSpPr>
        <p:spPr>
          <a:xfrm>
            <a:off x="457201" y="3756725"/>
            <a:ext cx="5237921" cy="1169551"/>
          </a:xfrm>
          <a:prstGeom prst="rect">
            <a:avLst/>
          </a:prstGeom>
          <a:solidFill>
            <a:schemeClr val="accent6">
              <a:lumMod val="20000"/>
              <a:lumOff val="80000"/>
            </a:schemeClr>
          </a:solidFill>
        </p:spPr>
        <p:txBody>
          <a:bodyPr wrap="square">
            <a:spAutoFit/>
          </a:bodyPr>
          <a:lstStyle/>
          <a:p>
            <a:r>
              <a:rPr lang="en-US" sz="1400" dirty="0">
                <a:latin typeface="Times New Roman" panose="02020603050405020304" pitchFamily="18" charset="0"/>
                <a:ea typeface="Cambria Math" panose="02040503050406030204" pitchFamily="18" charset="0"/>
                <a:cs typeface="Times New Roman" panose="02020603050405020304" pitchFamily="18" charset="0"/>
              </a:rPr>
              <a:t>Scanner input =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new</a:t>
            </a:r>
            <a:r>
              <a:rPr lang="en-US" sz="1400" dirty="0">
                <a:latin typeface="Times New Roman" panose="02020603050405020304" pitchFamily="18" charset="0"/>
                <a:ea typeface="Cambria Math" panose="02040503050406030204" pitchFamily="18" charset="0"/>
                <a:cs typeface="Times New Roman" panose="02020603050405020304" pitchFamily="18" charset="0"/>
              </a:rPr>
              <a:t> Scanner(System.in);</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int[] array =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new</a:t>
            </a:r>
            <a:r>
              <a:rPr lang="en-US" sz="1400" dirty="0">
                <a:latin typeface="Times New Roman" panose="02020603050405020304" pitchFamily="18" charset="0"/>
                <a:ea typeface="Cambria Math" panose="02040503050406030204" pitchFamily="18" charset="0"/>
                <a:cs typeface="Times New Roman" panose="02020603050405020304" pitchFamily="18" charset="0"/>
              </a:rPr>
              <a:t> int[5];</a:t>
            </a:r>
          </a:p>
          <a:p>
            <a:r>
              <a:rPr lang="en-US" sz="1400" dirty="0" err="1">
                <a:latin typeface="Times New Roman" panose="02020603050405020304" pitchFamily="18" charset="0"/>
                <a:ea typeface="Cambria Math" panose="02040503050406030204" pitchFamily="18" charset="0"/>
                <a:cs typeface="Times New Roman" panose="02020603050405020304" pitchFamily="18" charset="0"/>
              </a:rPr>
              <a:t>System.out.print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("Enter " +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array.length</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 values: ");</a:t>
            </a:r>
          </a:p>
          <a:p>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for</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0;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&lt;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array.length</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	array[</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input.nextInt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p>
        </p:txBody>
      </p:sp>
      <p:sp>
        <p:nvSpPr>
          <p:cNvPr id="7" name="Rectangle 6"/>
          <p:cNvSpPr/>
          <p:nvPr/>
        </p:nvSpPr>
        <p:spPr>
          <a:xfrm>
            <a:off x="471489" y="5512187"/>
            <a:ext cx="5223633" cy="738664"/>
          </a:xfrm>
          <a:prstGeom prst="rect">
            <a:avLst/>
          </a:prstGeom>
          <a:solidFill>
            <a:schemeClr val="accent6">
              <a:lumMod val="20000"/>
              <a:lumOff val="80000"/>
            </a:schemeClr>
          </a:solidFill>
        </p:spPr>
        <p:txBody>
          <a:bodyPr wrap="square">
            <a:spAutoFit/>
          </a:bodyPr>
          <a:lstStyle/>
          <a:p>
            <a:r>
              <a:rPr lang="en-US" sz="1400" dirty="0">
                <a:latin typeface="Times New Roman" panose="02020603050405020304" pitchFamily="18" charset="0"/>
                <a:ea typeface="Cambria Math" panose="02040503050406030204" pitchFamily="18" charset="0"/>
                <a:cs typeface="Times New Roman" panose="02020603050405020304" pitchFamily="18" charset="0"/>
              </a:rPr>
              <a:t>int[] array =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new</a:t>
            </a:r>
            <a:r>
              <a:rPr lang="en-US" sz="1400" dirty="0">
                <a:latin typeface="Times New Roman" panose="02020603050405020304" pitchFamily="18" charset="0"/>
                <a:ea typeface="Cambria Math" panose="02040503050406030204" pitchFamily="18" charset="0"/>
                <a:cs typeface="Times New Roman" panose="02020603050405020304" pitchFamily="18" charset="0"/>
              </a:rPr>
              <a:t> int[5];</a:t>
            </a:r>
          </a:p>
          <a:p>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for</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0;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&lt;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array.length</a:t>
            </a:r>
            <a:r>
              <a:rPr lang="en-US"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r>
              <a:rPr lang="en-US" sz="1400" dirty="0">
                <a:latin typeface="Times New Roman" panose="02020603050405020304" pitchFamily="18" charset="0"/>
                <a:ea typeface="Cambria Math" panose="02040503050406030204" pitchFamily="18" charset="0"/>
                <a:cs typeface="Times New Roman" panose="02020603050405020304" pitchFamily="18" charset="0"/>
              </a:rPr>
              <a:t>	array[</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a:t>
            </a:r>
            <a:r>
              <a:rPr lang="en-US" sz="14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int</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a:t>
            </a:r>
            <a:r>
              <a:rPr lang="en-US" sz="1400" dirty="0" err="1">
                <a:latin typeface="Times New Roman" panose="02020603050405020304" pitchFamily="18" charset="0"/>
                <a:ea typeface="Cambria Math" panose="02040503050406030204" pitchFamily="18" charset="0"/>
                <a:cs typeface="Times New Roman" panose="02020603050405020304" pitchFamily="18" charset="0"/>
              </a:rPr>
              <a:t>Math.random</a:t>
            </a:r>
            <a:r>
              <a:rPr lang="en-US" sz="1400" dirty="0">
                <a:latin typeface="Times New Roman" panose="02020603050405020304" pitchFamily="18" charset="0"/>
                <a:ea typeface="Cambria Math" panose="02040503050406030204" pitchFamily="18" charset="0"/>
                <a:cs typeface="Times New Roman" panose="02020603050405020304" pitchFamily="18" charset="0"/>
              </a:rPr>
              <a:t>() * 100 );</a:t>
            </a:r>
          </a:p>
        </p:txBody>
      </p:sp>
    </p:spTree>
    <p:extLst>
      <p:ext uri="{BB962C8B-B14F-4D97-AF65-F5344CB8AC3E}">
        <p14:creationId xmlns:p14="http://schemas.microsoft.com/office/powerpoint/2010/main" val="346205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4" grpId="0"/>
      <p:bldP spid="13" grpId="0"/>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Processing 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15</a:t>
            </a:fld>
            <a:endParaRPr lang="en-US"/>
          </a:p>
        </p:txBody>
      </p:sp>
      <p:sp>
        <p:nvSpPr>
          <p:cNvPr id="8" name="Rectangle 7"/>
          <p:cNvSpPr/>
          <p:nvPr/>
        </p:nvSpPr>
        <p:spPr>
          <a:xfrm>
            <a:off x="6398457" y="3112223"/>
            <a:ext cx="2569698" cy="707886"/>
          </a:xfrm>
          <a:prstGeom prst="rect">
            <a:avLst/>
          </a:prstGeom>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Find the smallest index of the largest element? </a:t>
            </a:r>
          </a:p>
        </p:txBody>
      </p:sp>
      <p:sp>
        <p:nvSpPr>
          <p:cNvPr id="9" name="Content Placeholder 1"/>
          <p:cNvSpPr txBox="1">
            <a:spLocks/>
          </p:cNvSpPr>
          <p:nvPr/>
        </p:nvSpPr>
        <p:spPr>
          <a:xfrm>
            <a:off x="457201" y="1053007"/>
            <a:ext cx="3763818" cy="3715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Summing array elements</a:t>
            </a:r>
          </a:p>
        </p:txBody>
      </p:sp>
      <p:sp>
        <p:nvSpPr>
          <p:cNvPr id="10" name="Content Placeholder 1"/>
          <p:cNvSpPr txBox="1">
            <a:spLocks/>
          </p:cNvSpPr>
          <p:nvPr/>
        </p:nvSpPr>
        <p:spPr>
          <a:xfrm>
            <a:off x="457201" y="2401354"/>
            <a:ext cx="4617257" cy="487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Finding the largest element</a:t>
            </a:r>
          </a:p>
          <a:p>
            <a:endParaRPr lang="en-US" sz="800" dirty="0"/>
          </a:p>
        </p:txBody>
      </p:sp>
      <p:sp>
        <p:nvSpPr>
          <p:cNvPr id="11" name="Content Placeholder 1"/>
          <p:cNvSpPr txBox="1">
            <a:spLocks/>
          </p:cNvSpPr>
          <p:nvPr/>
        </p:nvSpPr>
        <p:spPr>
          <a:xfrm>
            <a:off x="457201" y="4360114"/>
            <a:ext cx="3001817" cy="437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shuffling</a:t>
            </a:r>
          </a:p>
          <a:p>
            <a:endParaRPr lang="en-US" dirty="0"/>
          </a:p>
        </p:txBody>
      </p:sp>
      <p:sp>
        <p:nvSpPr>
          <p:cNvPr id="5" name="Rectangle 4"/>
          <p:cNvSpPr/>
          <p:nvPr/>
        </p:nvSpPr>
        <p:spPr>
          <a:xfrm>
            <a:off x="457201" y="1523137"/>
            <a:ext cx="5730239" cy="738664"/>
          </a:xfrm>
          <a:prstGeom prst="rect">
            <a:avLst/>
          </a:prstGeom>
          <a:solidFill>
            <a:schemeClr val="accent6">
              <a:lumMod val="20000"/>
              <a:lumOff val="80000"/>
            </a:schemeClr>
          </a:solidFill>
        </p:spPr>
        <p:txBody>
          <a:bodyPr wrap="square">
            <a:spAutoFit/>
          </a:bodyPr>
          <a:lstStyle/>
          <a:p>
            <a:r>
              <a:rPr lang="nn-NO" sz="1400" dirty="0">
                <a:solidFill>
                  <a:schemeClr val="accent5"/>
                </a:solidFill>
                <a:latin typeface="Times New Roman" panose="02020603050405020304" pitchFamily="18" charset="0"/>
                <a:cs typeface="Times New Roman" panose="02020603050405020304" pitchFamily="18" charset="0"/>
              </a:rPr>
              <a:t>int</a:t>
            </a:r>
            <a:r>
              <a:rPr lang="nn-NO" sz="1400" dirty="0">
                <a:latin typeface="Times New Roman" panose="02020603050405020304" pitchFamily="18" charset="0"/>
                <a:cs typeface="Times New Roman" panose="02020603050405020304" pitchFamily="18" charset="0"/>
              </a:rPr>
              <a:t> sum = 0;</a:t>
            </a:r>
          </a:p>
          <a:p>
            <a:r>
              <a:rPr lang="nn-NO" sz="1400" dirty="0">
                <a:latin typeface="Times New Roman" panose="02020603050405020304" pitchFamily="18" charset="0"/>
                <a:cs typeface="Times New Roman" panose="02020603050405020304" pitchFamily="18" charset="0"/>
              </a:rPr>
              <a:t>for (</a:t>
            </a:r>
            <a:r>
              <a:rPr lang="nn-NO" sz="1400" dirty="0">
                <a:solidFill>
                  <a:schemeClr val="accent5"/>
                </a:solidFill>
                <a:latin typeface="Times New Roman" panose="02020603050405020304" pitchFamily="18" charset="0"/>
                <a:cs typeface="Times New Roman" panose="02020603050405020304" pitchFamily="18" charset="0"/>
              </a:rPr>
              <a:t>int</a:t>
            </a:r>
            <a:r>
              <a:rPr lang="nn-NO" sz="1400" dirty="0">
                <a:latin typeface="Times New Roman" panose="02020603050405020304" pitchFamily="18" charset="0"/>
                <a:cs typeface="Times New Roman" panose="02020603050405020304" pitchFamily="18" charset="0"/>
              </a:rPr>
              <a:t> i = 0; i &lt; array.length; i++)</a:t>
            </a:r>
          </a:p>
          <a:p>
            <a:r>
              <a:rPr lang="nn-NO" sz="1400" dirty="0">
                <a:latin typeface="Times New Roman" panose="02020603050405020304" pitchFamily="18" charset="0"/>
                <a:cs typeface="Times New Roman" panose="02020603050405020304" pitchFamily="18" charset="0"/>
              </a:rPr>
              <a:t>	sum = sum + array[i];</a:t>
            </a:r>
            <a:endParaRPr lang="en-US" sz="1400" dirty="0">
              <a:latin typeface="Times New Roman" panose="02020603050405020304" pitchFamily="18" charset="0"/>
              <a:cs typeface="Times New Roman" panose="02020603050405020304" pitchFamily="18" charset="0"/>
            </a:endParaRPr>
          </a:p>
        </p:txBody>
      </p:sp>
      <p:sp>
        <p:nvSpPr>
          <p:cNvPr id="6" name="Rectangle 5"/>
          <p:cNvSpPr/>
          <p:nvPr/>
        </p:nvSpPr>
        <p:spPr>
          <a:xfrm>
            <a:off x="457201" y="2855159"/>
            <a:ext cx="5730239" cy="1384995"/>
          </a:xfrm>
          <a:prstGeom prst="rect">
            <a:avLst/>
          </a:prstGeom>
          <a:solidFill>
            <a:schemeClr val="accent6">
              <a:lumMod val="20000"/>
              <a:lumOff val="80000"/>
            </a:schemeClr>
          </a:solidFill>
        </p:spPr>
        <p:txBody>
          <a:bodyPr wrap="square">
            <a:spAutoFit/>
          </a:bodyPr>
          <a:lstStyle/>
          <a:p>
            <a:r>
              <a:rPr lang="en-US" sz="1400" dirty="0">
                <a:latin typeface="Times New Roman" panose="02020603050405020304" pitchFamily="18" charset="0"/>
                <a:cs typeface="Times New Roman" panose="02020603050405020304" pitchFamily="18" charset="0"/>
              </a:rPr>
              <a:t>int </a:t>
            </a:r>
            <a:r>
              <a:rPr lang="en-US" sz="1400" dirty="0" err="1">
                <a:latin typeface="Times New Roman" panose="02020603050405020304" pitchFamily="18" charset="0"/>
                <a:cs typeface="Times New Roman" panose="02020603050405020304" pitchFamily="18" charset="0"/>
              </a:rPr>
              <a:t>maxNumber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Integer.MIN_VALUE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for (</a:t>
            </a:r>
            <a:r>
              <a:rPr lang="en-US" sz="1400" dirty="0">
                <a:solidFill>
                  <a:schemeClr val="accent5"/>
                </a:solidFill>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0;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&lt; </a:t>
            </a:r>
            <a:r>
              <a:rPr lang="en-US" sz="1400" dirty="0" err="1">
                <a:latin typeface="Times New Roman" panose="02020603050405020304" pitchFamily="18" charset="0"/>
                <a:cs typeface="Times New Roman" panose="02020603050405020304" pitchFamily="18" charset="0"/>
              </a:rPr>
              <a:t>array.length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if (array[</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]&gt; </a:t>
            </a:r>
            <a:r>
              <a:rPr lang="en-US" sz="1400" dirty="0" err="1">
                <a:latin typeface="Times New Roman" panose="02020603050405020304" pitchFamily="18" charset="0"/>
                <a:cs typeface="Times New Roman" panose="02020603050405020304" pitchFamily="18" charset="0"/>
              </a:rPr>
              <a:t>maxNumber</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maxNumber</a:t>
            </a:r>
            <a:r>
              <a:rPr lang="en-US" sz="1400" dirty="0">
                <a:latin typeface="Times New Roman" panose="02020603050405020304" pitchFamily="18" charset="0"/>
                <a:cs typeface="Times New Roman" panose="02020603050405020304" pitchFamily="18" charset="0"/>
              </a:rPr>
              <a:t> = array[</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System.out.println("Maximum = " + </a:t>
            </a:r>
            <a:r>
              <a:rPr lang="en-US" sz="1400" dirty="0" err="1">
                <a:latin typeface="Times New Roman" panose="02020603050405020304" pitchFamily="18" charset="0"/>
                <a:cs typeface="Times New Roman" panose="02020603050405020304" pitchFamily="18" charset="0"/>
              </a:rPr>
              <a:t>maxNumber</a:t>
            </a:r>
            <a:r>
              <a:rPr lang="en-US" sz="1400" dirty="0">
                <a:latin typeface="Times New Roman" panose="02020603050405020304" pitchFamily="18" charset="0"/>
                <a:cs typeface="Times New Roman" panose="02020603050405020304" pitchFamily="18" charset="0"/>
              </a:rPr>
              <a:t>);</a:t>
            </a:r>
          </a:p>
        </p:txBody>
      </p:sp>
      <p:sp>
        <p:nvSpPr>
          <p:cNvPr id="7" name="Rectangle 6"/>
          <p:cNvSpPr/>
          <p:nvPr/>
        </p:nvSpPr>
        <p:spPr>
          <a:xfrm>
            <a:off x="457201" y="4797844"/>
            <a:ext cx="5730239" cy="1600438"/>
          </a:xfrm>
          <a:prstGeom prst="rect">
            <a:avLst/>
          </a:prstGeom>
          <a:solidFill>
            <a:schemeClr val="accent6">
              <a:lumMod val="20000"/>
              <a:lumOff val="80000"/>
            </a:schemeClr>
          </a:solidFill>
        </p:spPr>
        <p:txBody>
          <a:bodyPr wrap="square">
            <a:spAutoFit/>
          </a:bodyPr>
          <a:lstStyle/>
          <a:p>
            <a:r>
              <a:rPr lang="en-US" sz="1400" dirty="0">
                <a:latin typeface="Times New Roman" panose="02020603050405020304" pitchFamily="18" charset="0"/>
                <a:cs typeface="Times New Roman" panose="02020603050405020304" pitchFamily="18" charset="0"/>
              </a:rPr>
              <a:t>int[] array = {90, 60, 70, 85, 75};</a:t>
            </a:r>
          </a:p>
          <a:p>
            <a:r>
              <a:rPr lang="en-US" sz="1400" dirty="0">
                <a:latin typeface="Times New Roman" panose="02020603050405020304" pitchFamily="18" charset="0"/>
                <a:cs typeface="Times New Roman" panose="02020603050405020304" pitchFamily="18" charset="0"/>
              </a:rPr>
              <a:t>for (</a:t>
            </a:r>
            <a:r>
              <a:rPr lang="en-US" sz="1400" dirty="0">
                <a:solidFill>
                  <a:schemeClr val="accent5"/>
                </a:solidFill>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0;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&lt; </a:t>
            </a:r>
            <a:r>
              <a:rPr lang="en-US" sz="1400" dirty="0" err="1">
                <a:latin typeface="Times New Roman" panose="02020603050405020304" pitchFamily="18" charset="0"/>
                <a:cs typeface="Times New Roman" panose="02020603050405020304" pitchFamily="18" charset="0"/>
              </a:rPr>
              <a:t>array.length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a:solidFill>
                  <a:schemeClr val="accent5"/>
                </a:solidFill>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j = ( int ) ( </a:t>
            </a:r>
            <a:r>
              <a:rPr lang="en-US" sz="1400" dirty="0" err="1">
                <a:latin typeface="Times New Roman" panose="02020603050405020304" pitchFamily="18" charset="0"/>
                <a:cs typeface="Times New Roman" panose="02020603050405020304" pitchFamily="18" charset="0"/>
              </a:rPr>
              <a:t>Math.random</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array.length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a:solidFill>
                  <a:schemeClr val="accent5"/>
                </a:solidFill>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temp = array[</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array[</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array[j];</a:t>
            </a:r>
          </a:p>
          <a:p>
            <a:r>
              <a:rPr lang="en-US" sz="1400" dirty="0">
                <a:latin typeface="Times New Roman" panose="02020603050405020304" pitchFamily="18" charset="0"/>
                <a:cs typeface="Times New Roman" panose="02020603050405020304" pitchFamily="18" charset="0"/>
              </a:rPr>
              <a:t>	array[j] = temp;</a:t>
            </a:r>
          </a:p>
          <a:p>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242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Shift array elements to left </a:t>
            </a:r>
          </a:p>
          <a:p>
            <a:endParaRPr lang="en-US" dirty="0"/>
          </a:p>
        </p:txBody>
      </p:sp>
      <p:sp>
        <p:nvSpPr>
          <p:cNvPr id="3" name="Title 2"/>
          <p:cNvSpPr>
            <a:spLocks noGrp="1"/>
          </p:cNvSpPr>
          <p:nvPr>
            <p:ph type="ctrTitle"/>
          </p:nvPr>
        </p:nvSpPr>
        <p:spPr/>
        <p:txBody>
          <a:bodyPr/>
          <a:lstStyle/>
          <a:p>
            <a:r>
              <a:rPr lang="en-US" dirty="0"/>
              <a:t>Shifting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39576427"/>
              </p:ext>
            </p:extLst>
          </p:nvPr>
        </p:nvGraphicFramePr>
        <p:xfrm>
          <a:off x="1524000" y="1700326"/>
          <a:ext cx="6096000" cy="741680"/>
        </p:xfrm>
        <a:graphic>
          <a:graphicData uri="http://schemas.openxmlformats.org/drawingml/2006/table">
            <a:tbl>
              <a:tblPr bandRow="1">
                <a:tableStyleId>{93296810-A885-4BE3-A3E7-6D5BEEA58F35}</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gridCol w="609600">
                  <a:extLst>
                    <a:ext uri="{9D8B030D-6E8A-4147-A177-3AD203B41FA5}">
                      <a16:colId xmlns:a16="http://schemas.microsoft.com/office/drawing/2014/main" val="169028993"/>
                    </a:ext>
                  </a:extLst>
                </a:gridCol>
                <a:gridCol w="609600">
                  <a:extLst>
                    <a:ext uri="{9D8B030D-6E8A-4147-A177-3AD203B41FA5}">
                      <a16:colId xmlns:a16="http://schemas.microsoft.com/office/drawing/2014/main" val="2598968516"/>
                    </a:ext>
                  </a:extLst>
                </a:gridCol>
                <a:gridCol w="609600">
                  <a:extLst>
                    <a:ext uri="{9D8B030D-6E8A-4147-A177-3AD203B41FA5}">
                      <a16:colId xmlns:a16="http://schemas.microsoft.com/office/drawing/2014/main" val="992288346"/>
                    </a:ext>
                  </a:extLst>
                </a:gridCol>
                <a:gridCol w="609600">
                  <a:extLst>
                    <a:ext uri="{9D8B030D-6E8A-4147-A177-3AD203B41FA5}">
                      <a16:colId xmlns:a16="http://schemas.microsoft.com/office/drawing/2014/main" val="2032068618"/>
                    </a:ext>
                  </a:extLst>
                </a:gridCol>
                <a:gridCol w="609600">
                  <a:extLst>
                    <a:ext uri="{9D8B030D-6E8A-4147-A177-3AD203B41FA5}">
                      <a16:colId xmlns:a16="http://schemas.microsoft.com/office/drawing/2014/main" val="319765436"/>
                    </a:ext>
                  </a:extLst>
                </a:gridCol>
                <a:gridCol w="609600">
                  <a:extLst>
                    <a:ext uri="{9D8B030D-6E8A-4147-A177-3AD203B41FA5}">
                      <a16:colId xmlns:a16="http://schemas.microsoft.com/office/drawing/2014/main" val="3678750507"/>
                    </a:ext>
                  </a:extLst>
                </a:gridCol>
              </a:tblGrid>
              <a:tr h="370840">
                <a:tc>
                  <a:txBody>
                    <a:bodyPr/>
                    <a:lstStyle/>
                    <a:p>
                      <a:pPr algn="ctr"/>
                      <a:r>
                        <a:rPr lang="en-US" dirty="0"/>
                        <a:t>0</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1</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2</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3</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4</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5</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6</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7</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8</a:t>
                      </a:r>
                      <a:endParaRPr lang="en-US" b="1" dirty="0">
                        <a:solidFill>
                          <a:srgbClr val="FF0000"/>
                        </a:solidFill>
                        <a:latin typeface="Courier New" panose="02070309020205020404" pitchFamily="49" charset="0"/>
                        <a:cs typeface="Courier New" panose="02070309020205020404" pitchFamily="49" charset="0"/>
                      </a:endParaRPr>
                    </a:p>
                  </a:txBody>
                  <a:tcPr/>
                </a:tc>
                <a:tc>
                  <a:txBody>
                    <a:bodyPr/>
                    <a:lstStyle/>
                    <a:p>
                      <a:pPr algn="ctr"/>
                      <a:r>
                        <a:rPr lang="en-US" dirty="0"/>
                        <a:t>9</a:t>
                      </a:r>
                      <a:endParaRPr lang="en-US" b="1" dirty="0">
                        <a:solidFill>
                          <a:srgbClr val="FF000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38422357"/>
                  </a:ext>
                </a:extLst>
              </a:tr>
              <a:tr h="370840">
                <a:tc>
                  <a:txBody>
                    <a:bodyPr/>
                    <a:lstStyle/>
                    <a:p>
                      <a:pPr algn="ctr"/>
                      <a:r>
                        <a:rPr lang="en-US" dirty="0"/>
                        <a:t>50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90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65</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80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60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75</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95</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78</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64</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t>81</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56749473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22273115"/>
              </p:ext>
            </p:extLst>
          </p:nvPr>
        </p:nvGraphicFramePr>
        <p:xfrm>
          <a:off x="1524000" y="3162610"/>
          <a:ext cx="6096000" cy="741680"/>
        </p:xfrm>
        <a:graphic>
          <a:graphicData uri="http://schemas.openxmlformats.org/drawingml/2006/table">
            <a:tbl>
              <a:tblPr bandRow="1">
                <a:tableStyleId>{93296810-A885-4BE3-A3E7-6D5BEEA58F35}</a:tableStyleId>
              </a:tblPr>
              <a:tblGrid>
                <a:gridCol w="609600">
                  <a:extLst>
                    <a:ext uri="{9D8B030D-6E8A-4147-A177-3AD203B41FA5}">
                      <a16:colId xmlns:a16="http://schemas.microsoft.com/office/drawing/2014/main" val="3708519675"/>
                    </a:ext>
                  </a:extLst>
                </a:gridCol>
                <a:gridCol w="609600">
                  <a:extLst>
                    <a:ext uri="{9D8B030D-6E8A-4147-A177-3AD203B41FA5}">
                      <a16:colId xmlns:a16="http://schemas.microsoft.com/office/drawing/2014/main" val="1926236515"/>
                    </a:ext>
                  </a:extLst>
                </a:gridCol>
                <a:gridCol w="609600">
                  <a:extLst>
                    <a:ext uri="{9D8B030D-6E8A-4147-A177-3AD203B41FA5}">
                      <a16:colId xmlns:a16="http://schemas.microsoft.com/office/drawing/2014/main" val="2670874603"/>
                    </a:ext>
                  </a:extLst>
                </a:gridCol>
                <a:gridCol w="609600">
                  <a:extLst>
                    <a:ext uri="{9D8B030D-6E8A-4147-A177-3AD203B41FA5}">
                      <a16:colId xmlns:a16="http://schemas.microsoft.com/office/drawing/2014/main" val="3600435437"/>
                    </a:ext>
                  </a:extLst>
                </a:gridCol>
                <a:gridCol w="609600">
                  <a:extLst>
                    <a:ext uri="{9D8B030D-6E8A-4147-A177-3AD203B41FA5}">
                      <a16:colId xmlns:a16="http://schemas.microsoft.com/office/drawing/2014/main" val="169028993"/>
                    </a:ext>
                  </a:extLst>
                </a:gridCol>
                <a:gridCol w="609600">
                  <a:extLst>
                    <a:ext uri="{9D8B030D-6E8A-4147-A177-3AD203B41FA5}">
                      <a16:colId xmlns:a16="http://schemas.microsoft.com/office/drawing/2014/main" val="2598968516"/>
                    </a:ext>
                  </a:extLst>
                </a:gridCol>
                <a:gridCol w="609600">
                  <a:extLst>
                    <a:ext uri="{9D8B030D-6E8A-4147-A177-3AD203B41FA5}">
                      <a16:colId xmlns:a16="http://schemas.microsoft.com/office/drawing/2014/main" val="992288346"/>
                    </a:ext>
                  </a:extLst>
                </a:gridCol>
                <a:gridCol w="609600">
                  <a:extLst>
                    <a:ext uri="{9D8B030D-6E8A-4147-A177-3AD203B41FA5}">
                      <a16:colId xmlns:a16="http://schemas.microsoft.com/office/drawing/2014/main" val="2032068618"/>
                    </a:ext>
                  </a:extLst>
                </a:gridCol>
                <a:gridCol w="609600">
                  <a:extLst>
                    <a:ext uri="{9D8B030D-6E8A-4147-A177-3AD203B41FA5}">
                      <a16:colId xmlns:a16="http://schemas.microsoft.com/office/drawing/2014/main" val="319765436"/>
                    </a:ext>
                  </a:extLst>
                </a:gridCol>
                <a:gridCol w="609600">
                  <a:extLst>
                    <a:ext uri="{9D8B030D-6E8A-4147-A177-3AD203B41FA5}">
                      <a16:colId xmlns:a16="http://schemas.microsoft.com/office/drawing/2014/main" val="3678750507"/>
                    </a:ext>
                  </a:extLst>
                </a:gridCol>
              </a:tblGrid>
              <a:tr h="370840">
                <a:tc>
                  <a:txBody>
                    <a:bodyPr/>
                    <a:lstStyle/>
                    <a:p>
                      <a:pPr algn="ctr"/>
                      <a:r>
                        <a:rPr lang="en-US" dirty="0"/>
                        <a:t>0</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1</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2</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3</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4</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5</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6</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7</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8</a:t>
                      </a:r>
                      <a:endParaRPr lang="en-US" b="1" dirty="0">
                        <a:solidFill>
                          <a:srgbClr val="FF0000"/>
                        </a:solidFill>
                        <a:latin typeface="Garamond" panose="02020404030301010803" pitchFamily="18" charset="0"/>
                        <a:cs typeface="Courier New" panose="02070309020205020404" pitchFamily="49" charset="0"/>
                      </a:endParaRPr>
                    </a:p>
                  </a:txBody>
                  <a:tcPr/>
                </a:tc>
                <a:tc>
                  <a:txBody>
                    <a:bodyPr/>
                    <a:lstStyle/>
                    <a:p>
                      <a:pPr algn="ctr"/>
                      <a:r>
                        <a:rPr lang="en-US" dirty="0"/>
                        <a:t>9</a:t>
                      </a:r>
                      <a:endParaRPr lang="en-US" b="1" dirty="0">
                        <a:solidFill>
                          <a:srgbClr val="FF0000"/>
                        </a:solidFill>
                        <a:latin typeface="Garamond" panose="02020404030301010803" pitchFamily="18" charset="0"/>
                        <a:cs typeface="Courier New" panose="02070309020205020404" pitchFamily="49" charset="0"/>
                      </a:endParaRPr>
                    </a:p>
                  </a:txBody>
                  <a:tcPr/>
                </a:tc>
                <a:extLst>
                  <a:ext uri="{0D108BD9-81ED-4DB2-BD59-A6C34878D82A}">
                    <a16:rowId xmlns:a16="http://schemas.microsoft.com/office/drawing/2014/main" val="3138422357"/>
                  </a:ext>
                </a:extLst>
              </a:tr>
              <a:tr h="370840">
                <a:tc>
                  <a:txBody>
                    <a:bodyPr/>
                    <a:lstStyle/>
                    <a:p>
                      <a:pPr algn="ctr"/>
                      <a:r>
                        <a:rPr lang="en-US" dirty="0"/>
                        <a:t>90</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65</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80</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60</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75</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95</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78</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64</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81</a:t>
                      </a:r>
                      <a:endParaRPr lang="en-US" dirty="0">
                        <a:latin typeface="Garamond" panose="02020404030301010803" pitchFamily="18" charset="0"/>
                        <a:cs typeface="Courier New" panose="02070309020205020404" pitchFamily="49" charset="0"/>
                      </a:endParaRPr>
                    </a:p>
                  </a:txBody>
                  <a:tcPr/>
                </a:tc>
                <a:tc>
                  <a:txBody>
                    <a:bodyPr/>
                    <a:lstStyle/>
                    <a:p>
                      <a:pPr algn="ctr"/>
                      <a:r>
                        <a:rPr lang="en-US" dirty="0"/>
                        <a:t>50</a:t>
                      </a:r>
                      <a:endParaRPr lang="en-US" dirty="0">
                        <a:latin typeface="Garamond" panose="02020404030301010803" pitchFamily="18" charset="0"/>
                      </a:endParaRPr>
                    </a:p>
                  </a:txBody>
                  <a:tcPr/>
                </a:tc>
                <a:extLst>
                  <a:ext uri="{0D108BD9-81ED-4DB2-BD59-A6C34878D82A}">
                    <a16:rowId xmlns:a16="http://schemas.microsoft.com/office/drawing/2014/main" val="567494731"/>
                  </a:ext>
                </a:extLst>
              </a:tr>
            </a:tbl>
          </a:graphicData>
        </a:graphic>
      </p:graphicFrame>
      <p:grpSp>
        <p:nvGrpSpPr>
          <p:cNvPr id="41" name="Group 40"/>
          <p:cNvGrpSpPr/>
          <p:nvPr/>
        </p:nvGrpSpPr>
        <p:grpSpPr>
          <a:xfrm>
            <a:off x="1817944" y="2405131"/>
            <a:ext cx="5485826" cy="772916"/>
            <a:chOff x="1817944" y="2513285"/>
            <a:chExt cx="5485826" cy="772916"/>
          </a:xfrm>
        </p:grpSpPr>
        <p:cxnSp>
          <p:nvCxnSpPr>
            <p:cNvPr id="8" name="Curved Connector 7"/>
            <p:cNvCxnSpPr/>
            <p:nvPr/>
          </p:nvCxnSpPr>
          <p:spPr>
            <a:xfrm rot="5400000">
              <a:off x="6634858" y="2601852"/>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a:off x="6017638" y="2617289"/>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5400000">
              <a:off x="5422469" y="2574985"/>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a:off x="4827300" y="2601852"/>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5400000">
              <a:off x="4210080" y="2617289"/>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5400000">
              <a:off x="3614911" y="2574985"/>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5400000">
              <a:off x="2978641" y="2591844"/>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5400000">
              <a:off x="2361421" y="2607281"/>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5400000">
              <a:off x="1766252" y="2564977"/>
              <a:ext cx="720604" cy="6172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Freeform 37"/>
          <p:cNvSpPr/>
          <p:nvPr/>
        </p:nvSpPr>
        <p:spPr>
          <a:xfrm>
            <a:off x="1211580" y="1389176"/>
            <a:ext cx="6892290" cy="891540"/>
          </a:xfrm>
          <a:custGeom>
            <a:avLst/>
            <a:gdLst>
              <a:gd name="connsiteX0" fmla="*/ 297180 w 6892290"/>
              <a:gd name="connsiteY0" fmla="*/ 891540 h 891540"/>
              <a:gd name="connsiteX1" fmla="*/ 297180 w 6892290"/>
              <a:gd name="connsiteY1" fmla="*/ 891540 h 891540"/>
              <a:gd name="connsiteX2" fmla="*/ 11430 w 6892290"/>
              <a:gd name="connsiteY2" fmla="*/ 880110 h 891540"/>
              <a:gd name="connsiteX3" fmla="*/ 0 w 6892290"/>
              <a:gd name="connsiteY3" fmla="*/ 0 h 891540"/>
              <a:gd name="connsiteX4" fmla="*/ 6892290 w 6892290"/>
              <a:gd name="connsiteY4" fmla="*/ 45720 h 891540"/>
              <a:gd name="connsiteX5" fmla="*/ 6892290 w 6892290"/>
              <a:gd name="connsiteY5" fmla="*/ 880110 h 891540"/>
              <a:gd name="connsiteX6" fmla="*/ 6423660 w 6892290"/>
              <a:gd name="connsiteY6" fmla="*/ 868680 h 89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2290" h="891540">
                <a:moveTo>
                  <a:pt x="297180" y="891540"/>
                </a:moveTo>
                <a:lnTo>
                  <a:pt x="297180" y="891540"/>
                </a:lnTo>
                <a:cubicBezTo>
                  <a:pt x="64811" y="878631"/>
                  <a:pt x="160126" y="880110"/>
                  <a:pt x="11430" y="880110"/>
                </a:cubicBezTo>
                <a:lnTo>
                  <a:pt x="0" y="0"/>
                </a:lnTo>
                <a:lnTo>
                  <a:pt x="6892290" y="45720"/>
                </a:lnTo>
                <a:lnTo>
                  <a:pt x="6892290" y="880110"/>
                </a:lnTo>
                <a:lnTo>
                  <a:pt x="6423660" y="86868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01929" y="6102079"/>
            <a:ext cx="3063339" cy="369332"/>
          </a:xfrm>
          <a:prstGeom prst="rect">
            <a:avLst/>
          </a:prstGeom>
        </p:spPr>
        <p:txBody>
          <a:bodyPr wrap="none">
            <a:spAutoFit/>
          </a:bodyPr>
          <a:lstStyle/>
          <a:p>
            <a:r>
              <a:rPr lang="en-US" b="1" dirty="0">
                <a:solidFill>
                  <a:srgbClr val="FF0000"/>
                </a:solidFill>
                <a:latin typeface="Garamond" panose="02020404030301010803" pitchFamily="18" charset="0"/>
              </a:rPr>
              <a:t>Shift array elements to right? </a:t>
            </a:r>
          </a:p>
        </p:txBody>
      </p:sp>
      <p:sp>
        <p:nvSpPr>
          <p:cNvPr id="7" name="Rectangle 6"/>
          <p:cNvSpPr/>
          <p:nvPr/>
        </p:nvSpPr>
        <p:spPr>
          <a:xfrm>
            <a:off x="7485488" y="6066185"/>
            <a:ext cx="1614545"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ArrayShift.java</a:t>
            </a:r>
          </a:p>
        </p:txBody>
      </p:sp>
      <p:pic>
        <p:nvPicPr>
          <p:cNvPr id="18" name="Picture 17"/>
          <p:cNvPicPr>
            <a:picLocks noChangeAspect="1"/>
          </p:cNvPicPr>
          <p:nvPr/>
        </p:nvPicPr>
        <p:blipFill>
          <a:blip r:embed="rId2"/>
          <a:stretch>
            <a:fillRect/>
          </a:stretch>
        </p:blipFill>
        <p:spPr>
          <a:xfrm>
            <a:off x="1605555" y="4059403"/>
            <a:ext cx="6257925" cy="1809750"/>
          </a:xfrm>
          <a:prstGeom prst="rect">
            <a:avLst/>
          </a:prstGeom>
        </p:spPr>
      </p:pic>
    </p:spTree>
    <p:extLst>
      <p:ext uri="{BB962C8B-B14F-4D97-AF65-F5344CB8AC3E}">
        <p14:creationId xmlns:p14="http://schemas.microsoft.com/office/powerpoint/2010/main" val="31939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Array contents are stored together in one section of memory. </a:t>
            </a:r>
          </a:p>
          <a:p>
            <a:r>
              <a:rPr lang="en-US" dirty="0"/>
              <a:t>The location of the entire array contents can be specified by one memory address, the memory address of the array.</a:t>
            </a:r>
          </a:p>
          <a:p>
            <a:endParaRPr lang="en-US" dirty="0"/>
          </a:p>
        </p:txBody>
      </p:sp>
      <p:sp>
        <p:nvSpPr>
          <p:cNvPr id="3" name="Title 2"/>
          <p:cNvSpPr>
            <a:spLocks noGrp="1"/>
          </p:cNvSpPr>
          <p:nvPr>
            <p:ph type="ctrTitle"/>
          </p:nvPr>
        </p:nvSpPr>
        <p:spPr/>
        <p:txBody>
          <a:bodyPr/>
          <a:lstStyle/>
          <a:p>
            <a:r>
              <a:rPr lang="en-US" dirty="0"/>
              <a:t>Array Assignment (1/2)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17</a:t>
            </a:fld>
            <a:endParaRPr lang="en-US"/>
          </a:p>
        </p:txBody>
      </p:sp>
      <p:sp>
        <p:nvSpPr>
          <p:cNvPr id="6" name="Rectangle 5"/>
          <p:cNvSpPr/>
          <p:nvPr/>
        </p:nvSpPr>
        <p:spPr>
          <a:xfrm>
            <a:off x="2147032" y="2376811"/>
            <a:ext cx="4847312" cy="1754326"/>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Using  = operator</a:t>
            </a:r>
          </a:p>
          <a:p>
            <a:pPr algn="ctr"/>
            <a:endParaRPr lang="en-US" dirty="0">
              <a:latin typeface="Times New Roman" panose="02020603050405020304" pitchFamily="18" charset="0"/>
              <a:cs typeface="Times New Roman" panose="02020603050405020304" pitchFamily="18" charset="0"/>
            </a:endParaRPr>
          </a:p>
          <a:p>
            <a:pPr algn="ctr"/>
            <a:r>
              <a:rPr lang="en-US" dirty="0">
                <a:solidFill>
                  <a:srgbClr val="FF0000"/>
                </a:solidFill>
                <a:latin typeface="Times New Roman" panose="02020603050405020304" pitchFamily="18" charset="0"/>
                <a:cs typeface="Times New Roman" panose="02020603050405020304" pitchFamily="18" charset="0"/>
              </a:rPr>
              <a:t>Does not copy the contents of the array referenced by array1 to array2.</a:t>
            </a:r>
          </a:p>
          <a:p>
            <a:pPr algn="ctr"/>
            <a:endParaRPr lang="en-US" dirty="0">
              <a:solidFill>
                <a:srgbClr val="FF0000"/>
              </a:solidFill>
              <a:latin typeface="Times New Roman" panose="02020603050405020304" pitchFamily="18" charset="0"/>
              <a:cs typeface="Times New Roman" panose="02020603050405020304" pitchFamily="18" charset="0"/>
            </a:endParaRPr>
          </a:p>
          <a:p>
            <a:pPr algn="ctr"/>
            <a:r>
              <a:rPr lang="en-US" dirty="0">
                <a:solidFill>
                  <a:srgbClr val="FF0000"/>
                </a:solidFill>
                <a:latin typeface="Times New Roman" panose="02020603050405020304" pitchFamily="18" charset="0"/>
                <a:cs typeface="Times New Roman" panose="02020603050405020304" pitchFamily="18" charset="0"/>
              </a:rPr>
              <a:t>Copies the reference value from array1 to array2 </a:t>
            </a:r>
          </a:p>
        </p:txBody>
      </p:sp>
      <p:grpSp>
        <p:nvGrpSpPr>
          <p:cNvPr id="18" name="Group 17"/>
          <p:cNvGrpSpPr/>
          <p:nvPr/>
        </p:nvGrpSpPr>
        <p:grpSpPr>
          <a:xfrm>
            <a:off x="490216" y="4342959"/>
            <a:ext cx="2601406" cy="2064852"/>
            <a:chOff x="409535" y="2726650"/>
            <a:chExt cx="3305215" cy="3335902"/>
          </a:xfrm>
        </p:grpSpPr>
        <p:sp>
          <p:nvSpPr>
            <p:cNvPr id="7" name="Rectangle 6"/>
            <p:cNvSpPr/>
            <p:nvPr/>
          </p:nvSpPr>
          <p:spPr>
            <a:xfrm>
              <a:off x="2514600" y="3401458"/>
              <a:ext cx="1200150" cy="1188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mbria Math" panose="02040503050406030204" pitchFamily="18" charset="0"/>
                  <a:ea typeface="Cambria Math" panose="02040503050406030204" pitchFamily="18" charset="0"/>
                </a:rPr>
                <a:t>Elements of array1</a:t>
              </a:r>
            </a:p>
          </p:txBody>
        </p:sp>
        <p:sp>
          <p:nvSpPr>
            <p:cNvPr id="8" name="Rectangle 7"/>
            <p:cNvSpPr/>
            <p:nvPr/>
          </p:nvSpPr>
          <p:spPr>
            <a:xfrm>
              <a:off x="2514600" y="4873832"/>
              <a:ext cx="1200150" cy="1188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mbria Math" panose="02040503050406030204" pitchFamily="18" charset="0"/>
                  <a:ea typeface="Cambria Math" panose="02040503050406030204" pitchFamily="18" charset="0"/>
                </a:rPr>
                <a:t>Elements of array2</a:t>
              </a:r>
            </a:p>
          </p:txBody>
        </p:sp>
        <p:sp>
          <p:nvSpPr>
            <p:cNvPr id="9" name="Rectangle 8"/>
            <p:cNvSpPr/>
            <p:nvPr/>
          </p:nvSpPr>
          <p:spPr>
            <a:xfrm>
              <a:off x="606835" y="2726650"/>
              <a:ext cx="2097061" cy="745850"/>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Before the assignment</a:t>
              </a:r>
            </a:p>
            <a:p>
              <a:r>
                <a:rPr lang="en-US" sz="1200" dirty="0">
                  <a:latin typeface="Cambria Math" panose="02040503050406030204" pitchFamily="18" charset="0"/>
                  <a:ea typeface="Cambria Math" panose="02040503050406030204" pitchFamily="18" charset="0"/>
                </a:rPr>
                <a:t>array2 = array1;</a:t>
              </a:r>
            </a:p>
          </p:txBody>
        </p:sp>
        <p:sp>
          <p:nvSpPr>
            <p:cNvPr id="10" name="Rectangle 9"/>
            <p:cNvSpPr/>
            <p:nvPr/>
          </p:nvSpPr>
          <p:spPr>
            <a:xfrm>
              <a:off x="409535" y="3411221"/>
              <a:ext cx="787550" cy="447510"/>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array1</a:t>
              </a:r>
            </a:p>
          </p:txBody>
        </p:sp>
        <p:sp>
          <p:nvSpPr>
            <p:cNvPr id="11" name="Rectangle 10"/>
            <p:cNvSpPr/>
            <p:nvPr/>
          </p:nvSpPr>
          <p:spPr>
            <a:xfrm>
              <a:off x="420641" y="4831038"/>
              <a:ext cx="787550" cy="447510"/>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array2</a:t>
              </a:r>
            </a:p>
          </p:txBody>
        </p:sp>
        <p:cxnSp>
          <p:nvCxnSpPr>
            <p:cNvPr id="15" name="Straight Arrow Connector 14"/>
            <p:cNvCxnSpPr/>
            <p:nvPr/>
          </p:nvCxnSpPr>
          <p:spPr>
            <a:xfrm>
              <a:off x="1213207" y="3611880"/>
              <a:ext cx="1118513"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a:off x="1194157" y="5044440"/>
              <a:ext cx="1118513"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9" name="Group 18"/>
          <p:cNvGrpSpPr/>
          <p:nvPr/>
        </p:nvGrpSpPr>
        <p:grpSpPr>
          <a:xfrm>
            <a:off x="5200084" y="4371051"/>
            <a:ext cx="2707131" cy="2089909"/>
            <a:chOff x="379067" y="2726650"/>
            <a:chExt cx="3335683" cy="3335902"/>
          </a:xfrm>
        </p:grpSpPr>
        <p:sp>
          <p:nvSpPr>
            <p:cNvPr id="20" name="Rectangle 19"/>
            <p:cNvSpPr/>
            <p:nvPr/>
          </p:nvSpPr>
          <p:spPr>
            <a:xfrm>
              <a:off x="2514600" y="3401458"/>
              <a:ext cx="1200150" cy="1188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mbria Math" panose="02040503050406030204" pitchFamily="18" charset="0"/>
                  <a:ea typeface="Cambria Math" panose="02040503050406030204" pitchFamily="18" charset="0"/>
                </a:rPr>
                <a:t>Elements of array1</a:t>
              </a:r>
            </a:p>
          </p:txBody>
        </p:sp>
        <p:sp>
          <p:nvSpPr>
            <p:cNvPr id="21" name="Rectangle 20"/>
            <p:cNvSpPr/>
            <p:nvPr/>
          </p:nvSpPr>
          <p:spPr>
            <a:xfrm>
              <a:off x="2514600" y="4873832"/>
              <a:ext cx="1200150" cy="1188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mbria Math" panose="02040503050406030204" pitchFamily="18" charset="0"/>
                  <a:ea typeface="Cambria Math" panose="02040503050406030204" pitchFamily="18" charset="0"/>
                </a:rPr>
                <a:t>Elements of array2</a:t>
              </a:r>
            </a:p>
          </p:txBody>
        </p:sp>
        <p:sp>
          <p:nvSpPr>
            <p:cNvPr id="22" name="Rectangle 21"/>
            <p:cNvSpPr/>
            <p:nvPr/>
          </p:nvSpPr>
          <p:spPr>
            <a:xfrm>
              <a:off x="606834" y="2726650"/>
              <a:ext cx="1908753" cy="736907"/>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After the assignment</a:t>
              </a:r>
            </a:p>
            <a:p>
              <a:r>
                <a:rPr lang="en-US" sz="1200" dirty="0">
                  <a:latin typeface="Cambria Math" panose="02040503050406030204" pitchFamily="18" charset="0"/>
                  <a:ea typeface="Cambria Math" panose="02040503050406030204" pitchFamily="18" charset="0"/>
                </a:rPr>
                <a:t>array2 = array1;</a:t>
              </a:r>
            </a:p>
          </p:txBody>
        </p:sp>
        <p:sp>
          <p:nvSpPr>
            <p:cNvPr id="23" name="Rectangle 22"/>
            <p:cNvSpPr/>
            <p:nvPr/>
          </p:nvSpPr>
          <p:spPr>
            <a:xfrm>
              <a:off x="379067" y="3411223"/>
              <a:ext cx="763772" cy="442144"/>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array1</a:t>
              </a:r>
            </a:p>
          </p:txBody>
        </p:sp>
        <p:sp>
          <p:nvSpPr>
            <p:cNvPr id="24" name="Rectangle 23"/>
            <p:cNvSpPr/>
            <p:nvPr/>
          </p:nvSpPr>
          <p:spPr>
            <a:xfrm>
              <a:off x="390172" y="4831037"/>
              <a:ext cx="763769" cy="442144"/>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array2</a:t>
              </a:r>
            </a:p>
          </p:txBody>
        </p:sp>
        <p:cxnSp>
          <p:nvCxnSpPr>
            <p:cNvPr id="25" name="Straight Arrow Connector 24"/>
            <p:cNvCxnSpPr/>
            <p:nvPr/>
          </p:nvCxnSpPr>
          <p:spPr>
            <a:xfrm>
              <a:off x="1213207" y="3611880"/>
              <a:ext cx="1118513"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p:nvPr/>
          </p:nvCxnSpPr>
          <p:spPr>
            <a:xfrm flipV="1">
              <a:off x="1194157" y="3626675"/>
              <a:ext cx="1137563" cy="1417765"/>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88233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Array Assignment (2/2)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04607657"/>
              </p:ext>
            </p:extLst>
          </p:nvPr>
        </p:nvGraphicFramePr>
        <p:xfrm>
          <a:off x="7246675" y="960101"/>
          <a:ext cx="1410145" cy="2966720"/>
        </p:xfrm>
        <a:graphic>
          <a:graphicData uri="http://schemas.openxmlformats.org/drawingml/2006/table">
            <a:tbl>
              <a:tblPr firstRow="1" bandRow="1">
                <a:tableStyleId>{5940675A-B579-460E-94D1-54222C63F5DA}</a:tableStyleId>
              </a:tblPr>
              <a:tblGrid>
                <a:gridCol w="678180">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sz="1100" b="1" dirty="0"/>
                        <a:t>Address</a:t>
                      </a:r>
                    </a:p>
                  </a:txBody>
                  <a:tcPr>
                    <a:solidFill>
                      <a:schemeClr val="bg1">
                        <a:lumMod val="85000"/>
                      </a:schemeClr>
                    </a:solidFill>
                  </a:tcPr>
                </a:tc>
                <a:tc>
                  <a:txBody>
                    <a:bodyPr/>
                    <a:lstStyle/>
                    <a:p>
                      <a:pPr algn="ctr"/>
                      <a:r>
                        <a:rPr lang="en-US" sz="1100"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endParaRPr lang="en-US" sz="1100" dirty="0"/>
                    </a:p>
                  </a:txBody>
                  <a:tcPr/>
                </a:tc>
                <a:tc>
                  <a:txBody>
                    <a:bodyPr/>
                    <a:lstStyle/>
                    <a:p>
                      <a:pPr algn="ctr"/>
                      <a:r>
                        <a:rPr lang="en-US" sz="1100" dirty="0"/>
                        <a:t>10</a:t>
                      </a:r>
                    </a:p>
                  </a:txBody>
                  <a:tcPr/>
                </a:tc>
                <a:extLst>
                  <a:ext uri="{0D108BD9-81ED-4DB2-BD59-A6C34878D82A}">
                    <a16:rowId xmlns:a16="http://schemas.microsoft.com/office/drawing/2014/main" val="4039538610"/>
                  </a:ext>
                </a:extLst>
              </a:tr>
              <a:tr h="370840">
                <a:tc>
                  <a:txBody>
                    <a:bodyPr/>
                    <a:lstStyle/>
                    <a:p>
                      <a:endParaRPr lang="en-US" sz="1100" dirty="0"/>
                    </a:p>
                  </a:txBody>
                  <a:tcPr/>
                </a:tc>
                <a:tc>
                  <a:txBody>
                    <a:bodyPr/>
                    <a:lstStyle/>
                    <a:p>
                      <a:pPr algn="ctr"/>
                      <a:r>
                        <a:rPr lang="en-US" sz="1100" dirty="0"/>
                        <a:t>20</a:t>
                      </a:r>
                    </a:p>
                  </a:txBody>
                  <a:tcPr/>
                </a:tc>
                <a:extLst>
                  <a:ext uri="{0D108BD9-81ED-4DB2-BD59-A6C34878D82A}">
                    <a16:rowId xmlns:a16="http://schemas.microsoft.com/office/drawing/2014/main" val="3909809100"/>
                  </a:ext>
                </a:extLst>
              </a:tr>
              <a:tr h="370840">
                <a:tc>
                  <a:txBody>
                    <a:bodyPr/>
                    <a:lstStyle/>
                    <a:p>
                      <a:endParaRPr lang="en-US" sz="1100"/>
                    </a:p>
                  </a:txBody>
                  <a:tcPr/>
                </a:tc>
                <a:tc>
                  <a:txBody>
                    <a:bodyPr/>
                    <a:lstStyle/>
                    <a:p>
                      <a:pPr algn="ctr"/>
                      <a:r>
                        <a:rPr lang="en-US" sz="1100" dirty="0"/>
                        <a:t>30</a:t>
                      </a:r>
                    </a:p>
                  </a:txBody>
                  <a:tcPr/>
                </a:tc>
                <a:extLst>
                  <a:ext uri="{0D108BD9-81ED-4DB2-BD59-A6C34878D82A}">
                    <a16:rowId xmlns:a16="http://schemas.microsoft.com/office/drawing/2014/main" val="2919620116"/>
                  </a:ext>
                </a:extLst>
              </a:tr>
              <a:tr h="370840">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35607340"/>
                  </a:ext>
                </a:extLst>
              </a:tr>
              <a:tr h="370840">
                <a:tc>
                  <a:txBody>
                    <a:bodyPr/>
                    <a:lstStyle/>
                    <a:p>
                      <a:endParaRPr lang="en-US" sz="1100" dirty="0"/>
                    </a:p>
                  </a:txBody>
                  <a:tcPr/>
                </a:tc>
                <a:tc>
                  <a:txBody>
                    <a:bodyPr/>
                    <a:lstStyle/>
                    <a:p>
                      <a:pPr algn="ctr"/>
                      <a:r>
                        <a:rPr lang="en-US" sz="1100" dirty="0"/>
                        <a:t>0</a:t>
                      </a:r>
                    </a:p>
                  </a:txBody>
                  <a:tcPr/>
                </a:tc>
                <a:extLst>
                  <a:ext uri="{0D108BD9-81ED-4DB2-BD59-A6C34878D82A}">
                    <a16:rowId xmlns:a16="http://schemas.microsoft.com/office/drawing/2014/main" val="2476649495"/>
                  </a:ext>
                </a:extLst>
              </a:tr>
              <a:tr h="370840">
                <a:tc>
                  <a:txBody>
                    <a:bodyPr/>
                    <a:lstStyle/>
                    <a:p>
                      <a:endParaRPr lang="en-US" sz="1100" dirty="0"/>
                    </a:p>
                  </a:txBody>
                  <a:tcPr/>
                </a:tc>
                <a:tc>
                  <a:txBody>
                    <a:bodyPr/>
                    <a:lstStyle/>
                    <a:p>
                      <a:pPr algn="ctr"/>
                      <a:r>
                        <a:rPr lang="en-US" sz="1100" dirty="0"/>
                        <a:t>0</a:t>
                      </a:r>
                    </a:p>
                  </a:txBody>
                  <a:tcPr/>
                </a:tc>
                <a:extLst>
                  <a:ext uri="{0D108BD9-81ED-4DB2-BD59-A6C34878D82A}">
                    <a16:rowId xmlns:a16="http://schemas.microsoft.com/office/drawing/2014/main" val="1096787040"/>
                  </a:ext>
                </a:extLst>
              </a:tr>
              <a:tr h="370840">
                <a:tc>
                  <a:txBody>
                    <a:bodyPr/>
                    <a:lstStyle/>
                    <a:p>
                      <a:endParaRPr lang="en-US" sz="1100" dirty="0"/>
                    </a:p>
                  </a:txBody>
                  <a:tcPr/>
                </a:tc>
                <a:tc>
                  <a:txBody>
                    <a:bodyPr/>
                    <a:lstStyle/>
                    <a:p>
                      <a:pPr algn="ctr"/>
                      <a:r>
                        <a:rPr lang="en-US" sz="1100" dirty="0"/>
                        <a:t>0</a:t>
                      </a:r>
                    </a:p>
                  </a:txBody>
                  <a:tcPr/>
                </a:tc>
                <a:extLst>
                  <a:ext uri="{0D108BD9-81ED-4DB2-BD59-A6C34878D82A}">
                    <a16:rowId xmlns:a16="http://schemas.microsoft.com/office/drawing/2014/main" val="147972592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7012242"/>
              </p:ext>
            </p:extLst>
          </p:nvPr>
        </p:nvGraphicFramePr>
        <p:xfrm>
          <a:off x="4818491" y="1424485"/>
          <a:ext cx="1723517" cy="1121414"/>
        </p:xfrm>
        <a:graphic>
          <a:graphicData uri="http://schemas.openxmlformats.org/drawingml/2006/table">
            <a:tbl>
              <a:tblPr firstRow="1" bandRow="1">
                <a:tableStyleId>{5940675A-B579-460E-94D1-54222C63F5DA}</a:tableStyleId>
              </a:tblPr>
              <a:tblGrid>
                <a:gridCol w="991552">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b="1" dirty="0"/>
                        <a:t>Address</a:t>
                      </a:r>
                    </a:p>
                  </a:txBody>
                  <a:tcPr>
                    <a:solidFill>
                      <a:schemeClr val="bg1">
                        <a:lumMod val="85000"/>
                      </a:schemeClr>
                    </a:solidFill>
                  </a:tcPr>
                </a:tc>
                <a:tc>
                  <a:txBody>
                    <a:bodyPr/>
                    <a:lstStyle/>
                    <a:p>
                      <a:pPr algn="ctr"/>
                      <a:r>
                        <a:rPr lang="en-US" b="1" dirty="0"/>
                        <a:t>value</a:t>
                      </a:r>
                    </a:p>
                  </a:txBody>
                  <a:tcPr>
                    <a:solidFill>
                      <a:schemeClr val="bg1">
                        <a:lumMod val="85000"/>
                      </a:schemeClr>
                    </a:solidFill>
                  </a:tcPr>
                </a:tc>
                <a:extLst>
                  <a:ext uri="{0D108BD9-81ED-4DB2-BD59-A6C34878D82A}">
                    <a16:rowId xmlns:a16="http://schemas.microsoft.com/office/drawing/2014/main" val="2125256935"/>
                  </a:ext>
                </a:extLst>
              </a:tr>
              <a:tr h="379734">
                <a:tc>
                  <a:txBody>
                    <a:bodyPr/>
                    <a:lstStyle/>
                    <a:p>
                      <a:pPr algn="ctr"/>
                      <a:r>
                        <a:rPr lang="en-US" b="1" dirty="0">
                          <a:solidFill>
                            <a:srgbClr val="FF0000"/>
                          </a:solidFill>
                          <a:latin typeface="Courier New" panose="02070309020205020404" pitchFamily="49" charset="0"/>
                          <a:cs typeface="Courier New" panose="02070309020205020404" pitchFamily="49" charset="0"/>
                        </a:rPr>
                        <a:t>a</a:t>
                      </a:r>
                      <a:endParaRPr lang="en-US" dirty="0"/>
                    </a:p>
                  </a:txBody>
                  <a:tcPr/>
                </a:tc>
                <a:tc>
                  <a:txBody>
                    <a:bodyPr/>
                    <a:lstStyle/>
                    <a:p>
                      <a:pPr algn="ctr"/>
                      <a:endParaRPr lang="en-US" dirty="0"/>
                    </a:p>
                  </a:txBody>
                  <a:tcPr/>
                </a:tc>
                <a:extLst>
                  <a:ext uri="{0D108BD9-81ED-4DB2-BD59-A6C34878D82A}">
                    <a16:rowId xmlns:a16="http://schemas.microsoft.com/office/drawing/2014/main" val="4039538610"/>
                  </a:ext>
                </a:extLst>
              </a:tr>
              <a:tr h="370840">
                <a:tc>
                  <a:txBody>
                    <a:bodyPr/>
                    <a:lstStyle/>
                    <a:p>
                      <a:pPr algn="ctr"/>
                      <a:r>
                        <a:rPr lang="en-US" b="1" dirty="0">
                          <a:solidFill>
                            <a:schemeClr val="accent5"/>
                          </a:solidFill>
                        </a:rPr>
                        <a:t>b</a:t>
                      </a:r>
                    </a:p>
                  </a:txBody>
                  <a:tcPr/>
                </a:tc>
                <a:tc>
                  <a:txBody>
                    <a:bodyPr/>
                    <a:lstStyle/>
                    <a:p>
                      <a:pPr algn="ctr"/>
                      <a:endParaRPr lang="en-US" dirty="0"/>
                    </a:p>
                  </a:txBody>
                  <a:tcPr/>
                </a:tc>
                <a:extLst>
                  <a:ext uri="{0D108BD9-81ED-4DB2-BD59-A6C34878D82A}">
                    <a16:rowId xmlns:a16="http://schemas.microsoft.com/office/drawing/2014/main" val="3909809100"/>
                  </a:ext>
                </a:extLst>
              </a:tr>
            </a:tbl>
          </a:graphicData>
        </a:graphic>
      </p:graphicFrame>
      <p:cxnSp>
        <p:nvCxnSpPr>
          <p:cNvPr id="7" name="Curved Connector 6"/>
          <p:cNvCxnSpPr/>
          <p:nvPr/>
        </p:nvCxnSpPr>
        <p:spPr>
          <a:xfrm flipV="1">
            <a:off x="6170816" y="1475722"/>
            <a:ext cx="1135109" cy="51667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p:cNvCxnSpPr/>
          <p:nvPr/>
        </p:nvCxnSpPr>
        <p:spPr>
          <a:xfrm flipV="1">
            <a:off x="3239965" y="1946665"/>
            <a:ext cx="1399368" cy="320711"/>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Curved Connector 8"/>
          <p:cNvCxnSpPr/>
          <p:nvPr/>
        </p:nvCxnSpPr>
        <p:spPr>
          <a:xfrm flipV="1">
            <a:off x="3034225" y="2330812"/>
            <a:ext cx="1615476" cy="1339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15205" y="2104710"/>
            <a:ext cx="3255498" cy="1169551"/>
            <a:chOff x="480715" y="3514018"/>
            <a:chExt cx="4863464" cy="1169551"/>
          </a:xfrm>
        </p:grpSpPr>
        <p:sp>
          <p:nvSpPr>
            <p:cNvPr id="11" name="Rectangle 10"/>
            <p:cNvSpPr/>
            <p:nvPr/>
          </p:nvSpPr>
          <p:spPr>
            <a:xfrm>
              <a:off x="772179" y="3514018"/>
              <a:ext cx="4572000" cy="1169551"/>
            </a:xfrm>
            <a:prstGeom prst="rect">
              <a:avLst/>
            </a:prstGeom>
          </p:spPr>
          <p:txBody>
            <a:bodyPr>
              <a:spAutoFit/>
            </a:bodyPr>
            <a:lstStyle/>
            <a:p>
              <a:r>
                <a:rPr lang="en-US" sz="1400" b="1" dirty="0">
                  <a:solidFill>
                    <a:schemeClr val="accent5"/>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 = {10, 20, 30 }</a:t>
              </a:r>
            </a:p>
            <a:p>
              <a:r>
                <a:rPr lang="en-US" sz="1400" b="1" dirty="0">
                  <a:solidFill>
                    <a:schemeClr val="accent5"/>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b = new int[3];</a:t>
              </a:r>
            </a:p>
            <a:p>
              <a:r>
                <a:rPr lang="en-US" sz="1400" b="1" dirty="0">
                  <a:latin typeface="Courier New" panose="02070309020205020404" pitchFamily="49" charset="0"/>
                  <a:cs typeface="Courier New" panose="02070309020205020404" pitchFamily="49" charset="0"/>
                </a:rPr>
                <a:t>b = a;</a:t>
              </a:r>
            </a:p>
            <a:p>
              <a:r>
                <a:rPr lang="en-US" sz="1400" b="1" dirty="0">
                  <a:latin typeface="Courier New" panose="02070309020205020404" pitchFamily="49" charset="0"/>
                  <a:cs typeface="Courier New" panose="02070309020205020404" pitchFamily="49" charset="0"/>
                </a:rPr>
                <a:t>a[1]++;</a:t>
              </a:r>
            </a:p>
            <a:p>
              <a:r>
                <a:rPr lang="en-US" sz="1400" b="1" dirty="0">
                  <a:latin typeface="Courier New" panose="02070309020205020404" pitchFamily="49" charset="0"/>
                  <a:cs typeface="Courier New" panose="02070309020205020404" pitchFamily="49" charset="0"/>
                </a:rPr>
                <a:t>print( a[1], b[1] )</a:t>
              </a:r>
            </a:p>
          </p:txBody>
        </p:sp>
        <p:pic>
          <p:nvPicPr>
            <p:cNvPr id="12" name="Picture 11"/>
            <p:cNvPicPr>
              <a:picLocks noChangeAspect="1"/>
            </p:cNvPicPr>
            <p:nvPr/>
          </p:nvPicPr>
          <p:blipFill rotWithShape="1">
            <a:blip r:embed="rId2"/>
            <a:srcRect r="9299" b="15680"/>
            <a:stretch/>
          </p:blipFill>
          <p:spPr>
            <a:xfrm>
              <a:off x="480715" y="3559738"/>
              <a:ext cx="285096" cy="1092272"/>
            </a:xfrm>
            <a:prstGeom prst="rect">
              <a:avLst/>
            </a:prstGeom>
          </p:spPr>
        </p:pic>
      </p:grpSp>
      <p:graphicFrame>
        <p:nvGraphicFramePr>
          <p:cNvPr id="13" name="Table 12"/>
          <p:cNvGraphicFramePr>
            <a:graphicFrameLocks noGrp="1"/>
          </p:cNvGraphicFramePr>
          <p:nvPr>
            <p:extLst>
              <p:ext uri="{D42A27DB-BD31-4B8C-83A1-F6EECF244321}">
                <p14:modId xmlns:p14="http://schemas.microsoft.com/office/powerpoint/2010/main" val="566345308"/>
              </p:ext>
            </p:extLst>
          </p:nvPr>
        </p:nvGraphicFramePr>
        <p:xfrm>
          <a:off x="4870050" y="3233860"/>
          <a:ext cx="1723517" cy="1112520"/>
        </p:xfrm>
        <a:graphic>
          <a:graphicData uri="http://schemas.openxmlformats.org/drawingml/2006/table">
            <a:tbl>
              <a:tblPr firstRow="1" bandRow="1">
                <a:tableStyleId>{5940675A-B579-460E-94D1-54222C63F5DA}</a:tableStyleId>
              </a:tblPr>
              <a:tblGrid>
                <a:gridCol w="991552">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b="1" dirty="0"/>
                        <a:t>Address</a:t>
                      </a:r>
                    </a:p>
                  </a:txBody>
                  <a:tcPr>
                    <a:solidFill>
                      <a:schemeClr val="bg1">
                        <a:lumMod val="85000"/>
                      </a:schemeClr>
                    </a:solidFill>
                  </a:tcPr>
                </a:tc>
                <a:tc>
                  <a:txBody>
                    <a:bodyPr/>
                    <a:lstStyle/>
                    <a:p>
                      <a:pPr algn="ctr"/>
                      <a:r>
                        <a:rPr lang="en-US"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Courier New" panose="02070309020205020404" pitchFamily="49" charset="0"/>
                          <a:cs typeface="Courier New" panose="02070309020205020404" pitchFamily="49" charset="0"/>
                        </a:rPr>
                        <a:t>a</a:t>
                      </a:r>
                      <a:endParaRPr lang="en-US" dirty="0"/>
                    </a:p>
                  </a:txBody>
                  <a:tcPr/>
                </a:tc>
                <a:tc>
                  <a:txBody>
                    <a:bodyPr/>
                    <a:lstStyle/>
                    <a:p>
                      <a:pPr algn="ctr"/>
                      <a:endParaRPr lang="en-US" dirty="0"/>
                    </a:p>
                  </a:txBody>
                  <a:tcPr/>
                </a:tc>
                <a:extLst>
                  <a:ext uri="{0D108BD9-81ED-4DB2-BD59-A6C34878D82A}">
                    <a16:rowId xmlns:a16="http://schemas.microsoft.com/office/drawing/2014/main" val="4039538610"/>
                  </a:ext>
                </a:extLst>
              </a:tr>
              <a:tr h="370840">
                <a:tc>
                  <a:txBody>
                    <a:bodyPr/>
                    <a:lstStyle/>
                    <a:p>
                      <a:pPr algn="ctr"/>
                      <a:r>
                        <a:rPr lang="en-US" b="1" dirty="0">
                          <a:solidFill>
                            <a:schemeClr val="accent5"/>
                          </a:solidFill>
                        </a:rPr>
                        <a:t>b</a:t>
                      </a:r>
                    </a:p>
                  </a:txBody>
                  <a:tcPr/>
                </a:tc>
                <a:tc>
                  <a:txBody>
                    <a:bodyPr/>
                    <a:lstStyle/>
                    <a:p>
                      <a:pPr algn="ctr"/>
                      <a:endParaRPr lang="en-US" dirty="0"/>
                    </a:p>
                  </a:txBody>
                  <a:tcPr/>
                </a:tc>
                <a:extLst>
                  <a:ext uri="{0D108BD9-81ED-4DB2-BD59-A6C34878D82A}">
                    <a16:rowId xmlns:a16="http://schemas.microsoft.com/office/drawing/2014/main" val="3909809100"/>
                  </a:ext>
                </a:extLst>
              </a:tr>
            </a:tbl>
          </a:graphicData>
        </a:graphic>
      </p:graphicFrame>
      <p:cxnSp>
        <p:nvCxnSpPr>
          <p:cNvPr id="14" name="Curved Connector 13"/>
          <p:cNvCxnSpPr/>
          <p:nvPr/>
        </p:nvCxnSpPr>
        <p:spPr>
          <a:xfrm>
            <a:off x="1468271" y="2701716"/>
            <a:ext cx="3298585" cy="8844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5400000" flipH="1" flipV="1">
            <a:off x="5742464" y="2163911"/>
            <a:ext cx="2591489" cy="145732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a:off x="6170816" y="2267376"/>
            <a:ext cx="1622097" cy="74133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
          <p:cNvSpPr>
            <a:spLocks noGrp="1"/>
          </p:cNvSpPr>
          <p:nvPr>
            <p:ph idx="1"/>
          </p:nvPr>
        </p:nvSpPr>
        <p:spPr>
          <a:xfrm>
            <a:off x="300182" y="5017609"/>
            <a:ext cx="4518309" cy="1233241"/>
          </a:xfrm>
        </p:spPr>
        <p:txBody>
          <a:bodyPr>
            <a:normAutofit/>
          </a:bodyPr>
          <a:lstStyle/>
          <a:p>
            <a:pPr marL="0" indent="0">
              <a:buNone/>
            </a:pPr>
            <a:r>
              <a:rPr lang="en-US" sz="2000" dirty="0"/>
              <a:t>When we change the value of a[1]</a:t>
            </a:r>
          </a:p>
          <a:p>
            <a:pPr lvl="1"/>
            <a:r>
              <a:rPr lang="en-US" sz="2000" dirty="0"/>
              <a:t>we are also changing the value of b[1]</a:t>
            </a:r>
          </a:p>
          <a:p>
            <a:pPr lvl="1"/>
            <a:endParaRPr lang="en-US" dirty="0"/>
          </a:p>
        </p:txBody>
      </p:sp>
      <p:sp>
        <p:nvSpPr>
          <p:cNvPr id="2" name="TextBox 1"/>
          <p:cNvSpPr txBox="1"/>
          <p:nvPr/>
        </p:nvSpPr>
        <p:spPr>
          <a:xfrm>
            <a:off x="4611550" y="980327"/>
            <a:ext cx="198201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Before statement 3</a:t>
            </a:r>
          </a:p>
        </p:txBody>
      </p:sp>
      <p:sp>
        <p:nvSpPr>
          <p:cNvPr id="18" name="TextBox 17"/>
          <p:cNvSpPr txBox="1"/>
          <p:nvPr/>
        </p:nvSpPr>
        <p:spPr>
          <a:xfrm>
            <a:off x="4855313" y="2854966"/>
            <a:ext cx="172354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after statement 3</a:t>
            </a:r>
          </a:p>
        </p:txBody>
      </p:sp>
      <p:cxnSp>
        <p:nvCxnSpPr>
          <p:cNvPr id="19" name="Curved Connector 18"/>
          <p:cNvCxnSpPr/>
          <p:nvPr/>
        </p:nvCxnSpPr>
        <p:spPr>
          <a:xfrm rot="5400000" flipH="1" flipV="1">
            <a:off x="5691948" y="2094418"/>
            <a:ext cx="2288505" cy="1257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397355179"/>
              </p:ext>
            </p:extLst>
          </p:nvPr>
        </p:nvGraphicFramePr>
        <p:xfrm>
          <a:off x="7284499" y="4247905"/>
          <a:ext cx="1410145" cy="1854200"/>
        </p:xfrm>
        <a:graphic>
          <a:graphicData uri="http://schemas.openxmlformats.org/drawingml/2006/table">
            <a:tbl>
              <a:tblPr firstRow="1" bandRow="1">
                <a:tableStyleId>{5940675A-B579-460E-94D1-54222C63F5DA}</a:tableStyleId>
              </a:tblPr>
              <a:tblGrid>
                <a:gridCol w="678180">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sz="1100" b="1" dirty="0"/>
                        <a:t>Address</a:t>
                      </a:r>
                    </a:p>
                  </a:txBody>
                  <a:tcPr>
                    <a:solidFill>
                      <a:schemeClr val="bg1">
                        <a:lumMod val="85000"/>
                      </a:schemeClr>
                    </a:solidFill>
                  </a:tcPr>
                </a:tc>
                <a:tc>
                  <a:txBody>
                    <a:bodyPr/>
                    <a:lstStyle/>
                    <a:p>
                      <a:pPr algn="ctr"/>
                      <a:r>
                        <a:rPr lang="en-US" sz="1100"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endParaRPr lang="en-US" sz="1100" dirty="0"/>
                    </a:p>
                  </a:txBody>
                  <a:tcPr/>
                </a:tc>
                <a:tc>
                  <a:txBody>
                    <a:bodyPr/>
                    <a:lstStyle/>
                    <a:p>
                      <a:pPr algn="ctr"/>
                      <a:r>
                        <a:rPr lang="en-US" sz="1100" dirty="0"/>
                        <a:t>10</a:t>
                      </a:r>
                    </a:p>
                  </a:txBody>
                  <a:tcPr/>
                </a:tc>
                <a:extLst>
                  <a:ext uri="{0D108BD9-81ED-4DB2-BD59-A6C34878D82A}">
                    <a16:rowId xmlns:a16="http://schemas.microsoft.com/office/drawing/2014/main" val="4039538610"/>
                  </a:ext>
                </a:extLst>
              </a:tr>
              <a:tr h="370840">
                <a:tc>
                  <a:txBody>
                    <a:bodyPr/>
                    <a:lstStyle/>
                    <a:p>
                      <a:endParaRPr lang="en-US" sz="1100" dirty="0"/>
                    </a:p>
                  </a:txBody>
                  <a:tcPr/>
                </a:tc>
                <a:tc>
                  <a:txBody>
                    <a:bodyPr/>
                    <a:lstStyle/>
                    <a:p>
                      <a:pPr algn="ctr"/>
                      <a:r>
                        <a:rPr lang="en-US" sz="1100" dirty="0"/>
                        <a:t>21</a:t>
                      </a:r>
                    </a:p>
                  </a:txBody>
                  <a:tcPr/>
                </a:tc>
                <a:extLst>
                  <a:ext uri="{0D108BD9-81ED-4DB2-BD59-A6C34878D82A}">
                    <a16:rowId xmlns:a16="http://schemas.microsoft.com/office/drawing/2014/main" val="3909809100"/>
                  </a:ext>
                </a:extLst>
              </a:tr>
              <a:tr h="370840">
                <a:tc>
                  <a:txBody>
                    <a:bodyPr/>
                    <a:lstStyle/>
                    <a:p>
                      <a:endParaRPr lang="en-US" sz="1100"/>
                    </a:p>
                  </a:txBody>
                  <a:tcPr/>
                </a:tc>
                <a:tc>
                  <a:txBody>
                    <a:bodyPr/>
                    <a:lstStyle/>
                    <a:p>
                      <a:pPr algn="ctr"/>
                      <a:r>
                        <a:rPr lang="en-US" sz="1100" dirty="0"/>
                        <a:t>30</a:t>
                      </a:r>
                    </a:p>
                  </a:txBody>
                  <a:tcPr/>
                </a:tc>
                <a:extLst>
                  <a:ext uri="{0D108BD9-81ED-4DB2-BD59-A6C34878D82A}">
                    <a16:rowId xmlns:a16="http://schemas.microsoft.com/office/drawing/2014/main" val="2919620116"/>
                  </a:ext>
                </a:extLst>
              </a:tr>
              <a:tr h="370840">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3560734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909748162"/>
              </p:ext>
            </p:extLst>
          </p:nvPr>
        </p:nvGraphicFramePr>
        <p:xfrm>
          <a:off x="4870050" y="5261346"/>
          <a:ext cx="1723517" cy="1112520"/>
        </p:xfrm>
        <a:graphic>
          <a:graphicData uri="http://schemas.openxmlformats.org/drawingml/2006/table">
            <a:tbl>
              <a:tblPr firstRow="1" bandRow="1">
                <a:tableStyleId>{5940675A-B579-460E-94D1-54222C63F5DA}</a:tableStyleId>
              </a:tblPr>
              <a:tblGrid>
                <a:gridCol w="991552">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b="1" dirty="0"/>
                        <a:t>Address</a:t>
                      </a:r>
                    </a:p>
                  </a:txBody>
                  <a:tcPr>
                    <a:solidFill>
                      <a:schemeClr val="bg1">
                        <a:lumMod val="85000"/>
                      </a:schemeClr>
                    </a:solidFill>
                  </a:tcPr>
                </a:tc>
                <a:tc>
                  <a:txBody>
                    <a:bodyPr/>
                    <a:lstStyle/>
                    <a:p>
                      <a:pPr algn="ctr"/>
                      <a:r>
                        <a:rPr lang="en-US"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Courier New" panose="02070309020205020404" pitchFamily="49" charset="0"/>
                          <a:cs typeface="Courier New" panose="02070309020205020404" pitchFamily="49" charset="0"/>
                        </a:rPr>
                        <a:t>a</a:t>
                      </a:r>
                      <a:endParaRPr lang="en-US" dirty="0"/>
                    </a:p>
                  </a:txBody>
                  <a:tcPr/>
                </a:tc>
                <a:tc>
                  <a:txBody>
                    <a:bodyPr/>
                    <a:lstStyle/>
                    <a:p>
                      <a:pPr algn="ctr"/>
                      <a:endParaRPr lang="en-US" dirty="0"/>
                    </a:p>
                  </a:txBody>
                  <a:tcPr/>
                </a:tc>
                <a:extLst>
                  <a:ext uri="{0D108BD9-81ED-4DB2-BD59-A6C34878D82A}">
                    <a16:rowId xmlns:a16="http://schemas.microsoft.com/office/drawing/2014/main" val="4039538610"/>
                  </a:ext>
                </a:extLst>
              </a:tr>
              <a:tr h="370840">
                <a:tc>
                  <a:txBody>
                    <a:bodyPr/>
                    <a:lstStyle/>
                    <a:p>
                      <a:pPr algn="ctr"/>
                      <a:r>
                        <a:rPr lang="en-US" b="1" dirty="0">
                          <a:solidFill>
                            <a:schemeClr val="accent5"/>
                          </a:solidFill>
                        </a:rPr>
                        <a:t>b</a:t>
                      </a:r>
                    </a:p>
                  </a:txBody>
                  <a:tcPr/>
                </a:tc>
                <a:tc>
                  <a:txBody>
                    <a:bodyPr/>
                    <a:lstStyle/>
                    <a:p>
                      <a:pPr algn="ctr"/>
                      <a:endParaRPr lang="en-US" dirty="0"/>
                    </a:p>
                  </a:txBody>
                  <a:tcPr/>
                </a:tc>
                <a:extLst>
                  <a:ext uri="{0D108BD9-81ED-4DB2-BD59-A6C34878D82A}">
                    <a16:rowId xmlns:a16="http://schemas.microsoft.com/office/drawing/2014/main" val="3909809100"/>
                  </a:ext>
                </a:extLst>
              </a:tr>
            </a:tbl>
          </a:graphicData>
        </a:graphic>
      </p:graphicFrame>
      <p:sp>
        <p:nvSpPr>
          <p:cNvPr id="43" name="TextBox 42"/>
          <p:cNvSpPr txBox="1"/>
          <p:nvPr/>
        </p:nvSpPr>
        <p:spPr>
          <a:xfrm>
            <a:off x="4766856" y="4796400"/>
            <a:ext cx="172354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after statement 4</a:t>
            </a:r>
          </a:p>
        </p:txBody>
      </p:sp>
      <p:cxnSp>
        <p:nvCxnSpPr>
          <p:cNvPr id="44" name="Curved Connector 43"/>
          <p:cNvCxnSpPr/>
          <p:nvPr/>
        </p:nvCxnSpPr>
        <p:spPr>
          <a:xfrm flipV="1">
            <a:off x="6184211" y="4796400"/>
            <a:ext cx="1280550" cy="10100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flipV="1">
            <a:off x="6325730" y="4894875"/>
            <a:ext cx="1368125" cy="135505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221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altLang="en-US" sz="3000" dirty="0"/>
              <a:t>Using a loop:</a:t>
            </a:r>
          </a:p>
          <a:p>
            <a:pPr>
              <a:buFont typeface="Monotype Sorts" pitchFamily="2" charset="2"/>
              <a:buNone/>
            </a:pPr>
            <a:endParaRPr lang="en-US" altLang="en-US" sz="3000" dirty="0"/>
          </a:p>
          <a:p>
            <a:pPr>
              <a:buFont typeface="Monotype Sorts" pitchFamily="2" charset="2"/>
              <a:buNone/>
            </a:pPr>
            <a:endParaRPr lang="en-US" altLang="en-US" sz="3000" dirty="0"/>
          </a:p>
          <a:p>
            <a:pPr>
              <a:buFont typeface="Monotype Sorts" pitchFamily="2" charset="2"/>
              <a:buNone/>
            </a:pPr>
            <a:endParaRPr lang="en-US" altLang="en-US" sz="400" dirty="0"/>
          </a:p>
          <a:p>
            <a:r>
              <a:rPr lang="en-US" altLang="en-US" sz="3000" dirty="0"/>
              <a:t>Using the </a:t>
            </a:r>
            <a:r>
              <a:rPr lang="en-US" altLang="en-US" sz="3000" dirty="0" err="1"/>
              <a:t>arraycopy</a:t>
            </a:r>
            <a:r>
              <a:rPr lang="en-US" altLang="en-US" sz="3000" dirty="0"/>
              <a:t> utility</a:t>
            </a:r>
          </a:p>
          <a:p>
            <a:endParaRPr lang="en-US" altLang="en-US" sz="2800" dirty="0"/>
          </a:p>
          <a:p>
            <a:endParaRPr lang="en-US" altLang="en-US" sz="2800" dirty="0"/>
          </a:p>
          <a:p>
            <a:endParaRPr lang="en-US" altLang="en-US" sz="2800" dirty="0"/>
          </a:p>
          <a:p>
            <a:endParaRPr lang="en-US" altLang="en-US" sz="2800" dirty="0"/>
          </a:p>
          <a:p>
            <a:endParaRPr lang="en-US" altLang="en-US" sz="2800" dirty="0"/>
          </a:p>
          <a:p>
            <a:r>
              <a:rPr lang="en-US" altLang="en-US" sz="2800" dirty="0"/>
              <a:t>Using </a:t>
            </a:r>
            <a:r>
              <a:rPr lang="en-US" altLang="en-US" sz="2800" dirty="0">
                <a:solidFill>
                  <a:schemeClr val="accent5"/>
                </a:solidFill>
              </a:rPr>
              <a:t>clone</a:t>
            </a:r>
            <a:r>
              <a:rPr lang="en-US" altLang="en-US" sz="2800" dirty="0"/>
              <a:t> method</a:t>
            </a:r>
          </a:p>
          <a:p>
            <a:pPr marL="457200" lvl="1" indent="0">
              <a:buNone/>
            </a:pPr>
            <a:r>
              <a:rPr lang="en-US" sz="2400" dirty="0" err="1">
                <a:cs typeface="Courier New" panose="02070309020205020404" pitchFamily="49" charset="0"/>
              </a:rPr>
              <a:t>targetArray</a:t>
            </a:r>
            <a:r>
              <a:rPr lang="en-US" sz="2400" dirty="0">
                <a:cs typeface="Courier New" panose="02070309020205020404" pitchFamily="49" charset="0"/>
              </a:rPr>
              <a:t> = </a:t>
            </a:r>
            <a:r>
              <a:rPr lang="en-US" sz="2400" dirty="0" err="1">
                <a:cs typeface="Courier New" panose="02070309020205020404" pitchFamily="49" charset="0"/>
              </a:rPr>
              <a:t>sourceArray.clone</a:t>
            </a:r>
            <a:r>
              <a:rPr lang="en-US" sz="2400" dirty="0">
                <a:cs typeface="Courier New" panose="02070309020205020404" pitchFamily="49" charset="0"/>
              </a:rPr>
              <a:t>()</a:t>
            </a:r>
            <a:endParaRPr lang="en-US" altLang="en-US" sz="2400" dirty="0"/>
          </a:p>
        </p:txBody>
      </p:sp>
      <p:sp>
        <p:nvSpPr>
          <p:cNvPr id="3" name="Title 2"/>
          <p:cNvSpPr>
            <a:spLocks noGrp="1"/>
          </p:cNvSpPr>
          <p:nvPr>
            <p:ph type="ctrTitle"/>
          </p:nvPr>
        </p:nvSpPr>
        <p:spPr/>
        <p:txBody>
          <a:bodyPr/>
          <a:lstStyle/>
          <a:p>
            <a:r>
              <a:rPr lang="en-US" dirty="0"/>
              <a:t>Copying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19</a:t>
            </a:fld>
            <a:endParaRPr lang="en-US"/>
          </a:p>
        </p:txBody>
      </p:sp>
      <p:sp>
        <p:nvSpPr>
          <p:cNvPr id="5" name="Rectangle 4"/>
          <p:cNvSpPr/>
          <p:nvPr/>
        </p:nvSpPr>
        <p:spPr>
          <a:xfrm>
            <a:off x="1441460" y="1455695"/>
            <a:ext cx="6723664" cy="1200329"/>
          </a:xfrm>
          <a:prstGeom prst="rect">
            <a:avLst/>
          </a:prstGeom>
          <a:solidFill>
            <a:schemeClr val="accent6">
              <a:lumMod val="20000"/>
              <a:lumOff val="80000"/>
            </a:schemeClr>
          </a:solidFill>
        </p:spPr>
        <p:txBody>
          <a:bodyPr wrap="square">
            <a:spAutoFit/>
          </a:bodyPr>
          <a:lstStyle/>
          <a:p>
            <a:r>
              <a:rPr lang="en-US" dirty="0">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sourceArray</a:t>
            </a:r>
            <a:r>
              <a:rPr lang="en-US" dirty="0">
                <a:latin typeface="Times New Roman" panose="02020603050405020304" pitchFamily="18" charset="0"/>
                <a:cs typeface="Times New Roman" panose="02020603050405020304" pitchFamily="18" charset="0"/>
              </a:rPr>
              <a:t> = {2, 3, 1, 5, 10};</a:t>
            </a:r>
          </a:p>
          <a:p>
            <a:r>
              <a:rPr lang="en-US" dirty="0">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targetArray</a:t>
            </a:r>
            <a:r>
              <a:rPr lang="en-US" dirty="0">
                <a:latin typeface="Times New Roman" panose="02020603050405020304" pitchFamily="18" charset="0"/>
                <a:cs typeface="Times New Roman" panose="02020603050405020304" pitchFamily="18" charset="0"/>
              </a:rPr>
              <a:t> = new int[</a:t>
            </a:r>
            <a:r>
              <a:rPr lang="en-US" dirty="0" err="1">
                <a:latin typeface="Times New Roman" panose="02020603050405020304" pitchFamily="18" charset="0"/>
                <a:cs typeface="Times New Roman" panose="02020603050405020304" pitchFamily="18" charset="0"/>
              </a:rPr>
              <a:t>sourceArray.length</a:t>
            </a:r>
            <a:r>
              <a:rPr lang="en-US" dirty="0">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a:t>
            </a:r>
            <a:r>
              <a:rPr lang="en-US" dirty="0" err="1">
                <a:latin typeface="Times New Roman" panose="02020603050405020304" pitchFamily="18" charset="0"/>
                <a:cs typeface="Times New Roman" panose="02020603050405020304" pitchFamily="18" charset="0"/>
              </a:rPr>
              <a:t>sourceArray.length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targetArray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sourceArray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p:txBody>
      </p:sp>
      <p:sp>
        <p:nvSpPr>
          <p:cNvPr id="7" name="Rectangle 6"/>
          <p:cNvSpPr/>
          <p:nvPr/>
        </p:nvSpPr>
        <p:spPr>
          <a:xfrm>
            <a:off x="1441460" y="3356919"/>
            <a:ext cx="6723664" cy="1200329"/>
          </a:xfrm>
          <a:prstGeom prst="rect">
            <a:avLst/>
          </a:prstGeom>
          <a:solidFill>
            <a:schemeClr val="accent6">
              <a:lumMod val="20000"/>
              <a:lumOff val="80000"/>
            </a:schemeClr>
          </a:solidFill>
        </p:spPr>
        <p:txBody>
          <a:bodyPr wrap="square">
            <a:spAutoFit/>
          </a:bodyPr>
          <a:lstStyle/>
          <a:p>
            <a:r>
              <a:rPr lang="en-US" dirty="0">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sourceArray</a:t>
            </a:r>
            <a:r>
              <a:rPr lang="en-US" dirty="0">
                <a:latin typeface="Times New Roman" panose="02020603050405020304" pitchFamily="18" charset="0"/>
                <a:cs typeface="Times New Roman" panose="02020603050405020304" pitchFamily="18" charset="0"/>
              </a:rPr>
              <a:t> = {2, 3, 1, 5, 10};</a:t>
            </a:r>
          </a:p>
          <a:p>
            <a:r>
              <a:rPr lang="en-US" dirty="0">
                <a:solidFill>
                  <a:schemeClr val="accent5"/>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targetArray</a:t>
            </a:r>
            <a:r>
              <a:rPr lang="en-US" dirty="0">
                <a:latin typeface="Times New Roman" panose="02020603050405020304" pitchFamily="18" charset="0"/>
                <a:cs typeface="Times New Roman" panose="02020603050405020304" pitchFamily="18" charset="0"/>
              </a:rPr>
              <a:t> = new int[</a:t>
            </a:r>
            <a:r>
              <a:rPr lang="en-US" dirty="0" err="1">
                <a:latin typeface="Times New Roman" panose="02020603050405020304" pitchFamily="18" charset="0"/>
                <a:cs typeface="Times New Roman" panose="02020603050405020304" pitchFamily="18" charset="0"/>
              </a:rPr>
              <a:t>sourceArray.length</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System.arraycopy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sourceArray</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targetArray</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sourceArray.length</a:t>
            </a:r>
            <a:r>
              <a:rPr lang="en-US" dirty="0">
                <a:latin typeface="Times New Roman" panose="02020603050405020304" pitchFamily="18" charset="0"/>
                <a:cs typeface="Times New Roman" panose="02020603050405020304" pitchFamily="18" charset="0"/>
              </a:rPr>
              <a:t>);</a:t>
            </a:r>
          </a:p>
        </p:txBody>
      </p:sp>
      <p:sp>
        <p:nvSpPr>
          <p:cNvPr id="9" name="Rectangle 8"/>
          <p:cNvSpPr/>
          <p:nvPr/>
        </p:nvSpPr>
        <p:spPr>
          <a:xfrm>
            <a:off x="693479" y="4875278"/>
            <a:ext cx="7721651" cy="584775"/>
          </a:xfrm>
          <a:prstGeom prst="rect">
            <a:avLst/>
          </a:prstGeom>
        </p:spPr>
        <p:txBody>
          <a:bodyPr wrap="square">
            <a:spAutoFit/>
          </a:bodyPr>
          <a:lstStyle/>
          <a:p>
            <a:r>
              <a:rPr lang="en-US" sz="1600" dirty="0">
                <a:solidFill>
                  <a:schemeClr val="accent5"/>
                </a:solidFill>
                <a:latin typeface="Times New Roman" panose="02020603050405020304" pitchFamily="18" charset="0"/>
                <a:cs typeface="Times New Roman" panose="02020603050405020304" pitchFamily="18" charset="0"/>
              </a:rPr>
              <a:t>The syntax for </a:t>
            </a:r>
            <a:r>
              <a:rPr lang="en-US" sz="1600" dirty="0" err="1">
                <a:solidFill>
                  <a:schemeClr val="accent5"/>
                </a:solidFill>
                <a:latin typeface="Times New Roman" panose="02020603050405020304" pitchFamily="18" charset="0"/>
                <a:cs typeface="Times New Roman" panose="02020603050405020304" pitchFamily="18" charset="0"/>
              </a:rPr>
              <a:t>arraycopy</a:t>
            </a:r>
            <a:r>
              <a:rPr lang="en-US" sz="1600" dirty="0">
                <a:solidFill>
                  <a:schemeClr val="accent5"/>
                </a:solidFill>
                <a:latin typeface="Times New Roman" panose="02020603050405020304" pitchFamily="18" charset="0"/>
                <a:cs typeface="Times New Roman" panose="02020603050405020304" pitchFamily="18" charset="0"/>
              </a:rPr>
              <a:t> is:</a:t>
            </a:r>
          </a:p>
          <a:p>
            <a:pPr algn="ctr"/>
            <a:r>
              <a:rPr lang="en-US" sz="1600" dirty="0" err="1">
                <a:latin typeface="Times New Roman" panose="02020603050405020304" pitchFamily="18" charset="0"/>
                <a:cs typeface="Times New Roman" panose="02020603050405020304" pitchFamily="18" charset="0"/>
              </a:rPr>
              <a:t>arraycopy</a:t>
            </a:r>
            <a:r>
              <a:rPr lang="en-US" sz="1600" dirty="0">
                <a:latin typeface="Times New Roman" panose="02020603050405020304" pitchFamily="18" charset="0"/>
                <a:cs typeface="Times New Roman" panose="02020603050405020304" pitchFamily="18" charset="0"/>
              </a:rPr>
              <a:t>( </a:t>
            </a:r>
            <a:r>
              <a:rPr lang="en-US" sz="1600" dirty="0" err="1">
                <a:solidFill>
                  <a:schemeClr val="accent5"/>
                </a:solidFill>
                <a:latin typeface="Times New Roman" panose="02020603050405020304" pitchFamily="18" charset="0"/>
                <a:cs typeface="Times New Roman" panose="02020603050405020304" pitchFamily="18" charset="0"/>
              </a:rPr>
              <a:t>sourceArray</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chemeClr val="accent6"/>
                </a:solidFill>
                <a:latin typeface="Times New Roman" panose="02020603050405020304" pitchFamily="18" charset="0"/>
                <a:cs typeface="Times New Roman" panose="02020603050405020304" pitchFamily="18" charset="0"/>
              </a:rPr>
              <a:t>srcPos</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chemeClr val="accent5"/>
                </a:solidFill>
                <a:latin typeface="Times New Roman" panose="02020603050405020304" pitchFamily="18" charset="0"/>
                <a:cs typeface="Times New Roman" panose="02020603050405020304" pitchFamily="18" charset="0"/>
              </a:rPr>
              <a:t>targetArray</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chemeClr val="accent6"/>
                </a:solidFill>
                <a:latin typeface="Times New Roman" panose="02020603050405020304" pitchFamily="18" charset="0"/>
                <a:cs typeface="Times New Roman" panose="02020603050405020304" pitchFamily="18" charset="0"/>
              </a:rPr>
              <a:t>tarPos</a:t>
            </a:r>
            <a:r>
              <a:rPr lang="en-US" sz="1600" dirty="0">
                <a:solidFill>
                  <a:srgbClr val="FF0000"/>
                </a:solidFill>
                <a:latin typeface="Times New Roman" panose="02020603050405020304" pitchFamily="18" charset="0"/>
                <a:cs typeface="Times New Roman" panose="02020603050405020304" pitchFamily="18" charset="0"/>
              </a:rPr>
              <a:t>, length); </a:t>
            </a:r>
          </a:p>
        </p:txBody>
      </p:sp>
      <p:sp>
        <p:nvSpPr>
          <p:cNvPr id="6" name="Rectangle 5"/>
          <p:cNvSpPr/>
          <p:nvPr/>
        </p:nvSpPr>
        <p:spPr>
          <a:xfrm>
            <a:off x="7327242" y="6034321"/>
            <a:ext cx="1650837"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ArrayCopy.java</a:t>
            </a:r>
          </a:p>
        </p:txBody>
      </p:sp>
    </p:spTree>
    <p:extLst>
      <p:ext uri="{BB962C8B-B14F-4D97-AF65-F5344CB8AC3E}">
        <p14:creationId xmlns:p14="http://schemas.microsoft.com/office/powerpoint/2010/main" val="358514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Please note that information in this lecture is mainly taken from: </a:t>
            </a:r>
          </a:p>
          <a:p>
            <a:pPr lvl="1"/>
            <a:r>
              <a:rPr lang="en-US" dirty="0"/>
              <a:t>Liang, Y. Daniel - Introduction to Java programming and data structures, comprehensive version (2019, Pearson).</a:t>
            </a:r>
          </a:p>
          <a:p>
            <a:pPr marL="0" indent="0">
              <a:buNone/>
            </a:pPr>
            <a:r>
              <a:rPr lang="en-US" dirty="0"/>
              <a:t> </a:t>
            </a:r>
          </a:p>
        </p:txBody>
      </p:sp>
      <p:sp>
        <p:nvSpPr>
          <p:cNvPr id="4" name="Title 3"/>
          <p:cNvSpPr>
            <a:spLocks noGrp="1"/>
          </p:cNvSpPr>
          <p:nvPr>
            <p:ph type="ctrTitle"/>
          </p:nvPr>
        </p:nvSpPr>
        <p:spPr/>
        <p:txBody>
          <a:bodyPr/>
          <a:lstStyle/>
          <a:p>
            <a:r>
              <a:rPr lang="en-US" dirty="0"/>
              <a:t>Declaration</a:t>
            </a:r>
          </a:p>
        </p:txBody>
      </p:sp>
      <p:sp>
        <p:nvSpPr>
          <p:cNvPr id="3" name="Slide Number Placeholder 2"/>
          <p:cNvSpPr>
            <a:spLocks noGrp="1"/>
          </p:cNvSpPr>
          <p:nvPr>
            <p:ph type="sldNum" sz="quarter" idx="12"/>
          </p:nvPr>
        </p:nvSpPr>
        <p:spPr/>
        <p:txBody>
          <a:bodyPr/>
          <a:lstStyle/>
          <a:p>
            <a:fld id="{99AE015D-4E99-42B8-B1B4-4F7FEE987B9B}" type="slidenum">
              <a:rPr lang="en-US" smtClean="0"/>
              <a:t>2</a:t>
            </a:fld>
            <a:endParaRPr lang="en-US"/>
          </a:p>
        </p:txBody>
      </p:sp>
    </p:spTree>
    <p:extLst>
      <p:ext uri="{BB962C8B-B14F-4D97-AF65-F5344CB8AC3E}">
        <p14:creationId xmlns:p14="http://schemas.microsoft.com/office/powerpoint/2010/main" val="412837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You can use both array indexed variables and entire arrays as arguments to methods.</a:t>
            </a:r>
          </a:p>
          <a:p>
            <a:r>
              <a:rPr lang="en-US" dirty="0">
                <a:solidFill>
                  <a:srgbClr val="FF0000"/>
                </a:solidFill>
              </a:rPr>
              <a:t>Passing an indexed variable</a:t>
            </a:r>
            <a:r>
              <a:rPr lang="en-US" dirty="0"/>
              <a:t>: </a:t>
            </a:r>
          </a:p>
          <a:p>
            <a:pPr lvl="1"/>
            <a:r>
              <a:rPr lang="en-US" dirty="0"/>
              <a:t>Can be an argument to a method in exactly the same way that any variable of the array base type can be an argument. </a:t>
            </a:r>
          </a:p>
          <a:p>
            <a:pPr lvl="1"/>
            <a:r>
              <a:rPr lang="en-US" dirty="0"/>
              <a:t>Suppose we have the following declaration, </a:t>
            </a:r>
          </a:p>
          <a:p>
            <a:pPr marL="914400" lvl="2" indent="0">
              <a:buNone/>
            </a:pPr>
            <a:r>
              <a:rPr lang="en-US" dirty="0" err="1">
                <a:solidFill>
                  <a:srgbClr val="FF0000"/>
                </a:solidFill>
              </a:rPr>
              <a:t>int</a:t>
            </a:r>
            <a:r>
              <a:rPr lang="en-US" dirty="0">
                <a:solidFill>
                  <a:srgbClr val="FF0000"/>
                </a:solidFill>
              </a:rPr>
              <a:t>[] </a:t>
            </a:r>
            <a:r>
              <a:rPr lang="en-US" b="1" dirty="0" err="1">
                <a:solidFill>
                  <a:schemeClr val="accent5"/>
                </a:solidFill>
              </a:rPr>
              <a:t>myArray</a:t>
            </a:r>
            <a:r>
              <a:rPr lang="en-US" dirty="0">
                <a:solidFill>
                  <a:srgbClr val="FF0000"/>
                </a:solidFill>
              </a:rPr>
              <a:t> = {3, 5, 2, 5};</a:t>
            </a:r>
          </a:p>
          <a:p>
            <a:pPr lvl="1"/>
            <a:r>
              <a:rPr lang="en-US" dirty="0"/>
              <a:t>Suppose that </a:t>
            </a:r>
            <a:r>
              <a:rPr lang="en-US" dirty="0" err="1">
                <a:solidFill>
                  <a:schemeClr val="accent5"/>
                </a:solidFill>
              </a:rPr>
              <a:t>myMethod</a:t>
            </a:r>
            <a:r>
              <a:rPr lang="en-US" dirty="0"/>
              <a:t> is a method that takes one argument of type int, so the following is legal</a:t>
            </a:r>
            <a:endParaRPr lang="en-US" dirty="0">
              <a:solidFill>
                <a:srgbClr val="FF0000"/>
              </a:solidFill>
            </a:endParaRPr>
          </a:p>
          <a:p>
            <a:pPr marL="457200" lvl="1" indent="0">
              <a:buNone/>
            </a:pPr>
            <a:r>
              <a:rPr lang="en-US" dirty="0"/>
              <a:t>	</a:t>
            </a:r>
            <a:r>
              <a:rPr lang="en-US" dirty="0" err="1">
                <a:solidFill>
                  <a:schemeClr val="accent5"/>
                </a:solidFill>
              </a:rPr>
              <a:t>myMethod</a:t>
            </a:r>
            <a:r>
              <a:rPr lang="en-US" dirty="0"/>
              <a:t> (</a:t>
            </a:r>
            <a:r>
              <a:rPr lang="en-US" dirty="0" err="1"/>
              <a:t>myArray</a:t>
            </a:r>
            <a:r>
              <a:rPr lang="en-US" dirty="0"/>
              <a:t>[</a:t>
            </a:r>
            <a:r>
              <a:rPr lang="en-US" dirty="0" err="1"/>
              <a:t>myIndex</a:t>
            </a:r>
            <a:r>
              <a:rPr lang="en-US" dirty="0"/>
              <a:t>]) ,where 0&lt;=</a:t>
            </a:r>
            <a:r>
              <a:rPr lang="en-US" dirty="0" err="1"/>
              <a:t>myIndex</a:t>
            </a:r>
            <a:r>
              <a:rPr lang="en-US" dirty="0"/>
              <a:t>&lt;4</a:t>
            </a:r>
          </a:p>
          <a:p>
            <a:r>
              <a:rPr lang="en-US" dirty="0">
                <a:solidFill>
                  <a:srgbClr val="FF0000"/>
                </a:solidFill>
              </a:rPr>
              <a:t>Passing an array</a:t>
            </a:r>
            <a:r>
              <a:rPr lang="en-US" dirty="0"/>
              <a:t>: </a:t>
            </a:r>
          </a:p>
          <a:p>
            <a:pPr lvl="1"/>
            <a:r>
              <a:rPr lang="en-US" dirty="0"/>
              <a:t>The reference ( name ) of the array is passed to the method.</a:t>
            </a:r>
          </a:p>
          <a:p>
            <a:pPr lvl="1"/>
            <a:r>
              <a:rPr lang="en-US" dirty="0">
                <a:solidFill>
                  <a:schemeClr val="accent5"/>
                </a:solidFill>
              </a:rPr>
              <a:t>public static void </a:t>
            </a:r>
            <a:r>
              <a:rPr lang="en-US" dirty="0" err="1"/>
              <a:t>printArray</a:t>
            </a:r>
            <a:r>
              <a:rPr lang="en-US" dirty="0"/>
              <a:t>(</a:t>
            </a:r>
            <a:r>
              <a:rPr lang="en-US" dirty="0">
                <a:solidFill>
                  <a:schemeClr val="accent5"/>
                </a:solidFill>
              </a:rPr>
              <a:t>int</a:t>
            </a:r>
            <a:r>
              <a:rPr lang="en-US" dirty="0"/>
              <a:t>[] a) // </a:t>
            </a:r>
            <a:r>
              <a:rPr lang="en-US" dirty="0" err="1"/>
              <a:t>printArray</a:t>
            </a:r>
            <a:r>
              <a:rPr lang="en-US" dirty="0"/>
              <a:t> is a method that takes argument of type array (</a:t>
            </a:r>
            <a:r>
              <a:rPr lang="en-US" dirty="0" err="1">
                <a:solidFill>
                  <a:schemeClr val="accent5"/>
                </a:solidFill>
              </a:rPr>
              <a:t>int</a:t>
            </a:r>
            <a:r>
              <a:rPr lang="en-US" dirty="0"/>
              <a:t>[]).</a:t>
            </a:r>
          </a:p>
          <a:p>
            <a:pPr lvl="1"/>
            <a:r>
              <a:rPr lang="en-US" dirty="0"/>
              <a:t>To call this method, use:  </a:t>
            </a:r>
            <a:r>
              <a:rPr lang="en-US" dirty="0" err="1"/>
              <a:t>printArray</a:t>
            </a:r>
            <a:r>
              <a:rPr lang="en-US" dirty="0"/>
              <a:t>( </a:t>
            </a:r>
            <a:r>
              <a:rPr lang="en-US" b="1" dirty="0" err="1"/>
              <a:t>myArray</a:t>
            </a:r>
            <a:r>
              <a:rPr lang="en-US" b="1" dirty="0">
                <a:solidFill>
                  <a:schemeClr val="accent5"/>
                </a:solidFill>
              </a:rPr>
              <a:t> </a:t>
            </a:r>
            <a:r>
              <a:rPr lang="en-US" dirty="0"/>
              <a:t>);</a:t>
            </a:r>
          </a:p>
        </p:txBody>
      </p:sp>
      <p:sp>
        <p:nvSpPr>
          <p:cNvPr id="3" name="Title 2"/>
          <p:cNvSpPr>
            <a:spLocks noGrp="1"/>
          </p:cNvSpPr>
          <p:nvPr>
            <p:ph type="ctrTitle"/>
          </p:nvPr>
        </p:nvSpPr>
        <p:spPr/>
        <p:txBody>
          <a:bodyPr/>
          <a:lstStyle/>
          <a:p>
            <a:r>
              <a:rPr lang="en-US" dirty="0"/>
              <a:t>Arrays and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20</a:t>
            </a:fld>
            <a:endParaRPr lang="en-US"/>
          </a:p>
        </p:txBody>
      </p:sp>
    </p:spTree>
    <p:extLst>
      <p:ext uri="{BB962C8B-B14F-4D97-AF65-F5344CB8AC3E}">
        <p14:creationId xmlns:p14="http://schemas.microsoft.com/office/powerpoint/2010/main" val="1318700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b="6078"/>
          <a:stretch/>
        </p:blipFill>
        <p:spPr>
          <a:xfrm>
            <a:off x="1342292" y="1730253"/>
            <a:ext cx="6093436" cy="3093793"/>
          </a:xfrm>
          <a:prstGeom prst="rect">
            <a:avLst/>
          </a:prstGeom>
        </p:spPr>
      </p:pic>
      <p:sp>
        <p:nvSpPr>
          <p:cNvPr id="2" name="Content Placeholder 1"/>
          <p:cNvSpPr>
            <a:spLocks noGrp="1"/>
          </p:cNvSpPr>
          <p:nvPr>
            <p:ph idx="1"/>
          </p:nvPr>
        </p:nvSpPr>
        <p:spPr>
          <a:xfrm>
            <a:off x="300182" y="4823460"/>
            <a:ext cx="8543637" cy="1427390"/>
          </a:xfrm>
        </p:spPr>
        <p:txBody>
          <a:bodyPr/>
          <a:lstStyle/>
          <a:p>
            <a:r>
              <a:rPr lang="en-US" dirty="0"/>
              <a:t>Anonymous Array</a:t>
            </a:r>
          </a:p>
          <a:p>
            <a:pPr marL="457200" lvl="1" indent="0">
              <a:buNone/>
            </a:pPr>
            <a:r>
              <a:rPr lang="en-US" dirty="0"/>
              <a:t>method(x, </a:t>
            </a:r>
            <a:r>
              <a:rPr lang="en-US" dirty="0">
                <a:solidFill>
                  <a:schemeClr val="accent5"/>
                </a:solidFill>
              </a:rPr>
              <a:t>new</a:t>
            </a:r>
            <a:r>
              <a:rPr lang="en-US" dirty="0"/>
              <a:t> </a:t>
            </a:r>
            <a:r>
              <a:rPr lang="en-US" dirty="0" err="1">
                <a:solidFill>
                  <a:schemeClr val="accent5"/>
                </a:solidFill>
              </a:rPr>
              <a:t>int</a:t>
            </a:r>
            <a:r>
              <a:rPr lang="en-US" dirty="0"/>
              <a:t>[]{3, 1, 2, 6, 4, 2}); </a:t>
            </a:r>
          </a:p>
          <a:p>
            <a:pPr lvl="1"/>
            <a:r>
              <a:rPr lang="en-US" dirty="0"/>
              <a:t>No explicit reference variable for the array.</a:t>
            </a:r>
          </a:p>
        </p:txBody>
      </p:sp>
      <p:sp>
        <p:nvSpPr>
          <p:cNvPr id="3" name="Title 2"/>
          <p:cNvSpPr>
            <a:spLocks noGrp="1"/>
          </p:cNvSpPr>
          <p:nvPr>
            <p:ph type="ctrTitle"/>
          </p:nvPr>
        </p:nvSpPr>
        <p:spPr/>
        <p:txBody>
          <a:bodyPr/>
          <a:lstStyle/>
          <a:p>
            <a:r>
              <a:rPr lang="en-US" dirty="0"/>
              <a:t>Passing Arrays to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21</a:t>
            </a:fld>
            <a:endParaRPr lang="en-US"/>
          </a:p>
        </p:txBody>
      </p:sp>
      <p:sp>
        <p:nvSpPr>
          <p:cNvPr id="7" name="Content Placeholder 1"/>
          <p:cNvSpPr txBox="1">
            <a:spLocks/>
          </p:cNvSpPr>
          <p:nvPr/>
        </p:nvSpPr>
        <p:spPr>
          <a:xfrm>
            <a:off x="300182" y="950987"/>
            <a:ext cx="8543637" cy="1784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passing an array to a method, the reference of the array is passed to the method.</a:t>
            </a:r>
          </a:p>
        </p:txBody>
      </p:sp>
      <p:cxnSp>
        <p:nvCxnSpPr>
          <p:cNvPr id="10" name="Curved Connector 9"/>
          <p:cNvCxnSpPr/>
          <p:nvPr/>
        </p:nvCxnSpPr>
        <p:spPr>
          <a:xfrm>
            <a:off x="3131820" y="2948940"/>
            <a:ext cx="1794510" cy="777240"/>
          </a:xfrm>
          <a:prstGeom prst="curvedConnector3">
            <a:avLst>
              <a:gd name="adj1" fmla="val -67197"/>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cxnSpLocks noChangeAspect="1"/>
          </p:cNvCxnSpPr>
          <p:nvPr/>
        </p:nvCxnSpPr>
        <p:spPr>
          <a:xfrm>
            <a:off x="3749040" y="2875815"/>
            <a:ext cx="2748281" cy="850365"/>
          </a:xfrm>
          <a:prstGeom prst="curvedConnector3">
            <a:avLst>
              <a:gd name="adj1" fmla="val 118207"/>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497321" y="5986573"/>
            <a:ext cx="2568908"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TestArrayArguments.java</a:t>
            </a:r>
          </a:p>
        </p:txBody>
      </p:sp>
    </p:spTree>
    <p:extLst>
      <p:ext uri="{BB962C8B-B14F-4D97-AF65-F5344CB8AC3E}">
        <p14:creationId xmlns:p14="http://schemas.microsoft.com/office/powerpoint/2010/main" val="393373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JVM stores the array in an area of memory, called heap, which is used for dynamic memory. </a:t>
            </a:r>
          </a:p>
          <a:p>
            <a:endParaRPr lang="en-US" dirty="0"/>
          </a:p>
        </p:txBody>
      </p:sp>
      <p:sp>
        <p:nvSpPr>
          <p:cNvPr id="3" name="Title 2"/>
          <p:cNvSpPr>
            <a:spLocks noGrp="1"/>
          </p:cNvSpPr>
          <p:nvPr>
            <p:ph type="ctrTitle"/>
          </p:nvPr>
        </p:nvSpPr>
        <p:spPr/>
        <p:txBody>
          <a:bodyPr/>
          <a:lstStyle/>
          <a:p>
            <a:r>
              <a:rPr lang="en-US" altLang="en-US" dirty="0"/>
              <a:t>Call Stack</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22</a:t>
            </a:fld>
            <a:endParaRPr lang="en-US"/>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1726" y="1987850"/>
            <a:ext cx="5540548" cy="1783896"/>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chemeClr val="accent1"/>
                </a:solidFill>
              </a14:hiddenFill>
            </a:ext>
          </a:extLst>
        </p:spPr>
      </p:pic>
      <p:pic>
        <p:nvPicPr>
          <p:cNvPr id="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182" y="4207047"/>
            <a:ext cx="4534708" cy="1879596"/>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chemeClr val="accent1"/>
                </a:solidFill>
              </a14:hiddenFill>
            </a:ext>
          </a:extLst>
        </p:spPr>
      </p:pic>
      <p:pic>
        <p:nvPicPr>
          <p:cNvPr id="8" name="Picture 7"/>
          <p:cNvPicPr>
            <a:picLocks noChangeAspect="1"/>
          </p:cNvPicPr>
          <p:nvPr/>
        </p:nvPicPr>
        <p:blipFill>
          <a:blip r:embed="rId4"/>
          <a:stretch>
            <a:fillRect/>
          </a:stretch>
        </p:blipFill>
        <p:spPr>
          <a:xfrm>
            <a:off x="4995218" y="4506823"/>
            <a:ext cx="3834313" cy="1269181"/>
          </a:xfrm>
          <a:prstGeom prst="rect">
            <a:avLst/>
          </a:prstGeom>
          <a:ln>
            <a:solidFill>
              <a:schemeClr val="accent1"/>
            </a:solidFill>
          </a:ln>
        </p:spPr>
      </p:pic>
    </p:spTree>
    <p:extLst>
      <p:ext uri="{BB962C8B-B14F-4D97-AF65-F5344CB8AC3E}">
        <p14:creationId xmlns:p14="http://schemas.microsoft.com/office/powerpoint/2010/main" val="71352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Popup-Question(3)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23</a:t>
            </a:fld>
            <a:endParaRPr lang="en-US"/>
          </a:p>
        </p:txBody>
      </p:sp>
      <p:pic>
        <p:nvPicPr>
          <p:cNvPr id="6" name="Picture 5"/>
          <p:cNvPicPr>
            <a:picLocks noChangeAspect="1"/>
          </p:cNvPicPr>
          <p:nvPr/>
        </p:nvPicPr>
        <p:blipFill>
          <a:blip r:embed="rId2"/>
          <a:stretch>
            <a:fillRect/>
          </a:stretch>
        </p:blipFill>
        <p:spPr>
          <a:xfrm>
            <a:off x="314469" y="989222"/>
            <a:ext cx="5620710" cy="5347101"/>
          </a:xfrm>
          <a:prstGeom prst="rect">
            <a:avLst/>
          </a:prstGeom>
        </p:spPr>
      </p:pic>
      <p:sp>
        <p:nvSpPr>
          <p:cNvPr id="7" name="Rectangle 6"/>
          <p:cNvSpPr/>
          <p:nvPr/>
        </p:nvSpPr>
        <p:spPr>
          <a:xfrm>
            <a:off x="6871795" y="5966991"/>
            <a:ext cx="223747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TestPassingArray.java</a:t>
            </a:r>
          </a:p>
        </p:txBody>
      </p:sp>
      <p:sp>
        <p:nvSpPr>
          <p:cNvPr id="8" name="Rectangle 7"/>
          <p:cNvSpPr/>
          <p:nvPr/>
        </p:nvSpPr>
        <p:spPr>
          <a:xfrm>
            <a:off x="5773274" y="2262388"/>
            <a:ext cx="3358662" cy="2800767"/>
          </a:xfrm>
          <a:prstGeom prst="rect">
            <a:avLst/>
          </a:prstGeom>
          <a:ln>
            <a:solidFill>
              <a:schemeClr val="accent1"/>
            </a:solidFill>
          </a:ln>
        </p:spPr>
        <p:txBody>
          <a:bodyPr wrap="square">
            <a:spAutoFit/>
          </a:bodyPr>
          <a:lstStyle/>
          <a:p>
            <a:r>
              <a:rPr lang="en-US" sz="1600" dirty="0">
                <a:latin typeface="Times New Roman" panose="02020603050405020304" pitchFamily="18" charset="0"/>
                <a:cs typeface="Times New Roman" panose="02020603050405020304" pitchFamily="18" charset="0"/>
              </a:rPr>
              <a:t>Before invoking swap</a:t>
            </a:r>
          </a:p>
          <a:p>
            <a:r>
              <a:rPr lang="en-US" sz="1600" dirty="0">
                <a:latin typeface="Times New Roman" panose="02020603050405020304" pitchFamily="18" charset="0"/>
                <a:cs typeface="Times New Roman" panose="02020603050405020304" pitchFamily="18" charset="0"/>
              </a:rPr>
              <a:t>array is {1, 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invoking swap</a:t>
            </a:r>
          </a:p>
          <a:p>
            <a:r>
              <a:rPr lang="en-US" sz="1600" dirty="0">
                <a:latin typeface="Times New Roman" panose="02020603050405020304" pitchFamily="18" charset="0"/>
                <a:cs typeface="Times New Roman" panose="02020603050405020304" pitchFamily="18" charset="0"/>
              </a:rPr>
              <a:t>array is {1, 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Before invoking </a:t>
            </a:r>
            <a:r>
              <a:rPr lang="en-US" sz="1600" dirty="0" err="1">
                <a:latin typeface="Times New Roman" panose="02020603050405020304" pitchFamily="18" charset="0"/>
                <a:cs typeface="Times New Roman" panose="02020603050405020304" pitchFamily="18" charset="0"/>
              </a:rPr>
              <a:t>swapFirstTwoInArray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array is {1, 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invoking </a:t>
            </a:r>
            <a:r>
              <a:rPr lang="en-US" sz="1600" dirty="0" err="1">
                <a:latin typeface="Times New Roman" panose="02020603050405020304" pitchFamily="18" charset="0"/>
                <a:cs typeface="Times New Roman" panose="02020603050405020304" pitchFamily="18" charset="0"/>
              </a:rPr>
              <a:t>swapFirstTwoInArray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array is {2, 1}</a:t>
            </a:r>
          </a:p>
        </p:txBody>
      </p:sp>
      <p:sp>
        <p:nvSpPr>
          <p:cNvPr id="2" name="Content Placeholder 1"/>
          <p:cNvSpPr>
            <a:spLocks noGrp="1"/>
          </p:cNvSpPr>
          <p:nvPr>
            <p:ph idx="1"/>
          </p:nvPr>
        </p:nvSpPr>
        <p:spPr>
          <a:xfrm>
            <a:off x="4085492" y="989222"/>
            <a:ext cx="4947139" cy="716486"/>
          </a:xfrm>
        </p:spPr>
        <p:txBody>
          <a:bodyPr>
            <a:normAutofit lnSpcReduction="10000"/>
          </a:bodyPr>
          <a:lstStyle/>
          <a:p>
            <a:r>
              <a:rPr lang="en-US" dirty="0"/>
              <a:t>What is the output of the following code?</a:t>
            </a:r>
          </a:p>
        </p:txBody>
      </p:sp>
    </p:spTree>
    <p:extLst>
      <p:ext uri="{BB962C8B-B14F-4D97-AF65-F5344CB8AC3E}">
        <p14:creationId xmlns:p14="http://schemas.microsoft.com/office/powerpoint/2010/main" val="287965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Java, a method may return an array. </a:t>
            </a:r>
          </a:p>
          <a:p>
            <a:r>
              <a:rPr lang="en-US" dirty="0"/>
              <a:t>You specify the return type for a method that returns an array in the same way that you specify a type for an array parameter.</a:t>
            </a:r>
          </a:p>
          <a:p>
            <a:r>
              <a:rPr lang="en-US" dirty="0"/>
              <a:t>Syntax:</a:t>
            </a:r>
          </a:p>
          <a:p>
            <a:pPr lvl="1"/>
            <a:r>
              <a:rPr lang="en-US" dirty="0">
                <a:solidFill>
                  <a:schemeClr val="accent5"/>
                </a:solidFill>
              </a:rPr>
              <a:t>public static </a:t>
            </a:r>
            <a:r>
              <a:rPr lang="en-US" dirty="0" err="1">
                <a:solidFill>
                  <a:schemeClr val="accent5"/>
                </a:solidFill>
              </a:rPr>
              <a:t>dataType</a:t>
            </a:r>
            <a:r>
              <a:rPr lang="en-US" dirty="0">
                <a:solidFill>
                  <a:schemeClr val="accent5"/>
                </a:solidFill>
              </a:rPr>
              <a:t>[]</a:t>
            </a:r>
            <a:r>
              <a:rPr lang="en-US" dirty="0"/>
              <a:t> </a:t>
            </a:r>
            <a:r>
              <a:rPr lang="en-US" dirty="0" err="1"/>
              <a:t>methodName</a:t>
            </a:r>
            <a:r>
              <a:rPr lang="en-US" dirty="0"/>
              <a:t>(</a:t>
            </a:r>
            <a:r>
              <a:rPr lang="en-US" dirty="0" err="1"/>
              <a:t>Parameter_List</a:t>
            </a:r>
            <a:r>
              <a:rPr lang="en-US" dirty="0"/>
              <a:t>)</a:t>
            </a:r>
          </a:p>
          <a:p>
            <a:endParaRPr lang="en-US" dirty="0"/>
          </a:p>
          <a:p>
            <a:r>
              <a:rPr lang="en-US" dirty="0"/>
              <a:t>The following is an example of a method that returns an array:</a:t>
            </a:r>
          </a:p>
        </p:txBody>
      </p:sp>
      <p:sp>
        <p:nvSpPr>
          <p:cNvPr id="3" name="Title 2"/>
          <p:cNvSpPr>
            <a:spLocks noGrp="1"/>
          </p:cNvSpPr>
          <p:nvPr>
            <p:ph type="ctrTitle"/>
          </p:nvPr>
        </p:nvSpPr>
        <p:spPr/>
        <p:txBody>
          <a:bodyPr/>
          <a:lstStyle/>
          <a:p>
            <a:r>
              <a:rPr lang="en-US" dirty="0"/>
              <a:t>Methods That Return an 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24</a:t>
            </a:fld>
            <a:endParaRPr lang="en-US"/>
          </a:p>
        </p:txBody>
      </p:sp>
      <p:pic>
        <p:nvPicPr>
          <p:cNvPr id="5" name="Picture 4"/>
          <p:cNvPicPr>
            <a:picLocks noChangeAspect="1"/>
          </p:cNvPicPr>
          <p:nvPr/>
        </p:nvPicPr>
        <p:blipFill>
          <a:blip r:embed="rId2"/>
          <a:stretch>
            <a:fillRect/>
          </a:stretch>
        </p:blipFill>
        <p:spPr>
          <a:xfrm>
            <a:off x="1157606" y="4507776"/>
            <a:ext cx="7105650" cy="1743075"/>
          </a:xfrm>
          <a:prstGeom prst="rect">
            <a:avLst/>
          </a:prstGeom>
        </p:spPr>
      </p:pic>
    </p:spTree>
    <p:extLst>
      <p:ext uri="{BB962C8B-B14F-4D97-AF65-F5344CB8AC3E}">
        <p14:creationId xmlns:p14="http://schemas.microsoft.com/office/powerpoint/2010/main" val="181056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Arrays and Methods: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25</a:t>
            </a:fld>
            <a:endParaRPr lang="en-US"/>
          </a:p>
        </p:txBody>
      </p:sp>
      <p:pic>
        <p:nvPicPr>
          <p:cNvPr id="6" name="Picture 5"/>
          <p:cNvPicPr>
            <a:picLocks noChangeAspect="1"/>
          </p:cNvPicPr>
          <p:nvPr/>
        </p:nvPicPr>
        <p:blipFill>
          <a:blip r:embed="rId2"/>
          <a:stretch>
            <a:fillRect/>
          </a:stretch>
        </p:blipFill>
        <p:spPr>
          <a:xfrm>
            <a:off x="150346" y="1191155"/>
            <a:ext cx="4567237" cy="4616413"/>
          </a:xfrm>
          <a:prstGeom prst="rect">
            <a:avLst/>
          </a:prstGeom>
        </p:spPr>
      </p:pic>
      <p:sp>
        <p:nvSpPr>
          <p:cNvPr id="8" name="Rectangle 7"/>
          <p:cNvSpPr/>
          <p:nvPr/>
        </p:nvSpPr>
        <p:spPr>
          <a:xfrm>
            <a:off x="6684275" y="6049117"/>
            <a:ext cx="2336281" cy="369332"/>
          </a:xfrm>
          <a:prstGeom prst="rect">
            <a:avLst/>
          </a:prstGeom>
        </p:spPr>
        <p:txBody>
          <a:bodyPr wrap="none">
            <a:spAutoFit/>
          </a:bodyPr>
          <a:lstStyle/>
          <a:p>
            <a:r>
              <a:rPr lang="en-US" sz="1800" dirty="0">
                <a:solidFill>
                  <a:srgbClr val="FF0000"/>
                </a:solidFill>
                <a:latin typeface="Times New Roman" panose="02020603050405020304" pitchFamily="18" charset="0"/>
                <a:cs typeface="Times New Roman" panose="02020603050405020304" pitchFamily="18" charset="0"/>
              </a:rPr>
              <a:t>ArrayWithMethod.java</a:t>
            </a:r>
          </a:p>
        </p:txBody>
      </p:sp>
      <p:sp>
        <p:nvSpPr>
          <p:cNvPr id="2" name="Rectangle 1"/>
          <p:cNvSpPr/>
          <p:nvPr/>
        </p:nvSpPr>
        <p:spPr>
          <a:xfrm>
            <a:off x="5110751" y="4585969"/>
            <a:ext cx="3339548" cy="12954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572000" y="1055114"/>
            <a:ext cx="4485593" cy="4994003"/>
          </a:xfrm>
          <a:prstGeom prst="rect">
            <a:avLst/>
          </a:prstGeom>
        </p:spPr>
      </p:pic>
    </p:spTree>
    <p:extLst>
      <p:ext uri="{BB962C8B-B14F-4D97-AF65-F5344CB8AC3E}">
        <p14:creationId xmlns:p14="http://schemas.microsoft.com/office/powerpoint/2010/main" val="2383701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3"/>
            <a:ext cx="8543637" cy="987018"/>
          </a:xfrm>
        </p:spPr>
        <p:txBody>
          <a:bodyPr/>
          <a:lstStyle/>
          <a:p>
            <a:r>
              <a:rPr lang="en-US" dirty="0"/>
              <a:t>Suppose the following code is written to reverse the contents in an array, explain why it is wrong. How do you fix it?</a:t>
            </a:r>
          </a:p>
        </p:txBody>
      </p:sp>
      <p:sp>
        <p:nvSpPr>
          <p:cNvPr id="3" name="Title 2"/>
          <p:cNvSpPr>
            <a:spLocks noGrp="1"/>
          </p:cNvSpPr>
          <p:nvPr>
            <p:ph type="ctrTitle"/>
          </p:nvPr>
        </p:nvSpPr>
        <p:spPr/>
        <p:txBody>
          <a:bodyPr/>
          <a:lstStyle/>
          <a:p>
            <a:r>
              <a:rPr lang="en-US" dirty="0"/>
              <a:t>Popup-Question(4): </a:t>
            </a:r>
            <a:r>
              <a:rPr lang="en-US" sz="2400" dirty="0"/>
              <a:t>Checkpoint: 7.7.1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26</a:t>
            </a:fld>
            <a:endParaRPr lang="en-US"/>
          </a:p>
        </p:txBody>
      </p:sp>
      <p:pic>
        <p:nvPicPr>
          <p:cNvPr id="5" name="Picture 4"/>
          <p:cNvPicPr>
            <a:picLocks noChangeAspect="1"/>
          </p:cNvPicPr>
          <p:nvPr/>
        </p:nvPicPr>
        <p:blipFill>
          <a:blip r:embed="rId2"/>
          <a:stretch>
            <a:fillRect/>
          </a:stretch>
        </p:blipFill>
        <p:spPr>
          <a:xfrm>
            <a:off x="328757" y="2112431"/>
            <a:ext cx="8515062" cy="2148159"/>
          </a:xfrm>
          <a:prstGeom prst="rect">
            <a:avLst/>
          </a:prstGeom>
        </p:spPr>
      </p:pic>
      <p:sp>
        <p:nvSpPr>
          <p:cNvPr id="6" name="Rectangle 5"/>
          <p:cNvSpPr/>
          <p:nvPr/>
        </p:nvSpPr>
        <p:spPr>
          <a:xfrm>
            <a:off x="556846" y="4349151"/>
            <a:ext cx="803030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It </a:t>
            </a:r>
            <a:r>
              <a:rPr lang="en-US" dirty="0">
                <a:solidFill>
                  <a:srgbClr val="FF0000"/>
                </a:solidFill>
                <a:latin typeface="Times New Roman" panose="02020603050405020304" pitchFamily="18" charset="0"/>
                <a:cs typeface="Times New Roman" panose="02020603050405020304" pitchFamily="18" charset="0"/>
              </a:rPr>
              <a:t>swaps the elements twice</a:t>
            </a:r>
            <a:r>
              <a:rPr lang="en-US" dirty="0">
                <a:latin typeface="Times New Roman" panose="02020603050405020304" pitchFamily="18" charset="0"/>
                <a:cs typeface="Times New Roman" panose="02020603050405020304" pitchFamily="18" charset="0"/>
              </a:rPr>
              <a:t>. For example, the first element is swapped with the last element once and then the last element is swapped with the first element another time. In effect, the elements are not swapped. Here is the fix:</a:t>
            </a:r>
          </a:p>
        </p:txBody>
      </p:sp>
      <p:sp>
        <p:nvSpPr>
          <p:cNvPr id="7" name="Rectangle 6"/>
          <p:cNvSpPr/>
          <p:nvPr/>
        </p:nvSpPr>
        <p:spPr>
          <a:xfrm>
            <a:off x="3556328" y="5473942"/>
            <a:ext cx="182774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 &lt; </a:t>
            </a:r>
            <a:r>
              <a:rPr lang="en-US" dirty="0" err="1">
                <a:solidFill>
                  <a:srgbClr val="FF0000"/>
                </a:solidFill>
                <a:latin typeface="Times New Roman" panose="02020603050405020304" pitchFamily="18" charset="0"/>
                <a:cs typeface="Times New Roman" panose="02020603050405020304" pitchFamily="18" charset="0"/>
              </a:rPr>
              <a:t>list.length</a:t>
            </a:r>
            <a:r>
              <a:rPr lang="en-US" dirty="0">
                <a:solidFill>
                  <a:srgbClr val="FF0000"/>
                </a:solidFill>
                <a:latin typeface="Times New Roman" panose="02020603050405020304" pitchFamily="18" charset="0"/>
                <a:cs typeface="Times New Roman" panose="02020603050405020304" pitchFamily="18" charset="0"/>
              </a:rPr>
              <a:t> / 2;</a:t>
            </a:r>
          </a:p>
        </p:txBody>
      </p:sp>
    </p:spTree>
    <p:extLst>
      <p:ext uri="{BB962C8B-B14F-4D97-AF65-F5344CB8AC3E}">
        <p14:creationId xmlns:p14="http://schemas.microsoft.com/office/powerpoint/2010/main" val="73354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3983583" cy="5179436"/>
          </a:xfrm>
        </p:spPr>
        <p:txBody>
          <a:bodyPr anchor="ctr"/>
          <a:lstStyle/>
          <a:p>
            <a:r>
              <a:rPr lang="en-US" b="0" dirty="0">
                <a:latin typeface="Times New Roman" panose="02020603050405020304" pitchFamily="18" charset="0"/>
                <a:cs typeface="Times New Roman" panose="02020603050405020304" pitchFamily="18" charset="0"/>
              </a:rPr>
              <a:t>You can pass a variable number of arguments of the same type to a method. </a:t>
            </a:r>
          </a:p>
          <a:p>
            <a:r>
              <a:rPr lang="en-US" b="0" dirty="0">
                <a:latin typeface="Times New Roman" panose="02020603050405020304" pitchFamily="18" charset="0"/>
                <a:cs typeface="Times New Roman" panose="02020603050405020304" pitchFamily="18" charset="0"/>
              </a:rPr>
              <a:t>Only one variable-length parameter may be specified in a method, and this parameter must be the last parameter.</a:t>
            </a:r>
          </a:p>
          <a:p>
            <a:r>
              <a:rPr lang="en-US" b="0" dirty="0">
                <a:latin typeface="Times New Roman" panose="02020603050405020304" pitchFamily="18" charset="0"/>
                <a:cs typeface="Times New Roman" panose="02020603050405020304" pitchFamily="18" charset="0"/>
              </a:rPr>
              <a:t>The method return type cannot be a variable-length parameter</a:t>
            </a:r>
          </a:p>
          <a:p>
            <a:endParaRPr lang="en-US" b="0"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p:txBody>
          <a:bodyPr/>
          <a:lstStyle/>
          <a:p>
            <a:r>
              <a:rPr lang="en-US" dirty="0"/>
              <a:t>Variable-Length Arguments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27</a:t>
            </a:fld>
            <a:endParaRPr lang="en-US"/>
          </a:p>
        </p:txBody>
      </p:sp>
      <p:pic>
        <p:nvPicPr>
          <p:cNvPr id="6" name="Picture 5"/>
          <p:cNvPicPr>
            <a:picLocks noChangeAspect="1"/>
          </p:cNvPicPr>
          <p:nvPr/>
        </p:nvPicPr>
        <p:blipFill rotWithShape="1">
          <a:blip r:embed="rId2"/>
          <a:srcRect r="4347"/>
          <a:stretch/>
        </p:blipFill>
        <p:spPr>
          <a:xfrm>
            <a:off x="4146428" y="977045"/>
            <a:ext cx="4854474" cy="4497631"/>
          </a:xfrm>
          <a:prstGeom prst="rect">
            <a:avLst/>
          </a:prstGeom>
        </p:spPr>
      </p:pic>
      <p:sp>
        <p:nvSpPr>
          <p:cNvPr id="7" name="Rectangle 6"/>
          <p:cNvSpPr/>
          <p:nvPr/>
        </p:nvSpPr>
        <p:spPr>
          <a:xfrm>
            <a:off x="7115033" y="6017613"/>
            <a:ext cx="1956689" cy="369332"/>
          </a:xfrm>
          <a:prstGeom prst="rect">
            <a:avLst/>
          </a:prstGeom>
        </p:spPr>
        <p:txBody>
          <a:bodyPr wrap="none">
            <a:spAutoFit/>
          </a:bodyPr>
          <a:lstStyle/>
          <a:p>
            <a:r>
              <a:rPr lang="en-US">
                <a:solidFill>
                  <a:srgbClr val="FF0000"/>
                </a:solidFill>
                <a:latin typeface="Times New Roman" panose="02020603050405020304" pitchFamily="18" charset="0"/>
                <a:cs typeface="Times New Roman" panose="02020603050405020304" pitchFamily="18" charset="0"/>
              </a:rPr>
              <a:t>VarArgsDemo.java</a:t>
            </a:r>
          </a:p>
        </p:txBody>
      </p:sp>
      <p:sp>
        <p:nvSpPr>
          <p:cNvPr id="8" name="Rectangle 7"/>
          <p:cNvSpPr/>
          <p:nvPr/>
        </p:nvSpPr>
        <p:spPr>
          <a:xfrm>
            <a:off x="4234014" y="5537630"/>
            <a:ext cx="2930770" cy="923330"/>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The max value is 10.0</a:t>
            </a:r>
          </a:p>
          <a:p>
            <a:r>
              <a:rPr lang="en-US" dirty="0">
                <a:solidFill>
                  <a:srgbClr val="FF0000"/>
                </a:solidFill>
                <a:latin typeface="Times New Roman" panose="02020603050405020304" pitchFamily="18" charset="0"/>
                <a:cs typeface="Times New Roman" panose="02020603050405020304" pitchFamily="18" charset="0"/>
              </a:rPr>
              <a:t>The max value is 4.0</a:t>
            </a:r>
          </a:p>
          <a:p>
            <a:r>
              <a:rPr lang="en-US" dirty="0">
                <a:solidFill>
                  <a:srgbClr val="FF0000"/>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1407654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Find the average score of n students and find out how many students are above the average</a:t>
            </a:r>
          </a:p>
        </p:txBody>
      </p:sp>
      <p:sp>
        <p:nvSpPr>
          <p:cNvPr id="3" name="Title 2"/>
          <p:cNvSpPr>
            <a:spLocks noGrp="1"/>
          </p:cNvSpPr>
          <p:nvPr>
            <p:ph type="ctrTitle"/>
          </p:nvPr>
        </p:nvSpPr>
        <p:spPr/>
        <p:txBody>
          <a:bodyPr/>
          <a:lstStyle/>
          <a:p>
            <a:r>
              <a:rPr lang="en-US" dirty="0"/>
              <a:t>Motivation: Solution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28</a:t>
            </a:fld>
            <a:endParaRPr lang="en-US"/>
          </a:p>
        </p:txBody>
      </p:sp>
      <p:sp>
        <p:nvSpPr>
          <p:cNvPr id="6" name="Rectangle 5"/>
          <p:cNvSpPr/>
          <p:nvPr/>
        </p:nvSpPr>
        <p:spPr>
          <a:xfrm>
            <a:off x="6900597" y="5990897"/>
            <a:ext cx="216168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AnalyzeAverage.java</a:t>
            </a:r>
          </a:p>
        </p:txBody>
      </p:sp>
      <p:pic>
        <p:nvPicPr>
          <p:cNvPr id="7" name="Picture 6"/>
          <p:cNvPicPr>
            <a:picLocks noChangeAspect="1"/>
          </p:cNvPicPr>
          <p:nvPr/>
        </p:nvPicPr>
        <p:blipFill>
          <a:blip r:embed="rId2"/>
          <a:stretch>
            <a:fillRect/>
          </a:stretch>
        </p:blipFill>
        <p:spPr>
          <a:xfrm>
            <a:off x="624898" y="1691864"/>
            <a:ext cx="4827063" cy="4668365"/>
          </a:xfrm>
          <a:prstGeom prst="rect">
            <a:avLst/>
          </a:prstGeom>
        </p:spPr>
      </p:pic>
    </p:spTree>
    <p:extLst>
      <p:ext uri="{BB962C8B-B14F-4D97-AF65-F5344CB8AC3E}">
        <p14:creationId xmlns:p14="http://schemas.microsoft.com/office/powerpoint/2010/main" val="2705338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340DBA3-6318-4B01-942E-F968EC8F75D4}"/>
              </a:ext>
            </a:extLst>
          </p:cNvPr>
          <p:cNvPicPr>
            <a:picLocks noChangeAspect="1"/>
          </p:cNvPicPr>
          <p:nvPr/>
        </p:nvPicPr>
        <p:blipFill>
          <a:blip r:embed="rId3"/>
          <a:stretch>
            <a:fillRect/>
          </a:stretch>
        </p:blipFill>
        <p:spPr>
          <a:xfrm>
            <a:off x="161680" y="1678600"/>
            <a:ext cx="4234885" cy="4354178"/>
          </a:xfrm>
          <a:prstGeom prst="rect">
            <a:avLst/>
          </a:prstGeom>
        </p:spPr>
      </p:pic>
      <p:sp>
        <p:nvSpPr>
          <p:cNvPr id="2" name="Content Placeholder 1"/>
          <p:cNvSpPr>
            <a:spLocks noGrp="1"/>
          </p:cNvSpPr>
          <p:nvPr>
            <p:ph idx="1"/>
          </p:nvPr>
        </p:nvSpPr>
        <p:spPr>
          <a:xfrm>
            <a:off x="300182" y="989223"/>
            <a:ext cx="8543637" cy="605115"/>
          </a:xfrm>
        </p:spPr>
        <p:txBody>
          <a:bodyPr>
            <a:normAutofit lnSpcReduction="10000"/>
          </a:bodyPr>
          <a:lstStyle/>
          <a:p>
            <a:r>
              <a:rPr lang="en-US" sz="2000" dirty="0"/>
              <a:t>Generate 100 lowercase letters randomly and count the occurrence of each letter in the string. </a:t>
            </a:r>
          </a:p>
        </p:txBody>
      </p:sp>
      <p:sp>
        <p:nvSpPr>
          <p:cNvPr id="3" name="Title 2"/>
          <p:cNvSpPr>
            <a:spLocks noGrp="1"/>
          </p:cNvSpPr>
          <p:nvPr>
            <p:ph type="ctrTitle"/>
          </p:nvPr>
        </p:nvSpPr>
        <p:spPr/>
        <p:txBody>
          <a:bodyPr/>
          <a:lstStyle/>
          <a:p>
            <a:r>
              <a:rPr lang="en-US" dirty="0"/>
              <a:t>Problem: Counting Occurrence of Each Letter</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29</a:t>
            </a:fld>
            <a:endParaRPr lang="en-US"/>
          </a:p>
        </p:txBody>
      </p:sp>
      <p:sp>
        <p:nvSpPr>
          <p:cNvPr id="14" name="Rectangle 13"/>
          <p:cNvSpPr/>
          <p:nvPr/>
        </p:nvSpPr>
        <p:spPr>
          <a:xfrm>
            <a:off x="6523880" y="6091628"/>
            <a:ext cx="2327881" cy="338554"/>
          </a:xfrm>
          <a:prstGeom prst="rect">
            <a:avLst/>
          </a:prstGeom>
        </p:spPr>
        <p:txBody>
          <a:bodyPr wrap="none">
            <a:spAutoFit/>
          </a:bodyPr>
          <a:lstStyle/>
          <a:p>
            <a:r>
              <a:rPr lang="en-US" sz="1600" dirty="0">
                <a:solidFill>
                  <a:srgbClr val="FF0000"/>
                </a:solidFill>
                <a:latin typeface="Times New Roman" panose="02020603050405020304" pitchFamily="18" charset="0"/>
                <a:cs typeface="Times New Roman" panose="02020603050405020304" pitchFamily="18" charset="0"/>
              </a:rPr>
              <a:t>CountLettersInString.java</a:t>
            </a:r>
          </a:p>
        </p:txBody>
      </p:sp>
      <p:pic>
        <p:nvPicPr>
          <p:cNvPr id="16" name="Picture 15">
            <a:extLst>
              <a:ext uri="{FF2B5EF4-FFF2-40B4-BE49-F238E27FC236}">
                <a16:creationId xmlns:a16="http://schemas.microsoft.com/office/drawing/2014/main" id="{BCDC93ED-621B-4143-A6A4-66CB0419F644}"/>
              </a:ext>
            </a:extLst>
          </p:cNvPr>
          <p:cNvPicPr>
            <a:picLocks noChangeAspect="1"/>
          </p:cNvPicPr>
          <p:nvPr/>
        </p:nvPicPr>
        <p:blipFill>
          <a:blip r:embed="rId4"/>
          <a:stretch>
            <a:fillRect/>
          </a:stretch>
        </p:blipFill>
        <p:spPr>
          <a:xfrm>
            <a:off x="4355689" y="1650873"/>
            <a:ext cx="4724400" cy="4229100"/>
          </a:xfrm>
          <a:prstGeom prst="rect">
            <a:avLst/>
          </a:prstGeom>
        </p:spPr>
      </p:pic>
      <p:sp>
        <p:nvSpPr>
          <p:cNvPr id="11" name="Rectangle 10"/>
          <p:cNvSpPr/>
          <p:nvPr/>
        </p:nvSpPr>
        <p:spPr>
          <a:xfrm>
            <a:off x="4396567" y="1678600"/>
            <a:ext cx="4670764" cy="18827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96565" y="3729903"/>
            <a:ext cx="4670764" cy="21388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92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469" y="3828542"/>
            <a:ext cx="8543637" cy="2589718"/>
          </a:xfrm>
        </p:spPr>
        <p:txBody>
          <a:bodyPr>
            <a:normAutofit fontScale="92500"/>
          </a:bodyPr>
          <a:lstStyle/>
          <a:p>
            <a:r>
              <a:rPr lang="en-US" dirty="0"/>
              <a:t>Suppose we want to compute the average score of 100 students and find out how many students are above the average.</a:t>
            </a:r>
          </a:p>
          <a:p>
            <a:r>
              <a:rPr lang="en-US" dirty="0"/>
              <a:t>To be able to count how many students above the average, we  must remember the 100 scores and then compare them to the average. </a:t>
            </a:r>
          </a:p>
          <a:p>
            <a:r>
              <a:rPr lang="en-US" dirty="0"/>
              <a:t>How can we do this? Use 100 variables. What do you think? Is it practical solution?</a:t>
            </a:r>
          </a:p>
        </p:txBody>
      </p:sp>
      <p:sp>
        <p:nvSpPr>
          <p:cNvPr id="3" name="Title 2"/>
          <p:cNvSpPr>
            <a:spLocks noGrp="1"/>
          </p:cNvSpPr>
          <p:nvPr>
            <p:ph type="ctrTitle"/>
          </p:nvPr>
        </p:nvSpPr>
        <p:spPr/>
        <p:txBody>
          <a:bodyPr/>
          <a:lstStyle/>
          <a:p>
            <a:r>
              <a:rPr lang="en-US" dirty="0"/>
              <a:t>Motivation: Why do we need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a:t>
            </a:fld>
            <a:endParaRPr lang="en-US"/>
          </a:p>
        </p:txBody>
      </p:sp>
      <p:pic>
        <p:nvPicPr>
          <p:cNvPr id="5" name="Picture 4"/>
          <p:cNvPicPr>
            <a:picLocks noChangeAspect="1"/>
          </p:cNvPicPr>
          <p:nvPr/>
        </p:nvPicPr>
        <p:blipFill>
          <a:blip r:embed="rId3"/>
          <a:stretch>
            <a:fillRect/>
          </a:stretch>
        </p:blipFill>
        <p:spPr>
          <a:xfrm>
            <a:off x="3420727" y="907222"/>
            <a:ext cx="5408804" cy="2801858"/>
          </a:xfrm>
          <a:prstGeom prst="rect">
            <a:avLst/>
          </a:prstGeom>
        </p:spPr>
      </p:pic>
      <p:sp>
        <p:nvSpPr>
          <p:cNvPr id="6" name="TextBox 5"/>
          <p:cNvSpPr txBox="1"/>
          <p:nvPr/>
        </p:nvSpPr>
        <p:spPr>
          <a:xfrm>
            <a:off x="288969" y="1137138"/>
            <a:ext cx="3014885" cy="646331"/>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What does the following program do?</a:t>
            </a:r>
          </a:p>
        </p:txBody>
      </p:sp>
    </p:spTree>
    <p:extLst>
      <p:ext uri="{BB962C8B-B14F-4D97-AF65-F5344CB8AC3E}">
        <p14:creationId xmlns:p14="http://schemas.microsoft.com/office/powerpoint/2010/main" val="389820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solidFill>
                  <a:schemeClr val="accent5"/>
                </a:solidFill>
              </a:rPr>
              <a:t>java.util.Arrays</a:t>
            </a:r>
            <a:r>
              <a:rPr lang="en-US" dirty="0"/>
              <a:t> class contains various static methods for</a:t>
            </a:r>
          </a:p>
          <a:p>
            <a:pPr lvl="1"/>
            <a:r>
              <a:rPr lang="en-US" dirty="0"/>
              <a:t> Sorting and searching arrays</a:t>
            </a:r>
          </a:p>
          <a:p>
            <a:pPr lvl="2"/>
            <a:r>
              <a:rPr lang="en-US" dirty="0" err="1"/>
              <a:t>Arrays.sort</a:t>
            </a:r>
            <a:r>
              <a:rPr lang="en-US" dirty="0"/>
              <a:t>(array); </a:t>
            </a:r>
            <a:endParaRPr lang="ar-SA" dirty="0"/>
          </a:p>
          <a:p>
            <a:pPr lvl="2"/>
            <a:r>
              <a:rPr lang="en-US" dirty="0" err="1"/>
              <a:t>Arrays.binarySearch</a:t>
            </a:r>
            <a:r>
              <a:rPr lang="en-US" dirty="0"/>
              <a:t>(array,15);</a:t>
            </a:r>
          </a:p>
          <a:p>
            <a:pPr lvl="1"/>
            <a:r>
              <a:rPr lang="en-US" dirty="0"/>
              <a:t>Comparing arrays</a:t>
            </a:r>
          </a:p>
          <a:p>
            <a:pPr lvl="2"/>
            <a:r>
              <a:rPr lang="en-US" dirty="0" err="1"/>
              <a:t>Arrays.equals</a:t>
            </a:r>
            <a:r>
              <a:rPr lang="en-US" dirty="0"/>
              <a:t>(array1, array2);</a:t>
            </a:r>
          </a:p>
          <a:p>
            <a:pPr lvl="1"/>
            <a:r>
              <a:rPr lang="en-US" dirty="0"/>
              <a:t>Filling array elements</a:t>
            </a:r>
          </a:p>
          <a:p>
            <a:pPr lvl="2"/>
            <a:r>
              <a:rPr lang="en-US" dirty="0" err="1"/>
              <a:t>Arrays.fill</a:t>
            </a:r>
            <a:r>
              <a:rPr lang="en-US" dirty="0"/>
              <a:t>(array, 1);</a:t>
            </a:r>
          </a:p>
          <a:p>
            <a:pPr lvl="1"/>
            <a:r>
              <a:rPr lang="en-US" dirty="0"/>
              <a:t>Returning a string representation of the array. </a:t>
            </a:r>
          </a:p>
          <a:p>
            <a:pPr lvl="2"/>
            <a:r>
              <a:rPr lang="en-US" dirty="0" err="1"/>
              <a:t>Arrays.toString</a:t>
            </a:r>
            <a:r>
              <a:rPr lang="en-US" dirty="0"/>
              <a:t>(array);</a:t>
            </a:r>
          </a:p>
          <a:p>
            <a:r>
              <a:rPr lang="en-US" dirty="0"/>
              <a:t>These methods are overloaded for all primitive types.</a:t>
            </a:r>
          </a:p>
        </p:txBody>
      </p:sp>
      <p:sp>
        <p:nvSpPr>
          <p:cNvPr id="3" name="Title 2"/>
          <p:cNvSpPr>
            <a:spLocks noGrp="1"/>
          </p:cNvSpPr>
          <p:nvPr>
            <p:ph type="ctrTitle"/>
          </p:nvPr>
        </p:nvSpPr>
        <p:spPr/>
        <p:txBody>
          <a:bodyPr/>
          <a:lstStyle/>
          <a:p>
            <a:r>
              <a:rPr lang="en-US" dirty="0"/>
              <a:t>The Arrays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30</a:t>
            </a:fld>
            <a:endParaRPr lang="en-US"/>
          </a:p>
        </p:txBody>
      </p:sp>
    </p:spTree>
    <p:extLst>
      <p:ext uri="{BB962C8B-B14F-4D97-AF65-F5344CB8AC3E}">
        <p14:creationId xmlns:p14="http://schemas.microsoft.com/office/powerpoint/2010/main" val="306436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Why 2D arrays</a:t>
            </a:r>
          </a:p>
          <a:p>
            <a:r>
              <a:rPr lang="en-US" dirty="0"/>
              <a:t>Declare/Create/Initialize 2D Arrays</a:t>
            </a:r>
          </a:p>
          <a:p>
            <a:r>
              <a:rPr lang="en-US" dirty="0"/>
              <a:t>Processing 2D arrays</a:t>
            </a:r>
          </a:p>
          <a:p>
            <a:pPr lvl="1"/>
            <a:r>
              <a:rPr lang="en-US" dirty="0"/>
              <a:t>Reading</a:t>
            </a:r>
          </a:p>
          <a:p>
            <a:pPr lvl="1"/>
            <a:r>
              <a:rPr lang="en-US" dirty="0"/>
              <a:t>Printing</a:t>
            </a:r>
          </a:p>
          <a:p>
            <a:pPr lvl="1"/>
            <a:r>
              <a:rPr lang="en-US" dirty="0"/>
              <a:t>Summing all elements</a:t>
            </a:r>
          </a:p>
          <a:p>
            <a:pPr lvl="1"/>
            <a:r>
              <a:rPr lang="en-US" dirty="0"/>
              <a:t>Summing elements by row</a:t>
            </a:r>
          </a:p>
          <a:p>
            <a:pPr lvl="1"/>
            <a:r>
              <a:rPr lang="en-US" dirty="0"/>
              <a:t>Random shuffling</a:t>
            </a:r>
          </a:p>
          <a:p>
            <a:pPr lvl="1"/>
            <a:r>
              <a:rPr lang="en-US" dirty="0"/>
              <a:t>Passing 2D array to Methods </a:t>
            </a:r>
          </a:p>
          <a:p>
            <a:pPr lvl="1"/>
            <a:endParaRPr lang="en-US" dirty="0"/>
          </a:p>
          <a:p>
            <a:r>
              <a:rPr lang="en-US" dirty="0"/>
              <a:t>Ragged Array</a:t>
            </a:r>
          </a:p>
          <a:p>
            <a:r>
              <a:rPr lang="en-US" dirty="0"/>
              <a:t>Examples:</a:t>
            </a:r>
          </a:p>
          <a:p>
            <a:pPr lvl="1"/>
            <a:r>
              <a:rPr lang="en-US" dirty="0"/>
              <a:t>Finding two points nearest to each other</a:t>
            </a:r>
          </a:p>
          <a:p>
            <a:pPr lvl="1"/>
            <a:r>
              <a:rPr lang="en-US" dirty="0"/>
              <a:t>Grading MCQ test</a:t>
            </a:r>
          </a:p>
        </p:txBody>
      </p:sp>
      <p:sp>
        <p:nvSpPr>
          <p:cNvPr id="3" name="Title 2"/>
          <p:cNvSpPr>
            <a:spLocks noGrp="1"/>
          </p:cNvSpPr>
          <p:nvPr>
            <p:ph type="ctrTitle"/>
          </p:nvPr>
        </p:nvSpPr>
        <p:spPr/>
        <p:txBody>
          <a:bodyPr/>
          <a:lstStyle/>
          <a:p>
            <a:r>
              <a:rPr lang="en-US" dirty="0"/>
              <a:t>2D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31</a:t>
            </a:fld>
            <a:endParaRPr lang="en-US"/>
          </a:p>
        </p:txBody>
      </p:sp>
    </p:spTree>
    <p:extLst>
      <p:ext uri="{BB962C8B-B14F-4D97-AF65-F5344CB8AC3E}">
        <p14:creationId xmlns:p14="http://schemas.microsoft.com/office/powerpoint/2010/main" val="417865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solidFill>
                  <a:srgbClr val="FF0000"/>
                </a:solidFill>
              </a:rPr>
              <a:t>Declaring 2D-array</a:t>
            </a:r>
          </a:p>
          <a:p>
            <a:pPr lvl="1"/>
            <a:r>
              <a:rPr lang="en-US" dirty="0" err="1"/>
              <a:t>dataType</a:t>
            </a:r>
            <a:r>
              <a:rPr lang="en-US" dirty="0"/>
              <a:t>[ ][ ] arrayName;</a:t>
            </a:r>
          </a:p>
          <a:p>
            <a:pPr lvl="1"/>
            <a:r>
              <a:rPr lang="en-US" dirty="0">
                <a:solidFill>
                  <a:schemeClr val="accent5"/>
                </a:solidFill>
              </a:rPr>
              <a:t>int</a:t>
            </a:r>
            <a:r>
              <a:rPr lang="en-US" dirty="0"/>
              <a:t>[ ][ ] </a:t>
            </a:r>
            <a:r>
              <a:rPr lang="en-US" dirty="0" err="1"/>
              <a:t>studentScores</a:t>
            </a:r>
            <a:r>
              <a:rPr lang="en-US" dirty="0"/>
              <a:t>;</a:t>
            </a:r>
          </a:p>
          <a:p>
            <a:r>
              <a:rPr lang="en-US" dirty="0">
                <a:solidFill>
                  <a:srgbClr val="FF0000"/>
                </a:solidFill>
              </a:rPr>
              <a:t>Creating 2D-array</a:t>
            </a:r>
          </a:p>
          <a:p>
            <a:pPr lvl="1"/>
            <a:r>
              <a:rPr lang="en-US" dirty="0"/>
              <a:t>arrayName = new datatype[rows ][cols ];</a:t>
            </a:r>
          </a:p>
          <a:p>
            <a:pPr lvl="1"/>
            <a:r>
              <a:rPr lang="en-US" dirty="0" err="1"/>
              <a:t>studentScores</a:t>
            </a:r>
            <a:r>
              <a:rPr lang="en-US" dirty="0"/>
              <a:t> = new </a:t>
            </a:r>
            <a:r>
              <a:rPr lang="en-US" dirty="0" err="1">
                <a:solidFill>
                  <a:schemeClr val="accent5"/>
                </a:solidFill>
              </a:rPr>
              <a:t>int</a:t>
            </a:r>
            <a:r>
              <a:rPr lang="en-US" dirty="0"/>
              <a:t>[ 5][ 6];</a:t>
            </a:r>
          </a:p>
          <a:p>
            <a:r>
              <a:rPr lang="en-US" dirty="0">
                <a:solidFill>
                  <a:srgbClr val="FF0000"/>
                </a:solidFill>
              </a:rPr>
              <a:t>Declaring and Creating 2D-array</a:t>
            </a:r>
          </a:p>
          <a:p>
            <a:pPr lvl="1"/>
            <a:r>
              <a:rPr lang="en-US" dirty="0" err="1"/>
              <a:t>dataType</a:t>
            </a:r>
            <a:r>
              <a:rPr lang="en-US" dirty="0"/>
              <a:t>[ ][ ] arrayName = new datatype[ ][ ]</a:t>
            </a:r>
          </a:p>
          <a:p>
            <a:pPr lvl="1"/>
            <a:r>
              <a:rPr lang="en-US" dirty="0">
                <a:solidFill>
                  <a:schemeClr val="accent5"/>
                </a:solidFill>
              </a:rPr>
              <a:t>int</a:t>
            </a:r>
            <a:r>
              <a:rPr lang="en-US" dirty="0"/>
              <a:t> [ ][ ] </a:t>
            </a:r>
            <a:r>
              <a:rPr lang="en-US" dirty="0" err="1"/>
              <a:t>studentScores</a:t>
            </a:r>
            <a:r>
              <a:rPr lang="en-US" dirty="0"/>
              <a:t> = new </a:t>
            </a:r>
            <a:r>
              <a:rPr lang="en-US" dirty="0" err="1">
                <a:solidFill>
                  <a:schemeClr val="accent5"/>
                </a:solidFill>
              </a:rPr>
              <a:t>int</a:t>
            </a:r>
            <a:r>
              <a:rPr lang="en-US" dirty="0"/>
              <a:t>[5][6];</a:t>
            </a:r>
          </a:p>
          <a:p>
            <a:r>
              <a:rPr lang="en-US" dirty="0">
                <a:solidFill>
                  <a:srgbClr val="FF0000"/>
                </a:solidFill>
              </a:rPr>
              <a:t>Initializing 2D-array</a:t>
            </a:r>
          </a:p>
          <a:p>
            <a:pPr lvl="1"/>
            <a:r>
              <a:rPr lang="en-US" sz="1600" dirty="0">
                <a:solidFill>
                  <a:schemeClr val="accent5"/>
                </a:solidFill>
              </a:rPr>
              <a:t>int</a:t>
            </a:r>
            <a:r>
              <a:rPr lang="en-US" sz="1600" dirty="0"/>
              <a:t> [ ][ ] </a:t>
            </a:r>
            <a:r>
              <a:rPr lang="en-US" sz="1600" dirty="0" err="1"/>
              <a:t>studentScores</a:t>
            </a:r>
            <a:r>
              <a:rPr lang="en-US" sz="1600" dirty="0"/>
              <a:t> = { {10, 20, 30}, {11, 22, 33},</a:t>
            </a:r>
          </a:p>
          <a:p>
            <a:pPr marL="457200" lvl="1" indent="0">
              <a:buNone/>
            </a:pPr>
            <a:r>
              <a:rPr lang="en-US" sz="1600" dirty="0"/>
              <a:t>                   		         {7, 9, 8}, {21, 31, 41},</a:t>
            </a:r>
          </a:p>
          <a:p>
            <a:pPr marL="1828800" lvl="4" indent="0">
              <a:buNone/>
            </a:pPr>
            <a:r>
              <a:rPr lang="en-US" sz="1600" dirty="0"/>
              <a:t>                          }</a:t>
            </a:r>
          </a:p>
          <a:p>
            <a:r>
              <a:rPr lang="en-US" dirty="0">
                <a:solidFill>
                  <a:srgbClr val="FF0000"/>
                </a:solidFill>
              </a:rPr>
              <a:t>Accessing array elements</a:t>
            </a:r>
          </a:p>
          <a:p>
            <a:pPr lvl="1"/>
            <a:r>
              <a:rPr lang="en-US" dirty="0"/>
              <a:t>array[0][0] = 1</a:t>
            </a:r>
          </a:p>
        </p:txBody>
      </p:sp>
      <p:sp>
        <p:nvSpPr>
          <p:cNvPr id="3" name="Title 2"/>
          <p:cNvSpPr>
            <a:spLocks noGrp="1"/>
          </p:cNvSpPr>
          <p:nvPr>
            <p:ph type="ctrTitle"/>
          </p:nvPr>
        </p:nvSpPr>
        <p:spPr/>
        <p:txBody>
          <a:bodyPr/>
          <a:lstStyle/>
          <a:p>
            <a:r>
              <a:rPr lang="en-US" dirty="0"/>
              <a:t>Declaring 2D-Arrays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47370643"/>
              </p:ext>
            </p:extLst>
          </p:nvPr>
        </p:nvGraphicFramePr>
        <p:xfrm>
          <a:off x="5764114" y="1156113"/>
          <a:ext cx="3065417" cy="2199640"/>
        </p:xfrm>
        <a:graphic>
          <a:graphicData uri="http://schemas.openxmlformats.org/drawingml/2006/table">
            <a:tbl>
              <a:tblPr firstRow="1" firstCol="1" bandRow="1">
                <a:tableStyleId>{2D5ABB26-0587-4C30-8999-92F81FD0307C}</a:tableStyleId>
              </a:tblPr>
              <a:tblGrid>
                <a:gridCol w="870857">
                  <a:extLst>
                    <a:ext uri="{9D8B030D-6E8A-4147-A177-3AD203B41FA5}">
                      <a16:colId xmlns:a16="http://schemas.microsoft.com/office/drawing/2014/main" val="4267275747"/>
                    </a:ext>
                  </a:extLst>
                </a:gridCol>
                <a:gridCol w="365760">
                  <a:extLst>
                    <a:ext uri="{9D8B030D-6E8A-4147-A177-3AD203B41FA5}">
                      <a16:colId xmlns:a16="http://schemas.microsoft.com/office/drawing/2014/main" val="295574637"/>
                    </a:ext>
                  </a:extLst>
                </a:gridCol>
                <a:gridCol w="365760">
                  <a:extLst>
                    <a:ext uri="{9D8B030D-6E8A-4147-A177-3AD203B41FA5}">
                      <a16:colId xmlns:a16="http://schemas.microsoft.com/office/drawing/2014/main" val="2745940581"/>
                    </a:ext>
                  </a:extLst>
                </a:gridCol>
                <a:gridCol w="365760">
                  <a:extLst>
                    <a:ext uri="{9D8B030D-6E8A-4147-A177-3AD203B41FA5}">
                      <a16:colId xmlns:a16="http://schemas.microsoft.com/office/drawing/2014/main" val="2966059324"/>
                    </a:ext>
                  </a:extLst>
                </a:gridCol>
                <a:gridCol w="365760">
                  <a:extLst>
                    <a:ext uri="{9D8B030D-6E8A-4147-A177-3AD203B41FA5}">
                      <a16:colId xmlns:a16="http://schemas.microsoft.com/office/drawing/2014/main" val="1255142826"/>
                    </a:ext>
                  </a:extLst>
                </a:gridCol>
                <a:gridCol w="365760">
                  <a:extLst>
                    <a:ext uri="{9D8B030D-6E8A-4147-A177-3AD203B41FA5}">
                      <a16:colId xmlns:a16="http://schemas.microsoft.com/office/drawing/2014/main" val="261209734"/>
                    </a:ext>
                  </a:extLst>
                </a:gridCol>
                <a:gridCol w="365760">
                  <a:extLst>
                    <a:ext uri="{9D8B030D-6E8A-4147-A177-3AD203B41FA5}">
                      <a16:colId xmlns:a16="http://schemas.microsoft.com/office/drawing/2014/main" val="1706420570"/>
                    </a:ext>
                  </a:extLst>
                </a:gridCol>
              </a:tblGrid>
              <a:tr h="370840">
                <a:tc>
                  <a:txBody>
                    <a:bodyPr/>
                    <a:lstStyle/>
                    <a:p>
                      <a:pPr algn="ctr"/>
                      <a:endParaRPr lang="en-US" dirty="0">
                        <a:latin typeface="Garamond" panose="02020404030301010803" pitchFamily="18" charset="0"/>
                      </a:endParaRPr>
                    </a:p>
                  </a:txBody>
                  <a:tcPr/>
                </a:tc>
                <a:tc>
                  <a:txBody>
                    <a:bodyPr/>
                    <a:lstStyle/>
                    <a:p>
                      <a:pPr algn="ctr"/>
                      <a:r>
                        <a:rPr lang="en-US" dirty="0"/>
                        <a:t>0</a:t>
                      </a:r>
                      <a:endParaRPr lang="en-US" dirty="0">
                        <a:latin typeface="Garamond" panose="020204040303010108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a:t>1</a:t>
                      </a:r>
                      <a:endParaRPr lang="en-US" dirty="0">
                        <a:latin typeface="Garamond" panose="020204040303010108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a:t>2</a:t>
                      </a:r>
                      <a:endParaRPr lang="en-US" dirty="0">
                        <a:latin typeface="Garamond" panose="020204040303010108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a:t>3</a:t>
                      </a:r>
                      <a:endParaRPr lang="en-US" dirty="0">
                        <a:latin typeface="Garamond" panose="020204040303010108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a:t>4</a:t>
                      </a:r>
                      <a:endParaRPr lang="en-US" dirty="0">
                        <a:latin typeface="Garamond" panose="020204040303010108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a:t>5</a:t>
                      </a:r>
                      <a:endParaRPr lang="en-US" dirty="0">
                        <a:latin typeface="Garamond" panose="02020404030301010803"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433777"/>
                  </a:ext>
                </a:extLst>
              </a:tr>
              <a:tr h="274320">
                <a:tc>
                  <a:txBody>
                    <a:bodyPr/>
                    <a:lstStyle/>
                    <a:p>
                      <a:pPr algn="ctr"/>
                      <a:r>
                        <a:rPr lang="en-US" dirty="0"/>
                        <a:t>0</a:t>
                      </a:r>
                      <a:endParaRPr lang="en-US" dirty="0">
                        <a:latin typeface="Garamond" panose="02020404030301010803"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6474548"/>
                  </a:ext>
                </a:extLst>
              </a:tr>
              <a:tr h="274320">
                <a:tc>
                  <a:txBody>
                    <a:bodyPr/>
                    <a:lstStyle/>
                    <a:p>
                      <a:pPr algn="ctr"/>
                      <a:r>
                        <a:rPr lang="en-US" dirty="0"/>
                        <a:t>1</a:t>
                      </a:r>
                      <a:endParaRPr lang="en-US" dirty="0">
                        <a:latin typeface="Garamond" panose="02020404030301010803"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0816266"/>
                  </a:ext>
                </a:extLst>
              </a:tr>
              <a:tr h="274320">
                <a:tc>
                  <a:txBody>
                    <a:bodyPr/>
                    <a:lstStyle/>
                    <a:p>
                      <a:pPr algn="ctr"/>
                      <a:r>
                        <a:rPr lang="en-US" dirty="0"/>
                        <a:t>2</a:t>
                      </a:r>
                      <a:endParaRPr lang="en-US" dirty="0">
                        <a:latin typeface="Garamond" panose="02020404030301010803"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4266994"/>
                  </a:ext>
                </a:extLst>
              </a:tr>
              <a:tr h="274320">
                <a:tc>
                  <a:txBody>
                    <a:bodyPr/>
                    <a:lstStyle/>
                    <a:p>
                      <a:pPr algn="ctr"/>
                      <a:r>
                        <a:rPr lang="en-US" dirty="0"/>
                        <a:t>3</a:t>
                      </a:r>
                      <a:endParaRPr lang="en-US" dirty="0">
                        <a:latin typeface="Garamond" panose="02020404030301010803"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727863"/>
                  </a:ext>
                </a:extLst>
              </a:tr>
              <a:tr h="274320">
                <a:tc>
                  <a:txBody>
                    <a:bodyPr/>
                    <a:lstStyle/>
                    <a:p>
                      <a:pPr algn="ctr"/>
                      <a:r>
                        <a:rPr lang="en-US" dirty="0"/>
                        <a:t>4</a:t>
                      </a:r>
                      <a:endParaRPr lang="en-US" dirty="0">
                        <a:latin typeface="Garamond" panose="02020404030301010803"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9302975"/>
                  </a:ext>
                </a:extLst>
              </a:tr>
            </a:tbl>
          </a:graphicData>
        </a:graphic>
      </p:graphicFrame>
      <p:cxnSp>
        <p:nvCxnSpPr>
          <p:cNvPr id="8" name="Curved Connector 7"/>
          <p:cNvCxnSpPr/>
          <p:nvPr/>
        </p:nvCxnSpPr>
        <p:spPr>
          <a:xfrm flipV="1">
            <a:off x="4994910" y="3355754"/>
            <a:ext cx="1428750" cy="8005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4194718547"/>
              </p:ext>
            </p:extLst>
          </p:nvPr>
        </p:nvGraphicFramePr>
        <p:xfrm>
          <a:off x="6638241" y="4416972"/>
          <a:ext cx="1968136" cy="1833880"/>
        </p:xfrm>
        <a:graphic>
          <a:graphicData uri="http://schemas.openxmlformats.org/drawingml/2006/table">
            <a:tbl>
              <a:tblPr firstRow="1" firstCol="1" bandRow="1">
                <a:tableStyleId>{2D5ABB26-0587-4C30-8999-92F81FD0307C}</a:tableStyleId>
              </a:tblPr>
              <a:tblGrid>
                <a:gridCol w="492034">
                  <a:extLst>
                    <a:ext uri="{9D8B030D-6E8A-4147-A177-3AD203B41FA5}">
                      <a16:colId xmlns:a16="http://schemas.microsoft.com/office/drawing/2014/main" val="4267275747"/>
                    </a:ext>
                  </a:extLst>
                </a:gridCol>
                <a:gridCol w="492034">
                  <a:extLst>
                    <a:ext uri="{9D8B030D-6E8A-4147-A177-3AD203B41FA5}">
                      <a16:colId xmlns:a16="http://schemas.microsoft.com/office/drawing/2014/main" val="295574637"/>
                    </a:ext>
                  </a:extLst>
                </a:gridCol>
                <a:gridCol w="492034">
                  <a:extLst>
                    <a:ext uri="{9D8B030D-6E8A-4147-A177-3AD203B41FA5}">
                      <a16:colId xmlns:a16="http://schemas.microsoft.com/office/drawing/2014/main" val="2745940581"/>
                    </a:ext>
                  </a:extLst>
                </a:gridCol>
                <a:gridCol w="492034">
                  <a:extLst>
                    <a:ext uri="{9D8B030D-6E8A-4147-A177-3AD203B41FA5}">
                      <a16:colId xmlns:a16="http://schemas.microsoft.com/office/drawing/2014/main" val="2966059324"/>
                    </a:ext>
                  </a:extLst>
                </a:gridCol>
              </a:tblGrid>
              <a:tr h="370840">
                <a:tc>
                  <a:txBody>
                    <a:bodyPr/>
                    <a:lstStyle/>
                    <a:p>
                      <a:pPr algn="ctr"/>
                      <a:endParaRPr lang="en-US" dirty="0">
                        <a:latin typeface="Garamond" panose="02020404030301010803" pitchFamily="18" charset="0"/>
                      </a:endParaRPr>
                    </a:p>
                  </a:txBody>
                  <a:tcPr/>
                </a:tc>
                <a:tc>
                  <a:txBody>
                    <a:bodyPr/>
                    <a:lstStyle/>
                    <a:p>
                      <a:pPr algn="ctr"/>
                      <a:r>
                        <a:rPr lang="en-US" dirty="0"/>
                        <a:t>0</a:t>
                      </a:r>
                      <a:endParaRPr lang="en-US" dirty="0">
                        <a:latin typeface="Garamond" panose="020204040303010108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a:t>1</a:t>
                      </a:r>
                      <a:endParaRPr lang="en-US" dirty="0">
                        <a:latin typeface="Garamond" panose="020204040303010108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a:t>2</a:t>
                      </a:r>
                      <a:endParaRPr lang="en-US" dirty="0">
                        <a:latin typeface="Garamond" panose="02020404030301010803"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433777"/>
                  </a:ext>
                </a:extLst>
              </a:tr>
              <a:tr h="274320">
                <a:tc>
                  <a:txBody>
                    <a:bodyPr/>
                    <a:lstStyle/>
                    <a:p>
                      <a:pPr algn="ctr"/>
                      <a:r>
                        <a:rPr lang="en-US" dirty="0"/>
                        <a:t>0</a:t>
                      </a:r>
                      <a:endParaRPr lang="en-US" dirty="0">
                        <a:latin typeface="Garamond" panose="02020404030301010803"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10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20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30</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6474548"/>
                  </a:ext>
                </a:extLst>
              </a:tr>
              <a:tr h="274320">
                <a:tc>
                  <a:txBody>
                    <a:bodyPr/>
                    <a:lstStyle/>
                    <a:p>
                      <a:pPr algn="ctr"/>
                      <a:r>
                        <a:rPr lang="en-US" dirty="0"/>
                        <a:t>1</a:t>
                      </a:r>
                      <a:endParaRPr lang="en-US" dirty="0">
                        <a:latin typeface="Garamond" panose="02020404030301010803"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solidFill>
                            <a:schemeClr val="tx1"/>
                          </a:solidFill>
                          <a:effectLst/>
                          <a:uLnTx/>
                          <a:uFillTx/>
                          <a:latin typeface="+mn-lt"/>
                          <a:ea typeface="+mn-ea"/>
                          <a:cs typeface="+mn-cs"/>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22</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33</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0816266"/>
                  </a:ext>
                </a:extLst>
              </a:tr>
              <a:tr h="342206">
                <a:tc>
                  <a:txBody>
                    <a:bodyPr/>
                    <a:lstStyle/>
                    <a:p>
                      <a:pPr algn="ctr"/>
                      <a:r>
                        <a:rPr lang="en-US" dirty="0"/>
                        <a:t>2</a:t>
                      </a:r>
                      <a:endParaRPr lang="en-US" dirty="0">
                        <a:latin typeface="Garamond" panose="02020404030301010803"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7</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9</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8</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4266994"/>
                  </a:ext>
                </a:extLst>
              </a:tr>
              <a:tr h="274320">
                <a:tc>
                  <a:txBody>
                    <a:bodyPr/>
                    <a:lstStyle/>
                    <a:p>
                      <a:pPr algn="ctr"/>
                      <a:r>
                        <a:rPr lang="en-US" dirty="0"/>
                        <a:t>3</a:t>
                      </a:r>
                      <a:endParaRPr lang="en-US" dirty="0">
                        <a:latin typeface="Garamond" panose="02020404030301010803"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21</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31</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41</a:t>
                      </a:r>
                      <a:endParaRPr kumimoji="0" lang="en-US" sz="1800" b="1"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727863"/>
                  </a:ext>
                </a:extLst>
              </a:tr>
            </a:tbl>
          </a:graphicData>
        </a:graphic>
      </p:graphicFrame>
      <p:sp>
        <p:nvSpPr>
          <p:cNvPr id="14" name="Rectangle 13"/>
          <p:cNvSpPr/>
          <p:nvPr/>
        </p:nvSpPr>
        <p:spPr>
          <a:xfrm>
            <a:off x="5841665" y="4156266"/>
            <a:ext cx="3561288" cy="338554"/>
          </a:xfrm>
          <a:prstGeom prst="rect">
            <a:avLst/>
          </a:prstGeom>
        </p:spPr>
        <p:txBody>
          <a:bodyPr wrap="square">
            <a:spAutoFit/>
          </a:bodyPr>
          <a:lstStyle/>
          <a:p>
            <a:r>
              <a:rPr lang="en-US" sz="1600" b="1" dirty="0">
                <a:solidFill>
                  <a:srgbClr val="FF0000"/>
                </a:solidFill>
                <a:latin typeface="Courier New" panose="02070309020205020404" pitchFamily="49" charset="0"/>
                <a:cs typeface="Courier New" panose="02070309020205020404" pitchFamily="49" charset="0"/>
              </a:rPr>
              <a:t>2D arrays use two indices</a:t>
            </a:r>
          </a:p>
        </p:txBody>
      </p:sp>
    </p:spTree>
    <p:extLst>
      <p:ext uri="{BB962C8B-B14F-4D97-AF65-F5344CB8AC3E}">
        <p14:creationId xmlns:p14="http://schemas.microsoft.com/office/powerpoint/2010/main" val="3451024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two-dimensional array is actually an array of arrays. </a:t>
            </a:r>
          </a:p>
          <a:p>
            <a:pPr lvl="1"/>
            <a:r>
              <a:rPr lang="en-US" dirty="0"/>
              <a:t>int [ ][ ] </a:t>
            </a:r>
            <a:r>
              <a:rPr lang="en-US" dirty="0" err="1"/>
              <a:t>studentScores</a:t>
            </a:r>
            <a:r>
              <a:rPr lang="en-US" dirty="0"/>
              <a:t> = { {10, 20, 30}, {11, 22, 33},</a:t>
            </a:r>
          </a:p>
          <a:p>
            <a:pPr marL="457200" lvl="1" indent="0">
              <a:buNone/>
            </a:pPr>
            <a:r>
              <a:rPr lang="en-US" dirty="0"/>
              <a:t>                   		         {7, 9, 8}, {21, 31, 41},</a:t>
            </a:r>
          </a:p>
          <a:p>
            <a:pPr marL="1828800" lvl="4" indent="0">
              <a:buNone/>
            </a:pPr>
            <a:r>
              <a:rPr lang="en-US" dirty="0"/>
              <a:t>                            }</a:t>
            </a:r>
          </a:p>
          <a:p>
            <a:endParaRPr lang="en-US" dirty="0"/>
          </a:p>
        </p:txBody>
      </p:sp>
      <p:sp>
        <p:nvSpPr>
          <p:cNvPr id="3" name="Title 2"/>
          <p:cNvSpPr>
            <a:spLocks noGrp="1"/>
          </p:cNvSpPr>
          <p:nvPr>
            <p:ph type="ctrTitle"/>
          </p:nvPr>
        </p:nvSpPr>
        <p:spPr/>
        <p:txBody>
          <a:bodyPr/>
          <a:lstStyle/>
          <a:p>
            <a:r>
              <a:rPr lang="en-US" dirty="0"/>
              <a:t>Representation of 2D-Arrays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55617839"/>
              </p:ext>
            </p:extLst>
          </p:nvPr>
        </p:nvGraphicFramePr>
        <p:xfrm>
          <a:off x="712772" y="3068321"/>
          <a:ext cx="2224738" cy="2344884"/>
        </p:xfrm>
        <a:graphic>
          <a:graphicData uri="http://schemas.openxmlformats.org/drawingml/2006/table">
            <a:tbl>
              <a:tblPr bandRow="1">
                <a:tableStyleId>{5C22544A-7EE6-4342-B048-85BDC9FD1C3A}</a:tableStyleId>
              </a:tblPr>
              <a:tblGrid>
                <a:gridCol w="1784668">
                  <a:extLst>
                    <a:ext uri="{9D8B030D-6E8A-4147-A177-3AD203B41FA5}">
                      <a16:colId xmlns:a16="http://schemas.microsoft.com/office/drawing/2014/main" val="2994840105"/>
                    </a:ext>
                  </a:extLst>
                </a:gridCol>
                <a:gridCol w="440070">
                  <a:extLst>
                    <a:ext uri="{9D8B030D-6E8A-4147-A177-3AD203B41FA5}">
                      <a16:colId xmlns:a16="http://schemas.microsoft.com/office/drawing/2014/main" val="2902436503"/>
                    </a:ext>
                  </a:extLst>
                </a:gridCol>
              </a:tblGrid>
              <a:tr h="586221">
                <a:tc>
                  <a:txBody>
                    <a:bodyPr/>
                    <a:lstStyle/>
                    <a:p>
                      <a:r>
                        <a:rPr lang="en-US" dirty="0" err="1">
                          <a:latin typeface="Garamond" panose="02020404030301010803" pitchFamily="18" charset="0"/>
                        </a:rPr>
                        <a:t>studentScores</a:t>
                      </a:r>
                      <a:r>
                        <a:rPr lang="en-US" dirty="0">
                          <a:latin typeface="Garamond" panose="02020404030301010803" pitchFamily="18" charset="0"/>
                        </a:rPr>
                        <a:t>[0]</a:t>
                      </a:r>
                    </a:p>
                  </a:txBody>
                  <a:tcPr anchor="ctr"/>
                </a:tc>
                <a:tc>
                  <a:txBody>
                    <a:bodyPr/>
                    <a:lstStyle/>
                    <a:p>
                      <a:endParaRPr lang="en-US" dirty="0">
                        <a:latin typeface="Garamond" panose="02020404030301010803" pitchFamily="18" charset="0"/>
                      </a:endParaRPr>
                    </a:p>
                  </a:txBody>
                  <a:tcPr anchor="ctr"/>
                </a:tc>
                <a:extLst>
                  <a:ext uri="{0D108BD9-81ED-4DB2-BD59-A6C34878D82A}">
                    <a16:rowId xmlns:a16="http://schemas.microsoft.com/office/drawing/2014/main" val="2176247827"/>
                  </a:ext>
                </a:extLst>
              </a:tr>
              <a:tr h="586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Garamond" panose="02020404030301010803" pitchFamily="18" charset="0"/>
                        </a:rPr>
                        <a:t>studentScores</a:t>
                      </a:r>
                      <a:r>
                        <a:rPr lang="en-US" dirty="0">
                          <a:latin typeface="Garamond" panose="02020404030301010803" pitchFamily="18" charset="0"/>
                        </a:rPr>
                        <a:t>[1]</a:t>
                      </a:r>
                    </a:p>
                  </a:txBody>
                  <a:tcPr anchor="ctr"/>
                </a:tc>
                <a:tc>
                  <a:txBody>
                    <a:bodyPr/>
                    <a:lstStyle/>
                    <a:p>
                      <a:endParaRPr lang="en-US" dirty="0">
                        <a:latin typeface="Garamond" panose="02020404030301010803" pitchFamily="18" charset="0"/>
                      </a:endParaRPr>
                    </a:p>
                  </a:txBody>
                  <a:tcPr anchor="ctr"/>
                </a:tc>
                <a:extLst>
                  <a:ext uri="{0D108BD9-81ED-4DB2-BD59-A6C34878D82A}">
                    <a16:rowId xmlns:a16="http://schemas.microsoft.com/office/drawing/2014/main" val="45741813"/>
                  </a:ext>
                </a:extLst>
              </a:tr>
              <a:tr h="586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Garamond" panose="02020404030301010803" pitchFamily="18" charset="0"/>
                        </a:rPr>
                        <a:t>studentScores</a:t>
                      </a:r>
                      <a:r>
                        <a:rPr lang="en-US" dirty="0">
                          <a:latin typeface="Garamond" panose="02020404030301010803" pitchFamily="18" charset="0"/>
                        </a:rPr>
                        <a:t>[2]</a:t>
                      </a:r>
                    </a:p>
                  </a:txBody>
                  <a:tcPr anchor="ctr"/>
                </a:tc>
                <a:tc>
                  <a:txBody>
                    <a:bodyPr/>
                    <a:lstStyle/>
                    <a:p>
                      <a:endParaRPr lang="en-US">
                        <a:latin typeface="Garamond" panose="02020404030301010803" pitchFamily="18" charset="0"/>
                      </a:endParaRPr>
                    </a:p>
                  </a:txBody>
                  <a:tcPr anchor="ctr"/>
                </a:tc>
                <a:extLst>
                  <a:ext uri="{0D108BD9-81ED-4DB2-BD59-A6C34878D82A}">
                    <a16:rowId xmlns:a16="http://schemas.microsoft.com/office/drawing/2014/main" val="1068729611"/>
                  </a:ext>
                </a:extLst>
              </a:tr>
              <a:tr h="586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Garamond" panose="02020404030301010803" pitchFamily="18" charset="0"/>
                        </a:rPr>
                        <a:t>studentScores</a:t>
                      </a:r>
                      <a:r>
                        <a:rPr lang="en-US" dirty="0">
                          <a:latin typeface="Garamond" panose="02020404030301010803" pitchFamily="18" charset="0"/>
                        </a:rPr>
                        <a:t>[3]</a:t>
                      </a:r>
                    </a:p>
                  </a:txBody>
                  <a:tcPr anchor="ctr"/>
                </a:tc>
                <a:tc>
                  <a:txBody>
                    <a:bodyPr/>
                    <a:lstStyle/>
                    <a:p>
                      <a:endParaRPr lang="en-US" dirty="0">
                        <a:latin typeface="Garamond" panose="02020404030301010803" pitchFamily="18" charset="0"/>
                      </a:endParaRPr>
                    </a:p>
                  </a:txBody>
                  <a:tcPr anchor="ctr"/>
                </a:tc>
                <a:extLst>
                  <a:ext uri="{0D108BD9-81ED-4DB2-BD59-A6C34878D82A}">
                    <a16:rowId xmlns:a16="http://schemas.microsoft.com/office/drawing/2014/main" val="29838931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65681839"/>
              </p:ext>
            </p:extLst>
          </p:nvPr>
        </p:nvGraphicFramePr>
        <p:xfrm>
          <a:off x="4141470" y="3105150"/>
          <a:ext cx="3001011" cy="370840"/>
        </p:xfrm>
        <a:graphic>
          <a:graphicData uri="http://schemas.openxmlformats.org/drawingml/2006/table">
            <a:tbl>
              <a:tblPr bandRow="1">
                <a:tableStyleId>{93296810-A885-4BE3-A3E7-6D5BEEA58F35}</a:tableStyleId>
              </a:tblPr>
              <a:tblGrid>
                <a:gridCol w="1000337">
                  <a:extLst>
                    <a:ext uri="{9D8B030D-6E8A-4147-A177-3AD203B41FA5}">
                      <a16:colId xmlns:a16="http://schemas.microsoft.com/office/drawing/2014/main" val="1973788324"/>
                    </a:ext>
                  </a:extLst>
                </a:gridCol>
                <a:gridCol w="1000337">
                  <a:extLst>
                    <a:ext uri="{9D8B030D-6E8A-4147-A177-3AD203B41FA5}">
                      <a16:colId xmlns:a16="http://schemas.microsoft.com/office/drawing/2014/main" val="1161824684"/>
                    </a:ext>
                  </a:extLst>
                </a:gridCol>
                <a:gridCol w="1000337">
                  <a:extLst>
                    <a:ext uri="{9D8B030D-6E8A-4147-A177-3AD203B41FA5}">
                      <a16:colId xmlns:a16="http://schemas.microsoft.com/office/drawing/2014/main" val="1614459041"/>
                    </a:ext>
                  </a:extLst>
                </a:gridCol>
              </a:tblGrid>
              <a:tr h="370840">
                <a:tc>
                  <a:txBody>
                    <a:bodyPr/>
                    <a:lstStyle/>
                    <a:p>
                      <a:pPr algn="ctr"/>
                      <a:r>
                        <a:rPr lang="en-US" dirty="0">
                          <a:latin typeface="Garamond" panose="02020404030301010803" pitchFamily="18" charset="0"/>
                        </a:rPr>
                        <a:t>10</a:t>
                      </a:r>
                    </a:p>
                  </a:txBody>
                  <a:tcPr/>
                </a:tc>
                <a:tc>
                  <a:txBody>
                    <a:bodyPr/>
                    <a:lstStyle/>
                    <a:p>
                      <a:pPr algn="ctr"/>
                      <a:r>
                        <a:rPr lang="en-US" dirty="0">
                          <a:latin typeface="Garamond" panose="02020404030301010803" pitchFamily="18" charset="0"/>
                        </a:rPr>
                        <a:t>20</a:t>
                      </a:r>
                    </a:p>
                  </a:txBody>
                  <a:tcPr/>
                </a:tc>
                <a:tc>
                  <a:txBody>
                    <a:bodyPr/>
                    <a:lstStyle/>
                    <a:p>
                      <a:pPr algn="ctr"/>
                      <a:r>
                        <a:rPr lang="en-US" dirty="0">
                          <a:latin typeface="Garamond" panose="02020404030301010803" pitchFamily="18" charset="0"/>
                        </a:rPr>
                        <a:t>30</a:t>
                      </a:r>
                    </a:p>
                  </a:txBody>
                  <a:tcPr/>
                </a:tc>
                <a:extLst>
                  <a:ext uri="{0D108BD9-81ED-4DB2-BD59-A6C34878D82A}">
                    <a16:rowId xmlns:a16="http://schemas.microsoft.com/office/drawing/2014/main" val="335471051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9594390"/>
              </p:ext>
            </p:extLst>
          </p:nvPr>
        </p:nvGraphicFramePr>
        <p:xfrm>
          <a:off x="4141470" y="3699954"/>
          <a:ext cx="3001011" cy="370840"/>
        </p:xfrm>
        <a:graphic>
          <a:graphicData uri="http://schemas.openxmlformats.org/drawingml/2006/table">
            <a:tbl>
              <a:tblPr bandRow="1">
                <a:tableStyleId>{93296810-A885-4BE3-A3E7-6D5BEEA58F35}</a:tableStyleId>
              </a:tblPr>
              <a:tblGrid>
                <a:gridCol w="1000337">
                  <a:extLst>
                    <a:ext uri="{9D8B030D-6E8A-4147-A177-3AD203B41FA5}">
                      <a16:colId xmlns:a16="http://schemas.microsoft.com/office/drawing/2014/main" val="1973788324"/>
                    </a:ext>
                  </a:extLst>
                </a:gridCol>
                <a:gridCol w="1000337">
                  <a:extLst>
                    <a:ext uri="{9D8B030D-6E8A-4147-A177-3AD203B41FA5}">
                      <a16:colId xmlns:a16="http://schemas.microsoft.com/office/drawing/2014/main" val="1161824684"/>
                    </a:ext>
                  </a:extLst>
                </a:gridCol>
                <a:gridCol w="1000337">
                  <a:extLst>
                    <a:ext uri="{9D8B030D-6E8A-4147-A177-3AD203B41FA5}">
                      <a16:colId xmlns:a16="http://schemas.microsoft.com/office/drawing/2014/main" val="1614459041"/>
                    </a:ext>
                  </a:extLst>
                </a:gridCol>
              </a:tblGrid>
              <a:tr h="370840">
                <a:tc>
                  <a:txBody>
                    <a:bodyPr/>
                    <a:lstStyle/>
                    <a:p>
                      <a:pPr algn="ctr"/>
                      <a:r>
                        <a:rPr lang="en-US" dirty="0">
                          <a:latin typeface="Garamond" panose="02020404030301010803" pitchFamily="18" charset="0"/>
                        </a:rPr>
                        <a:t>11</a:t>
                      </a:r>
                    </a:p>
                  </a:txBody>
                  <a:tcPr/>
                </a:tc>
                <a:tc>
                  <a:txBody>
                    <a:bodyPr/>
                    <a:lstStyle/>
                    <a:p>
                      <a:pPr algn="ctr"/>
                      <a:r>
                        <a:rPr lang="en-US" dirty="0">
                          <a:latin typeface="Garamond" panose="02020404030301010803" pitchFamily="18" charset="0"/>
                        </a:rPr>
                        <a:t>22</a:t>
                      </a:r>
                    </a:p>
                  </a:txBody>
                  <a:tcPr/>
                </a:tc>
                <a:tc>
                  <a:txBody>
                    <a:bodyPr/>
                    <a:lstStyle/>
                    <a:p>
                      <a:pPr algn="ctr"/>
                      <a:r>
                        <a:rPr lang="en-US" dirty="0">
                          <a:latin typeface="Garamond" panose="02020404030301010803" pitchFamily="18" charset="0"/>
                        </a:rPr>
                        <a:t>33</a:t>
                      </a:r>
                    </a:p>
                  </a:txBody>
                  <a:tcPr/>
                </a:tc>
                <a:extLst>
                  <a:ext uri="{0D108BD9-81ED-4DB2-BD59-A6C34878D82A}">
                    <a16:rowId xmlns:a16="http://schemas.microsoft.com/office/drawing/2014/main" val="335471051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74558388"/>
              </p:ext>
            </p:extLst>
          </p:nvPr>
        </p:nvGraphicFramePr>
        <p:xfrm>
          <a:off x="4141470" y="4349101"/>
          <a:ext cx="3001011" cy="370840"/>
        </p:xfrm>
        <a:graphic>
          <a:graphicData uri="http://schemas.openxmlformats.org/drawingml/2006/table">
            <a:tbl>
              <a:tblPr bandRow="1">
                <a:tableStyleId>{93296810-A885-4BE3-A3E7-6D5BEEA58F35}</a:tableStyleId>
              </a:tblPr>
              <a:tblGrid>
                <a:gridCol w="1000337">
                  <a:extLst>
                    <a:ext uri="{9D8B030D-6E8A-4147-A177-3AD203B41FA5}">
                      <a16:colId xmlns:a16="http://schemas.microsoft.com/office/drawing/2014/main" val="1973788324"/>
                    </a:ext>
                  </a:extLst>
                </a:gridCol>
                <a:gridCol w="1000337">
                  <a:extLst>
                    <a:ext uri="{9D8B030D-6E8A-4147-A177-3AD203B41FA5}">
                      <a16:colId xmlns:a16="http://schemas.microsoft.com/office/drawing/2014/main" val="1161824684"/>
                    </a:ext>
                  </a:extLst>
                </a:gridCol>
                <a:gridCol w="1000337">
                  <a:extLst>
                    <a:ext uri="{9D8B030D-6E8A-4147-A177-3AD203B41FA5}">
                      <a16:colId xmlns:a16="http://schemas.microsoft.com/office/drawing/2014/main" val="1614459041"/>
                    </a:ext>
                  </a:extLst>
                </a:gridCol>
              </a:tblGrid>
              <a:tr h="370840">
                <a:tc>
                  <a:txBody>
                    <a:bodyPr/>
                    <a:lstStyle/>
                    <a:p>
                      <a:pPr algn="ctr"/>
                      <a:r>
                        <a:rPr lang="en-US" dirty="0">
                          <a:latin typeface="Garamond" panose="02020404030301010803" pitchFamily="18" charset="0"/>
                        </a:rPr>
                        <a:t>7</a:t>
                      </a:r>
                    </a:p>
                  </a:txBody>
                  <a:tcPr/>
                </a:tc>
                <a:tc>
                  <a:txBody>
                    <a:bodyPr/>
                    <a:lstStyle/>
                    <a:p>
                      <a:pPr algn="ctr"/>
                      <a:r>
                        <a:rPr lang="en-US" dirty="0">
                          <a:latin typeface="Garamond" panose="02020404030301010803" pitchFamily="18" charset="0"/>
                        </a:rPr>
                        <a:t>9</a:t>
                      </a:r>
                    </a:p>
                  </a:txBody>
                  <a:tcPr/>
                </a:tc>
                <a:tc>
                  <a:txBody>
                    <a:bodyPr/>
                    <a:lstStyle/>
                    <a:p>
                      <a:pPr algn="ctr"/>
                      <a:r>
                        <a:rPr lang="en-US" dirty="0">
                          <a:latin typeface="Garamond" panose="02020404030301010803" pitchFamily="18" charset="0"/>
                        </a:rPr>
                        <a:t>8</a:t>
                      </a:r>
                    </a:p>
                  </a:txBody>
                  <a:tcPr/>
                </a:tc>
                <a:extLst>
                  <a:ext uri="{0D108BD9-81ED-4DB2-BD59-A6C34878D82A}">
                    <a16:rowId xmlns:a16="http://schemas.microsoft.com/office/drawing/2014/main" val="335471051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01815384"/>
              </p:ext>
            </p:extLst>
          </p:nvPr>
        </p:nvGraphicFramePr>
        <p:xfrm>
          <a:off x="4141470" y="5019505"/>
          <a:ext cx="3001011" cy="370840"/>
        </p:xfrm>
        <a:graphic>
          <a:graphicData uri="http://schemas.openxmlformats.org/drawingml/2006/table">
            <a:tbl>
              <a:tblPr bandRow="1">
                <a:tableStyleId>{93296810-A885-4BE3-A3E7-6D5BEEA58F35}</a:tableStyleId>
              </a:tblPr>
              <a:tblGrid>
                <a:gridCol w="1000337">
                  <a:extLst>
                    <a:ext uri="{9D8B030D-6E8A-4147-A177-3AD203B41FA5}">
                      <a16:colId xmlns:a16="http://schemas.microsoft.com/office/drawing/2014/main" val="1973788324"/>
                    </a:ext>
                  </a:extLst>
                </a:gridCol>
                <a:gridCol w="1000337">
                  <a:extLst>
                    <a:ext uri="{9D8B030D-6E8A-4147-A177-3AD203B41FA5}">
                      <a16:colId xmlns:a16="http://schemas.microsoft.com/office/drawing/2014/main" val="1161824684"/>
                    </a:ext>
                  </a:extLst>
                </a:gridCol>
                <a:gridCol w="1000337">
                  <a:extLst>
                    <a:ext uri="{9D8B030D-6E8A-4147-A177-3AD203B41FA5}">
                      <a16:colId xmlns:a16="http://schemas.microsoft.com/office/drawing/2014/main" val="1614459041"/>
                    </a:ext>
                  </a:extLst>
                </a:gridCol>
              </a:tblGrid>
              <a:tr h="370840">
                <a:tc>
                  <a:txBody>
                    <a:bodyPr/>
                    <a:lstStyle/>
                    <a:p>
                      <a:pPr algn="ctr"/>
                      <a:r>
                        <a:rPr lang="en-US" dirty="0">
                          <a:latin typeface="Garamond" panose="02020404030301010803" pitchFamily="18" charset="0"/>
                        </a:rPr>
                        <a:t>21</a:t>
                      </a:r>
                    </a:p>
                  </a:txBody>
                  <a:tcPr/>
                </a:tc>
                <a:tc>
                  <a:txBody>
                    <a:bodyPr/>
                    <a:lstStyle/>
                    <a:p>
                      <a:pPr algn="ctr"/>
                      <a:r>
                        <a:rPr lang="en-US" dirty="0">
                          <a:latin typeface="Garamond" panose="02020404030301010803" pitchFamily="18" charset="0"/>
                        </a:rPr>
                        <a:t>31</a:t>
                      </a:r>
                    </a:p>
                  </a:txBody>
                  <a:tcPr/>
                </a:tc>
                <a:tc>
                  <a:txBody>
                    <a:bodyPr/>
                    <a:lstStyle/>
                    <a:p>
                      <a:pPr algn="ctr"/>
                      <a:r>
                        <a:rPr lang="en-US" dirty="0">
                          <a:latin typeface="Garamond" panose="02020404030301010803" pitchFamily="18" charset="0"/>
                        </a:rPr>
                        <a:t>41</a:t>
                      </a:r>
                    </a:p>
                  </a:txBody>
                  <a:tcPr/>
                </a:tc>
                <a:extLst>
                  <a:ext uri="{0D108BD9-81ED-4DB2-BD59-A6C34878D82A}">
                    <a16:rowId xmlns:a16="http://schemas.microsoft.com/office/drawing/2014/main" val="3354710512"/>
                  </a:ext>
                </a:extLst>
              </a:tr>
            </a:tbl>
          </a:graphicData>
        </a:graphic>
      </p:graphicFrame>
      <p:cxnSp>
        <p:nvCxnSpPr>
          <p:cNvPr id="11" name="Straight Arrow Connector 10"/>
          <p:cNvCxnSpPr/>
          <p:nvPr/>
        </p:nvCxnSpPr>
        <p:spPr>
          <a:xfrm>
            <a:off x="2937510" y="3290570"/>
            <a:ext cx="1203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52750" y="3911600"/>
            <a:ext cx="1203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07030" y="4528820"/>
            <a:ext cx="1203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52750" y="5191760"/>
            <a:ext cx="1203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rot="10800000" flipV="1">
            <a:off x="697533" y="1910862"/>
            <a:ext cx="3071437" cy="1291750"/>
          </a:xfrm>
          <a:prstGeom prst="curvedConnector3">
            <a:avLst>
              <a:gd name="adj1" fmla="val 10744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633952" y="5957652"/>
            <a:ext cx="2005677" cy="369332"/>
          </a:xfrm>
          <a:prstGeom prst="rect">
            <a:avLst/>
          </a:prstGeom>
        </p:spPr>
        <p:txBody>
          <a:bodyPr wrap="none">
            <a:spAutoFit/>
          </a:bodyPr>
          <a:lstStyle/>
          <a:p>
            <a:r>
              <a:rPr lang="en-US" dirty="0" err="1">
                <a:solidFill>
                  <a:schemeClr val="accent5"/>
                </a:solidFill>
                <a:latin typeface="Times New Roman" panose="02020603050405020304" pitchFamily="18" charset="0"/>
                <a:cs typeface="Times New Roman" panose="02020603050405020304" pitchFamily="18" charset="0"/>
              </a:rPr>
              <a:t>studentScores</a:t>
            </a:r>
            <a:r>
              <a:rPr lang="en-US" dirty="0">
                <a:solidFill>
                  <a:schemeClr val="accent5"/>
                </a:solidFill>
                <a:latin typeface="Times New Roman" panose="02020603050405020304" pitchFamily="18" charset="0"/>
                <a:cs typeface="Times New Roman" panose="02020603050405020304" pitchFamily="18" charset="0"/>
              </a:rPr>
              <a:t>[3][1]</a:t>
            </a:r>
          </a:p>
        </p:txBody>
      </p:sp>
      <p:cxnSp>
        <p:nvCxnSpPr>
          <p:cNvPr id="24" name="Straight Arrow Connector 23"/>
          <p:cNvCxnSpPr/>
          <p:nvPr/>
        </p:nvCxnSpPr>
        <p:spPr>
          <a:xfrm flipH="1" flipV="1">
            <a:off x="5668643" y="5424007"/>
            <a:ext cx="1" cy="49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03172" y="5537630"/>
            <a:ext cx="3863038" cy="646331"/>
          </a:xfrm>
          <a:prstGeom prst="rect">
            <a:avLst/>
          </a:prstGeom>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act as if the array is actually an array with two indices</a:t>
            </a:r>
          </a:p>
        </p:txBody>
      </p:sp>
      <p:sp>
        <p:nvSpPr>
          <p:cNvPr id="10" name="Rectangle 9"/>
          <p:cNvSpPr/>
          <p:nvPr/>
        </p:nvSpPr>
        <p:spPr>
          <a:xfrm>
            <a:off x="6649919" y="5678150"/>
            <a:ext cx="2494081"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studentScores.length</a:t>
            </a:r>
            <a:r>
              <a:rPr lang="en-US" sz="1600" dirty="0">
                <a:latin typeface="Times New Roman" panose="02020603050405020304" pitchFamily="18" charset="0"/>
                <a:cs typeface="Times New Roman" panose="02020603050405020304" pitchFamily="18" charset="0"/>
              </a:rPr>
              <a:t> is 4</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studentScores</a:t>
            </a:r>
            <a:r>
              <a:rPr lang="en-US" sz="1600" dirty="0">
                <a:latin typeface="Times New Roman" panose="02020603050405020304" pitchFamily="18" charset="0"/>
                <a:cs typeface="Times New Roman" panose="02020603050405020304" pitchFamily="18" charset="0"/>
              </a:rPr>
              <a:t>[0].length is 3</a:t>
            </a:r>
          </a:p>
        </p:txBody>
      </p:sp>
    </p:spTree>
    <p:extLst>
      <p:ext uri="{BB962C8B-B14F-4D97-AF65-F5344CB8AC3E}">
        <p14:creationId xmlns:p14="http://schemas.microsoft.com/office/powerpoint/2010/main" val="788634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Printing a 2D-array</a:t>
            </a:r>
          </a:p>
          <a:p>
            <a:endParaRPr lang="en-US" dirty="0"/>
          </a:p>
          <a:p>
            <a:endParaRPr lang="en-US" dirty="0"/>
          </a:p>
          <a:p>
            <a:endParaRPr lang="en-US" dirty="0"/>
          </a:p>
          <a:p>
            <a:endParaRPr lang="en-US" sz="900" dirty="0"/>
          </a:p>
          <a:p>
            <a:r>
              <a:rPr lang="en-US" dirty="0"/>
              <a:t>Reading a 2D-array </a:t>
            </a:r>
          </a:p>
          <a:p>
            <a:endParaRPr lang="en-US" sz="800" dirty="0"/>
          </a:p>
          <a:p>
            <a:endParaRPr lang="en-US" dirty="0"/>
          </a:p>
          <a:p>
            <a:endParaRPr lang="en-US" dirty="0"/>
          </a:p>
          <a:p>
            <a:endParaRPr lang="en-US" dirty="0"/>
          </a:p>
          <a:p>
            <a:endParaRPr lang="en-US" dirty="0"/>
          </a:p>
        </p:txBody>
      </p:sp>
      <p:sp>
        <p:nvSpPr>
          <p:cNvPr id="3" name="Title 2"/>
          <p:cNvSpPr>
            <a:spLocks noGrp="1"/>
          </p:cNvSpPr>
          <p:nvPr>
            <p:ph type="ctrTitle"/>
          </p:nvPr>
        </p:nvSpPr>
        <p:spPr/>
        <p:txBody>
          <a:bodyPr/>
          <a:lstStyle/>
          <a:p>
            <a:r>
              <a:rPr lang="en-US" dirty="0"/>
              <a:t>Processing 2D-Array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34</a:t>
            </a:fld>
            <a:endParaRPr lang="en-US"/>
          </a:p>
        </p:txBody>
      </p:sp>
      <p:pic>
        <p:nvPicPr>
          <p:cNvPr id="5" name="Picture 4"/>
          <p:cNvPicPr>
            <a:picLocks noChangeAspect="1"/>
          </p:cNvPicPr>
          <p:nvPr/>
        </p:nvPicPr>
        <p:blipFill>
          <a:blip r:embed="rId2"/>
          <a:stretch>
            <a:fillRect/>
          </a:stretch>
        </p:blipFill>
        <p:spPr>
          <a:xfrm>
            <a:off x="1212851" y="4095083"/>
            <a:ext cx="7105650" cy="2162175"/>
          </a:xfrm>
          <a:prstGeom prst="rect">
            <a:avLst/>
          </a:prstGeom>
        </p:spPr>
      </p:pic>
      <p:pic>
        <p:nvPicPr>
          <p:cNvPr id="6" name="Picture 5"/>
          <p:cNvPicPr>
            <a:picLocks noChangeAspect="1"/>
          </p:cNvPicPr>
          <p:nvPr/>
        </p:nvPicPr>
        <p:blipFill>
          <a:blip r:embed="rId3"/>
          <a:stretch>
            <a:fillRect/>
          </a:stretch>
        </p:blipFill>
        <p:spPr>
          <a:xfrm>
            <a:off x="1681162" y="1589209"/>
            <a:ext cx="5781675" cy="1733550"/>
          </a:xfrm>
          <a:prstGeom prst="rect">
            <a:avLst/>
          </a:prstGeom>
        </p:spPr>
      </p:pic>
      <p:sp>
        <p:nvSpPr>
          <p:cNvPr id="7" name="Rectangle 6"/>
          <p:cNvSpPr/>
          <p:nvPr/>
        </p:nvSpPr>
        <p:spPr>
          <a:xfrm>
            <a:off x="7203958" y="6041263"/>
            <a:ext cx="1724511"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TwoDArray.java</a:t>
            </a:r>
          </a:p>
        </p:txBody>
      </p:sp>
    </p:spTree>
    <p:extLst>
      <p:ext uri="{BB962C8B-B14F-4D97-AF65-F5344CB8AC3E}">
        <p14:creationId xmlns:p14="http://schemas.microsoft.com/office/powerpoint/2010/main" val="337742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Summing a 2D-array elements</a:t>
            </a:r>
          </a:p>
          <a:p>
            <a:endParaRPr lang="en-US" dirty="0"/>
          </a:p>
          <a:p>
            <a:endParaRPr lang="en-US" dirty="0"/>
          </a:p>
          <a:p>
            <a:endParaRPr lang="en-US" dirty="0"/>
          </a:p>
          <a:p>
            <a:endParaRPr lang="en-US" sz="900" dirty="0"/>
          </a:p>
          <a:p>
            <a:r>
              <a:rPr lang="en-US" dirty="0"/>
              <a:t>Random shuffling</a:t>
            </a:r>
          </a:p>
          <a:p>
            <a:endParaRPr lang="en-US" sz="900" dirty="0"/>
          </a:p>
          <a:p>
            <a:endParaRPr lang="en-US" sz="800" dirty="0"/>
          </a:p>
          <a:p>
            <a:endParaRPr lang="en-US" dirty="0"/>
          </a:p>
          <a:p>
            <a:endParaRPr lang="en-US" dirty="0"/>
          </a:p>
          <a:p>
            <a:endParaRPr lang="en-US" dirty="0"/>
          </a:p>
          <a:p>
            <a:endParaRPr lang="en-US" dirty="0"/>
          </a:p>
        </p:txBody>
      </p:sp>
      <p:sp>
        <p:nvSpPr>
          <p:cNvPr id="3" name="Title 2"/>
          <p:cNvSpPr>
            <a:spLocks noGrp="1"/>
          </p:cNvSpPr>
          <p:nvPr>
            <p:ph type="ctrTitle"/>
          </p:nvPr>
        </p:nvSpPr>
        <p:spPr/>
        <p:txBody>
          <a:bodyPr/>
          <a:lstStyle/>
          <a:p>
            <a:r>
              <a:rPr lang="en-US" dirty="0"/>
              <a:t>Processing 2D-Array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35</a:t>
            </a:fld>
            <a:endParaRPr lang="en-US"/>
          </a:p>
        </p:txBody>
      </p:sp>
      <p:pic>
        <p:nvPicPr>
          <p:cNvPr id="7" name="Picture 6"/>
          <p:cNvPicPr>
            <a:picLocks noChangeAspect="1"/>
          </p:cNvPicPr>
          <p:nvPr/>
        </p:nvPicPr>
        <p:blipFill>
          <a:blip r:embed="rId2"/>
          <a:stretch>
            <a:fillRect/>
          </a:stretch>
        </p:blipFill>
        <p:spPr>
          <a:xfrm>
            <a:off x="300182" y="1670409"/>
            <a:ext cx="4353098" cy="1511291"/>
          </a:xfrm>
          <a:prstGeom prst="rect">
            <a:avLst/>
          </a:prstGeom>
        </p:spPr>
      </p:pic>
      <p:pic>
        <p:nvPicPr>
          <p:cNvPr id="5" name="Picture 4"/>
          <p:cNvPicPr>
            <a:picLocks noChangeAspect="1"/>
          </p:cNvPicPr>
          <p:nvPr/>
        </p:nvPicPr>
        <p:blipFill>
          <a:blip r:embed="rId3"/>
          <a:stretch>
            <a:fillRect/>
          </a:stretch>
        </p:blipFill>
        <p:spPr>
          <a:xfrm>
            <a:off x="4819577" y="1635658"/>
            <a:ext cx="4291812" cy="1580792"/>
          </a:xfrm>
          <a:prstGeom prst="rect">
            <a:avLst/>
          </a:prstGeom>
        </p:spPr>
      </p:pic>
      <p:pic>
        <p:nvPicPr>
          <p:cNvPr id="10" name="Picture 9"/>
          <p:cNvPicPr>
            <a:picLocks noChangeAspect="1"/>
          </p:cNvPicPr>
          <p:nvPr/>
        </p:nvPicPr>
        <p:blipFill>
          <a:blip r:embed="rId4"/>
          <a:stretch>
            <a:fillRect/>
          </a:stretch>
        </p:blipFill>
        <p:spPr>
          <a:xfrm>
            <a:off x="2438052" y="4032638"/>
            <a:ext cx="4763050" cy="2186101"/>
          </a:xfrm>
          <a:prstGeom prst="rect">
            <a:avLst/>
          </a:prstGeom>
        </p:spPr>
      </p:pic>
    </p:spTree>
    <p:extLst>
      <p:ext uri="{BB962C8B-B14F-4D97-AF65-F5344CB8AC3E}">
        <p14:creationId xmlns:p14="http://schemas.microsoft.com/office/powerpoint/2010/main" val="3947305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Rows can have different lengths</a:t>
            </a:r>
          </a:p>
          <a:p>
            <a:endParaRPr lang="en-US" dirty="0"/>
          </a:p>
        </p:txBody>
      </p:sp>
      <p:sp>
        <p:nvSpPr>
          <p:cNvPr id="3" name="Title 2"/>
          <p:cNvSpPr>
            <a:spLocks noGrp="1"/>
          </p:cNvSpPr>
          <p:nvPr>
            <p:ph type="ctrTitle"/>
          </p:nvPr>
        </p:nvSpPr>
        <p:spPr/>
        <p:txBody>
          <a:bodyPr/>
          <a:lstStyle/>
          <a:p>
            <a:r>
              <a:rPr lang="en-US" dirty="0"/>
              <a:t>Ragged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36</a:t>
            </a:fld>
            <a:endParaRPr lang="en-US"/>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251" y="1689928"/>
            <a:ext cx="6922527" cy="273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Rectangle 5"/>
          <p:cNvSpPr/>
          <p:nvPr/>
        </p:nvSpPr>
        <p:spPr>
          <a:xfrm>
            <a:off x="3424994" y="4463080"/>
            <a:ext cx="2479040" cy="1754326"/>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matrix.length</a:t>
            </a:r>
            <a:r>
              <a:rPr lang="en-US" dirty="0">
                <a:latin typeface="Times New Roman" panose="02020603050405020304" pitchFamily="18" charset="0"/>
                <a:cs typeface="Times New Roman" panose="02020603050405020304" pitchFamily="18" charset="0"/>
              </a:rPr>
              <a:t> is 5</a:t>
            </a:r>
          </a:p>
          <a:p>
            <a:r>
              <a:rPr lang="en-US" dirty="0">
                <a:latin typeface="Times New Roman" panose="02020603050405020304" pitchFamily="18" charset="0"/>
                <a:cs typeface="Times New Roman" panose="02020603050405020304" pitchFamily="18" charset="0"/>
              </a:rPr>
              <a:t>matrix[0].length is 5</a:t>
            </a:r>
          </a:p>
          <a:p>
            <a:r>
              <a:rPr lang="en-US" dirty="0">
                <a:latin typeface="Times New Roman" panose="02020603050405020304" pitchFamily="18" charset="0"/>
                <a:cs typeface="Times New Roman" panose="02020603050405020304" pitchFamily="18" charset="0"/>
              </a:rPr>
              <a:t>matrix[1].length is 4</a:t>
            </a:r>
          </a:p>
          <a:p>
            <a:r>
              <a:rPr lang="en-US" dirty="0">
                <a:latin typeface="Times New Roman" panose="02020603050405020304" pitchFamily="18" charset="0"/>
                <a:cs typeface="Times New Roman" panose="02020603050405020304" pitchFamily="18" charset="0"/>
              </a:rPr>
              <a:t>matrix[2].length is 3</a:t>
            </a:r>
          </a:p>
          <a:p>
            <a:r>
              <a:rPr lang="en-US" dirty="0">
                <a:latin typeface="Times New Roman" panose="02020603050405020304" pitchFamily="18" charset="0"/>
                <a:cs typeface="Times New Roman" panose="02020603050405020304" pitchFamily="18" charset="0"/>
              </a:rPr>
              <a:t>matrix[3].length is 2</a:t>
            </a:r>
          </a:p>
          <a:p>
            <a:r>
              <a:rPr lang="en-US" dirty="0">
                <a:latin typeface="Times New Roman" panose="02020603050405020304" pitchFamily="18" charset="0"/>
                <a:cs typeface="Times New Roman" panose="02020603050405020304" pitchFamily="18" charset="0"/>
              </a:rPr>
              <a:t>matrix[4].length is 1</a:t>
            </a:r>
          </a:p>
        </p:txBody>
      </p:sp>
    </p:spTree>
    <p:extLst>
      <p:ext uri="{BB962C8B-B14F-4D97-AF65-F5344CB8AC3E}">
        <p14:creationId xmlns:p14="http://schemas.microsoft.com/office/powerpoint/2010/main" val="4189432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Problem: </a:t>
            </a:r>
            <a:r>
              <a:rPr lang="en-US" sz="2800" dirty="0"/>
              <a:t>Finding Two Points Nearest to Each Other</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37</a:t>
            </a:fld>
            <a:endParaRPr lang="en-US"/>
          </a:p>
        </p:txBody>
      </p:sp>
      <p:pic>
        <p:nvPicPr>
          <p:cNvPr id="7" name="Picture 6"/>
          <p:cNvPicPr>
            <a:picLocks noChangeAspect="1"/>
          </p:cNvPicPr>
          <p:nvPr/>
        </p:nvPicPr>
        <p:blipFill>
          <a:blip r:embed="rId2"/>
          <a:stretch>
            <a:fillRect/>
          </a:stretch>
        </p:blipFill>
        <p:spPr>
          <a:xfrm>
            <a:off x="3748209" y="910909"/>
            <a:ext cx="5081321" cy="5550052"/>
          </a:xfrm>
          <a:prstGeom prst="rect">
            <a:avLst/>
          </a:prstGeom>
        </p:spPr>
      </p:pic>
      <p:pic>
        <p:nvPicPr>
          <p:cNvPr id="8" name="Picture 1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6194"/>
          <a:stretch/>
        </p:blipFill>
        <p:spPr bwMode="auto">
          <a:xfrm>
            <a:off x="314470" y="961709"/>
            <a:ext cx="3353290" cy="214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9" name="Picture 13"/>
          <p:cNvPicPr>
            <a:picLocks noChangeAspect="1" noChangeArrowheads="1"/>
          </p:cNvPicPr>
          <p:nvPr/>
        </p:nvPicPr>
        <p:blipFill rotWithShape="1">
          <a:blip r:embed="rId4">
            <a:extLst>
              <a:ext uri="{28A0092B-C50C-407E-A947-70E740481C1C}">
                <a14:useLocalDpi xmlns:a14="http://schemas.microsoft.com/office/drawing/2010/main" val="0"/>
              </a:ext>
            </a:extLst>
          </a:blip>
          <a:srcRect l="80456" t="33000"/>
          <a:stretch/>
        </p:blipFill>
        <p:spPr bwMode="auto">
          <a:xfrm>
            <a:off x="1229678" y="3505200"/>
            <a:ext cx="1522874" cy="246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Rectangle 1"/>
          <p:cNvSpPr/>
          <p:nvPr/>
        </p:nvSpPr>
        <p:spPr>
          <a:xfrm>
            <a:off x="314469" y="5998744"/>
            <a:ext cx="232435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FindNearestPoints.java</a:t>
            </a:r>
          </a:p>
        </p:txBody>
      </p:sp>
    </p:spTree>
    <p:extLst>
      <p:ext uri="{BB962C8B-B14F-4D97-AF65-F5344CB8AC3E}">
        <p14:creationId xmlns:p14="http://schemas.microsoft.com/office/powerpoint/2010/main" val="282809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a:extLst>
              <a:ext uri="{FF2B5EF4-FFF2-40B4-BE49-F238E27FC236}">
                <a16:creationId xmlns:a16="http://schemas.microsoft.com/office/drawing/2014/main" id="{D76138D0-3F33-4934-8C1B-D4F5357B9E8A}"/>
              </a:ext>
            </a:extLst>
          </p:cNvPr>
          <p:cNvSpPr>
            <a:spLocks noGrp="1" noChangeArrowheads="1"/>
          </p:cNvSpPr>
          <p:nvPr>
            <p:ph type="body" idx="1"/>
          </p:nvPr>
        </p:nvSpPr>
        <p:spPr/>
        <p:txBody>
          <a:bodyPr/>
          <a:lstStyle/>
          <a:p>
            <a:r>
              <a:rPr lang="en-US" altLang="en-US" dirty="0"/>
              <a:t>You can create an array to store objects. But the array’s size is fixed once the array is created. Java provides the </a:t>
            </a:r>
            <a:r>
              <a:rPr lang="en-US" altLang="en-US" dirty="0" err="1"/>
              <a:t>ArrayList</a:t>
            </a:r>
            <a:r>
              <a:rPr lang="en-US" altLang="en-US" dirty="0"/>
              <a:t> class that can be used to store an unlimited number of objects. </a:t>
            </a:r>
          </a:p>
        </p:txBody>
      </p:sp>
      <p:sp>
        <p:nvSpPr>
          <p:cNvPr id="6148" name="Rectangle 2">
            <a:extLst>
              <a:ext uri="{FF2B5EF4-FFF2-40B4-BE49-F238E27FC236}">
                <a16:creationId xmlns:a16="http://schemas.microsoft.com/office/drawing/2014/main" id="{7E4A09B8-2034-437D-8D3F-1650515210A8}"/>
              </a:ext>
            </a:extLst>
          </p:cNvPr>
          <p:cNvSpPr>
            <a:spLocks noGrp="1" noChangeArrowheads="1"/>
          </p:cNvSpPr>
          <p:nvPr>
            <p:ph type="title"/>
          </p:nvPr>
        </p:nvSpPr>
        <p:spPr/>
        <p:txBody>
          <a:bodyPr/>
          <a:lstStyle/>
          <a:p>
            <a:r>
              <a:rPr lang="en-US" altLang="en-US"/>
              <a:t>The ArrayList Class</a:t>
            </a:r>
            <a:endParaRPr lang="en-US" altLang="en-US" dirty="0"/>
          </a:p>
        </p:txBody>
      </p:sp>
      <p:sp>
        <p:nvSpPr>
          <p:cNvPr id="6147" name="Slide Number Placeholder 4">
            <a:extLst>
              <a:ext uri="{FF2B5EF4-FFF2-40B4-BE49-F238E27FC236}">
                <a16:creationId xmlns:a16="http://schemas.microsoft.com/office/drawing/2014/main" id="{4E83D6BD-834F-419C-AF1C-EC3884AC4E4A}"/>
              </a:ext>
            </a:extLst>
          </p:cNvPr>
          <p:cNvSpPr>
            <a:spLocks noGrp="1"/>
          </p:cNvSpPr>
          <p:nvPr>
            <p:ph type="sldNum" sz="quarter" idx="4294967295"/>
          </p:nvPr>
        </p:nvSpPr>
        <p:spPr bwMode="auto">
          <a:xfrm>
            <a:off x="7239000" y="6399213"/>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fld id="{C9F436C1-DFF6-41CD-8903-C6B2F8E463C1}" type="slidenum">
              <a:rPr lang="en-US" altLang="en-US" smtClean="0"/>
              <a:pPr/>
              <a:t>38</a:t>
            </a:fld>
            <a:endParaRPr lang="en-US" altLang="en-US" sz="1400"/>
          </a:p>
        </p:txBody>
      </p:sp>
      <p:sp>
        <p:nvSpPr>
          <p:cNvPr id="6150" name="Rectangle 5">
            <a:extLst>
              <a:ext uri="{FF2B5EF4-FFF2-40B4-BE49-F238E27FC236}">
                <a16:creationId xmlns:a16="http://schemas.microsoft.com/office/drawing/2014/main" id="{5E21C3C9-EF1C-4438-9D72-3643A0937983}"/>
              </a:ext>
            </a:extLst>
          </p:cNvPr>
          <p:cNvSpPr>
            <a:spLocks noChangeArrowheads="1"/>
          </p:cNvSpPr>
          <p:nvPr/>
        </p:nvSpPr>
        <p:spPr bwMode="auto">
          <a:xfrm>
            <a:off x="1643063"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6151" name="Rectangle 7">
            <a:extLst>
              <a:ext uri="{FF2B5EF4-FFF2-40B4-BE49-F238E27FC236}">
                <a16:creationId xmlns:a16="http://schemas.microsoft.com/office/drawing/2014/main" id="{0EEB6951-2A41-4184-B7DF-43F7C703CCA9}"/>
              </a:ext>
            </a:extLst>
          </p:cNvPr>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6152" name="Rectangle 9">
            <a:extLst>
              <a:ext uri="{FF2B5EF4-FFF2-40B4-BE49-F238E27FC236}">
                <a16:creationId xmlns:a16="http://schemas.microsoft.com/office/drawing/2014/main" id="{0F7928CD-ADA2-4516-BE2A-1723F87E24D6}"/>
              </a:ext>
            </a:extLst>
          </p:cNvPr>
          <p:cNvSpPr>
            <a:spLocks noChangeArrowheads="1"/>
          </p:cNvSpPr>
          <p:nvPr/>
        </p:nvSpPr>
        <p:spPr bwMode="auto">
          <a:xfrm>
            <a:off x="0" y="2214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6146" name="Object 8">
            <a:extLst>
              <a:ext uri="{FF2B5EF4-FFF2-40B4-BE49-F238E27FC236}">
                <a16:creationId xmlns:a16="http://schemas.microsoft.com/office/drawing/2014/main" id="{CFC45A4E-BD73-4F78-8577-E76455804DD1}"/>
              </a:ext>
            </a:extLst>
          </p:cNvPr>
          <p:cNvGraphicFramePr>
            <a:graphicFrameLocks noChangeAspect="1"/>
          </p:cNvGraphicFramePr>
          <p:nvPr/>
        </p:nvGraphicFramePr>
        <p:xfrm>
          <a:off x="1143000" y="2214563"/>
          <a:ext cx="7391400" cy="4206875"/>
        </p:xfrm>
        <a:graphic>
          <a:graphicData uri="http://schemas.openxmlformats.org/presentationml/2006/ole">
            <mc:AlternateContent xmlns:mc="http://schemas.openxmlformats.org/markup-compatibility/2006">
              <mc:Choice xmlns:v="urn:schemas-microsoft-com:vml" Requires="v">
                <p:oleObj spid="_x0000_s1039" name="Picture" r:id="rId3" imgW="4267200" imgH="2425700" progId="Word.Picture.8">
                  <p:embed/>
                </p:oleObj>
              </mc:Choice>
              <mc:Fallback>
                <p:oleObj name="Picture" r:id="rId3" imgW="4267200" imgH="2425700" progId="Word.Picture.8">
                  <p:embed/>
                  <p:pic>
                    <p:nvPicPr>
                      <p:cNvPr id="6146" name="Object 8">
                        <a:extLst>
                          <a:ext uri="{FF2B5EF4-FFF2-40B4-BE49-F238E27FC236}">
                            <a16:creationId xmlns:a16="http://schemas.microsoft.com/office/drawing/2014/main" id="{CFC45A4E-BD73-4F78-8577-E76455804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14563"/>
                        <a:ext cx="73914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a:extLst>
              <a:ext uri="{FF2B5EF4-FFF2-40B4-BE49-F238E27FC236}">
                <a16:creationId xmlns:a16="http://schemas.microsoft.com/office/drawing/2014/main" id="{C18D0C16-9D00-42B0-84CC-1784E323637F}"/>
              </a:ext>
            </a:extLst>
          </p:cNvPr>
          <p:cNvSpPr>
            <a:spLocks noGrp="1" noChangeArrowheads="1"/>
          </p:cNvSpPr>
          <p:nvPr>
            <p:ph type="body" idx="1"/>
          </p:nvPr>
        </p:nvSpPr>
        <p:spPr/>
        <p:txBody>
          <a:bodyPr/>
          <a:lstStyle/>
          <a:p>
            <a:r>
              <a:rPr lang="en-US" altLang="en-US" dirty="0" err="1"/>
              <a:t>ArrayList</a:t>
            </a:r>
            <a:r>
              <a:rPr lang="en-US" altLang="en-US" dirty="0"/>
              <a:t> is known as a generic class with a generic type E.</a:t>
            </a:r>
          </a:p>
          <a:p>
            <a:r>
              <a:rPr lang="en-US" altLang="en-US" dirty="0"/>
              <a:t>You can specify a concrete type to replace E when creating an </a:t>
            </a:r>
            <a:r>
              <a:rPr lang="en-US" altLang="en-US" dirty="0" err="1"/>
              <a:t>ArrayList</a:t>
            </a:r>
            <a:r>
              <a:rPr lang="en-US" altLang="en-US" dirty="0"/>
              <a:t>. </a:t>
            </a:r>
          </a:p>
          <a:p>
            <a:r>
              <a:rPr lang="en-US" altLang="en-US" dirty="0"/>
              <a:t>For example, the following statement creates an </a:t>
            </a:r>
            <a:r>
              <a:rPr lang="en-US" altLang="en-US" dirty="0" err="1"/>
              <a:t>ArrayList</a:t>
            </a:r>
            <a:r>
              <a:rPr lang="en-US" altLang="en-US" dirty="0"/>
              <a:t> and assigns its reference to variable cities. </a:t>
            </a:r>
          </a:p>
          <a:p>
            <a:pPr lvl="1"/>
            <a:r>
              <a:rPr lang="en-US" altLang="en-US" dirty="0"/>
              <a:t>This </a:t>
            </a:r>
            <a:r>
              <a:rPr lang="en-US" altLang="en-US" dirty="0" err="1"/>
              <a:t>ArrayList</a:t>
            </a:r>
            <a:r>
              <a:rPr lang="en-US" altLang="en-US" dirty="0"/>
              <a:t> object can be used to store strings.</a:t>
            </a:r>
          </a:p>
        </p:txBody>
      </p:sp>
      <p:sp>
        <p:nvSpPr>
          <p:cNvPr id="50179" name="Rectangle 2">
            <a:extLst>
              <a:ext uri="{FF2B5EF4-FFF2-40B4-BE49-F238E27FC236}">
                <a16:creationId xmlns:a16="http://schemas.microsoft.com/office/drawing/2014/main" id="{90AA9FCB-7FC5-4AEA-92F9-A8D0BFB83691}"/>
              </a:ext>
            </a:extLst>
          </p:cNvPr>
          <p:cNvSpPr>
            <a:spLocks noGrp="1" noChangeArrowheads="1"/>
          </p:cNvSpPr>
          <p:nvPr>
            <p:ph type="title"/>
          </p:nvPr>
        </p:nvSpPr>
        <p:spPr/>
        <p:txBody>
          <a:bodyPr/>
          <a:lstStyle/>
          <a:p>
            <a:r>
              <a:rPr lang="en-US" altLang="en-US"/>
              <a:t>Generic Type </a:t>
            </a:r>
          </a:p>
        </p:txBody>
      </p:sp>
      <p:sp>
        <p:nvSpPr>
          <p:cNvPr id="50178" name="Slide Number Placeholder 4">
            <a:extLst>
              <a:ext uri="{FF2B5EF4-FFF2-40B4-BE49-F238E27FC236}">
                <a16:creationId xmlns:a16="http://schemas.microsoft.com/office/drawing/2014/main" id="{F04438D9-FAF6-4039-94AB-34C27131428D}"/>
              </a:ext>
            </a:extLst>
          </p:cNvPr>
          <p:cNvSpPr>
            <a:spLocks noGrp="1"/>
          </p:cNvSpPr>
          <p:nvPr>
            <p:ph type="sldNum" sz="quarter" idx="12"/>
          </p:nvPr>
        </p:nvSpPr>
        <p:spPr/>
        <p:txBody>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fld id="{C9F436C1-DFF6-41CD-8903-C6B2F8E463C1}" type="slidenum">
              <a:rPr lang="en-US" altLang="en-US" smtClean="0"/>
              <a:pPr/>
              <a:t>39</a:t>
            </a:fld>
            <a:endParaRPr lang="en-US" altLang="en-US"/>
          </a:p>
        </p:txBody>
      </p:sp>
      <p:sp>
        <p:nvSpPr>
          <p:cNvPr id="50181" name="Rectangle 4">
            <a:extLst>
              <a:ext uri="{FF2B5EF4-FFF2-40B4-BE49-F238E27FC236}">
                <a16:creationId xmlns:a16="http://schemas.microsoft.com/office/drawing/2014/main" id="{EBD7BADF-AD03-444D-AFE3-C3B8D34B088E}"/>
              </a:ext>
            </a:extLst>
          </p:cNvPr>
          <p:cNvSpPr>
            <a:spLocks noChangeArrowheads="1"/>
          </p:cNvSpPr>
          <p:nvPr/>
        </p:nvSpPr>
        <p:spPr bwMode="auto">
          <a:xfrm>
            <a:off x="1643063"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0182" name="Rectangle 5">
            <a:extLst>
              <a:ext uri="{FF2B5EF4-FFF2-40B4-BE49-F238E27FC236}">
                <a16:creationId xmlns:a16="http://schemas.microsoft.com/office/drawing/2014/main" id="{98ABB7BD-C4D4-4B09-86D5-3B78E514C80A}"/>
              </a:ext>
            </a:extLst>
          </p:cNvPr>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0183" name="Rectangle 9">
            <a:extLst>
              <a:ext uri="{FF2B5EF4-FFF2-40B4-BE49-F238E27FC236}">
                <a16:creationId xmlns:a16="http://schemas.microsoft.com/office/drawing/2014/main" id="{71E9A888-0DAA-4E8A-83C4-35FFFF13CC8D}"/>
              </a:ext>
            </a:extLst>
          </p:cNvPr>
          <p:cNvSpPr>
            <a:spLocks noChangeArrowheads="1"/>
          </p:cNvSpPr>
          <p:nvPr/>
        </p:nvSpPr>
        <p:spPr bwMode="auto">
          <a:xfrm>
            <a:off x="651222" y="3946085"/>
            <a:ext cx="8178309" cy="60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40000"/>
              </a:spcBef>
              <a:spcAft>
                <a:spcPts val="1200"/>
              </a:spcAft>
              <a:buClr>
                <a:schemeClr val="tx2"/>
              </a:buClr>
              <a:buSzPct val="75000"/>
              <a:buFont typeface="Monotype Sorts"/>
              <a:buNone/>
            </a:pPr>
            <a:r>
              <a:rPr lang="en-US" altLang="en-US" sz="2800" dirty="0" err="1">
                <a:solidFill>
                  <a:srgbClr val="FF0000"/>
                </a:solidFill>
              </a:rPr>
              <a:t>ArrayList</a:t>
            </a:r>
            <a:r>
              <a:rPr lang="en-US" altLang="en-US" sz="2800" dirty="0">
                <a:solidFill>
                  <a:srgbClr val="FF0000"/>
                </a:solidFill>
              </a:rPr>
              <a:t>&lt;String&gt; cities = </a:t>
            </a:r>
            <a:r>
              <a:rPr lang="en-US" altLang="en-US" sz="2800" b="1" dirty="0">
                <a:solidFill>
                  <a:srgbClr val="FF0000"/>
                </a:solidFill>
              </a:rPr>
              <a:t>new</a:t>
            </a:r>
            <a:r>
              <a:rPr lang="en-US" altLang="en-US" sz="2800" dirty="0">
                <a:solidFill>
                  <a:srgbClr val="FF0000"/>
                </a:solidFill>
              </a:rPr>
              <a:t> </a:t>
            </a:r>
            <a:r>
              <a:rPr lang="en-US" altLang="en-US" sz="2800" dirty="0" err="1">
                <a:solidFill>
                  <a:srgbClr val="FF0000"/>
                </a:solidFill>
              </a:rPr>
              <a:t>ArrayList</a:t>
            </a:r>
            <a:r>
              <a:rPr lang="en-US" altLang="en-US" sz="2800" dirty="0">
                <a:solidFill>
                  <a:srgbClr val="FF0000"/>
                </a:solidFill>
              </a:rPr>
              <a:t>&lt;String&gt;();</a:t>
            </a:r>
          </a:p>
        </p:txBody>
      </p:sp>
      <p:sp>
        <p:nvSpPr>
          <p:cNvPr id="50184" name="Rectangle 11">
            <a:extLst>
              <a:ext uri="{FF2B5EF4-FFF2-40B4-BE49-F238E27FC236}">
                <a16:creationId xmlns:a16="http://schemas.microsoft.com/office/drawing/2014/main" id="{DD09CF49-F38C-41AA-B010-53B6F8588EA0}"/>
              </a:ext>
            </a:extLst>
          </p:cNvPr>
          <p:cNvSpPr>
            <a:spLocks noChangeArrowheads="1"/>
          </p:cNvSpPr>
          <p:nvPr/>
        </p:nvSpPr>
        <p:spPr bwMode="auto">
          <a:xfrm>
            <a:off x="599440" y="4816194"/>
            <a:ext cx="808736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40000"/>
              </a:spcBef>
              <a:spcAft>
                <a:spcPts val="1200"/>
              </a:spcAft>
              <a:buClr>
                <a:schemeClr val="tx2"/>
              </a:buClr>
              <a:buSzPct val="75000"/>
              <a:buFont typeface="Monotype Sorts"/>
              <a:buNone/>
            </a:pPr>
            <a:r>
              <a:rPr lang="en-US" altLang="en-US" sz="2800" dirty="0" err="1">
                <a:solidFill>
                  <a:srgbClr val="FF0000"/>
                </a:solidFill>
              </a:rPr>
              <a:t>ArrayList</a:t>
            </a:r>
            <a:r>
              <a:rPr lang="en-US" altLang="en-US" sz="2800" dirty="0">
                <a:solidFill>
                  <a:srgbClr val="FF0000"/>
                </a:solidFill>
              </a:rPr>
              <a:t>&lt;String&gt; cities = </a:t>
            </a:r>
            <a:r>
              <a:rPr lang="en-US" altLang="en-US" sz="2800" b="1" dirty="0">
                <a:solidFill>
                  <a:srgbClr val="FF0000"/>
                </a:solidFill>
              </a:rPr>
              <a:t>new</a:t>
            </a:r>
            <a:r>
              <a:rPr lang="en-US" altLang="en-US" sz="2800" dirty="0">
                <a:solidFill>
                  <a:srgbClr val="FF0000"/>
                </a:solidFill>
              </a:rPr>
              <a:t> </a:t>
            </a:r>
            <a:r>
              <a:rPr lang="en-US" altLang="en-US" sz="2800" dirty="0" err="1">
                <a:solidFill>
                  <a:srgbClr val="FF0000"/>
                </a:solidFill>
              </a:rPr>
              <a:t>ArrayList</a:t>
            </a:r>
            <a:r>
              <a:rPr lang="en-US" altLang="en-US" sz="2800" dirty="0">
                <a:solidFill>
                  <a:srgbClr val="FF0000"/>
                </a:solidFill>
              </a:rPr>
              <a:t>&lt;&gt;();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many programs, you need to manipulate collections of related values. </a:t>
            </a:r>
          </a:p>
          <a:p>
            <a:r>
              <a:rPr lang="en-US" dirty="0"/>
              <a:t>It would be impractical to use a sequence of variables such as value1, value2, value3, . . . , and so on. </a:t>
            </a:r>
          </a:p>
          <a:p>
            <a:r>
              <a:rPr lang="en-US" dirty="0"/>
              <a:t>The array construct provides a better way of </a:t>
            </a:r>
            <a:r>
              <a:rPr lang="en-US" dirty="0">
                <a:solidFill>
                  <a:schemeClr val="accent5"/>
                </a:solidFill>
              </a:rPr>
              <a:t>storing a collection of values.</a:t>
            </a:r>
          </a:p>
          <a:p>
            <a:endParaRPr lang="en-US" dirty="0"/>
          </a:p>
        </p:txBody>
      </p:sp>
      <p:sp>
        <p:nvSpPr>
          <p:cNvPr id="3" name="Title 2"/>
          <p:cNvSpPr>
            <a:spLocks noGrp="1"/>
          </p:cNvSpPr>
          <p:nvPr>
            <p:ph type="ctrTitle"/>
          </p:nvPr>
        </p:nvSpPr>
        <p:spPr/>
        <p:txBody>
          <a:bodyPr/>
          <a:lstStyle/>
          <a:p>
            <a:r>
              <a:rPr lang="en-US" dirty="0"/>
              <a:t>Motivation: Why do we need arrays?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a:t>
            </a:fld>
            <a:endParaRPr lang="en-US"/>
          </a:p>
        </p:txBody>
      </p:sp>
    </p:spTree>
    <p:extLst>
      <p:ext uri="{BB962C8B-B14F-4D97-AF65-F5344CB8AC3E}">
        <p14:creationId xmlns:p14="http://schemas.microsoft.com/office/powerpoint/2010/main" val="1580327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1D6595E2-EF83-41D1-9C23-4BF43274D200}"/>
              </a:ext>
            </a:extLst>
          </p:cNvPr>
          <p:cNvSpPr>
            <a:spLocks noGrp="1" noChangeArrowheads="1"/>
          </p:cNvSpPr>
          <p:nvPr>
            <p:ph type="title"/>
          </p:nvPr>
        </p:nvSpPr>
        <p:spPr/>
        <p:txBody>
          <a:bodyPr/>
          <a:lstStyle/>
          <a:p>
            <a:r>
              <a:rPr lang="en-US" altLang="en-US"/>
              <a:t>Arrays vs Array Lists</a:t>
            </a:r>
            <a:endParaRPr lang="en-US" altLang="en-US" dirty="0"/>
          </a:p>
        </p:txBody>
      </p:sp>
      <p:sp>
        <p:nvSpPr>
          <p:cNvPr id="7171" name="Slide Number Placeholder 4">
            <a:extLst>
              <a:ext uri="{FF2B5EF4-FFF2-40B4-BE49-F238E27FC236}">
                <a16:creationId xmlns:a16="http://schemas.microsoft.com/office/drawing/2014/main" id="{3434599D-B970-41DC-BE4F-558DF13441B7}"/>
              </a:ext>
            </a:extLst>
          </p:cNvPr>
          <p:cNvSpPr>
            <a:spLocks noGrp="1"/>
          </p:cNvSpPr>
          <p:nvPr>
            <p:ph type="sldNum" sz="quarter" idx="12"/>
          </p:nvPr>
        </p:nvSpPr>
        <p:spPr/>
        <p:txBody>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fld id="{C9F436C1-DFF6-41CD-8903-C6B2F8E463C1}" type="slidenum">
              <a:rPr lang="en-US" altLang="en-US" smtClean="0"/>
              <a:pPr/>
              <a:t>40</a:t>
            </a:fld>
            <a:endParaRPr lang="en-US" altLang="en-US"/>
          </a:p>
        </p:txBody>
      </p:sp>
      <p:sp>
        <p:nvSpPr>
          <p:cNvPr id="7173" name="Rectangle 4">
            <a:extLst>
              <a:ext uri="{FF2B5EF4-FFF2-40B4-BE49-F238E27FC236}">
                <a16:creationId xmlns:a16="http://schemas.microsoft.com/office/drawing/2014/main" id="{A134803A-B5E2-4A89-BD84-9CA29C2B65E4}"/>
              </a:ext>
            </a:extLst>
          </p:cNvPr>
          <p:cNvSpPr>
            <a:spLocks noChangeArrowheads="1"/>
          </p:cNvSpPr>
          <p:nvPr/>
        </p:nvSpPr>
        <p:spPr bwMode="auto">
          <a:xfrm>
            <a:off x="1643063"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7174" name="Rectangle 5">
            <a:extLst>
              <a:ext uri="{FF2B5EF4-FFF2-40B4-BE49-F238E27FC236}">
                <a16:creationId xmlns:a16="http://schemas.microsoft.com/office/drawing/2014/main" id="{D417A08D-AD6E-48C4-A419-8318D4BAA18A}"/>
              </a:ext>
            </a:extLst>
          </p:cNvPr>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7175" name="Rectangle 6">
            <a:extLst>
              <a:ext uri="{FF2B5EF4-FFF2-40B4-BE49-F238E27FC236}">
                <a16:creationId xmlns:a16="http://schemas.microsoft.com/office/drawing/2014/main" id="{299B55FD-B687-478A-92F0-598E0BE8490C}"/>
              </a:ext>
            </a:extLst>
          </p:cNvPr>
          <p:cNvSpPr>
            <a:spLocks noChangeArrowheads="1"/>
          </p:cNvSpPr>
          <p:nvPr/>
        </p:nvSpPr>
        <p:spPr bwMode="auto">
          <a:xfrm>
            <a:off x="0" y="2638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7176" name="Rectangle 10">
            <a:extLst>
              <a:ext uri="{FF2B5EF4-FFF2-40B4-BE49-F238E27FC236}">
                <a16:creationId xmlns:a16="http://schemas.microsoft.com/office/drawing/2014/main" id="{3E90FEDD-634F-452A-8AB2-E83ED6E8CC8E}"/>
              </a:ext>
            </a:extLst>
          </p:cNvPr>
          <p:cNvSpPr>
            <a:spLocks noChangeArrowheads="1"/>
          </p:cNvSpPr>
          <p:nvPr/>
        </p:nvSpPr>
        <p:spPr bwMode="auto">
          <a:xfrm>
            <a:off x="0" y="2638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7177" name="Rectangle 12">
            <a:extLst>
              <a:ext uri="{FF2B5EF4-FFF2-40B4-BE49-F238E27FC236}">
                <a16:creationId xmlns:a16="http://schemas.microsoft.com/office/drawing/2014/main" id="{3A3E94B9-2753-4D18-B892-6A35B16F5741}"/>
              </a:ext>
            </a:extLst>
          </p:cNvPr>
          <p:cNvSpPr>
            <a:spLocks noChangeArrowheads="1"/>
          </p:cNvSpPr>
          <p:nvPr/>
        </p:nvSpPr>
        <p:spPr bwMode="auto">
          <a:xfrm>
            <a:off x="0" y="2447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7170" name="Object 11">
            <a:extLst>
              <a:ext uri="{FF2B5EF4-FFF2-40B4-BE49-F238E27FC236}">
                <a16:creationId xmlns:a16="http://schemas.microsoft.com/office/drawing/2014/main" id="{F958C99F-79C7-4332-A3A0-AD5947E1D0CB}"/>
              </a:ext>
            </a:extLst>
          </p:cNvPr>
          <p:cNvGraphicFramePr>
            <a:graphicFrameLocks noChangeAspect="1"/>
          </p:cNvGraphicFramePr>
          <p:nvPr>
            <p:extLst>
              <p:ext uri="{D42A27DB-BD31-4B8C-83A1-F6EECF244321}">
                <p14:modId xmlns:p14="http://schemas.microsoft.com/office/powerpoint/2010/main" val="358518092"/>
              </p:ext>
            </p:extLst>
          </p:nvPr>
        </p:nvGraphicFramePr>
        <p:xfrm>
          <a:off x="114300" y="1706880"/>
          <a:ext cx="8915400" cy="3128963"/>
        </p:xfrm>
        <a:graphic>
          <a:graphicData uri="http://schemas.openxmlformats.org/presentationml/2006/ole">
            <mc:AlternateContent xmlns:mc="http://schemas.openxmlformats.org/markup-compatibility/2006">
              <mc:Choice xmlns:v="urn:schemas-microsoft-com:vml" Requires="v">
                <p:oleObj spid="_x0000_s2063" name="Picture" r:id="rId3" imgW="5600700" imgH="1968500" progId="Word.Picture.8">
                  <p:embed/>
                </p:oleObj>
              </mc:Choice>
              <mc:Fallback>
                <p:oleObj name="Picture" r:id="rId3" imgW="5600700" imgH="1968500" progId="Word.Picture.8">
                  <p:embed/>
                  <p:pic>
                    <p:nvPicPr>
                      <p:cNvPr id="7170" name="Object 11">
                        <a:extLst>
                          <a:ext uri="{FF2B5EF4-FFF2-40B4-BE49-F238E27FC236}">
                            <a16:creationId xmlns:a16="http://schemas.microsoft.com/office/drawing/2014/main" id="{F958C99F-79C7-4332-A3A0-AD5947E1D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1706880"/>
                        <a:ext cx="8915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Rectangle 13">
            <a:extLst>
              <a:ext uri="{FF2B5EF4-FFF2-40B4-BE49-F238E27FC236}">
                <a16:creationId xmlns:a16="http://schemas.microsoft.com/office/drawing/2014/main" id="{B3F81D3D-08EE-469B-9126-EFC2C2E6FF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tabLst>
                <a:tab pos="2286000" algn="l"/>
                <a:tab pos="3943350" algn="l"/>
              </a:tabLst>
              <a:defRPr sz="2400">
                <a:solidFill>
                  <a:schemeClr val="tx1"/>
                </a:solidFill>
                <a:latin typeface="Times New Roman" panose="02020603050405020304" pitchFamily="18" charset="0"/>
                <a:cs typeface="Arial" panose="020B0604020202020204" pitchFamily="34" charset="0"/>
              </a:defRPr>
            </a:lvl1pPr>
            <a:lvl2pPr marL="742950" indent="-285750">
              <a:tabLst>
                <a:tab pos="2286000" algn="l"/>
                <a:tab pos="3943350" algn="l"/>
              </a:tabLst>
              <a:defRPr sz="2400">
                <a:solidFill>
                  <a:schemeClr val="tx1"/>
                </a:solidFill>
                <a:latin typeface="Times New Roman" panose="02020603050405020304" pitchFamily="18" charset="0"/>
                <a:cs typeface="Arial" panose="020B0604020202020204" pitchFamily="34" charset="0"/>
              </a:defRPr>
            </a:lvl2pPr>
            <a:lvl3pPr marL="1143000" indent="-228600">
              <a:tabLst>
                <a:tab pos="2286000" algn="l"/>
                <a:tab pos="3943350" algn="l"/>
              </a:tabLst>
              <a:defRPr sz="2400">
                <a:solidFill>
                  <a:schemeClr val="tx1"/>
                </a:solidFill>
                <a:latin typeface="Times New Roman" panose="02020603050405020304" pitchFamily="18" charset="0"/>
                <a:cs typeface="Arial" panose="020B0604020202020204" pitchFamily="34" charset="0"/>
              </a:defRPr>
            </a:lvl3pPr>
            <a:lvl4pPr marL="1600200" indent="-228600">
              <a:tabLst>
                <a:tab pos="2286000" algn="l"/>
                <a:tab pos="3943350" algn="l"/>
              </a:tabLst>
              <a:defRPr sz="2400">
                <a:solidFill>
                  <a:schemeClr val="tx1"/>
                </a:solidFill>
                <a:latin typeface="Times New Roman" panose="02020603050405020304" pitchFamily="18" charset="0"/>
                <a:cs typeface="Arial" panose="020B0604020202020204" pitchFamily="34" charset="0"/>
              </a:defRPr>
            </a:lvl4pPr>
            <a:lvl5pPr marL="2057400" indent="-228600">
              <a:tabLst>
                <a:tab pos="2286000" algn="l"/>
                <a:tab pos="3943350" algn="l"/>
              </a:tabLst>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sz="4400">
              <a:solidFill>
                <a:schemeClr val="tx2"/>
              </a:solidFill>
            </a:endParaRPr>
          </a:p>
        </p:txBody>
      </p:sp>
      <p:sp>
        <p:nvSpPr>
          <p:cNvPr id="7179" name="Rectangle 14">
            <a:extLst>
              <a:ext uri="{FF2B5EF4-FFF2-40B4-BE49-F238E27FC236}">
                <a16:creationId xmlns:a16="http://schemas.microsoft.com/office/drawing/2014/main" id="{F7739B3C-7C4B-4B06-8B36-50C694E65AB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tabLst>
                <a:tab pos="2286000" algn="l"/>
                <a:tab pos="3943350" algn="l"/>
              </a:tabLst>
              <a:defRPr sz="2400">
                <a:solidFill>
                  <a:schemeClr val="tx1"/>
                </a:solidFill>
                <a:latin typeface="Times New Roman" panose="02020603050405020304" pitchFamily="18" charset="0"/>
                <a:cs typeface="Arial" panose="020B0604020202020204" pitchFamily="34" charset="0"/>
              </a:defRPr>
            </a:lvl1pPr>
            <a:lvl2pPr marL="742950" indent="-285750">
              <a:tabLst>
                <a:tab pos="2286000" algn="l"/>
                <a:tab pos="3943350" algn="l"/>
              </a:tabLst>
              <a:defRPr sz="2400">
                <a:solidFill>
                  <a:schemeClr val="tx1"/>
                </a:solidFill>
                <a:latin typeface="Times New Roman" panose="02020603050405020304" pitchFamily="18" charset="0"/>
                <a:cs typeface="Arial" panose="020B0604020202020204" pitchFamily="34" charset="0"/>
              </a:defRPr>
            </a:lvl2pPr>
            <a:lvl3pPr marL="1143000" indent="-228600">
              <a:tabLst>
                <a:tab pos="2286000" algn="l"/>
                <a:tab pos="3943350" algn="l"/>
              </a:tabLst>
              <a:defRPr sz="2400">
                <a:solidFill>
                  <a:schemeClr val="tx1"/>
                </a:solidFill>
                <a:latin typeface="Times New Roman" panose="02020603050405020304" pitchFamily="18" charset="0"/>
                <a:cs typeface="Arial" panose="020B0604020202020204" pitchFamily="34" charset="0"/>
              </a:defRPr>
            </a:lvl3pPr>
            <a:lvl4pPr marL="1600200" indent="-228600">
              <a:tabLst>
                <a:tab pos="2286000" algn="l"/>
                <a:tab pos="3943350" algn="l"/>
              </a:tabLst>
              <a:defRPr sz="2400">
                <a:solidFill>
                  <a:schemeClr val="tx1"/>
                </a:solidFill>
                <a:latin typeface="Times New Roman" panose="02020603050405020304" pitchFamily="18" charset="0"/>
                <a:cs typeface="Arial" panose="020B0604020202020204" pitchFamily="34" charset="0"/>
              </a:defRPr>
            </a:lvl4pPr>
            <a:lvl5pPr marL="2057400" indent="-228600">
              <a:tabLst>
                <a:tab pos="2286000" algn="l"/>
                <a:tab pos="3943350" algn="l"/>
              </a:tabLst>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sz="4400">
              <a:solidFill>
                <a:schemeClr val="tx2"/>
              </a:solidFill>
            </a:endParaRPr>
          </a:p>
        </p:txBody>
      </p:sp>
      <p:sp>
        <p:nvSpPr>
          <p:cNvPr id="7180" name="Rectangle 15">
            <a:extLst>
              <a:ext uri="{FF2B5EF4-FFF2-40B4-BE49-F238E27FC236}">
                <a16:creationId xmlns:a16="http://schemas.microsoft.com/office/drawing/2014/main" id="{906AE8C3-8E3B-450E-B617-B344F213B45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tabLst>
                <a:tab pos="2286000" algn="l"/>
                <a:tab pos="3943350" algn="l"/>
              </a:tabLst>
              <a:defRPr sz="2400">
                <a:solidFill>
                  <a:schemeClr val="tx1"/>
                </a:solidFill>
                <a:latin typeface="Times New Roman" panose="02020603050405020304" pitchFamily="18" charset="0"/>
                <a:cs typeface="Arial" panose="020B0604020202020204" pitchFamily="34" charset="0"/>
              </a:defRPr>
            </a:lvl1pPr>
            <a:lvl2pPr marL="742950" indent="-285750">
              <a:tabLst>
                <a:tab pos="2286000" algn="l"/>
                <a:tab pos="3943350" algn="l"/>
              </a:tabLst>
              <a:defRPr sz="2400">
                <a:solidFill>
                  <a:schemeClr val="tx1"/>
                </a:solidFill>
                <a:latin typeface="Times New Roman" panose="02020603050405020304" pitchFamily="18" charset="0"/>
                <a:cs typeface="Arial" panose="020B0604020202020204" pitchFamily="34" charset="0"/>
              </a:defRPr>
            </a:lvl2pPr>
            <a:lvl3pPr marL="1143000" indent="-228600">
              <a:tabLst>
                <a:tab pos="2286000" algn="l"/>
                <a:tab pos="3943350" algn="l"/>
              </a:tabLst>
              <a:defRPr sz="2400">
                <a:solidFill>
                  <a:schemeClr val="tx1"/>
                </a:solidFill>
                <a:latin typeface="Times New Roman" panose="02020603050405020304" pitchFamily="18" charset="0"/>
                <a:cs typeface="Arial" panose="020B0604020202020204" pitchFamily="34" charset="0"/>
              </a:defRPr>
            </a:lvl3pPr>
            <a:lvl4pPr marL="1600200" indent="-228600">
              <a:tabLst>
                <a:tab pos="2286000" algn="l"/>
                <a:tab pos="3943350" algn="l"/>
              </a:tabLst>
              <a:defRPr sz="2400">
                <a:solidFill>
                  <a:schemeClr val="tx1"/>
                </a:solidFill>
                <a:latin typeface="Times New Roman" panose="02020603050405020304" pitchFamily="18" charset="0"/>
                <a:cs typeface="Arial" panose="020B0604020202020204" pitchFamily="34" charset="0"/>
              </a:defRPr>
            </a:lvl4pPr>
            <a:lvl5pPr marL="2057400" indent="-228600">
              <a:tabLst>
                <a:tab pos="2286000" algn="l"/>
                <a:tab pos="3943350" algn="l"/>
              </a:tabLst>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tabLst>
                <a:tab pos="2286000" algn="l"/>
                <a:tab pos="3943350" algn="l"/>
              </a:tabLs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sz="4400">
              <a:solidFill>
                <a:schemeClr val="tx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41A059-7080-D0D0-07CF-6CB2A73FDE89}"/>
              </a:ext>
            </a:extLst>
          </p:cNvPr>
          <p:cNvSpPr>
            <a:spLocks noGrp="1"/>
          </p:cNvSpPr>
          <p:nvPr>
            <p:ph type="ctrTitle"/>
          </p:nvPr>
        </p:nvSpPr>
        <p:spPr/>
        <p:txBody>
          <a:bodyPr/>
          <a:lstStyle/>
          <a:p>
            <a:r>
              <a:rPr lang="en-US"/>
              <a:t>Example</a:t>
            </a:r>
            <a:endParaRPr lang="en-US" dirty="0"/>
          </a:p>
        </p:txBody>
      </p:sp>
      <p:sp>
        <p:nvSpPr>
          <p:cNvPr id="4" name="Slide Number Placeholder 3">
            <a:extLst>
              <a:ext uri="{FF2B5EF4-FFF2-40B4-BE49-F238E27FC236}">
                <a16:creationId xmlns:a16="http://schemas.microsoft.com/office/drawing/2014/main" id="{8E23D884-A03B-16E3-EE9D-E66A2DA0FF5E}"/>
              </a:ext>
            </a:extLst>
          </p:cNvPr>
          <p:cNvSpPr>
            <a:spLocks noGrp="1"/>
          </p:cNvSpPr>
          <p:nvPr>
            <p:ph type="sldNum" sz="quarter" idx="12"/>
          </p:nvPr>
        </p:nvSpPr>
        <p:spPr/>
        <p:txBody>
          <a:bodyPr/>
          <a:lstStyle/>
          <a:p>
            <a:fld id="{99AE015D-4E99-42B8-B1B4-4F7FEE987B9B}" type="slidenum">
              <a:rPr lang="en-US" smtClean="0"/>
              <a:pPr/>
              <a:t>41</a:t>
            </a:fld>
            <a:endParaRPr lang="en-US"/>
          </a:p>
        </p:txBody>
      </p:sp>
      <p:pic>
        <p:nvPicPr>
          <p:cNvPr id="5" name="Picture 4">
            <a:extLst>
              <a:ext uri="{FF2B5EF4-FFF2-40B4-BE49-F238E27FC236}">
                <a16:creationId xmlns:a16="http://schemas.microsoft.com/office/drawing/2014/main" id="{372333BD-04C0-4373-90F8-8586E05F094A}"/>
              </a:ext>
            </a:extLst>
          </p:cNvPr>
          <p:cNvPicPr>
            <a:picLocks noChangeAspect="1"/>
          </p:cNvPicPr>
          <p:nvPr/>
        </p:nvPicPr>
        <p:blipFill>
          <a:blip r:embed="rId3"/>
          <a:stretch>
            <a:fillRect/>
          </a:stretch>
        </p:blipFill>
        <p:spPr>
          <a:xfrm>
            <a:off x="1850922" y="1233794"/>
            <a:ext cx="5638800" cy="5019675"/>
          </a:xfrm>
          <a:prstGeom prst="rect">
            <a:avLst/>
          </a:prstGeom>
        </p:spPr>
      </p:pic>
    </p:spTree>
    <p:extLst>
      <p:ext uri="{BB962C8B-B14F-4D97-AF65-F5344CB8AC3E}">
        <p14:creationId xmlns:p14="http://schemas.microsoft.com/office/powerpoint/2010/main" val="691301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a:extLst>
              <a:ext uri="{FF2B5EF4-FFF2-40B4-BE49-F238E27FC236}">
                <a16:creationId xmlns:a16="http://schemas.microsoft.com/office/drawing/2014/main" id="{9534517D-DCC8-4671-AF69-BDA8E5803BE4}"/>
              </a:ext>
            </a:extLst>
          </p:cNvPr>
          <p:cNvSpPr>
            <a:spLocks noGrp="1" noChangeArrowheads="1"/>
          </p:cNvSpPr>
          <p:nvPr>
            <p:ph type="body" idx="1"/>
          </p:nvPr>
        </p:nvSpPr>
        <p:spPr/>
        <p:txBody>
          <a:bodyPr/>
          <a:lstStyle/>
          <a:p>
            <a:r>
              <a:rPr lang="en-US" altLang="en-US" dirty="0"/>
              <a:t>Creating an </a:t>
            </a:r>
            <a:r>
              <a:rPr lang="en-US" altLang="en-US" dirty="0" err="1"/>
              <a:t>ArrayList</a:t>
            </a:r>
            <a:r>
              <a:rPr lang="en-US" altLang="en-US" dirty="0"/>
              <a:t> from an array:</a:t>
            </a:r>
          </a:p>
          <a:p>
            <a:pPr marL="457200" lvl="1" indent="0">
              <a:buNone/>
            </a:pPr>
            <a:endParaRPr lang="en-US" sz="2000" dirty="0"/>
          </a:p>
          <a:p>
            <a:pPr marL="457200" lvl="1" indent="0">
              <a:buNone/>
            </a:pPr>
            <a:r>
              <a:rPr lang="en-US" sz="2000" dirty="0"/>
              <a:t>String[] array = {"red", "green", "blue"};</a:t>
            </a:r>
          </a:p>
          <a:p>
            <a:pPr marL="457200" lvl="1" indent="0">
              <a:buNone/>
            </a:pPr>
            <a:r>
              <a:rPr lang="en-US" sz="2000" dirty="0" err="1"/>
              <a:t>ArrayList</a:t>
            </a:r>
            <a:r>
              <a:rPr lang="en-US" sz="2000" dirty="0"/>
              <a:t>&lt;String&gt; list = new </a:t>
            </a:r>
            <a:r>
              <a:rPr lang="en-US" sz="2000" dirty="0" err="1"/>
              <a:t>ArrayList</a:t>
            </a:r>
            <a:r>
              <a:rPr lang="en-US" sz="2000" dirty="0"/>
              <a:t>&lt;&gt;(</a:t>
            </a:r>
            <a:r>
              <a:rPr lang="en-US" sz="2000" dirty="0" err="1"/>
              <a:t>Arrays.asList</a:t>
            </a:r>
            <a:r>
              <a:rPr lang="en-US" sz="2000" dirty="0"/>
              <a:t>(array));</a:t>
            </a:r>
          </a:p>
          <a:p>
            <a:pPr marL="457200" lvl="1" indent="0">
              <a:buNone/>
            </a:pPr>
            <a:endParaRPr lang="en-US" altLang="en-US" dirty="0"/>
          </a:p>
          <a:p>
            <a:r>
              <a:rPr lang="en-US" altLang="en-US" dirty="0"/>
              <a:t>Creating an array from an </a:t>
            </a:r>
            <a:r>
              <a:rPr lang="en-US" altLang="en-US" dirty="0" err="1"/>
              <a:t>ArrayList</a:t>
            </a:r>
            <a:r>
              <a:rPr lang="en-US" altLang="en-US" dirty="0"/>
              <a:t>:</a:t>
            </a:r>
          </a:p>
          <a:p>
            <a:pPr lvl="1">
              <a:lnSpc>
                <a:spcPct val="150000"/>
              </a:lnSpc>
              <a:spcBef>
                <a:spcPct val="20000"/>
              </a:spcBef>
              <a:buClr>
                <a:schemeClr val="tx2"/>
              </a:buClr>
              <a:buSzPct val="75000"/>
              <a:buNone/>
            </a:pPr>
            <a:r>
              <a:rPr lang="en-US" altLang="en-US" dirty="0"/>
              <a:t> </a:t>
            </a:r>
            <a:r>
              <a:rPr lang="en-US" altLang="en-US" sz="2000" b="0" dirty="0">
                <a:latin typeface="Times New Roman" panose="02020603050405020304" pitchFamily="18" charset="0"/>
                <a:cs typeface="Times New Roman" panose="02020603050405020304" pitchFamily="18" charset="0"/>
              </a:rPr>
              <a:t>String[] array1 = new String[</a:t>
            </a:r>
            <a:r>
              <a:rPr lang="en-US" altLang="en-US" sz="2000" b="0" dirty="0" err="1">
                <a:latin typeface="Times New Roman" panose="02020603050405020304" pitchFamily="18" charset="0"/>
                <a:cs typeface="Times New Roman" panose="02020603050405020304" pitchFamily="18" charset="0"/>
              </a:rPr>
              <a:t>list.size</a:t>
            </a:r>
            <a:r>
              <a:rPr lang="en-US" altLang="en-US" sz="2000" b="0" dirty="0">
                <a:latin typeface="Times New Roman" panose="02020603050405020304" pitchFamily="18" charset="0"/>
                <a:cs typeface="Times New Roman" panose="02020603050405020304" pitchFamily="18" charset="0"/>
              </a:rPr>
              <a:t>()];</a:t>
            </a:r>
          </a:p>
          <a:p>
            <a:pPr lvl="1">
              <a:lnSpc>
                <a:spcPct val="150000"/>
              </a:lnSpc>
              <a:spcBef>
                <a:spcPct val="20000"/>
              </a:spcBef>
              <a:buClr>
                <a:schemeClr val="tx2"/>
              </a:buClr>
              <a:buSzPct val="75000"/>
              <a:buNone/>
            </a:pPr>
            <a:r>
              <a:rPr lang="en-US" altLang="en-US" sz="2000" b="0" dirty="0">
                <a:latin typeface="Times New Roman" panose="02020603050405020304" pitchFamily="18" charset="0"/>
                <a:cs typeface="Times New Roman" panose="02020603050405020304" pitchFamily="18" charset="0"/>
              </a:rPr>
              <a:t> </a:t>
            </a:r>
            <a:r>
              <a:rPr lang="en-US" altLang="en-US" sz="2000" b="0" dirty="0" err="1">
                <a:latin typeface="Times New Roman" panose="02020603050405020304" pitchFamily="18" charset="0"/>
                <a:cs typeface="Times New Roman" panose="02020603050405020304" pitchFamily="18" charset="0"/>
              </a:rPr>
              <a:t>list.toArray</a:t>
            </a:r>
            <a:r>
              <a:rPr lang="en-US" altLang="en-US" sz="2000" b="0" dirty="0">
                <a:latin typeface="Times New Roman" panose="02020603050405020304" pitchFamily="18" charset="0"/>
                <a:cs typeface="Times New Roman" panose="02020603050405020304" pitchFamily="18" charset="0"/>
              </a:rPr>
              <a:t>(array1);</a:t>
            </a:r>
          </a:p>
          <a:p>
            <a:endParaRPr lang="en-US" altLang="en-US" dirty="0"/>
          </a:p>
        </p:txBody>
      </p:sp>
      <p:sp>
        <p:nvSpPr>
          <p:cNvPr id="51203" name="Rectangle 2">
            <a:extLst>
              <a:ext uri="{FF2B5EF4-FFF2-40B4-BE49-F238E27FC236}">
                <a16:creationId xmlns:a16="http://schemas.microsoft.com/office/drawing/2014/main" id="{455AA100-B094-46F4-9113-0793F56FDDBB}"/>
              </a:ext>
            </a:extLst>
          </p:cNvPr>
          <p:cNvSpPr>
            <a:spLocks noGrp="1" noChangeArrowheads="1"/>
          </p:cNvSpPr>
          <p:nvPr>
            <p:ph type="title"/>
          </p:nvPr>
        </p:nvSpPr>
        <p:spPr/>
        <p:txBody>
          <a:bodyPr/>
          <a:lstStyle/>
          <a:p>
            <a:r>
              <a:rPr lang="en-US" altLang="en-US"/>
              <a:t>Array Lists from/to Arrays</a:t>
            </a:r>
            <a:endParaRPr lang="en-US" altLang="en-US" dirty="0"/>
          </a:p>
        </p:txBody>
      </p:sp>
      <p:sp>
        <p:nvSpPr>
          <p:cNvPr id="51202" name="Slide Number Placeholder 4">
            <a:extLst>
              <a:ext uri="{FF2B5EF4-FFF2-40B4-BE49-F238E27FC236}">
                <a16:creationId xmlns:a16="http://schemas.microsoft.com/office/drawing/2014/main" id="{08CB0D51-1832-4129-B60E-21A1A730813A}"/>
              </a:ext>
            </a:extLst>
          </p:cNvPr>
          <p:cNvSpPr>
            <a:spLocks noGrp="1"/>
          </p:cNvSpPr>
          <p:nvPr>
            <p:ph type="sldNum" sz="quarter" idx="12"/>
          </p:nvPr>
        </p:nvSpPr>
        <p:spPr/>
        <p:txBody>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fld id="{C9F436C1-DFF6-41CD-8903-C6B2F8E463C1}" type="slidenum">
              <a:rPr lang="en-US" altLang="en-US" smtClean="0"/>
              <a:pPr/>
              <a:t>42</a:t>
            </a:fld>
            <a:endParaRPr lang="en-US" altLang="en-US"/>
          </a:p>
        </p:txBody>
      </p:sp>
      <p:sp>
        <p:nvSpPr>
          <p:cNvPr id="51205" name="Rectangle 4">
            <a:extLst>
              <a:ext uri="{FF2B5EF4-FFF2-40B4-BE49-F238E27FC236}">
                <a16:creationId xmlns:a16="http://schemas.microsoft.com/office/drawing/2014/main" id="{97E75ADC-0FFB-40B9-A02B-E0B46B6F7ACD}"/>
              </a:ext>
            </a:extLst>
          </p:cNvPr>
          <p:cNvSpPr>
            <a:spLocks noChangeArrowheads="1"/>
          </p:cNvSpPr>
          <p:nvPr/>
        </p:nvSpPr>
        <p:spPr bwMode="auto">
          <a:xfrm>
            <a:off x="1643063"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1206" name="Rectangle 5">
            <a:extLst>
              <a:ext uri="{FF2B5EF4-FFF2-40B4-BE49-F238E27FC236}">
                <a16:creationId xmlns:a16="http://schemas.microsoft.com/office/drawing/2014/main" id="{C926B58C-498B-40A6-B7D4-6AB0DB6451FD}"/>
              </a:ext>
            </a:extLst>
          </p:cNvPr>
          <p:cNvSpPr>
            <a:spLocks noChangeArrowheads="1"/>
          </p:cNvSpPr>
          <p:nvPr/>
        </p:nvSpPr>
        <p:spPr bwMode="auto">
          <a:xfrm>
            <a:off x="0" y="2262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solidFill>
                  <a:srgbClr val="FF0000"/>
                </a:solidFill>
              </a:rPr>
              <a:t>Declare</a:t>
            </a:r>
            <a:r>
              <a:rPr lang="en-US" dirty="0"/>
              <a:t>, </a:t>
            </a:r>
            <a:r>
              <a:rPr lang="en-US" dirty="0">
                <a:solidFill>
                  <a:srgbClr val="FF0000"/>
                </a:solidFill>
              </a:rPr>
              <a:t>create</a:t>
            </a:r>
            <a:r>
              <a:rPr lang="en-US" dirty="0"/>
              <a:t> and </a:t>
            </a:r>
            <a:r>
              <a:rPr lang="en-US" dirty="0">
                <a:solidFill>
                  <a:srgbClr val="FF0000"/>
                </a:solidFill>
              </a:rPr>
              <a:t>initialize</a:t>
            </a:r>
            <a:r>
              <a:rPr lang="en-US" dirty="0"/>
              <a:t>  </a:t>
            </a:r>
            <a:r>
              <a:rPr lang="en-US" dirty="0">
                <a:solidFill>
                  <a:srgbClr val="FF0000"/>
                </a:solidFill>
              </a:rPr>
              <a:t>1D-array</a:t>
            </a:r>
            <a:r>
              <a:rPr lang="en-US" dirty="0"/>
              <a:t> (§§7.2.1–7.2.2).</a:t>
            </a:r>
          </a:p>
          <a:p>
            <a:r>
              <a:rPr lang="en-US" dirty="0">
                <a:solidFill>
                  <a:srgbClr val="FF0000"/>
                </a:solidFill>
              </a:rPr>
              <a:t>Access</a:t>
            </a:r>
            <a:r>
              <a:rPr lang="en-US" dirty="0"/>
              <a:t> array </a:t>
            </a:r>
            <a:r>
              <a:rPr lang="en-US" dirty="0">
                <a:solidFill>
                  <a:srgbClr val="FF0000"/>
                </a:solidFill>
              </a:rPr>
              <a:t>elements</a:t>
            </a:r>
            <a:r>
              <a:rPr lang="en-US" dirty="0"/>
              <a:t> using indexes (§7.2.4).</a:t>
            </a:r>
          </a:p>
          <a:p>
            <a:r>
              <a:rPr lang="en-US" dirty="0">
                <a:solidFill>
                  <a:srgbClr val="FF0000"/>
                </a:solidFill>
              </a:rPr>
              <a:t>Process</a:t>
            </a:r>
            <a:r>
              <a:rPr lang="en-US" dirty="0"/>
              <a:t> 1D-array:(§7.2.6).</a:t>
            </a:r>
          </a:p>
          <a:p>
            <a:pPr lvl="1"/>
            <a:r>
              <a:rPr lang="en-US" dirty="0"/>
              <a:t>Printing and reading. </a:t>
            </a:r>
          </a:p>
          <a:p>
            <a:pPr lvl="1"/>
            <a:r>
              <a:rPr lang="en-US" dirty="0"/>
              <a:t>Randomly initializing arrays.</a:t>
            </a:r>
          </a:p>
          <a:p>
            <a:pPr lvl="1"/>
            <a:r>
              <a:rPr lang="en-US" dirty="0"/>
              <a:t>Summing array elements.</a:t>
            </a:r>
          </a:p>
          <a:p>
            <a:pPr lvl="1"/>
            <a:r>
              <a:rPr lang="en-US" dirty="0"/>
              <a:t>Finding minimum, maximum and their positions.</a:t>
            </a:r>
          </a:p>
          <a:p>
            <a:pPr lvl="1"/>
            <a:r>
              <a:rPr lang="en-US" dirty="0"/>
              <a:t>Random shuffling.</a:t>
            </a:r>
          </a:p>
          <a:p>
            <a:pPr lvl="1"/>
            <a:r>
              <a:rPr lang="en-US" dirty="0"/>
              <a:t>Shifting arrays.</a:t>
            </a:r>
          </a:p>
          <a:p>
            <a:r>
              <a:rPr lang="en-US" dirty="0"/>
              <a:t>To </a:t>
            </a:r>
            <a:r>
              <a:rPr lang="en-US" dirty="0">
                <a:solidFill>
                  <a:srgbClr val="FF0000"/>
                </a:solidFill>
              </a:rPr>
              <a:t>copy</a:t>
            </a:r>
            <a:r>
              <a:rPr lang="en-US" dirty="0"/>
              <a:t> contents from one array to another (§7.5).</a:t>
            </a:r>
          </a:p>
          <a:p>
            <a:r>
              <a:rPr lang="en-US" dirty="0">
                <a:solidFill>
                  <a:srgbClr val="FF0000"/>
                </a:solidFill>
              </a:rPr>
              <a:t>Arrays and methods </a:t>
            </a:r>
            <a:r>
              <a:rPr lang="en-US" dirty="0"/>
              <a:t>(passing and returning array) values (§§7.6–7.9).</a:t>
            </a:r>
          </a:p>
          <a:p>
            <a:r>
              <a:rPr lang="en-US" dirty="0"/>
              <a:t>To use the methods in the </a:t>
            </a:r>
            <a:r>
              <a:rPr lang="en-US" dirty="0" err="1">
                <a:solidFill>
                  <a:srgbClr val="FF0000"/>
                </a:solidFill>
              </a:rPr>
              <a:t>java.util.Arrays</a:t>
            </a:r>
            <a:r>
              <a:rPr lang="en-US" dirty="0"/>
              <a:t> class (§7.12).</a:t>
            </a:r>
          </a:p>
          <a:p>
            <a:r>
              <a:rPr lang="en-US" dirty="0"/>
              <a:t>Declare/Create/Initialize and process </a:t>
            </a:r>
            <a:r>
              <a:rPr lang="en-US" dirty="0">
                <a:solidFill>
                  <a:srgbClr val="FF0000"/>
                </a:solidFill>
              </a:rPr>
              <a:t>2D</a:t>
            </a:r>
            <a:r>
              <a:rPr lang="en-US" dirty="0"/>
              <a:t> </a:t>
            </a:r>
            <a:r>
              <a:rPr lang="en-US" dirty="0">
                <a:solidFill>
                  <a:srgbClr val="FF0000"/>
                </a:solidFill>
              </a:rPr>
              <a:t>Array</a:t>
            </a:r>
            <a:r>
              <a:rPr lang="en-US" dirty="0"/>
              <a:t> (§8.1-8.8).</a:t>
            </a:r>
          </a:p>
          <a:p>
            <a:pPr lvl="1"/>
            <a:endParaRPr lang="en-US" dirty="0"/>
          </a:p>
          <a:p>
            <a:pPr lvl="1"/>
            <a:endParaRPr lang="en-US" dirty="0"/>
          </a:p>
          <a:p>
            <a:pPr lvl="1"/>
            <a:endParaRPr lang="en-US" dirty="0"/>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spTree>
    <p:extLst>
      <p:ext uri="{BB962C8B-B14F-4D97-AF65-F5344CB8AC3E}">
        <p14:creationId xmlns:p14="http://schemas.microsoft.com/office/powerpoint/2010/main" val="363969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An array is a </a:t>
            </a:r>
            <a:r>
              <a:rPr lang="en-US" dirty="0">
                <a:solidFill>
                  <a:schemeClr val="accent5"/>
                </a:solidFill>
              </a:rPr>
              <a:t>sequence of values of the same type</a:t>
            </a:r>
            <a:r>
              <a:rPr lang="en-US" dirty="0"/>
              <a:t>. </a:t>
            </a:r>
          </a:p>
          <a:p>
            <a:r>
              <a:rPr lang="en-US" dirty="0"/>
              <a:t>The values that are stored in the array are called its “</a:t>
            </a:r>
            <a:r>
              <a:rPr lang="en-US" dirty="0">
                <a:solidFill>
                  <a:schemeClr val="accent5"/>
                </a:solidFill>
              </a:rPr>
              <a:t>elements</a:t>
            </a:r>
            <a:r>
              <a:rPr lang="en-US" dirty="0"/>
              <a:t>”</a:t>
            </a:r>
          </a:p>
          <a:p>
            <a:endParaRPr lang="en-US" dirty="0"/>
          </a:p>
        </p:txBody>
      </p:sp>
      <p:sp>
        <p:nvSpPr>
          <p:cNvPr id="3" name="Title 2"/>
          <p:cNvSpPr>
            <a:spLocks noGrp="1"/>
          </p:cNvSpPr>
          <p:nvPr>
            <p:ph type="ctrTitle"/>
          </p:nvPr>
        </p:nvSpPr>
        <p:spPr/>
        <p:txBody>
          <a:bodyPr/>
          <a:lstStyle/>
          <a:p>
            <a:r>
              <a:rPr lang="en-US" altLang="en-US" dirty="0"/>
              <a:t>Introducing Arrays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41255730"/>
              </p:ext>
            </p:extLst>
          </p:nvPr>
        </p:nvGraphicFramePr>
        <p:xfrm>
          <a:off x="6583046" y="2624274"/>
          <a:ext cx="762634" cy="3708400"/>
        </p:xfrm>
        <a:graphic>
          <a:graphicData uri="http://schemas.openxmlformats.org/drawingml/2006/table">
            <a:tbl>
              <a:tblPr bandRow="1">
                <a:tableStyleId>{5940675A-B579-460E-94D1-54222C63F5DA}</a:tableStyleId>
              </a:tblPr>
              <a:tblGrid>
                <a:gridCol w="762634">
                  <a:extLst>
                    <a:ext uri="{9D8B030D-6E8A-4147-A177-3AD203B41FA5}">
                      <a16:colId xmlns:a16="http://schemas.microsoft.com/office/drawing/2014/main" val="1512105840"/>
                    </a:ext>
                  </a:extLst>
                </a:gridCol>
              </a:tblGrid>
              <a:tr h="370840">
                <a:tc>
                  <a:txBody>
                    <a:bodyPr/>
                    <a:lstStyle/>
                    <a:p>
                      <a:pPr algn="ctr"/>
                      <a:r>
                        <a:rPr lang="en-US" dirty="0"/>
                        <a:t>4.5</a:t>
                      </a:r>
                    </a:p>
                  </a:txBody>
                  <a:tcPr anchor="ctr"/>
                </a:tc>
                <a:extLst>
                  <a:ext uri="{0D108BD9-81ED-4DB2-BD59-A6C34878D82A}">
                    <a16:rowId xmlns:a16="http://schemas.microsoft.com/office/drawing/2014/main" val="1786847985"/>
                  </a:ext>
                </a:extLst>
              </a:tr>
              <a:tr h="370840">
                <a:tc>
                  <a:txBody>
                    <a:bodyPr/>
                    <a:lstStyle/>
                    <a:p>
                      <a:pPr algn="ctr"/>
                      <a:r>
                        <a:rPr lang="en-US" dirty="0"/>
                        <a:t>12.1</a:t>
                      </a:r>
                    </a:p>
                  </a:txBody>
                  <a:tcPr anchor="ctr"/>
                </a:tc>
                <a:extLst>
                  <a:ext uri="{0D108BD9-81ED-4DB2-BD59-A6C34878D82A}">
                    <a16:rowId xmlns:a16="http://schemas.microsoft.com/office/drawing/2014/main" val="2798048806"/>
                  </a:ext>
                </a:extLst>
              </a:tr>
              <a:tr h="370840">
                <a:tc>
                  <a:txBody>
                    <a:bodyPr/>
                    <a:lstStyle/>
                    <a:p>
                      <a:pPr algn="ctr"/>
                      <a:r>
                        <a:rPr lang="en-US" dirty="0"/>
                        <a:t>5.6</a:t>
                      </a:r>
                    </a:p>
                  </a:txBody>
                  <a:tcPr anchor="ctr"/>
                </a:tc>
                <a:extLst>
                  <a:ext uri="{0D108BD9-81ED-4DB2-BD59-A6C34878D82A}">
                    <a16:rowId xmlns:a16="http://schemas.microsoft.com/office/drawing/2014/main" val="2373732717"/>
                  </a:ext>
                </a:extLst>
              </a:tr>
              <a:tr h="370840">
                <a:tc>
                  <a:txBody>
                    <a:bodyPr/>
                    <a:lstStyle/>
                    <a:p>
                      <a:pPr algn="ctr"/>
                      <a:r>
                        <a:rPr lang="en-US" dirty="0"/>
                        <a:t>2.1</a:t>
                      </a:r>
                    </a:p>
                  </a:txBody>
                  <a:tcPr anchor="ctr"/>
                </a:tc>
                <a:extLst>
                  <a:ext uri="{0D108BD9-81ED-4DB2-BD59-A6C34878D82A}">
                    <a16:rowId xmlns:a16="http://schemas.microsoft.com/office/drawing/2014/main" val="2099262977"/>
                  </a:ext>
                </a:extLst>
              </a:tr>
              <a:tr h="370840">
                <a:tc>
                  <a:txBody>
                    <a:bodyPr/>
                    <a:lstStyle/>
                    <a:p>
                      <a:pPr algn="ctr"/>
                      <a:r>
                        <a:rPr lang="en-US" dirty="0"/>
                        <a:t>7.3</a:t>
                      </a:r>
                    </a:p>
                  </a:txBody>
                  <a:tcPr anchor="ctr"/>
                </a:tc>
                <a:extLst>
                  <a:ext uri="{0D108BD9-81ED-4DB2-BD59-A6C34878D82A}">
                    <a16:rowId xmlns:a16="http://schemas.microsoft.com/office/drawing/2014/main" val="817197822"/>
                  </a:ext>
                </a:extLst>
              </a:tr>
              <a:tr h="370840">
                <a:tc>
                  <a:txBody>
                    <a:bodyPr/>
                    <a:lstStyle/>
                    <a:p>
                      <a:pPr algn="ctr"/>
                      <a:r>
                        <a:rPr lang="en-US" dirty="0"/>
                        <a:t>4.2</a:t>
                      </a:r>
                    </a:p>
                  </a:txBody>
                  <a:tcPr anchor="ctr"/>
                </a:tc>
                <a:extLst>
                  <a:ext uri="{0D108BD9-81ED-4DB2-BD59-A6C34878D82A}">
                    <a16:rowId xmlns:a16="http://schemas.microsoft.com/office/drawing/2014/main" val="4203062864"/>
                  </a:ext>
                </a:extLst>
              </a:tr>
              <a:tr h="370840">
                <a:tc>
                  <a:txBody>
                    <a:bodyPr/>
                    <a:lstStyle/>
                    <a:p>
                      <a:pPr algn="ctr"/>
                      <a:r>
                        <a:rPr lang="en-US" dirty="0"/>
                        <a:t>5.5</a:t>
                      </a:r>
                    </a:p>
                  </a:txBody>
                  <a:tcPr anchor="ctr"/>
                </a:tc>
                <a:extLst>
                  <a:ext uri="{0D108BD9-81ED-4DB2-BD59-A6C34878D82A}">
                    <a16:rowId xmlns:a16="http://schemas.microsoft.com/office/drawing/2014/main" val="2084525736"/>
                  </a:ext>
                </a:extLst>
              </a:tr>
              <a:tr h="370840">
                <a:tc>
                  <a:txBody>
                    <a:bodyPr/>
                    <a:lstStyle/>
                    <a:p>
                      <a:pPr algn="ctr"/>
                      <a:r>
                        <a:rPr lang="en-US" dirty="0"/>
                        <a:t>12.0</a:t>
                      </a:r>
                    </a:p>
                  </a:txBody>
                  <a:tcPr anchor="ctr"/>
                </a:tc>
                <a:extLst>
                  <a:ext uri="{0D108BD9-81ED-4DB2-BD59-A6C34878D82A}">
                    <a16:rowId xmlns:a16="http://schemas.microsoft.com/office/drawing/2014/main" val="59386742"/>
                  </a:ext>
                </a:extLst>
              </a:tr>
              <a:tr h="370840">
                <a:tc>
                  <a:txBody>
                    <a:bodyPr/>
                    <a:lstStyle/>
                    <a:p>
                      <a:pPr algn="ctr"/>
                      <a:r>
                        <a:rPr lang="en-US" dirty="0"/>
                        <a:t>9.3</a:t>
                      </a:r>
                    </a:p>
                  </a:txBody>
                  <a:tcPr anchor="ctr"/>
                </a:tc>
                <a:extLst>
                  <a:ext uri="{0D108BD9-81ED-4DB2-BD59-A6C34878D82A}">
                    <a16:rowId xmlns:a16="http://schemas.microsoft.com/office/drawing/2014/main" val="1667824495"/>
                  </a:ext>
                </a:extLst>
              </a:tr>
              <a:tr h="370840">
                <a:tc>
                  <a:txBody>
                    <a:bodyPr/>
                    <a:lstStyle/>
                    <a:p>
                      <a:pPr algn="ctr"/>
                      <a:r>
                        <a:rPr lang="en-US" dirty="0"/>
                        <a:t>45.0</a:t>
                      </a:r>
                    </a:p>
                  </a:txBody>
                  <a:tcPr anchor="ctr"/>
                </a:tc>
                <a:extLst>
                  <a:ext uri="{0D108BD9-81ED-4DB2-BD59-A6C34878D82A}">
                    <a16:rowId xmlns:a16="http://schemas.microsoft.com/office/drawing/2014/main" val="40848557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68867417"/>
              </p:ext>
            </p:extLst>
          </p:nvPr>
        </p:nvGraphicFramePr>
        <p:xfrm>
          <a:off x="4618892" y="2624274"/>
          <a:ext cx="1633317" cy="3708400"/>
        </p:xfrm>
        <a:graphic>
          <a:graphicData uri="http://schemas.openxmlformats.org/drawingml/2006/table">
            <a:tbl>
              <a:tblPr bandRow="1">
                <a:tableStyleId>{2D5ABB26-0587-4C30-8999-92F81FD0307C}</a:tableStyleId>
              </a:tblPr>
              <a:tblGrid>
                <a:gridCol w="1633317">
                  <a:extLst>
                    <a:ext uri="{9D8B030D-6E8A-4147-A177-3AD203B41FA5}">
                      <a16:colId xmlns:a16="http://schemas.microsoft.com/office/drawing/2014/main" val="1512105840"/>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786847985"/>
                  </a:ext>
                </a:extLst>
              </a:tr>
              <a:tr h="370840">
                <a:tc>
                  <a:txBody>
                    <a:bodyPr/>
                    <a:lstStyle/>
                    <a:p>
                      <a:pPr algn="ct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27980488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[2]</a:t>
                      </a:r>
                    </a:p>
                  </a:txBody>
                  <a:tcPr anchor="ctr"/>
                </a:tc>
                <a:extLst>
                  <a:ext uri="{0D108BD9-81ED-4DB2-BD59-A6C34878D82A}">
                    <a16:rowId xmlns:a16="http://schemas.microsoft.com/office/drawing/2014/main" val="23737327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20992629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17197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42030628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20845257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[7]</a:t>
                      </a:r>
                    </a:p>
                  </a:txBody>
                  <a:tcPr anchor="ctr"/>
                </a:tc>
                <a:extLst>
                  <a:ext uri="{0D108BD9-81ED-4DB2-BD59-A6C34878D82A}">
                    <a16:rowId xmlns:a16="http://schemas.microsoft.com/office/drawing/2014/main" val="593867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[8]</a:t>
                      </a:r>
                    </a:p>
                  </a:txBody>
                  <a:tcPr anchor="ctr"/>
                </a:tc>
                <a:extLst>
                  <a:ext uri="{0D108BD9-81ED-4DB2-BD59-A6C34878D82A}">
                    <a16:rowId xmlns:a16="http://schemas.microsoft.com/office/drawing/2014/main" val="166782449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myArray</a:t>
                      </a:r>
                      <a:r>
                        <a:rPr lang="en-US" dirty="0">
                          <a:latin typeface="Times New Roman" panose="02020603050405020304" pitchFamily="18" charset="0"/>
                          <a:cs typeface="Times New Roman" panose="02020603050405020304" pitchFamily="18" charset="0"/>
                        </a:rPr>
                        <a:t>[9]</a:t>
                      </a:r>
                    </a:p>
                  </a:txBody>
                  <a:tcPr anchor="ctr"/>
                </a:tc>
                <a:extLst>
                  <a:ext uri="{0D108BD9-81ED-4DB2-BD59-A6C34878D82A}">
                    <a16:rowId xmlns:a16="http://schemas.microsoft.com/office/drawing/2014/main" val="4084855708"/>
                  </a:ext>
                </a:extLst>
              </a:tr>
            </a:tbl>
          </a:graphicData>
        </a:graphic>
      </p:graphicFrame>
      <p:cxnSp>
        <p:nvCxnSpPr>
          <p:cNvPr id="10" name="Straight Arrow Connector 9"/>
          <p:cNvCxnSpPr>
            <a:stCxn id="12" idx="3"/>
          </p:cNvCxnSpPr>
          <p:nvPr/>
        </p:nvCxnSpPr>
        <p:spPr>
          <a:xfrm>
            <a:off x="2168406" y="2608885"/>
            <a:ext cx="4414640" cy="15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1285407" y="2439608"/>
            <a:ext cx="882999" cy="338554"/>
          </a:xfrm>
          <a:prstGeom prst="rect">
            <a:avLst/>
          </a:prstGeom>
          <a:noFill/>
          <a:ln>
            <a:solidFill>
              <a:schemeClr val="tx1"/>
            </a:solidFill>
          </a:ln>
        </p:spPr>
        <p:txBody>
          <a:bodyPr wrap="none" rtlCol="0">
            <a:spAutoFit/>
          </a:bodyPr>
          <a:lstStyle/>
          <a:p>
            <a:r>
              <a:rPr lang="en-US" sz="1600" dirty="0" err="1"/>
              <a:t>myArray</a:t>
            </a:r>
            <a:endParaRPr lang="en-US" sz="1600" dirty="0"/>
          </a:p>
        </p:txBody>
      </p:sp>
      <p:sp>
        <p:nvSpPr>
          <p:cNvPr id="14" name="TextBox 13"/>
          <p:cNvSpPr txBox="1"/>
          <p:nvPr/>
        </p:nvSpPr>
        <p:spPr>
          <a:xfrm>
            <a:off x="832174" y="3803453"/>
            <a:ext cx="1690203" cy="584775"/>
          </a:xfrm>
          <a:prstGeom prst="rect">
            <a:avLst/>
          </a:prstGeom>
          <a:noFill/>
          <a:ln>
            <a:noFill/>
          </a:ln>
        </p:spPr>
        <p:txBody>
          <a:bodyPr wrap="square" rtlCol="0">
            <a:spAutoFit/>
          </a:bodyPr>
          <a:lstStyle/>
          <a:p>
            <a:pPr algn="ctr"/>
            <a:r>
              <a:rPr lang="en-US" sz="1600" dirty="0"/>
              <a:t>Array reference variable</a:t>
            </a:r>
          </a:p>
        </p:txBody>
      </p:sp>
      <p:cxnSp>
        <p:nvCxnSpPr>
          <p:cNvPr id="16" name="Straight Arrow Connector 15"/>
          <p:cNvCxnSpPr/>
          <p:nvPr/>
        </p:nvCxnSpPr>
        <p:spPr>
          <a:xfrm flipV="1">
            <a:off x="1677276" y="2959047"/>
            <a:ext cx="0" cy="702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713142" y="5239534"/>
            <a:ext cx="2034933" cy="584775"/>
          </a:xfrm>
          <a:prstGeom prst="rect">
            <a:avLst/>
          </a:prstGeom>
          <a:noFill/>
          <a:ln>
            <a:noFill/>
          </a:ln>
        </p:spPr>
        <p:txBody>
          <a:bodyPr wrap="square" rtlCol="0">
            <a:spAutoFit/>
          </a:bodyPr>
          <a:lstStyle/>
          <a:p>
            <a:pPr algn="ctr"/>
            <a:r>
              <a:rPr lang="en-US" sz="1600" dirty="0"/>
              <a:t>Element at index 7</a:t>
            </a:r>
          </a:p>
          <a:p>
            <a:pPr algn="ctr"/>
            <a:r>
              <a:rPr lang="en-US" sz="1600" dirty="0"/>
              <a:t>8</a:t>
            </a:r>
            <a:r>
              <a:rPr lang="en-US" sz="1600" baseline="30000" dirty="0"/>
              <a:t>th</a:t>
            </a:r>
            <a:r>
              <a:rPr lang="en-US" sz="1600" dirty="0"/>
              <a:t> element</a:t>
            </a:r>
          </a:p>
        </p:txBody>
      </p:sp>
      <p:cxnSp>
        <p:nvCxnSpPr>
          <p:cNvPr id="24" name="Straight Arrow Connector 23"/>
          <p:cNvCxnSpPr/>
          <p:nvPr/>
        </p:nvCxnSpPr>
        <p:spPr>
          <a:xfrm>
            <a:off x="2850312" y="5427141"/>
            <a:ext cx="1929794" cy="17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470777" y="6103352"/>
            <a:ext cx="1612264" cy="338554"/>
          </a:xfrm>
          <a:prstGeom prst="rect">
            <a:avLst/>
          </a:prstGeom>
          <a:noFill/>
          <a:ln>
            <a:noFill/>
          </a:ln>
        </p:spPr>
        <p:txBody>
          <a:bodyPr wrap="square" rtlCol="0">
            <a:spAutoFit/>
          </a:bodyPr>
          <a:lstStyle/>
          <a:p>
            <a:pPr algn="ctr"/>
            <a:r>
              <a:rPr lang="en-US" sz="1600" dirty="0"/>
              <a:t>Element value</a:t>
            </a:r>
          </a:p>
        </p:txBody>
      </p:sp>
      <p:cxnSp>
        <p:nvCxnSpPr>
          <p:cNvPr id="28" name="Elbow Connector 27"/>
          <p:cNvCxnSpPr>
            <a:stCxn id="26" idx="0"/>
          </p:cNvCxnSpPr>
          <p:nvPr/>
        </p:nvCxnSpPr>
        <p:spPr>
          <a:xfrm rot="16200000" flipV="1">
            <a:off x="7393181" y="5219623"/>
            <a:ext cx="676210" cy="10912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97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
          <p:cNvSpPr txBox="1">
            <a:spLocks/>
          </p:cNvSpPr>
          <p:nvPr/>
        </p:nvSpPr>
        <p:spPr>
          <a:xfrm>
            <a:off x="360188" y="1064531"/>
            <a:ext cx="7656052" cy="53964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declare an array, define the variable type with square brackets: </a:t>
            </a:r>
          </a:p>
          <a:p>
            <a:r>
              <a:rPr lang="en-US" dirty="0" err="1">
                <a:solidFill>
                  <a:schemeClr val="accent5"/>
                </a:solidFill>
              </a:rPr>
              <a:t>dataType</a:t>
            </a:r>
            <a:r>
              <a:rPr lang="en-US" dirty="0"/>
              <a:t>[] </a:t>
            </a:r>
            <a:r>
              <a:rPr lang="en-US" dirty="0" err="1"/>
              <a:t>arrayRefVar</a:t>
            </a:r>
            <a:r>
              <a:rPr lang="en-US" dirty="0"/>
              <a:t> ;</a:t>
            </a:r>
          </a:p>
          <a:p>
            <a:pPr lvl="1"/>
            <a:r>
              <a:rPr lang="en-US" dirty="0"/>
              <a:t>Example: </a:t>
            </a:r>
            <a:r>
              <a:rPr lang="en-US" dirty="0">
                <a:solidFill>
                  <a:schemeClr val="accent5"/>
                </a:solidFill>
              </a:rPr>
              <a:t>double</a:t>
            </a:r>
            <a:r>
              <a:rPr lang="en-US" dirty="0"/>
              <a:t>[] </a:t>
            </a:r>
            <a:r>
              <a:rPr lang="en-US" dirty="0" err="1"/>
              <a:t>myArray</a:t>
            </a:r>
            <a:r>
              <a:rPr lang="en-US" dirty="0"/>
              <a:t>;</a:t>
            </a:r>
          </a:p>
          <a:p>
            <a:r>
              <a:rPr lang="en-US" dirty="0"/>
              <a:t>datatype </a:t>
            </a:r>
            <a:r>
              <a:rPr lang="en-US" dirty="0" err="1"/>
              <a:t>arrayRefVar</a:t>
            </a:r>
            <a:r>
              <a:rPr lang="en-US" dirty="0"/>
              <a:t>[]; </a:t>
            </a:r>
            <a:r>
              <a:rPr lang="en-US" sz="1800" dirty="0"/>
              <a:t>// This style is allowed, but not preferred</a:t>
            </a:r>
          </a:p>
          <a:p>
            <a:pPr lvl="1"/>
            <a:r>
              <a:rPr lang="en-US" sz="2000" b="0" dirty="0">
                <a:latin typeface="Times New Roman" panose="02020603050405020304" pitchFamily="18" charset="0"/>
                <a:cs typeface="Times New Roman" panose="02020603050405020304" pitchFamily="18" charset="0"/>
              </a:rPr>
              <a:t>Example: </a:t>
            </a:r>
            <a:r>
              <a:rPr lang="en-US" sz="2000" b="0" dirty="0">
                <a:solidFill>
                  <a:schemeClr val="accent5"/>
                </a:solidFill>
                <a:latin typeface="Times New Roman" panose="02020603050405020304" pitchFamily="18" charset="0"/>
                <a:cs typeface="Times New Roman" panose="02020603050405020304" pitchFamily="18" charset="0"/>
              </a:rPr>
              <a:t>double</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myArray</a:t>
            </a:r>
            <a:r>
              <a:rPr lang="en-US" sz="2000" b="0" dirty="0">
                <a:latin typeface="Times New Roman" panose="02020603050405020304" pitchFamily="18" charset="0"/>
                <a:cs typeface="Times New Roman" panose="02020603050405020304" pitchFamily="18" charset="0"/>
              </a:rPr>
              <a:t>[];</a:t>
            </a:r>
          </a:p>
          <a:p>
            <a:r>
              <a:rPr lang="en-US" dirty="0"/>
              <a:t>No space allocated in the memory for the array. </a:t>
            </a:r>
          </a:p>
          <a:p>
            <a:r>
              <a:rPr lang="en-US" dirty="0"/>
              <a:t>A space is allocated only for the reference to an array. </a:t>
            </a:r>
          </a:p>
          <a:p>
            <a:pPr lvl="1"/>
            <a:r>
              <a:rPr lang="en-US" dirty="0"/>
              <a:t>Its value is null. </a:t>
            </a:r>
          </a:p>
          <a:p>
            <a:r>
              <a:rPr lang="en-US" dirty="0"/>
              <a:t>You cannot assign elements to an array unless it has already been created. </a:t>
            </a:r>
          </a:p>
          <a:p>
            <a:pPr lvl="1"/>
            <a:endParaRPr lang="en-US" dirty="0"/>
          </a:p>
        </p:txBody>
      </p:sp>
      <p:sp>
        <p:nvSpPr>
          <p:cNvPr id="3" name="Title 2"/>
          <p:cNvSpPr>
            <a:spLocks noGrp="1"/>
          </p:cNvSpPr>
          <p:nvPr>
            <p:ph type="ctrTitle"/>
          </p:nvPr>
        </p:nvSpPr>
        <p:spPr/>
        <p:txBody>
          <a:bodyPr/>
          <a:lstStyle/>
          <a:p>
            <a:r>
              <a:rPr lang="en-US" dirty="0"/>
              <a:t>Declaring 1D-array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02454615"/>
              </p:ext>
            </p:extLst>
          </p:nvPr>
        </p:nvGraphicFramePr>
        <p:xfrm>
          <a:off x="7038334" y="1399320"/>
          <a:ext cx="1589215" cy="1483360"/>
        </p:xfrm>
        <a:graphic>
          <a:graphicData uri="http://schemas.openxmlformats.org/drawingml/2006/table">
            <a:tbl>
              <a:tblPr firstRow="1" bandRow="1">
                <a:tableStyleId>{5940675A-B579-460E-94D1-54222C63F5DA}</a:tableStyleId>
              </a:tblPr>
              <a:tblGrid>
                <a:gridCol w="906082">
                  <a:extLst>
                    <a:ext uri="{9D8B030D-6E8A-4147-A177-3AD203B41FA5}">
                      <a16:colId xmlns:a16="http://schemas.microsoft.com/office/drawing/2014/main" val="1570390856"/>
                    </a:ext>
                  </a:extLst>
                </a:gridCol>
                <a:gridCol w="683133">
                  <a:extLst>
                    <a:ext uri="{9D8B030D-6E8A-4147-A177-3AD203B41FA5}">
                      <a16:colId xmlns:a16="http://schemas.microsoft.com/office/drawing/2014/main" val="2864401276"/>
                    </a:ext>
                  </a:extLst>
                </a:gridCol>
              </a:tblGrid>
              <a:tr h="370840">
                <a:tc>
                  <a:txBody>
                    <a:bodyPr/>
                    <a:lstStyle/>
                    <a:p>
                      <a:pPr algn="ctr"/>
                      <a:r>
                        <a:rPr lang="en-US" sz="1600" b="1" dirty="0"/>
                        <a:t>Address</a:t>
                      </a:r>
                    </a:p>
                  </a:txBody>
                  <a:tcPr>
                    <a:solidFill>
                      <a:schemeClr val="bg1">
                        <a:lumMod val="85000"/>
                      </a:schemeClr>
                    </a:solidFill>
                  </a:tcPr>
                </a:tc>
                <a:tc>
                  <a:txBody>
                    <a:bodyPr/>
                    <a:lstStyle/>
                    <a:p>
                      <a:pPr algn="ctr"/>
                      <a:r>
                        <a:rPr lang="en-US" sz="1600"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r>
                        <a:rPr lang="en-US" sz="1600" dirty="0" err="1"/>
                        <a:t>myArray</a:t>
                      </a:r>
                      <a:endParaRPr lang="en-US" sz="1600" dirty="0"/>
                    </a:p>
                  </a:txBody>
                  <a:tcPr/>
                </a:tc>
                <a:tc>
                  <a:txBody>
                    <a:bodyPr/>
                    <a:lstStyle/>
                    <a:p>
                      <a:pPr algn="ctr"/>
                      <a:r>
                        <a:rPr lang="en-US" sz="1600" dirty="0"/>
                        <a:t>null</a:t>
                      </a:r>
                    </a:p>
                  </a:txBody>
                  <a:tcPr/>
                </a:tc>
                <a:extLst>
                  <a:ext uri="{0D108BD9-81ED-4DB2-BD59-A6C34878D82A}">
                    <a16:rowId xmlns:a16="http://schemas.microsoft.com/office/drawing/2014/main" val="4039538610"/>
                  </a:ext>
                </a:extLst>
              </a:tr>
              <a:tr h="370840">
                <a:tc>
                  <a:txBody>
                    <a:bodyPr/>
                    <a:lstStyle/>
                    <a:p>
                      <a:endParaRPr lang="en-US" sz="1600" dirty="0"/>
                    </a:p>
                  </a:txBody>
                  <a:tcPr/>
                </a:tc>
                <a:tc>
                  <a:txBody>
                    <a:bodyPr/>
                    <a:lstStyle/>
                    <a:p>
                      <a:endParaRPr lang="en-US" sz="1600"/>
                    </a:p>
                  </a:txBody>
                  <a:tcPr/>
                </a:tc>
                <a:extLst>
                  <a:ext uri="{0D108BD9-81ED-4DB2-BD59-A6C34878D82A}">
                    <a16:rowId xmlns:a16="http://schemas.microsoft.com/office/drawing/2014/main" val="3909809100"/>
                  </a:ext>
                </a:extLst>
              </a:tr>
              <a:tr h="370840">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919620116"/>
                  </a:ext>
                </a:extLst>
              </a:tr>
            </a:tbl>
          </a:graphicData>
        </a:graphic>
      </p:graphicFrame>
      <p:cxnSp>
        <p:nvCxnSpPr>
          <p:cNvPr id="21" name="Curved Connector 20"/>
          <p:cNvCxnSpPr/>
          <p:nvPr/>
        </p:nvCxnSpPr>
        <p:spPr>
          <a:xfrm flipV="1">
            <a:off x="4055165" y="1946031"/>
            <a:ext cx="2843866" cy="5983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159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402711312"/>
              </p:ext>
            </p:extLst>
          </p:nvPr>
        </p:nvGraphicFramePr>
        <p:xfrm>
          <a:off x="7074412" y="997874"/>
          <a:ext cx="1911795" cy="1112520"/>
        </p:xfrm>
        <a:graphic>
          <a:graphicData uri="http://schemas.openxmlformats.org/drawingml/2006/table">
            <a:tbl>
              <a:tblPr firstRow="1" bandRow="1">
                <a:tableStyleId>{5940675A-B579-460E-94D1-54222C63F5DA}</a:tableStyleId>
              </a:tblPr>
              <a:tblGrid>
                <a:gridCol w="1179830">
                  <a:extLst>
                    <a:ext uri="{9D8B030D-6E8A-4147-A177-3AD203B41FA5}">
                      <a16:colId xmlns:a16="http://schemas.microsoft.com/office/drawing/2014/main" val="1570390856"/>
                    </a:ext>
                  </a:extLst>
                </a:gridCol>
                <a:gridCol w="731965">
                  <a:extLst>
                    <a:ext uri="{9D8B030D-6E8A-4147-A177-3AD203B41FA5}">
                      <a16:colId xmlns:a16="http://schemas.microsoft.com/office/drawing/2014/main" val="2864401276"/>
                    </a:ext>
                  </a:extLst>
                </a:gridCol>
              </a:tblGrid>
              <a:tr h="370840">
                <a:tc>
                  <a:txBody>
                    <a:bodyPr/>
                    <a:lstStyle/>
                    <a:p>
                      <a:pPr algn="ctr"/>
                      <a:r>
                        <a:rPr lang="en-US" sz="1400" b="1" dirty="0"/>
                        <a:t>Address</a:t>
                      </a:r>
                    </a:p>
                  </a:txBody>
                  <a:tcPr>
                    <a:solidFill>
                      <a:schemeClr val="bg1">
                        <a:lumMod val="85000"/>
                      </a:schemeClr>
                    </a:solidFill>
                  </a:tcPr>
                </a:tc>
                <a:tc>
                  <a:txBody>
                    <a:bodyPr/>
                    <a:lstStyle/>
                    <a:p>
                      <a:pPr algn="ctr"/>
                      <a:r>
                        <a:rPr lang="en-US" sz="1400"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r>
                        <a:rPr lang="en-US" sz="1400" b="1" dirty="0" err="1">
                          <a:solidFill>
                            <a:srgbClr val="FF0000"/>
                          </a:solidFill>
                          <a:latin typeface="Courier New" panose="02070309020205020404" pitchFamily="49" charset="0"/>
                          <a:cs typeface="Courier New" panose="02070309020205020404" pitchFamily="49" charset="0"/>
                        </a:rPr>
                        <a:t>myArray</a:t>
                      </a:r>
                      <a:endParaRPr lang="en-US" sz="1400" dirty="0"/>
                    </a:p>
                  </a:txBody>
                  <a:tcPr/>
                </a:tc>
                <a:tc>
                  <a:txBody>
                    <a:bodyPr/>
                    <a:lstStyle/>
                    <a:p>
                      <a:pPr algn="ctr"/>
                      <a:endParaRPr lang="en-US" sz="1400" dirty="0"/>
                    </a:p>
                  </a:txBody>
                  <a:tcPr/>
                </a:tc>
                <a:extLst>
                  <a:ext uri="{0D108BD9-81ED-4DB2-BD59-A6C34878D82A}">
                    <a16:rowId xmlns:a16="http://schemas.microsoft.com/office/drawing/2014/main" val="4039538610"/>
                  </a:ext>
                </a:extLst>
              </a:tr>
              <a:tr h="370840">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909809100"/>
                  </a:ext>
                </a:extLst>
              </a:tr>
            </a:tbl>
          </a:graphicData>
        </a:graphic>
      </p:graphicFrame>
      <p:sp>
        <p:nvSpPr>
          <p:cNvPr id="2" name="Content Placeholder 1"/>
          <p:cNvSpPr>
            <a:spLocks noGrp="1"/>
          </p:cNvSpPr>
          <p:nvPr>
            <p:ph idx="1"/>
          </p:nvPr>
        </p:nvSpPr>
        <p:spPr>
          <a:xfrm>
            <a:off x="230212" y="1040130"/>
            <a:ext cx="6587008" cy="1822233"/>
          </a:xfrm>
        </p:spPr>
        <p:txBody>
          <a:bodyPr>
            <a:normAutofit/>
          </a:bodyPr>
          <a:lstStyle/>
          <a:p>
            <a:r>
              <a:rPr lang="en-US" dirty="0"/>
              <a:t>The</a:t>
            </a:r>
            <a:r>
              <a:rPr lang="en-US" dirty="0">
                <a:solidFill>
                  <a:srgbClr val="FF0000"/>
                </a:solidFill>
              </a:rPr>
              <a:t> new</a:t>
            </a:r>
            <a:r>
              <a:rPr lang="en-US" dirty="0"/>
              <a:t> operator is used to create an array and assign its reference to the variable with the following syntax:</a:t>
            </a:r>
          </a:p>
          <a:p>
            <a:pPr marL="457200" lvl="1" indent="0">
              <a:buNone/>
            </a:pPr>
            <a:r>
              <a:rPr lang="en-US" sz="2000" dirty="0" err="1"/>
              <a:t>arrayRefVar</a:t>
            </a:r>
            <a:r>
              <a:rPr lang="en-US" sz="2000" dirty="0"/>
              <a:t> = </a:t>
            </a:r>
            <a:r>
              <a:rPr lang="en-US" sz="2000" dirty="0">
                <a:solidFill>
                  <a:schemeClr val="accent5"/>
                </a:solidFill>
              </a:rPr>
              <a:t>new</a:t>
            </a:r>
            <a:r>
              <a:rPr lang="en-US" sz="2000" dirty="0"/>
              <a:t> </a:t>
            </a:r>
            <a:r>
              <a:rPr lang="en-US" sz="2000" dirty="0" err="1"/>
              <a:t>dataType</a:t>
            </a:r>
            <a:r>
              <a:rPr lang="en-US" sz="2000" dirty="0"/>
              <a:t> [</a:t>
            </a:r>
            <a:r>
              <a:rPr lang="en-US" sz="2000" dirty="0" err="1"/>
              <a:t>arraySize</a:t>
            </a:r>
            <a:r>
              <a:rPr lang="en-US" sz="2000" dirty="0"/>
              <a:t>];</a:t>
            </a:r>
          </a:p>
          <a:p>
            <a:pPr marL="457200" lvl="1" indent="0">
              <a:buNone/>
            </a:pPr>
            <a:r>
              <a:rPr lang="en-US" sz="2000" dirty="0"/>
              <a:t>e.g. </a:t>
            </a:r>
            <a:r>
              <a:rPr lang="en-US" sz="2000" dirty="0" err="1"/>
              <a:t>myArray</a:t>
            </a:r>
            <a:r>
              <a:rPr lang="en-US" sz="2000" dirty="0"/>
              <a:t> = </a:t>
            </a:r>
            <a:r>
              <a:rPr lang="en-US" sz="2000" dirty="0">
                <a:solidFill>
                  <a:schemeClr val="accent5"/>
                </a:solidFill>
              </a:rPr>
              <a:t>new</a:t>
            </a:r>
            <a:r>
              <a:rPr lang="en-US" sz="2000" dirty="0"/>
              <a:t> </a:t>
            </a:r>
            <a:r>
              <a:rPr lang="en-US" sz="2000" dirty="0">
                <a:solidFill>
                  <a:schemeClr val="accent5"/>
                </a:solidFill>
              </a:rPr>
              <a:t>double</a:t>
            </a:r>
            <a:r>
              <a:rPr lang="en-US" sz="2000" dirty="0"/>
              <a:t> [4];</a:t>
            </a:r>
          </a:p>
          <a:p>
            <a:pPr lvl="1"/>
            <a:endParaRPr lang="en-US" dirty="0"/>
          </a:p>
        </p:txBody>
      </p:sp>
      <p:sp>
        <p:nvSpPr>
          <p:cNvPr id="3" name="Title 2"/>
          <p:cNvSpPr>
            <a:spLocks noGrp="1"/>
          </p:cNvSpPr>
          <p:nvPr>
            <p:ph type="ctrTitle"/>
          </p:nvPr>
        </p:nvSpPr>
        <p:spPr/>
        <p:txBody>
          <a:bodyPr/>
          <a:lstStyle/>
          <a:p>
            <a:r>
              <a:rPr lang="en-US" dirty="0"/>
              <a:t>Creating 1D-array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63899613"/>
              </p:ext>
            </p:extLst>
          </p:nvPr>
        </p:nvGraphicFramePr>
        <p:xfrm>
          <a:off x="7074412" y="2185144"/>
          <a:ext cx="1901124" cy="1854200"/>
        </p:xfrm>
        <a:graphic>
          <a:graphicData uri="http://schemas.openxmlformats.org/drawingml/2006/table">
            <a:tbl>
              <a:tblPr firstRow="1" bandRow="1">
                <a:tableStyleId>{5940675A-B579-460E-94D1-54222C63F5DA}</a:tableStyleId>
              </a:tblPr>
              <a:tblGrid>
                <a:gridCol w="1169604">
                  <a:extLst>
                    <a:ext uri="{9D8B030D-6E8A-4147-A177-3AD203B41FA5}">
                      <a16:colId xmlns:a16="http://schemas.microsoft.com/office/drawing/2014/main" val="1570390856"/>
                    </a:ext>
                  </a:extLst>
                </a:gridCol>
                <a:gridCol w="731520">
                  <a:extLst>
                    <a:ext uri="{9D8B030D-6E8A-4147-A177-3AD203B41FA5}">
                      <a16:colId xmlns:a16="http://schemas.microsoft.com/office/drawing/2014/main" val="2864401276"/>
                    </a:ext>
                  </a:extLst>
                </a:gridCol>
              </a:tblGrid>
              <a:tr h="370840">
                <a:tc>
                  <a:txBody>
                    <a:bodyPr/>
                    <a:lstStyle/>
                    <a:p>
                      <a:pPr algn="ctr"/>
                      <a:r>
                        <a:rPr lang="en-US" b="1" dirty="0"/>
                        <a:t>Address</a:t>
                      </a:r>
                    </a:p>
                  </a:txBody>
                  <a:tcPr>
                    <a:solidFill>
                      <a:schemeClr val="bg1">
                        <a:lumMod val="85000"/>
                      </a:schemeClr>
                    </a:solidFill>
                  </a:tcPr>
                </a:tc>
                <a:tc>
                  <a:txBody>
                    <a:bodyPr/>
                    <a:lstStyle/>
                    <a:p>
                      <a:pPr algn="ctr"/>
                      <a:r>
                        <a:rPr lang="en-US" b="1" dirty="0"/>
                        <a:t>value</a:t>
                      </a:r>
                    </a:p>
                  </a:txBody>
                  <a:tcPr>
                    <a:solidFill>
                      <a:schemeClr val="bg1">
                        <a:lumMod val="85000"/>
                      </a:schemeClr>
                    </a:solidFill>
                  </a:tcPr>
                </a:tc>
                <a:extLst>
                  <a:ext uri="{0D108BD9-81ED-4DB2-BD59-A6C34878D82A}">
                    <a16:rowId xmlns:a16="http://schemas.microsoft.com/office/drawing/2014/main" val="2125256935"/>
                  </a:ext>
                </a:extLst>
              </a:tr>
              <a:tr h="370840">
                <a:tc>
                  <a:txBody>
                    <a:bodyPr/>
                    <a:lstStyle/>
                    <a:p>
                      <a:endParaRPr lang="en-US" dirty="0"/>
                    </a:p>
                  </a:txBody>
                  <a:tcPr/>
                </a:tc>
                <a:tc>
                  <a:txBody>
                    <a:bodyPr/>
                    <a:lstStyle/>
                    <a:p>
                      <a:pPr algn="ctr"/>
                      <a:r>
                        <a:rPr lang="en-US" dirty="0"/>
                        <a:t>0.0</a:t>
                      </a:r>
                    </a:p>
                  </a:txBody>
                  <a:tcPr/>
                </a:tc>
                <a:extLst>
                  <a:ext uri="{0D108BD9-81ED-4DB2-BD59-A6C34878D82A}">
                    <a16:rowId xmlns:a16="http://schemas.microsoft.com/office/drawing/2014/main" val="4039538610"/>
                  </a:ext>
                </a:extLst>
              </a:tr>
              <a:tr h="370840">
                <a:tc>
                  <a:txBody>
                    <a:bodyPr/>
                    <a:lstStyle/>
                    <a:p>
                      <a:endParaRPr lang="en-US" dirty="0"/>
                    </a:p>
                  </a:txBody>
                  <a:tcPr/>
                </a:tc>
                <a:tc>
                  <a:txBody>
                    <a:bodyPr/>
                    <a:lstStyle/>
                    <a:p>
                      <a:pPr algn="ctr"/>
                      <a:r>
                        <a:rPr lang="en-US" dirty="0"/>
                        <a:t>0.0</a:t>
                      </a:r>
                    </a:p>
                  </a:txBody>
                  <a:tcPr/>
                </a:tc>
                <a:extLst>
                  <a:ext uri="{0D108BD9-81ED-4DB2-BD59-A6C34878D82A}">
                    <a16:rowId xmlns:a16="http://schemas.microsoft.com/office/drawing/2014/main" val="3909809100"/>
                  </a:ext>
                </a:extLst>
              </a:tr>
              <a:tr h="370840">
                <a:tc>
                  <a:txBody>
                    <a:bodyPr/>
                    <a:lstStyle/>
                    <a:p>
                      <a:endParaRPr lang="en-US"/>
                    </a:p>
                  </a:txBody>
                  <a:tcPr/>
                </a:tc>
                <a:tc>
                  <a:txBody>
                    <a:bodyPr/>
                    <a:lstStyle/>
                    <a:p>
                      <a:pPr algn="ctr"/>
                      <a:r>
                        <a:rPr lang="en-US" dirty="0"/>
                        <a:t>0.0</a:t>
                      </a:r>
                    </a:p>
                  </a:txBody>
                  <a:tcPr/>
                </a:tc>
                <a:extLst>
                  <a:ext uri="{0D108BD9-81ED-4DB2-BD59-A6C34878D82A}">
                    <a16:rowId xmlns:a16="http://schemas.microsoft.com/office/drawing/2014/main" val="2919620116"/>
                  </a:ext>
                </a:extLst>
              </a:tr>
              <a:tr h="370840">
                <a:tc>
                  <a:txBody>
                    <a:bodyPr/>
                    <a:lstStyle/>
                    <a:p>
                      <a:endParaRPr lang="en-US" dirty="0"/>
                    </a:p>
                  </a:txBody>
                  <a:tcPr/>
                </a:tc>
                <a:tc>
                  <a:txBody>
                    <a:bodyPr/>
                    <a:lstStyle/>
                    <a:p>
                      <a:pPr algn="ctr"/>
                      <a:r>
                        <a:rPr lang="en-US" dirty="0"/>
                        <a:t>0.0</a:t>
                      </a:r>
                    </a:p>
                  </a:txBody>
                  <a:tcPr/>
                </a:tc>
                <a:extLst>
                  <a:ext uri="{0D108BD9-81ED-4DB2-BD59-A6C34878D82A}">
                    <a16:rowId xmlns:a16="http://schemas.microsoft.com/office/drawing/2014/main" val="2556901563"/>
                  </a:ext>
                </a:extLst>
              </a:tr>
            </a:tbl>
          </a:graphicData>
        </a:graphic>
      </p:graphicFrame>
      <p:cxnSp>
        <p:nvCxnSpPr>
          <p:cNvPr id="9" name="Curved Connector 8"/>
          <p:cNvCxnSpPr/>
          <p:nvPr/>
        </p:nvCxnSpPr>
        <p:spPr>
          <a:xfrm rot="5400000">
            <a:off x="7565918" y="1708872"/>
            <a:ext cx="1149230" cy="8801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endCxn id="14" idx="1"/>
          </p:cNvCxnSpPr>
          <p:nvPr/>
        </p:nvCxnSpPr>
        <p:spPr>
          <a:xfrm flipV="1">
            <a:off x="4800600" y="1554134"/>
            <a:ext cx="2273812" cy="9261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1"/>
          <p:cNvSpPr txBox="1">
            <a:spLocks/>
          </p:cNvSpPr>
          <p:nvPr/>
        </p:nvSpPr>
        <p:spPr>
          <a:xfrm>
            <a:off x="230212" y="2816802"/>
            <a:ext cx="6833528" cy="128672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Declaring</a:t>
            </a:r>
            <a:r>
              <a:rPr lang="en-US" dirty="0"/>
              <a:t> and </a:t>
            </a:r>
            <a:r>
              <a:rPr lang="en-US" dirty="0">
                <a:solidFill>
                  <a:srgbClr val="FF0000"/>
                </a:solidFill>
              </a:rPr>
              <a:t>creating</a:t>
            </a:r>
            <a:r>
              <a:rPr lang="en-US" dirty="0"/>
              <a:t> an array can be combined in one statement.</a:t>
            </a:r>
          </a:p>
          <a:p>
            <a:pPr marL="457200" lvl="1" indent="0">
              <a:buNone/>
            </a:pPr>
            <a:r>
              <a:rPr lang="en-US" dirty="0">
                <a:solidFill>
                  <a:schemeClr val="accent5"/>
                </a:solidFill>
              </a:rPr>
              <a:t>double</a:t>
            </a:r>
            <a:r>
              <a:rPr lang="en-US" dirty="0"/>
              <a:t>[] </a:t>
            </a:r>
            <a:r>
              <a:rPr lang="en-US" dirty="0" err="1"/>
              <a:t>myArray</a:t>
            </a:r>
            <a:r>
              <a:rPr lang="en-US" dirty="0"/>
              <a:t> = </a:t>
            </a:r>
            <a:r>
              <a:rPr lang="en-US" dirty="0">
                <a:solidFill>
                  <a:schemeClr val="accent5"/>
                </a:solidFill>
              </a:rPr>
              <a:t>new</a:t>
            </a:r>
            <a:r>
              <a:rPr lang="en-US" dirty="0"/>
              <a:t> </a:t>
            </a:r>
            <a:r>
              <a:rPr lang="en-US" dirty="0">
                <a:solidFill>
                  <a:schemeClr val="accent5"/>
                </a:solidFill>
              </a:rPr>
              <a:t>double</a:t>
            </a:r>
            <a:r>
              <a:rPr lang="en-US" dirty="0"/>
              <a:t> [4];</a:t>
            </a:r>
          </a:p>
        </p:txBody>
      </p:sp>
      <p:sp>
        <p:nvSpPr>
          <p:cNvPr id="16" name="Content Placeholder 1"/>
          <p:cNvSpPr txBox="1">
            <a:spLocks/>
          </p:cNvSpPr>
          <p:nvPr/>
        </p:nvSpPr>
        <p:spPr>
          <a:xfrm>
            <a:off x="219540" y="4089645"/>
            <a:ext cx="8755996" cy="232101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creating an array: </a:t>
            </a:r>
          </a:p>
          <a:p>
            <a:pPr lvl="1"/>
            <a:r>
              <a:rPr lang="en-US" sz="2400" dirty="0"/>
              <a:t>Its size must be given. </a:t>
            </a:r>
            <a:r>
              <a:rPr lang="en-US" sz="2400" dirty="0">
                <a:solidFill>
                  <a:srgbClr val="FF0000"/>
                </a:solidFill>
              </a:rPr>
              <a:t>It cannot be changed after the array is created</a:t>
            </a:r>
            <a:r>
              <a:rPr lang="en-US" sz="2400" dirty="0"/>
              <a:t>.</a:t>
            </a:r>
          </a:p>
          <a:p>
            <a:pPr lvl="1"/>
            <a:r>
              <a:rPr lang="en-US" sz="2400" dirty="0"/>
              <a:t>Size can be obtained using </a:t>
            </a:r>
            <a:r>
              <a:rPr lang="en-US" sz="2400" dirty="0" err="1">
                <a:solidFill>
                  <a:schemeClr val="accent5"/>
                </a:solidFill>
              </a:rPr>
              <a:t>arrayName.length</a:t>
            </a:r>
            <a:r>
              <a:rPr lang="en-US" sz="2400" dirty="0"/>
              <a:t>. </a:t>
            </a:r>
            <a:r>
              <a:rPr lang="en-US" sz="2400" dirty="0" err="1"/>
              <a:t>myArray.length</a:t>
            </a:r>
            <a:r>
              <a:rPr lang="en-US" sz="2400" dirty="0"/>
              <a:t> is 4.</a:t>
            </a:r>
          </a:p>
          <a:p>
            <a:pPr lvl="1"/>
            <a:r>
              <a:rPr lang="en-US" sz="2400" dirty="0"/>
              <a:t>Its </a:t>
            </a:r>
            <a:r>
              <a:rPr lang="en-US" sz="2400" dirty="0">
                <a:solidFill>
                  <a:srgbClr val="FF0000"/>
                </a:solidFill>
              </a:rPr>
              <a:t>elements are assigned the default value </a:t>
            </a:r>
            <a:r>
              <a:rPr lang="en-US" sz="2400" dirty="0"/>
              <a:t>of </a:t>
            </a:r>
            <a:r>
              <a:rPr lang="en-US" sz="2400" dirty="0">
                <a:solidFill>
                  <a:schemeClr val="accent5"/>
                </a:solidFill>
              </a:rPr>
              <a:t>0 for the numeric primitive </a:t>
            </a:r>
            <a:r>
              <a:rPr lang="en-US" sz="2400" dirty="0"/>
              <a:t>data types, </a:t>
            </a:r>
            <a:r>
              <a:rPr lang="en-US" sz="2400" dirty="0">
                <a:solidFill>
                  <a:schemeClr val="accent2"/>
                </a:solidFill>
              </a:rPr>
              <a:t>\u0000 for char types</a:t>
            </a:r>
            <a:r>
              <a:rPr lang="en-US" sz="2400" dirty="0"/>
              <a:t>, </a:t>
            </a:r>
            <a:r>
              <a:rPr lang="en-US" sz="2400" dirty="0">
                <a:solidFill>
                  <a:schemeClr val="tx2"/>
                </a:solidFill>
              </a:rPr>
              <a:t>false for </a:t>
            </a:r>
            <a:r>
              <a:rPr lang="en-US" sz="2400" dirty="0" err="1">
                <a:solidFill>
                  <a:schemeClr val="tx2"/>
                </a:solidFill>
              </a:rPr>
              <a:t>boolean</a:t>
            </a:r>
            <a:r>
              <a:rPr lang="en-US" sz="2400" dirty="0">
                <a:solidFill>
                  <a:schemeClr val="tx2"/>
                </a:solidFill>
              </a:rPr>
              <a:t> types</a:t>
            </a:r>
            <a:r>
              <a:rPr lang="en-US" sz="2400" dirty="0"/>
              <a:t>, and</a:t>
            </a:r>
            <a:r>
              <a:rPr lang="en-US" sz="2400" dirty="0">
                <a:solidFill>
                  <a:srgbClr val="45B451"/>
                </a:solidFill>
              </a:rPr>
              <a:t> null for objects.</a:t>
            </a:r>
          </a:p>
        </p:txBody>
      </p:sp>
    </p:spTree>
    <p:extLst>
      <p:ext uri="{BB962C8B-B14F-4D97-AF65-F5344CB8AC3E}">
        <p14:creationId xmlns:p14="http://schemas.microsoft.com/office/powerpoint/2010/main" val="135800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solidFill>
                  <a:srgbClr val="FF0000"/>
                </a:solidFill>
              </a:rPr>
              <a:t>Initializing</a:t>
            </a:r>
            <a:r>
              <a:rPr lang="en-US" sz="2800" dirty="0"/>
              <a:t> 1D-array: </a:t>
            </a:r>
            <a:r>
              <a:rPr lang="en-US" sz="2000" b="0" dirty="0">
                <a:latin typeface="Times New Roman" panose="02020603050405020304" pitchFamily="18" charset="0"/>
                <a:cs typeface="Times New Roman" panose="02020603050405020304" pitchFamily="18" charset="0"/>
              </a:rPr>
              <a:t>Using the Shorthand Notation</a:t>
            </a:r>
            <a:endParaRPr lang="en-US" sz="2800" b="0" dirty="0">
              <a:latin typeface="Times New Roman" panose="02020603050405020304" pitchFamily="18" charset="0"/>
              <a:cs typeface="Times New Roman" panose="02020603050405020304" pitchFamily="18" charset="0"/>
            </a:endParaRPr>
          </a:p>
          <a:p>
            <a:pPr lvl="1"/>
            <a:r>
              <a:rPr lang="en-US" dirty="0" err="1"/>
              <a:t>dataType</a:t>
            </a:r>
            <a:r>
              <a:rPr lang="en-US" dirty="0"/>
              <a:t>[] </a:t>
            </a:r>
            <a:r>
              <a:rPr lang="en-US" dirty="0" err="1"/>
              <a:t>arrayRefVar</a:t>
            </a:r>
            <a:r>
              <a:rPr lang="en-US" dirty="0"/>
              <a:t> = {value</a:t>
            </a:r>
            <a:r>
              <a:rPr lang="en-US" baseline="-25000" dirty="0"/>
              <a:t>0</a:t>
            </a:r>
            <a:r>
              <a:rPr lang="en-US" dirty="0"/>
              <a:t>, value</a:t>
            </a:r>
            <a:r>
              <a:rPr lang="en-US" baseline="-25000" dirty="0"/>
              <a:t>1</a:t>
            </a:r>
            <a:r>
              <a:rPr lang="en-US" dirty="0"/>
              <a:t>, ..., </a:t>
            </a:r>
            <a:r>
              <a:rPr lang="en-US" dirty="0" err="1"/>
              <a:t>value</a:t>
            </a:r>
            <a:r>
              <a:rPr lang="en-US" baseline="-25000" dirty="0" err="1"/>
              <a:t>n</a:t>
            </a:r>
            <a:r>
              <a:rPr lang="en-US" dirty="0"/>
              <a:t>};</a:t>
            </a:r>
          </a:p>
          <a:p>
            <a:pPr lvl="1"/>
            <a:r>
              <a:rPr lang="en-US" dirty="0"/>
              <a:t>Examples:</a:t>
            </a:r>
          </a:p>
          <a:p>
            <a:pPr lvl="2"/>
            <a:r>
              <a:rPr lang="en-US" sz="2400" dirty="0">
                <a:solidFill>
                  <a:schemeClr val="accent5"/>
                </a:solidFill>
              </a:rPr>
              <a:t>double</a:t>
            </a:r>
            <a:r>
              <a:rPr lang="en-US" sz="2400" dirty="0"/>
              <a:t>[] </a:t>
            </a:r>
            <a:r>
              <a:rPr lang="en-US" sz="2400" dirty="0" err="1"/>
              <a:t>myArray</a:t>
            </a:r>
            <a:r>
              <a:rPr lang="en-US" sz="2400" dirty="0"/>
              <a:t> = {3.5, 5.3, 2.7, 5.6};</a:t>
            </a:r>
          </a:p>
          <a:p>
            <a:pPr lvl="2"/>
            <a:endParaRPr lang="en-US" sz="1200" dirty="0"/>
          </a:p>
          <a:p>
            <a:pPr lvl="2"/>
            <a:r>
              <a:rPr lang="en-US" sz="2400" dirty="0"/>
              <a:t>This is equivalent to</a:t>
            </a:r>
          </a:p>
          <a:p>
            <a:pPr lvl="2"/>
            <a:endParaRPr lang="en-US" sz="2400" dirty="0"/>
          </a:p>
          <a:p>
            <a:pPr lvl="2"/>
            <a:endParaRPr lang="en-US" sz="2400" dirty="0"/>
          </a:p>
        </p:txBody>
      </p:sp>
      <p:sp>
        <p:nvSpPr>
          <p:cNvPr id="3" name="Title 2"/>
          <p:cNvSpPr>
            <a:spLocks noGrp="1"/>
          </p:cNvSpPr>
          <p:nvPr>
            <p:ph type="ctrTitle"/>
          </p:nvPr>
        </p:nvSpPr>
        <p:spPr/>
        <p:txBody>
          <a:bodyPr/>
          <a:lstStyle/>
          <a:p>
            <a:r>
              <a:rPr lang="en-US" dirty="0"/>
              <a:t>Initializing 1D-array</a:t>
            </a:r>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sp>
        <p:nvSpPr>
          <p:cNvPr id="7" name="Rectangle 6"/>
          <p:cNvSpPr/>
          <p:nvPr/>
        </p:nvSpPr>
        <p:spPr>
          <a:xfrm>
            <a:off x="1469928" y="5631359"/>
            <a:ext cx="4572000" cy="707886"/>
          </a:xfrm>
          <a:prstGeom prst="rect">
            <a:avLst/>
          </a:prstGeom>
        </p:spPr>
        <p:txBody>
          <a:bodyPr>
            <a:spAutoFit/>
          </a:bodyPr>
          <a:lstStyle/>
          <a:p>
            <a:r>
              <a:rPr lang="en-US" sz="2000" dirty="0">
                <a:solidFill>
                  <a:schemeClr val="accent5"/>
                </a:solidFill>
                <a:latin typeface="Times New Roman" panose="02020603050405020304" pitchFamily="18" charset="0"/>
                <a:ea typeface="Cambria Math" panose="02040503050406030204" pitchFamily="18" charset="0"/>
                <a:cs typeface="Times New Roman" panose="02020603050405020304" pitchFamily="18" charset="0"/>
              </a:rPr>
              <a:t>double</a:t>
            </a:r>
            <a:r>
              <a:rPr lang="en-US" sz="2000" dirty="0">
                <a:latin typeface="Times New Roman" panose="02020603050405020304" pitchFamily="18" charset="0"/>
                <a:ea typeface="Cambria Math" panose="020405030504060302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myArray</a:t>
            </a:r>
            <a:r>
              <a:rPr lang="en-US" sz="2000" dirty="0">
                <a:latin typeface="Times New Roman" panose="02020603050405020304" pitchFamily="18" charset="0"/>
                <a:ea typeface="Cambria Math" panose="020405030504060302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myArray</a:t>
            </a:r>
            <a:r>
              <a:rPr lang="en-US" sz="2000" dirty="0">
                <a:latin typeface="Times New Roman" panose="02020603050405020304" pitchFamily="18" charset="0"/>
                <a:ea typeface="Cambria Math" panose="020405030504060302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3.5, 5.3, 2.7, 5.6</a:t>
            </a:r>
            <a:r>
              <a:rPr lang="en-US" sz="2000" dirty="0">
                <a:latin typeface="Times New Roman" panose="02020603050405020304" pitchFamily="18" charset="0"/>
                <a:ea typeface="Cambria Math" panose="02040503050406030204" pitchFamily="18" charset="0"/>
                <a:cs typeface="Times New Roman" panose="02020603050405020304" pitchFamily="18" charset="0"/>
              </a:rPr>
              <a:t>}; </a:t>
            </a:r>
          </a:p>
        </p:txBody>
      </p:sp>
      <p:sp>
        <p:nvSpPr>
          <p:cNvPr id="5" name="Rectangle 4"/>
          <p:cNvSpPr/>
          <p:nvPr/>
        </p:nvSpPr>
        <p:spPr>
          <a:xfrm>
            <a:off x="1882093" y="3316597"/>
            <a:ext cx="4572000" cy="1477328"/>
          </a:xfrm>
          <a:prstGeom prst="rect">
            <a:avLst/>
          </a:prstGeom>
        </p:spPr>
        <p:txBody>
          <a:bodyPr>
            <a:spAutoFit/>
          </a:bodyPr>
          <a:lstStyle/>
          <a:p>
            <a:pPr>
              <a:buClr>
                <a:schemeClr val="accent6">
                  <a:lumMod val="50000"/>
                </a:schemeClr>
              </a:buClr>
            </a:pPr>
            <a:r>
              <a:rPr lang="en-US" dirty="0">
                <a:latin typeface="Times New Roman" panose="02020603050405020304" pitchFamily="18" charset="0"/>
                <a:ea typeface="Cambria" panose="02040503050406030204" pitchFamily="18" charset="0"/>
                <a:cs typeface="Times New Roman" panose="02020603050405020304" pitchFamily="18" charset="0"/>
              </a:rPr>
              <a:t>        double [] </a:t>
            </a:r>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 = new double[4];</a:t>
            </a:r>
          </a:p>
          <a:p>
            <a:pPr lvl="1"/>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[0] = 3.5;</a:t>
            </a:r>
          </a:p>
          <a:p>
            <a:pPr lvl="1"/>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[1] = 5.3;</a:t>
            </a:r>
          </a:p>
          <a:p>
            <a:pPr lvl="1"/>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[2] = 2.7;</a:t>
            </a:r>
          </a:p>
          <a:p>
            <a:pPr lvl="1"/>
            <a:r>
              <a:rPr lang="en-US" dirty="0" err="1">
                <a:latin typeface="Times New Roman" panose="02020603050405020304" pitchFamily="18" charset="0"/>
                <a:ea typeface="Cambria" panose="02040503050406030204" pitchFamily="18" charset="0"/>
                <a:cs typeface="Times New Roman" panose="02020603050405020304" pitchFamily="18" charset="0"/>
              </a:rPr>
              <a:t>myArray</a:t>
            </a:r>
            <a:r>
              <a:rPr lang="en-US" dirty="0">
                <a:latin typeface="Times New Roman" panose="02020603050405020304" pitchFamily="18" charset="0"/>
                <a:ea typeface="Cambria" panose="02040503050406030204" pitchFamily="18" charset="0"/>
                <a:cs typeface="Times New Roman" panose="02020603050405020304" pitchFamily="18" charset="0"/>
              </a:rPr>
              <a:t>[3] = 5.6; </a:t>
            </a:r>
          </a:p>
        </p:txBody>
      </p:sp>
      <p:sp>
        <p:nvSpPr>
          <p:cNvPr id="9" name="Rectangle 8"/>
          <p:cNvSpPr/>
          <p:nvPr/>
        </p:nvSpPr>
        <p:spPr>
          <a:xfrm>
            <a:off x="300181" y="4876588"/>
            <a:ext cx="8529350" cy="646331"/>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Using the shorthand notation, you have to declare, create, and initialize the array all in one statement. Splitting it would cause </a:t>
            </a:r>
            <a:r>
              <a:rPr lang="en-US" dirty="0">
                <a:solidFill>
                  <a:srgbClr val="FF0000"/>
                </a:solidFill>
                <a:latin typeface="Times New Roman" panose="02020603050405020304" pitchFamily="18" charset="0"/>
                <a:cs typeface="Times New Roman" panose="02020603050405020304" pitchFamily="18" charset="0"/>
              </a:rPr>
              <a:t>a syntax error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72473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F35C4942EAED4B9A669BDCB1100ED7" ma:contentTypeVersion="7" ma:contentTypeDescription="Create a new document." ma:contentTypeScope="" ma:versionID="a0aef3e8174d5c14d666edb1b187d91d">
  <xsd:schema xmlns:xsd="http://www.w3.org/2001/XMLSchema" xmlns:xs="http://www.w3.org/2001/XMLSchema" xmlns:p="http://schemas.microsoft.com/office/2006/metadata/properties" xmlns:ns2="6e3f88ff-5199-493a-92f6-c01c5193736e" targetNamespace="http://schemas.microsoft.com/office/2006/metadata/properties" ma:root="true" ma:fieldsID="452a94b55ba987e8b5d897a5a5a9c6d7" ns2:_="">
    <xsd:import namespace="6e3f88ff-5199-493a-92f6-c01c5193736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3f88ff-5199-493a-92f6-c01c51937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68E55B-521C-4374-86C3-E621EAC9E1AF}">
  <ds:schemaRef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6e3f88ff-5199-493a-92f6-c01c5193736e"/>
    <ds:schemaRef ds:uri="http://purl.org/dc/dcmitype/"/>
    <ds:schemaRef ds:uri="http://purl.org/dc/terms/"/>
  </ds:schemaRefs>
</ds:datastoreItem>
</file>

<file path=customXml/itemProps2.xml><?xml version="1.0" encoding="utf-8"?>
<ds:datastoreItem xmlns:ds="http://schemas.openxmlformats.org/officeDocument/2006/customXml" ds:itemID="{C849A82D-AF8D-4943-858E-8AF981162682}">
  <ds:schemaRefs>
    <ds:schemaRef ds:uri="http://schemas.microsoft.com/sharepoint/v3/contenttype/forms"/>
  </ds:schemaRefs>
</ds:datastoreItem>
</file>

<file path=customXml/itemProps3.xml><?xml version="1.0" encoding="utf-8"?>
<ds:datastoreItem xmlns:ds="http://schemas.openxmlformats.org/officeDocument/2006/customXml" ds:itemID="{6B643FBF-B96E-4615-8B88-222A2425F3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3f88ff-5199-493a-92f6-c01c519373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6546</TotalTime>
  <Words>4484</Words>
  <Application>Microsoft Office PowerPoint</Application>
  <PresentationFormat>On-screen Show (4:3)</PresentationFormat>
  <Paragraphs>807</Paragraphs>
  <Slides>42</Slides>
  <Notes>13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SimSun</vt:lpstr>
      <vt:lpstr>Arial</vt:lpstr>
      <vt:lpstr>Calibri</vt:lpstr>
      <vt:lpstr>Cambria</vt:lpstr>
      <vt:lpstr>Cambria Math</vt:lpstr>
      <vt:lpstr>Courier New</vt:lpstr>
      <vt:lpstr>Garamond</vt:lpstr>
      <vt:lpstr>Monotype Sorts</vt:lpstr>
      <vt:lpstr>Symbol</vt:lpstr>
      <vt:lpstr>Tahoma</vt:lpstr>
      <vt:lpstr>Times New Roman</vt:lpstr>
      <vt:lpstr>Office Theme</vt:lpstr>
      <vt:lpstr>Picture</vt:lpstr>
      <vt:lpstr>Module 04: Arrays and Array Lists</vt:lpstr>
      <vt:lpstr>Declaration</vt:lpstr>
      <vt:lpstr>Motivation: Why do we need arrays?</vt:lpstr>
      <vt:lpstr>Motivation: Why do we need arrays?</vt:lpstr>
      <vt:lpstr>Objectives</vt:lpstr>
      <vt:lpstr>Introducing Arrays</vt:lpstr>
      <vt:lpstr>Declaring 1D-array</vt:lpstr>
      <vt:lpstr>Creating 1D-array</vt:lpstr>
      <vt:lpstr>Initializing 1D-array</vt:lpstr>
      <vt:lpstr>Accessing Array Elements</vt:lpstr>
      <vt:lpstr>Trace Program with Arrays</vt:lpstr>
      <vt:lpstr>Popup-Question(1): Checkpoint: 7.2.8</vt:lpstr>
      <vt:lpstr>Popup-Question(2)</vt:lpstr>
      <vt:lpstr>Processing Array</vt:lpstr>
      <vt:lpstr>Processing Array</vt:lpstr>
      <vt:lpstr>Shifting arrays</vt:lpstr>
      <vt:lpstr>Array Assignment (1/2)</vt:lpstr>
      <vt:lpstr>Array Assignment (2/2)</vt:lpstr>
      <vt:lpstr>Copying Arrays</vt:lpstr>
      <vt:lpstr>Arrays and Methods</vt:lpstr>
      <vt:lpstr>Passing Arrays to Methods</vt:lpstr>
      <vt:lpstr>Call Stack</vt:lpstr>
      <vt:lpstr>Popup-Question(3)</vt:lpstr>
      <vt:lpstr>Methods That Return an Array</vt:lpstr>
      <vt:lpstr>Arrays and Methods: Example</vt:lpstr>
      <vt:lpstr>Popup-Question(4): Checkpoint: 7.7.1 </vt:lpstr>
      <vt:lpstr>Variable-Length Arguments</vt:lpstr>
      <vt:lpstr>Motivation: Solution</vt:lpstr>
      <vt:lpstr>Problem: Counting Occurrence of Each Letter</vt:lpstr>
      <vt:lpstr>The Arrays Class</vt:lpstr>
      <vt:lpstr>2D Arrays</vt:lpstr>
      <vt:lpstr>Declaring 2D-Arrays </vt:lpstr>
      <vt:lpstr>Representation of 2D-Arrays</vt:lpstr>
      <vt:lpstr>Processing 2D-Array</vt:lpstr>
      <vt:lpstr>Processing 2D-Array</vt:lpstr>
      <vt:lpstr>Ragged Arrays</vt:lpstr>
      <vt:lpstr>Problem: Finding Two Points Nearest to Each Other</vt:lpstr>
      <vt:lpstr>The ArrayList Class</vt:lpstr>
      <vt:lpstr>Generic Type </vt:lpstr>
      <vt:lpstr>Arrays vs Array Lists</vt:lpstr>
      <vt:lpstr>Example</vt:lpstr>
      <vt:lpstr>Array Lists from/to Arrays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Rashad othman</cp:lastModifiedBy>
  <cp:revision>1043</cp:revision>
  <cp:lastPrinted>2021-01-13T15:05:11Z</cp:lastPrinted>
  <dcterms:created xsi:type="dcterms:W3CDTF">2020-12-20T14:03:41Z</dcterms:created>
  <dcterms:modified xsi:type="dcterms:W3CDTF">2023-01-28T11:17:29Z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0x0101008AF35C4942EAED4B9A669BDCB1100ED7</vt:lpwstr>
  </property>
</Properties>
</file>