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4"/>
  </p:notesMasterIdLst>
  <p:handoutMasterIdLst>
    <p:handoutMasterId r:id="rId75"/>
  </p:handoutMasterIdLst>
  <p:sldIdLst>
    <p:sldId id="256" r:id="rId2"/>
    <p:sldId id="333" r:id="rId3"/>
    <p:sldId id="257" r:id="rId4"/>
    <p:sldId id="376" r:id="rId5"/>
    <p:sldId id="259" r:id="rId6"/>
    <p:sldId id="260" r:id="rId7"/>
    <p:sldId id="317" r:id="rId8"/>
    <p:sldId id="318" r:id="rId9"/>
    <p:sldId id="319" r:id="rId10"/>
    <p:sldId id="322" r:id="rId11"/>
    <p:sldId id="334" r:id="rId12"/>
    <p:sldId id="286" r:id="rId13"/>
    <p:sldId id="349" r:id="rId14"/>
    <p:sldId id="350" r:id="rId15"/>
    <p:sldId id="364" r:id="rId16"/>
    <p:sldId id="354" r:id="rId17"/>
    <p:sldId id="331" r:id="rId18"/>
    <p:sldId id="285" r:id="rId19"/>
    <p:sldId id="295" r:id="rId20"/>
    <p:sldId id="277" r:id="rId21"/>
    <p:sldId id="326" r:id="rId22"/>
    <p:sldId id="368" r:id="rId23"/>
    <p:sldId id="369" r:id="rId24"/>
    <p:sldId id="365" r:id="rId25"/>
    <p:sldId id="370" r:id="rId26"/>
    <p:sldId id="371" r:id="rId27"/>
    <p:sldId id="372" r:id="rId28"/>
    <p:sldId id="373" r:id="rId29"/>
    <p:sldId id="355" r:id="rId30"/>
    <p:sldId id="356" r:id="rId31"/>
    <p:sldId id="357" r:id="rId32"/>
    <p:sldId id="358" r:id="rId33"/>
    <p:sldId id="359" r:id="rId34"/>
    <p:sldId id="360" r:id="rId35"/>
    <p:sldId id="361" r:id="rId36"/>
    <p:sldId id="362" r:id="rId37"/>
    <p:sldId id="363" r:id="rId38"/>
    <p:sldId id="375"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 id="403" r:id="rId66"/>
    <p:sldId id="404" r:id="rId67"/>
    <p:sldId id="405" r:id="rId68"/>
    <p:sldId id="406" r:id="rId69"/>
    <p:sldId id="407" r:id="rId70"/>
    <p:sldId id="408" r:id="rId71"/>
    <p:sldId id="409" r:id="rId72"/>
    <p:sldId id="410"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B451"/>
    <a:srgbClr val="FF0000"/>
    <a:srgbClr val="FFCDCD"/>
    <a:srgbClr val="66CDF5"/>
    <a:srgbClr val="43AFC0"/>
    <a:srgbClr val="FFC30D"/>
    <a:srgbClr val="3A91CE"/>
    <a:srgbClr val="DEEBF7"/>
    <a:srgbClr val="D4EFFD"/>
    <a:srgbClr val="59B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3979" autoAdjust="0"/>
  </p:normalViewPr>
  <p:slideViewPr>
    <p:cSldViewPr snapToGrid="0">
      <p:cViewPr varScale="1">
        <p:scale>
          <a:sx n="118" d="100"/>
          <a:sy n="118" d="100"/>
        </p:scale>
        <p:origin x="110" y="18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Mohammad Garout" userId="48478b39-db74-4b02-9727-4fe8f71c1945" providerId="ADAL" clId="{02FC43B0-E0B3-455E-B8D3-FFB8C37B9F9A}"/>
    <pc:docChg chg="undo custSel addSld delSld modSld modMainMaster">
      <pc:chgData name="Yahya Mohammad Garout" userId="48478b39-db74-4b02-9727-4fe8f71c1945" providerId="ADAL" clId="{02FC43B0-E0B3-455E-B8D3-FFB8C37B9F9A}" dt="2023-02-07T05:43:14.273" v="40"/>
      <pc:docMkLst>
        <pc:docMk/>
      </pc:docMkLst>
      <pc:sldChg chg="modSp mod">
        <pc:chgData name="Yahya Mohammad Garout" userId="48478b39-db74-4b02-9727-4fe8f71c1945" providerId="ADAL" clId="{02FC43B0-E0B3-455E-B8D3-FFB8C37B9F9A}" dt="2023-02-07T05:33:31.689" v="1" actId="20577"/>
        <pc:sldMkLst>
          <pc:docMk/>
          <pc:sldMk cId="4018809495" sldId="256"/>
        </pc:sldMkLst>
        <pc:spChg chg="mod">
          <ac:chgData name="Yahya Mohammad Garout" userId="48478b39-db74-4b02-9727-4fe8f71c1945" providerId="ADAL" clId="{02FC43B0-E0B3-455E-B8D3-FFB8C37B9F9A}" dt="2023-02-07T05:33:31.689" v="1" actId="20577"/>
          <ac:spMkLst>
            <pc:docMk/>
            <pc:sldMk cId="4018809495" sldId="256"/>
            <ac:spMk id="2" creationId="{00000000-0000-0000-0000-000000000000}"/>
          </ac:spMkLst>
        </pc:spChg>
      </pc:sldChg>
      <pc:sldChg chg="modSp mod">
        <pc:chgData name="Yahya Mohammad Garout" userId="48478b39-db74-4b02-9727-4fe8f71c1945" providerId="ADAL" clId="{02FC43B0-E0B3-455E-B8D3-FFB8C37B9F9A}" dt="2023-02-07T05:35:37.794" v="19" actId="14100"/>
        <pc:sldMkLst>
          <pc:docMk/>
          <pc:sldMk cId="3228280679" sldId="317"/>
        </pc:sldMkLst>
        <pc:spChg chg="mod">
          <ac:chgData name="Yahya Mohammad Garout" userId="48478b39-db74-4b02-9727-4fe8f71c1945" providerId="ADAL" clId="{02FC43B0-E0B3-455E-B8D3-FFB8C37B9F9A}" dt="2023-02-07T05:35:37.794" v="19" actId="14100"/>
          <ac:spMkLst>
            <pc:docMk/>
            <pc:sldMk cId="3228280679" sldId="317"/>
            <ac:spMk id="5" creationId="{00000000-0000-0000-0000-000000000000}"/>
          </ac:spMkLst>
        </pc:spChg>
        <pc:spChg chg="mod">
          <ac:chgData name="Yahya Mohammad Garout" userId="48478b39-db74-4b02-9727-4fe8f71c1945" providerId="ADAL" clId="{02FC43B0-E0B3-455E-B8D3-FFB8C37B9F9A}" dt="2023-02-07T05:34:46.004" v="13" actId="20577"/>
          <ac:spMkLst>
            <pc:docMk/>
            <pc:sldMk cId="3228280679" sldId="317"/>
            <ac:spMk id="6" creationId="{00000000-0000-0000-0000-000000000000}"/>
          </ac:spMkLst>
        </pc:spChg>
      </pc:sldChg>
      <pc:sldChg chg="modSp mod">
        <pc:chgData name="Yahya Mohammad Garout" userId="48478b39-db74-4b02-9727-4fe8f71c1945" providerId="ADAL" clId="{02FC43B0-E0B3-455E-B8D3-FFB8C37B9F9A}" dt="2023-02-07T05:39:05.526" v="33" actId="20577"/>
        <pc:sldMkLst>
          <pc:docMk/>
          <pc:sldMk cId="1761116001" sldId="331"/>
        </pc:sldMkLst>
        <pc:spChg chg="mod">
          <ac:chgData name="Yahya Mohammad Garout" userId="48478b39-db74-4b02-9727-4fe8f71c1945" providerId="ADAL" clId="{02FC43B0-E0B3-455E-B8D3-FFB8C37B9F9A}" dt="2023-02-07T05:39:05.526" v="33" actId="20577"/>
          <ac:spMkLst>
            <pc:docMk/>
            <pc:sldMk cId="1761116001" sldId="331"/>
            <ac:spMk id="2" creationId="{00000000-0000-0000-0000-000000000000}"/>
          </ac:spMkLst>
        </pc:spChg>
      </pc:sldChg>
      <pc:sldChg chg="del">
        <pc:chgData name="Yahya Mohammad Garout" userId="48478b39-db74-4b02-9727-4fe8f71c1945" providerId="ADAL" clId="{02FC43B0-E0B3-455E-B8D3-FFB8C37B9F9A}" dt="2023-02-07T05:36:32.363" v="20" actId="47"/>
        <pc:sldMkLst>
          <pc:docMk/>
          <pc:sldMk cId="2703019628" sldId="336"/>
        </pc:sldMkLst>
      </pc:sldChg>
      <pc:sldChg chg="modSp mod">
        <pc:chgData name="Yahya Mohammad Garout" userId="48478b39-db74-4b02-9727-4fe8f71c1945" providerId="ADAL" clId="{02FC43B0-E0B3-455E-B8D3-FFB8C37B9F9A}" dt="2023-02-07T05:37:32.581" v="24" actId="20577"/>
        <pc:sldMkLst>
          <pc:docMk/>
          <pc:sldMk cId="2699015553" sldId="354"/>
        </pc:sldMkLst>
        <pc:spChg chg="mod">
          <ac:chgData name="Yahya Mohammad Garout" userId="48478b39-db74-4b02-9727-4fe8f71c1945" providerId="ADAL" clId="{02FC43B0-E0B3-455E-B8D3-FFB8C37B9F9A}" dt="2023-02-07T05:37:32.581" v="24" actId="20577"/>
          <ac:spMkLst>
            <pc:docMk/>
            <pc:sldMk cId="2699015553" sldId="354"/>
            <ac:spMk id="2" creationId="{00000000-0000-0000-0000-000000000000}"/>
          </ac:spMkLst>
        </pc:spChg>
      </pc:sldChg>
      <pc:sldChg chg="modSp mod">
        <pc:chgData name="Yahya Mohammad Garout" userId="48478b39-db74-4b02-9727-4fe8f71c1945" providerId="ADAL" clId="{02FC43B0-E0B3-455E-B8D3-FFB8C37B9F9A}" dt="2023-02-07T05:42:22.915" v="35"/>
        <pc:sldMkLst>
          <pc:docMk/>
          <pc:sldMk cId="763019282" sldId="375"/>
        </pc:sldMkLst>
        <pc:spChg chg="mod">
          <ac:chgData name="Yahya Mohammad Garout" userId="48478b39-db74-4b02-9727-4fe8f71c1945" providerId="ADAL" clId="{02FC43B0-E0B3-455E-B8D3-FFB8C37B9F9A}" dt="2023-02-07T05:42:22.915" v="35"/>
          <ac:spMkLst>
            <pc:docMk/>
            <pc:sldMk cId="763019282" sldId="375"/>
            <ac:spMk id="3" creationId="{00000000-0000-0000-0000-000000000000}"/>
          </ac:spMkLst>
        </pc:spChg>
      </pc:sldChg>
      <pc:sldChg chg="add del">
        <pc:chgData name="Yahya Mohammad Garout" userId="48478b39-db74-4b02-9727-4fe8f71c1945" providerId="ADAL" clId="{02FC43B0-E0B3-455E-B8D3-FFB8C37B9F9A}" dt="2023-02-07T05:43:11.424" v="39"/>
        <pc:sldMkLst>
          <pc:docMk/>
          <pc:sldMk cId="1544968643" sldId="376"/>
        </pc:sldMkLst>
      </pc:sldChg>
      <pc:sldChg chg="del">
        <pc:chgData name="Yahya Mohammad Garout" userId="48478b39-db74-4b02-9727-4fe8f71c1945" providerId="ADAL" clId="{02FC43B0-E0B3-455E-B8D3-FFB8C37B9F9A}" dt="2023-02-07T05:42:55.326" v="37" actId="2696"/>
        <pc:sldMkLst>
          <pc:docMk/>
          <pc:sldMk cId="1674738200" sldId="376"/>
        </pc:sldMkLst>
      </pc:sldChg>
      <pc:sldChg chg="add">
        <pc:chgData name="Yahya Mohammad Garout" userId="48478b39-db74-4b02-9727-4fe8f71c1945" providerId="ADAL" clId="{02FC43B0-E0B3-455E-B8D3-FFB8C37B9F9A}" dt="2023-02-07T05:43:14.273" v="40"/>
        <pc:sldMkLst>
          <pc:docMk/>
          <pc:sldMk cId="4023245978" sldId="376"/>
        </pc:sldMkLst>
      </pc:sldChg>
      <pc:sldChg chg="modSp del mod">
        <pc:chgData name="Yahya Mohammad Garout" userId="48478b39-db74-4b02-9727-4fe8f71c1945" providerId="ADAL" clId="{02FC43B0-E0B3-455E-B8D3-FFB8C37B9F9A}" dt="2023-02-07T05:42:30.465" v="36" actId="47"/>
        <pc:sldMkLst>
          <pc:docMk/>
          <pc:sldMk cId="3896998058" sldId="411"/>
        </pc:sldMkLst>
        <pc:spChg chg="mod">
          <ac:chgData name="Yahya Mohammad Garout" userId="48478b39-db74-4b02-9727-4fe8f71c1945" providerId="ADAL" clId="{02FC43B0-E0B3-455E-B8D3-FFB8C37B9F9A}" dt="2023-02-07T05:41:45.841" v="34" actId="20577"/>
          <ac:spMkLst>
            <pc:docMk/>
            <pc:sldMk cId="3896998058" sldId="411"/>
            <ac:spMk id="2" creationId="{00000000-0000-0000-0000-000000000000}"/>
          </ac:spMkLst>
        </pc:spChg>
      </pc:sldChg>
      <pc:sldMasterChg chg="modSldLayout">
        <pc:chgData name="Yahya Mohammad Garout" userId="48478b39-db74-4b02-9727-4fe8f71c1945" providerId="ADAL" clId="{02FC43B0-E0B3-455E-B8D3-FFB8C37B9F9A}" dt="2023-02-07T05:33:58.044" v="3" actId="20577"/>
        <pc:sldMasterMkLst>
          <pc:docMk/>
          <pc:sldMasterMk cId="2412370999" sldId="2147483660"/>
        </pc:sldMasterMkLst>
        <pc:sldLayoutChg chg="modSp mod">
          <pc:chgData name="Yahya Mohammad Garout" userId="48478b39-db74-4b02-9727-4fe8f71c1945" providerId="ADAL" clId="{02FC43B0-E0B3-455E-B8D3-FFB8C37B9F9A}" dt="2023-02-07T05:33:58.044" v="3" actId="20577"/>
          <pc:sldLayoutMkLst>
            <pc:docMk/>
            <pc:sldMasterMk cId="2412370999" sldId="2147483660"/>
            <pc:sldLayoutMk cId="515385759" sldId="2147483662"/>
          </pc:sldLayoutMkLst>
          <pc:spChg chg="mod">
            <ac:chgData name="Yahya Mohammad Garout" userId="48478b39-db74-4b02-9727-4fe8f71c1945" providerId="ADAL" clId="{02FC43B0-E0B3-455E-B8D3-FFB8C37B9F9A}" dt="2023-02-07T05:33:58.044" v="3" actId="20577"/>
            <ac:spMkLst>
              <pc:docMk/>
              <pc:sldMasterMk cId="2412370999" sldId="2147483660"/>
              <pc:sldLayoutMk cId="515385759" sldId="2147483662"/>
              <ac:spMk id="17"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E9ECB-DCDB-49F0-A37A-9662C67BB324}" type="datetimeFigureOut">
              <a:rPr lang="en-US" smtClean="0"/>
              <a:t>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230744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D6DB9-22E3-44DB-937B-E0968F646ED9}" type="datetimeFigureOut">
              <a:rPr lang="en-US" smtClean="0"/>
              <a:t>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E6E4C-9EFA-43D4-A466-27E605DE36D5}" type="slidenum">
              <a:rPr lang="en-US" smtClean="0"/>
              <a:t>‹#›</a:t>
            </a:fld>
            <a:endParaRPr lang="en-US"/>
          </a:p>
        </p:txBody>
      </p:sp>
    </p:spTree>
    <p:extLst>
      <p:ext uri="{BB962C8B-B14F-4D97-AF65-F5344CB8AC3E}">
        <p14:creationId xmlns:p14="http://schemas.microsoft.com/office/powerpoint/2010/main" val="241928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last lecture, you learned how to write individual classes consisting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attributes and methods (operations). You also learned how to use existing classes (e.g., String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Scanner) to facilitate your programming. These classes are part of the Java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Programming Interface (API).</a:t>
            </a:r>
            <a:r>
              <a:rPr lang="en-US" dirty="0"/>
              <a:t>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a:t>
            </a:fld>
            <a:endParaRPr lang="en-US"/>
          </a:p>
        </p:txBody>
      </p:sp>
    </p:spTree>
    <p:extLst>
      <p:ext uri="{BB962C8B-B14F-4D97-AF65-F5344CB8AC3E}">
        <p14:creationId xmlns:p14="http://schemas.microsoft.com/office/powerpoint/2010/main" val="392422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field v4 inherited from class Computer have private visibility. Therefore, they can be</a:t>
            </a:r>
          </a:p>
          <a:p>
            <a:r>
              <a:rPr lang="en-US" dirty="0"/>
              <a:t>accessed only within class A. Because it is fairly common for a subclass method to</a:t>
            </a:r>
          </a:p>
          <a:p>
            <a:r>
              <a:rPr lang="en-US" dirty="0"/>
              <a:t>reference data fields declared in its superclass, Java provides a less restrictive form of visibility called protected visibility. A data field (or method) with protected visibility can be accessed</a:t>
            </a:r>
          </a:p>
          <a:p>
            <a:r>
              <a:rPr lang="en-US" dirty="0"/>
              <a:t>in the class defining it, in any subclass of that class, or in any class in the same package</a:t>
            </a:r>
          </a:p>
        </p:txBody>
      </p:sp>
      <p:sp>
        <p:nvSpPr>
          <p:cNvPr id="4" name="Slide Number Placeholder 3"/>
          <p:cNvSpPr>
            <a:spLocks noGrp="1"/>
          </p:cNvSpPr>
          <p:nvPr>
            <p:ph type="sldNum" sz="quarter" idx="10"/>
          </p:nvPr>
        </p:nvSpPr>
        <p:spPr/>
        <p:txBody>
          <a:bodyPr/>
          <a:lstStyle/>
          <a:p>
            <a:fld id="{06DE6E4C-9EFA-43D4-A466-27E605DE36D5}" type="slidenum">
              <a:rPr lang="en-US" smtClean="0"/>
              <a:t>23</a:t>
            </a:fld>
            <a:endParaRPr lang="en-US"/>
          </a:p>
        </p:txBody>
      </p:sp>
    </p:spTree>
    <p:extLst>
      <p:ext uri="{BB962C8B-B14F-4D97-AF65-F5344CB8AC3E}">
        <p14:creationId xmlns:p14="http://schemas.microsoft.com/office/powerpoint/2010/main" val="24530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entire class can be declared final, in which case you cannot use it as a base class to derive any other class</a:t>
            </a:r>
          </a:p>
          <a:p>
            <a:pPr lvl="1"/>
            <a:r>
              <a:rPr lang="en-US" dirty="0"/>
              <a:t>example: public final </a:t>
            </a:r>
            <a:r>
              <a:rPr lang="en-US" dirty="0" err="1"/>
              <a:t>MyClass</a:t>
            </a:r>
            <a:r>
              <a:rPr lang="en-US" dirty="0"/>
              <a:t>{ }</a:t>
            </a:r>
          </a:p>
          <a:p>
            <a:pPr lvl="1"/>
            <a:endParaRPr lang="en-US" dirty="0"/>
          </a:p>
          <a:p>
            <a:r>
              <a:rPr lang="en-US" dirty="0"/>
              <a:t>To specify that a method cannot be overridden by derived class, you can add the final modifier to the method heading</a:t>
            </a:r>
          </a:p>
          <a:p>
            <a:pPr lvl="1"/>
            <a:r>
              <a:rPr lang="en-US" dirty="0"/>
              <a:t>Example: public final void </a:t>
            </a:r>
            <a:r>
              <a:rPr lang="en-US" dirty="0" err="1"/>
              <a:t>methodName</a:t>
            </a:r>
            <a:r>
              <a:rPr lang="en-US" dirty="0"/>
              <a:t>()</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24</a:t>
            </a:fld>
            <a:endParaRPr lang="en-US"/>
          </a:p>
        </p:txBody>
      </p:sp>
    </p:spTree>
    <p:extLst>
      <p:ext uri="{BB962C8B-B14F-4D97-AF65-F5344CB8AC3E}">
        <p14:creationId xmlns:p14="http://schemas.microsoft.com/office/powerpoint/2010/main" val="3992394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invoke a constructor of the base class within the definition of a derived class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constructor. A constructor for a derived class uses a constructor from the base class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special way. </a:t>
            </a:r>
          </a:p>
          <a:p>
            <a:endParaRPr lang="en-US" sz="1200" b="0" i="0" kern="1200" dirty="0">
              <a:solidFill>
                <a:schemeClr val="tx1"/>
              </a:solidFill>
              <a:effectLst/>
              <a:latin typeface="+mn-lt"/>
              <a:ea typeface="+mn-ea"/>
              <a:cs typeface="+mn-cs"/>
            </a:endParaRPr>
          </a:p>
          <a:p>
            <a:r>
              <a:rPr lang="en-US" dirty="0"/>
              <a:t>The statement super() invokes the no-</a:t>
            </a:r>
            <a:r>
              <a:rPr lang="en-US" dirty="0" err="1"/>
              <a:t>arg</a:t>
            </a:r>
            <a:r>
              <a:rPr lang="en-US" dirty="0"/>
              <a:t> constructor of its superclass, and the statement</a:t>
            </a:r>
          </a:p>
          <a:p>
            <a:r>
              <a:rPr lang="en-US" dirty="0"/>
              <a:t>super(arguments) invokes the superclass constructor that matches the arguments. The</a:t>
            </a:r>
          </a:p>
          <a:p>
            <a:r>
              <a:rPr lang="en-US" dirty="0"/>
              <a:t>statement super() or super(arguments) must be the first statement of the subclass’s constructor; this is the only way to explicitly invoke a superclass constructor</a:t>
            </a:r>
          </a:p>
          <a:p>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29</a:t>
            </a:fld>
            <a:endParaRPr lang="en-US"/>
          </a:p>
        </p:txBody>
      </p:sp>
    </p:spTree>
    <p:extLst>
      <p:ext uri="{BB962C8B-B14F-4D97-AF65-F5344CB8AC3E}">
        <p14:creationId xmlns:p14="http://schemas.microsoft.com/office/powerpoint/2010/main" val="1520343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30</a:t>
            </a:fld>
            <a:endParaRPr lang="en-US"/>
          </a:p>
        </p:txBody>
      </p:sp>
    </p:spTree>
    <p:extLst>
      <p:ext uri="{BB962C8B-B14F-4D97-AF65-F5344CB8AC3E}">
        <p14:creationId xmlns:p14="http://schemas.microsoft.com/office/powerpoint/2010/main" val="4068791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38</a:t>
            </a:fld>
            <a:endParaRPr lang="en-US"/>
          </a:p>
        </p:txBody>
      </p:sp>
    </p:spTree>
    <p:extLst>
      <p:ext uri="{BB962C8B-B14F-4D97-AF65-F5344CB8AC3E}">
        <p14:creationId xmlns:p14="http://schemas.microsoft.com/office/powerpoint/2010/main" val="114619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39</a:t>
            </a:fld>
            <a:endParaRPr lang="en-US"/>
          </a:p>
        </p:txBody>
      </p:sp>
    </p:spTree>
    <p:extLst>
      <p:ext uri="{BB962C8B-B14F-4D97-AF65-F5344CB8AC3E}">
        <p14:creationId xmlns:p14="http://schemas.microsoft.com/office/powerpoint/2010/main" val="2691424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dk1"/>
                </a:solidFill>
                <a:latin typeface="Times New Roman"/>
                <a:ea typeface="Times New Roman"/>
                <a:cs typeface="Times New Roman"/>
                <a:sym typeface="Times New Roman"/>
              </a:rPr>
              <a:t>The </a:t>
            </a:r>
            <a:r>
              <a:rPr lang="en-US" sz="1200" b="0" i="0" u="none" dirty="0">
                <a:solidFill>
                  <a:schemeClr val="accent2"/>
                </a:solidFill>
                <a:latin typeface="Courier New"/>
                <a:ea typeface="Courier New"/>
                <a:cs typeface="Courier New"/>
                <a:sym typeface="Courier New"/>
              </a:rPr>
              <a:t>Person </a:t>
            </a:r>
            <a:r>
              <a:rPr lang="en-US" sz="1200" b="0" i="0" u="none" dirty="0">
                <a:solidFill>
                  <a:schemeClr val="dk1"/>
                </a:solidFill>
                <a:latin typeface="Times New Roman"/>
                <a:ea typeface="Times New Roman"/>
                <a:cs typeface="Times New Roman"/>
                <a:sym typeface="Times New Roman"/>
              </a:rPr>
              <a:t>class is used to derive a class called </a:t>
            </a:r>
            <a:r>
              <a:rPr lang="en-US" sz="1200" b="0" i="0" u="none" dirty="0">
                <a:solidFill>
                  <a:schemeClr val="accent2"/>
                </a:solidFill>
                <a:latin typeface="Courier New"/>
                <a:ea typeface="Courier New"/>
                <a:cs typeface="Courier New"/>
                <a:sym typeface="Courier New"/>
              </a:rPr>
              <a:t>Student</a:t>
            </a:r>
            <a:r>
              <a:rPr lang="en-US" sz="1200" b="0" i="0" u="none" dirty="0">
                <a:solidFill>
                  <a:schemeClr val="dk1"/>
                </a:solidFill>
                <a:latin typeface="Times New Roman"/>
                <a:ea typeface="Times New Roman"/>
                <a:cs typeface="Times New Roman"/>
                <a:sym typeface="Times New Roman"/>
              </a:rPr>
              <a:t>. A Student is a person.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dk1"/>
                </a:solidFill>
                <a:latin typeface="Times New Roman"/>
                <a:ea typeface="Times New Roman"/>
                <a:cs typeface="Times New Roman"/>
                <a:sym typeface="Times New Roman"/>
              </a:rPr>
              <a:t>Therefore, </a:t>
            </a:r>
            <a:r>
              <a:rPr lang="en-US" sz="1200" b="0" i="0" u="none" dirty="0">
                <a:solidFill>
                  <a:schemeClr val="accent2"/>
                </a:solidFill>
                <a:latin typeface="Courier New"/>
                <a:ea typeface="Courier New"/>
                <a:cs typeface="Courier New"/>
                <a:sym typeface="Courier New"/>
              </a:rPr>
              <a:t>Person </a:t>
            </a:r>
            <a:r>
              <a:rPr lang="en-US" sz="1200" b="0" i="0" u="none" dirty="0">
                <a:solidFill>
                  <a:schemeClr val="dk1"/>
                </a:solidFill>
                <a:latin typeface="Times New Roman"/>
                <a:ea typeface="Times New Roman"/>
                <a:cs typeface="Times New Roman"/>
                <a:sym typeface="Times New Roman"/>
              </a:rPr>
              <a:t>reference could be used to point to a </a:t>
            </a:r>
            <a:r>
              <a:rPr lang="en-US" sz="1200" b="0" i="0" u="none" dirty="0">
                <a:solidFill>
                  <a:schemeClr val="accent2"/>
                </a:solidFill>
                <a:latin typeface="Courier New"/>
                <a:ea typeface="Courier New"/>
                <a:cs typeface="Courier New"/>
                <a:sym typeface="Courier New"/>
              </a:rPr>
              <a:t>Student </a:t>
            </a:r>
            <a:r>
              <a:rPr lang="en-US" sz="1200" b="0" i="0" u="none" dirty="0">
                <a:solidFill>
                  <a:schemeClr val="dk1"/>
                </a:solidFill>
                <a:latin typeface="Times New Roman"/>
                <a:ea typeface="Times New Roman"/>
                <a:cs typeface="Times New Roman"/>
                <a:sym typeface="Times New Roman"/>
              </a:rPr>
              <a:t>object.</a:t>
            </a:r>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40</a:t>
            </a:fld>
            <a:endParaRPr lang="en-US"/>
          </a:p>
        </p:txBody>
      </p:sp>
    </p:spTree>
    <p:extLst>
      <p:ext uri="{BB962C8B-B14F-4D97-AF65-F5344CB8AC3E}">
        <p14:creationId xmlns:p14="http://schemas.microsoft.com/office/powerpoint/2010/main" val="219538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3200"/>
              <a:buFont typeface="Times New Roman"/>
              <a:buNone/>
            </a:pPr>
            <a:r>
              <a:rPr lang="en-US" sz="1200" b="0" i="0" u="none" dirty="0">
                <a:solidFill>
                  <a:schemeClr val="dk1"/>
                </a:solidFill>
                <a:latin typeface="Times New Roman"/>
                <a:ea typeface="Times New Roman"/>
                <a:cs typeface="Times New Roman"/>
                <a:sym typeface="Times New Roman"/>
              </a:rPr>
              <a:t>A class defines a type. </a:t>
            </a:r>
            <a:endParaRPr lang="en-US" dirty="0"/>
          </a:p>
          <a:p>
            <a:pPr marL="0" marR="0" lvl="0" indent="0" algn="l" rtl="0">
              <a:lnSpc>
                <a:spcPct val="90000"/>
              </a:lnSpc>
              <a:spcBef>
                <a:spcPts val="2400"/>
              </a:spcBef>
              <a:spcAft>
                <a:spcPts val="0"/>
              </a:spcAft>
              <a:buClr>
                <a:schemeClr val="dk1"/>
              </a:buClr>
              <a:buSzPts val="3200"/>
              <a:buFont typeface="Times New Roman"/>
              <a:buNone/>
            </a:pPr>
            <a:r>
              <a:rPr lang="en-US" sz="1200" b="0" i="0" u="none" dirty="0">
                <a:solidFill>
                  <a:schemeClr val="dk1"/>
                </a:solidFill>
                <a:latin typeface="Times New Roman"/>
                <a:ea typeface="Times New Roman"/>
                <a:cs typeface="Times New Roman"/>
                <a:sym typeface="Times New Roman"/>
              </a:rPr>
              <a:t>A type defined by a subclass is called a </a:t>
            </a:r>
            <a:r>
              <a:rPr lang="en-US" sz="1200" b="0" i="1" u="none" dirty="0">
                <a:solidFill>
                  <a:schemeClr val="dk1"/>
                </a:solidFill>
                <a:latin typeface="Times New Roman"/>
                <a:ea typeface="Times New Roman"/>
                <a:cs typeface="Times New Roman"/>
                <a:sym typeface="Times New Roman"/>
              </a:rPr>
              <a:t>subtype</a:t>
            </a:r>
            <a:r>
              <a:rPr lang="en-US" sz="1200" b="0" i="0" u="none" dirty="0">
                <a:solidFill>
                  <a:schemeClr val="dk1"/>
                </a:solidFill>
                <a:latin typeface="Times New Roman"/>
                <a:ea typeface="Times New Roman"/>
                <a:cs typeface="Times New Roman"/>
                <a:sym typeface="Times New Roman"/>
              </a:rPr>
              <a:t>.</a:t>
            </a:r>
            <a:endParaRPr lang="en-US" dirty="0"/>
          </a:p>
          <a:p>
            <a:pPr marL="0" marR="0" lvl="0" indent="0" algn="l" rtl="0">
              <a:lnSpc>
                <a:spcPct val="90000"/>
              </a:lnSpc>
              <a:spcBef>
                <a:spcPts val="2400"/>
              </a:spcBef>
              <a:spcAft>
                <a:spcPts val="0"/>
              </a:spcAft>
              <a:buClr>
                <a:schemeClr val="dk1"/>
              </a:buClr>
              <a:buSzPts val="3200"/>
              <a:buFont typeface="Times New Roman"/>
              <a:buNone/>
            </a:pPr>
            <a:r>
              <a:rPr lang="en-US" sz="1200" b="0" i="0" u="none" dirty="0">
                <a:solidFill>
                  <a:schemeClr val="dk1"/>
                </a:solidFill>
                <a:latin typeface="Times New Roman"/>
                <a:ea typeface="Times New Roman"/>
                <a:cs typeface="Times New Roman"/>
                <a:sym typeface="Times New Roman"/>
              </a:rPr>
              <a:t> A type defined by its superclass is called a </a:t>
            </a:r>
            <a:r>
              <a:rPr lang="en-US" sz="1200" b="0" i="1" u="none" dirty="0">
                <a:solidFill>
                  <a:schemeClr val="dk1"/>
                </a:solidFill>
                <a:latin typeface="Times New Roman"/>
                <a:ea typeface="Times New Roman"/>
                <a:cs typeface="Times New Roman"/>
                <a:sym typeface="Times New Roman"/>
              </a:rPr>
              <a:t>supertype</a:t>
            </a:r>
            <a:r>
              <a:rPr lang="en-US" sz="1200" b="0" i="0" u="none" dirty="0">
                <a:solidFill>
                  <a:schemeClr val="dk1"/>
                </a:solidFill>
                <a:latin typeface="Times New Roman"/>
                <a:ea typeface="Times New Roman"/>
                <a:cs typeface="Times New Roman"/>
                <a:sym typeface="Times New Roman"/>
              </a:rPr>
              <a:t>. </a:t>
            </a:r>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42</a:t>
            </a:fld>
            <a:endParaRPr lang="en-US"/>
          </a:p>
        </p:txBody>
      </p:sp>
    </p:spTree>
    <p:extLst>
      <p:ext uri="{BB962C8B-B14F-4D97-AF65-F5344CB8AC3E}">
        <p14:creationId xmlns:p14="http://schemas.microsoft.com/office/powerpoint/2010/main" val="1338049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Typecasting is one of the most important concepts which basically deals with the conversion of one data type to another datatype implicitly or explicitly</a:t>
            </a:r>
          </a:p>
          <a:p>
            <a:endParaRPr lang="en-US" dirty="0"/>
          </a:p>
          <a:p>
            <a:r>
              <a:rPr lang="en-US" sz="1200" b="0" i="0" kern="1200" dirty="0">
                <a:solidFill>
                  <a:schemeClr val="tx1"/>
                </a:solidFill>
                <a:effectLst/>
                <a:latin typeface="+mn-lt"/>
                <a:ea typeface="+mn-ea"/>
                <a:cs typeface="+mn-cs"/>
              </a:rPr>
              <a:t>Up-casting is when an object of a derived class is assigned to a type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base class (or any ancestor class)</a:t>
            </a:r>
            <a:r>
              <a:rPr lang="en-US" dirty="0"/>
              <a:t> </a:t>
            </a:r>
            <a:br>
              <a:rPr lang="en-US" dirty="0"/>
            </a:br>
            <a:endParaRPr lang="en-US" dirty="0"/>
          </a:p>
          <a:p>
            <a:endParaRPr lang="en-US" dirty="0"/>
          </a:p>
          <a:p>
            <a:r>
              <a:rPr lang="en-US" sz="1200" b="0" i="0" kern="1200" dirty="0">
                <a:solidFill>
                  <a:schemeClr val="tx1"/>
                </a:solidFill>
                <a:effectLst/>
                <a:latin typeface="+mn-lt"/>
                <a:ea typeface="+mn-ea"/>
                <a:cs typeface="+mn-cs"/>
              </a:rPr>
              <a:t>This assigning is called up-casting, because we are going up the inheritance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object can be used as its own type or as a type of its super classes</a:t>
            </a:r>
            <a:r>
              <a:rPr lang="en-US" dirty="0"/>
              <a:t> </a:t>
            </a:r>
            <a:br>
              <a:rPr lang="en-US" dirty="0"/>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Up-casting is considered to be a widening conversion since the subclass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 has more methods than its super class</a:t>
            </a:r>
            <a:r>
              <a:rPr lang="en-US" dirty="0"/>
              <a:t> </a:t>
            </a:r>
          </a:p>
          <a:p>
            <a:endParaRPr lang="en-US" dirty="0"/>
          </a:p>
          <a:p>
            <a:endParaRPr lang="en-US" dirty="0"/>
          </a:p>
          <a:p>
            <a:r>
              <a:rPr lang="en-US" sz="1200" b="0" i="0" kern="1200" dirty="0">
                <a:solidFill>
                  <a:schemeClr val="tx1"/>
                </a:solidFill>
                <a:effectLst/>
                <a:latin typeface="+mn-lt"/>
                <a:ea typeface="+mn-ea"/>
                <a:cs typeface="+mn-cs"/>
              </a:rPr>
              <a:t>Down casting: is when a type cast is performed from a base class to a derived class (or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ancestor class to any descendent class)</a:t>
            </a:r>
            <a:r>
              <a:rPr lang="en-US" dirty="0"/>
              <a:t> </a:t>
            </a:r>
          </a:p>
          <a:p>
            <a:endParaRPr lang="en-US" dirty="0"/>
          </a:p>
          <a:p>
            <a:endParaRPr lang="en-US" dirty="0"/>
          </a:p>
          <a:p>
            <a:r>
              <a:rPr lang="en-US" sz="1200" b="0" i="0" kern="1200" dirty="0">
                <a:solidFill>
                  <a:schemeClr val="tx1"/>
                </a:solidFill>
                <a:effectLst/>
                <a:latin typeface="+mn-lt"/>
                <a:ea typeface="+mn-ea"/>
                <a:cs typeface="+mn-cs"/>
              </a:rPr>
              <a:t>t is the responsibility of the programmer to use down casting only in situations where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makes sense</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56</a:t>
            </a:fld>
            <a:endParaRPr lang="en-US"/>
          </a:p>
        </p:txBody>
      </p:sp>
    </p:spTree>
    <p:extLst>
      <p:ext uri="{BB962C8B-B14F-4D97-AF65-F5344CB8AC3E}">
        <p14:creationId xmlns:p14="http://schemas.microsoft.com/office/powerpoint/2010/main" val="3469726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Typecasting is one of the most important concepts which basically deals with the conversion of one data type to another datatype implicitly or explicitly</a:t>
            </a:r>
          </a:p>
          <a:p>
            <a:endParaRPr lang="en-US" dirty="0"/>
          </a:p>
          <a:p>
            <a:r>
              <a:rPr lang="en-US" sz="1200" b="0" i="0" kern="1200" dirty="0">
                <a:solidFill>
                  <a:schemeClr val="tx1"/>
                </a:solidFill>
                <a:effectLst/>
                <a:latin typeface="+mn-lt"/>
                <a:ea typeface="+mn-ea"/>
                <a:cs typeface="+mn-cs"/>
              </a:rPr>
              <a:t>Up-casting is when an object of a derived class is assigned to a type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base class (or any ancestor class)</a:t>
            </a:r>
            <a:r>
              <a:rPr lang="en-US" dirty="0"/>
              <a:t> </a:t>
            </a:r>
            <a:br>
              <a:rPr lang="en-US" dirty="0"/>
            </a:br>
            <a:endParaRPr lang="en-US" dirty="0"/>
          </a:p>
          <a:p>
            <a:endParaRPr lang="en-US" dirty="0"/>
          </a:p>
          <a:p>
            <a:r>
              <a:rPr lang="en-US" sz="1200" b="0" i="0" kern="1200" dirty="0">
                <a:solidFill>
                  <a:schemeClr val="tx1"/>
                </a:solidFill>
                <a:effectLst/>
                <a:latin typeface="+mn-lt"/>
                <a:ea typeface="+mn-ea"/>
                <a:cs typeface="+mn-cs"/>
              </a:rPr>
              <a:t>This assigning is called up-casting, because we are going up the inheritance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object can be used as its own type or as a type of its super classes</a:t>
            </a:r>
            <a:r>
              <a:rPr lang="en-US" dirty="0"/>
              <a:t> </a:t>
            </a:r>
            <a:br>
              <a:rPr lang="en-US" dirty="0"/>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Up-casting is considered to be a widening conversion since the subclass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 has more methods than its super class</a:t>
            </a:r>
            <a:r>
              <a:rPr lang="en-US" dirty="0"/>
              <a:t> </a:t>
            </a:r>
          </a:p>
          <a:p>
            <a:endParaRPr lang="en-US" dirty="0"/>
          </a:p>
          <a:p>
            <a:endParaRPr lang="en-US" dirty="0"/>
          </a:p>
          <a:p>
            <a:r>
              <a:rPr lang="en-US" sz="1200" b="0" i="0" kern="1200" dirty="0">
                <a:solidFill>
                  <a:schemeClr val="tx1"/>
                </a:solidFill>
                <a:effectLst/>
                <a:latin typeface="+mn-lt"/>
                <a:ea typeface="+mn-ea"/>
                <a:cs typeface="+mn-cs"/>
              </a:rPr>
              <a:t>Down casting: is when a type cast is performed from a base class to a derived class (or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ancestor class to any descendent class)</a:t>
            </a:r>
            <a:r>
              <a:rPr lang="en-US" dirty="0"/>
              <a:t> </a:t>
            </a:r>
          </a:p>
          <a:p>
            <a:endParaRPr lang="en-US" dirty="0"/>
          </a:p>
          <a:p>
            <a:endParaRPr lang="en-US" dirty="0"/>
          </a:p>
          <a:p>
            <a:r>
              <a:rPr lang="en-US" sz="1200" b="0" i="0" kern="1200" dirty="0">
                <a:solidFill>
                  <a:schemeClr val="tx1"/>
                </a:solidFill>
                <a:effectLst/>
                <a:latin typeface="+mn-lt"/>
                <a:ea typeface="+mn-ea"/>
                <a:cs typeface="+mn-cs"/>
              </a:rPr>
              <a:t>t is the responsibility of the programmer to use down casting only in situations where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makes sense</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57</a:t>
            </a:fld>
            <a:endParaRPr lang="en-US"/>
          </a:p>
        </p:txBody>
      </p:sp>
    </p:spTree>
    <p:extLst>
      <p:ext uri="{BB962C8B-B14F-4D97-AF65-F5344CB8AC3E}">
        <p14:creationId xmlns:p14="http://schemas.microsoft.com/office/powerpoint/2010/main" val="156734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lecture describes important features of Java that support Object‐Oriented Programming (OOP). Object‐oriented languages allow you to build and exploit hierarchies of classes in order to write code that may be more easily reused in new applications.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will learn how to extend an existing Java class to define a new class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inherits all the attributes of the original, as well as having additional attributes of its own.</a:t>
            </a:r>
            <a:r>
              <a:rPr lang="en-US" dirty="0"/>
              <a:t> </a:t>
            </a:r>
            <a:br>
              <a:rPr lang="en-US" dirty="0"/>
            </a:br>
            <a:endParaRPr lang="en-US" dirty="0"/>
          </a:p>
          <a:p>
            <a:endParaRPr lang="en-US" dirty="0"/>
          </a:p>
          <a:p>
            <a:r>
              <a:rPr lang="en-US" sz="1200" b="0" i="0" kern="1200" dirty="0">
                <a:solidFill>
                  <a:schemeClr val="tx1"/>
                </a:solidFill>
                <a:effectLst/>
                <a:latin typeface="+mn-lt"/>
                <a:ea typeface="+mn-ea"/>
                <a:cs typeface="+mn-cs"/>
              </a:rPr>
              <a:t>We also discuss class Object, which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classes extend, and we describe several of its methods that may be used in classes you </a:t>
            </a:r>
            <a:r>
              <a:rPr lang="en-US" sz="1200" b="0" i="0" kern="1200" dirty="0" err="1">
                <a:solidFill>
                  <a:schemeClr val="tx1"/>
                </a:solidFill>
                <a:effectLst/>
                <a:latin typeface="+mn-lt"/>
                <a:ea typeface="+mn-ea"/>
                <a:cs typeface="+mn-cs"/>
              </a:rPr>
              <a:t>creat</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a:t>
            </a:fld>
            <a:endParaRPr lang="en-US"/>
          </a:p>
        </p:txBody>
      </p:sp>
    </p:spTree>
    <p:extLst>
      <p:ext uri="{BB962C8B-B14F-4D97-AF65-F5344CB8AC3E}">
        <p14:creationId xmlns:p14="http://schemas.microsoft.com/office/powerpoint/2010/main" val="3063227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Typecasting is one of the most important concepts which basically deals with the conversion of one data type to another datatype implicitly or explicitly</a:t>
            </a:r>
          </a:p>
          <a:p>
            <a:endParaRPr lang="en-US" dirty="0"/>
          </a:p>
          <a:p>
            <a:r>
              <a:rPr lang="en-US" sz="1200" b="0" i="0" kern="1200" dirty="0">
                <a:solidFill>
                  <a:schemeClr val="tx1"/>
                </a:solidFill>
                <a:effectLst/>
                <a:latin typeface="+mn-lt"/>
                <a:ea typeface="+mn-ea"/>
                <a:cs typeface="+mn-cs"/>
              </a:rPr>
              <a:t>Up-casting is when an object of a derived class is assigned to a type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base class (or any ancestor class)</a:t>
            </a:r>
            <a:r>
              <a:rPr lang="en-US" dirty="0"/>
              <a:t> </a:t>
            </a:r>
            <a:br>
              <a:rPr lang="en-US" dirty="0"/>
            </a:br>
            <a:endParaRPr lang="en-US" dirty="0"/>
          </a:p>
          <a:p>
            <a:endParaRPr lang="en-US" dirty="0"/>
          </a:p>
          <a:p>
            <a:r>
              <a:rPr lang="en-US" sz="1200" b="0" i="0" kern="1200" dirty="0">
                <a:solidFill>
                  <a:schemeClr val="tx1"/>
                </a:solidFill>
                <a:effectLst/>
                <a:latin typeface="+mn-lt"/>
                <a:ea typeface="+mn-ea"/>
                <a:cs typeface="+mn-cs"/>
              </a:rPr>
              <a:t>This assigning is called up-casting, because we are going up the inheritance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object can be used as its own type or as a type of its super classes</a:t>
            </a:r>
            <a:r>
              <a:rPr lang="en-US" dirty="0"/>
              <a:t> </a:t>
            </a:r>
            <a:br>
              <a:rPr lang="en-US" dirty="0"/>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Up-casting is considered to be a widening conversion since the subclass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 has more methods than its super class</a:t>
            </a:r>
            <a:r>
              <a:rPr lang="en-US" dirty="0"/>
              <a:t> </a:t>
            </a:r>
          </a:p>
          <a:p>
            <a:endParaRPr lang="en-US" dirty="0"/>
          </a:p>
          <a:p>
            <a:endParaRPr lang="en-US" dirty="0"/>
          </a:p>
          <a:p>
            <a:r>
              <a:rPr lang="en-US" sz="1200" b="0" i="0" kern="1200" dirty="0">
                <a:solidFill>
                  <a:schemeClr val="tx1"/>
                </a:solidFill>
                <a:effectLst/>
                <a:latin typeface="+mn-lt"/>
                <a:ea typeface="+mn-ea"/>
                <a:cs typeface="+mn-cs"/>
              </a:rPr>
              <a:t>Down casting: is when a type cast is performed from a base class to a derived class (or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ancestor class to any descendent class)</a:t>
            </a:r>
            <a:r>
              <a:rPr lang="en-US" dirty="0"/>
              <a:t> </a:t>
            </a:r>
          </a:p>
          <a:p>
            <a:endParaRPr lang="en-US" dirty="0"/>
          </a:p>
          <a:p>
            <a:endParaRPr lang="en-US" dirty="0"/>
          </a:p>
          <a:p>
            <a:r>
              <a:rPr lang="en-US" sz="1200" b="0" i="0" kern="1200" dirty="0">
                <a:solidFill>
                  <a:schemeClr val="tx1"/>
                </a:solidFill>
                <a:effectLst/>
                <a:latin typeface="+mn-lt"/>
                <a:ea typeface="+mn-ea"/>
                <a:cs typeface="+mn-cs"/>
              </a:rPr>
              <a:t>t is the responsibility of the programmer to use down casting only in situations where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makes sense</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58</a:t>
            </a:fld>
            <a:endParaRPr lang="en-US"/>
          </a:p>
        </p:txBody>
      </p:sp>
    </p:spTree>
    <p:extLst>
      <p:ext uri="{BB962C8B-B14F-4D97-AF65-F5344CB8AC3E}">
        <p14:creationId xmlns:p14="http://schemas.microsoft.com/office/powerpoint/2010/main" val="2716185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Explicit casting must be used when casting an object from a superclass to a subclass.  </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59</a:t>
            </a:fld>
            <a:endParaRPr lang="en-US"/>
          </a:p>
        </p:txBody>
      </p:sp>
    </p:spTree>
    <p:extLst>
      <p:ext uri="{BB962C8B-B14F-4D97-AF65-F5344CB8AC3E}">
        <p14:creationId xmlns:p14="http://schemas.microsoft.com/office/powerpoint/2010/main" val="2754234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equals method compares the calling object to another object and should return true when the two objects are intuitively equal</a:t>
            </a:r>
            <a:r>
              <a:rPr lang="en-US" dirty="0"/>
              <a:t> </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dk1"/>
                </a:solidFill>
                <a:latin typeface="Times New Roman"/>
                <a:ea typeface="Times New Roman"/>
                <a:cs typeface="Times New Roman"/>
                <a:sym typeface="Times New Roman"/>
              </a:rPr>
              <a:t>The </a:t>
            </a:r>
            <a:r>
              <a:rPr lang="en-US" sz="1200" b="0" i="0" u="none" dirty="0">
                <a:solidFill>
                  <a:schemeClr val="dk1"/>
                </a:solidFill>
                <a:latin typeface="Courier New"/>
                <a:ea typeface="Courier New"/>
                <a:cs typeface="Courier New"/>
                <a:sym typeface="Courier New"/>
              </a:rPr>
              <a:t>equals()</a:t>
            </a:r>
            <a:r>
              <a:rPr lang="en-US" sz="1200" b="0" i="0" u="none" dirty="0">
                <a:solidFill>
                  <a:schemeClr val="dk1"/>
                </a:solidFill>
                <a:latin typeface="Times New Roman"/>
                <a:ea typeface="Times New Roman"/>
                <a:cs typeface="Times New Roman"/>
                <a:sym typeface="Times New Roman"/>
              </a:rPr>
              <a:t> method compares the</a:t>
            </a:r>
            <a:br>
              <a:rPr lang="en-US" sz="1200" b="0" i="0" u="none" dirty="0">
                <a:solidFill>
                  <a:schemeClr val="dk1"/>
                </a:solidFill>
                <a:latin typeface="Times New Roman"/>
                <a:ea typeface="Times New Roman"/>
                <a:cs typeface="Times New Roman"/>
                <a:sym typeface="Times New Roman"/>
              </a:rPr>
            </a:br>
            <a:r>
              <a:rPr lang="en-US" sz="1200" b="0" i="0" u="none" dirty="0">
                <a:solidFill>
                  <a:schemeClr val="dk1"/>
                </a:solidFill>
                <a:latin typeface="Times New Roman"/>
                <a:ea typeface="Times New Roman"/>
                <a:cs typeface="Times New Roman"/>
                <a:sym typeface="Times New Roman"/>
              </a:rPr>
              <a:t>contents of two objects. The default implementation of the equals method in the Object class is as follows: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63</a:t>
            </a:fld>
            <a:endParaRPr lang="en-US"/>
          </a:p>
        </p:txBody>
      </p:sp>
    </p:spTree>
    <p:extLst>
      <p:ext uri="{BB962C8B-B14F-4D97-AF65-F5344CB8AC3E}">
        <p14:creationId xmlns:p14="http://schemas.microsoft.com/office/powerpoint/2010/main" val="850562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65</a:t>
            </a:fld>
            <a:endParaRPr lang="en-US"/>
          </a:p>
        </p:txBody>
      </p:sp>
    </p:spTree>
    <p:extLst>
      <p:ext uri="{BB962C8B-B14F-4D97-AF65-F5344CB8AC3E}">
        <p14:creationId xmlns:p14="http://schemas.microsoft.com/office/powerpoint/2010/main" val="4199787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Java (or any language) does not use late binding, it uses </a:t>
            </a:r>
            <a:r>
              <a:rPr lang="en-US" sz="1200" b="1" i="0" kern="1200" dirty="0">
                <a:solidFill>
                  <a:schemeClr val="tx1"/>
                </a:solidFill>
                <a:effectLst/>
                <a:latin typeface="+mn-lt"/>
                <a:ea typeface="+mn-ea"/>
                <a:cs typeface="+mn-cs"/>
              </a:rPr>
              <a:t>static binding</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 static binding, the decision of which definition of a method to use with a calling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 is made at compile time based on the type of the variable naming the object</a:t>
            </a:r>
            <a:r>
              <a:rPr lang="en-US" dirty="0"/>
              <a:t> </a:t>
            </a:r>
            <a:br>
              <a:rPr lang="en-US" dirty="0"/>
            </a:br>
            <a:endParaRPr lang="en-US" dirty="0"/>
          </a:p>
          <a:p>
            <a:r>
              <a:rPr lang="en-US" sz="1200" b="0" i="0" kern="1200" dirty="0">
                <a:solidFill>
                  <a:schemeClr val="tx1"/>
                </a:solidFill>
                <a:effectLst/>
                <a:latin typeface="+mn-lt"/>
                <a:ea typeface="+mn-ea"/>
                <a:cs typeface="+mn-cs"/>
              </a:rPr>
              <a:t>Java does not use late binding with private methods, methods marked final, or static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methods. With private methods and final methods, this is not an issue because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dynamic binding would serve no purpose anyway. However, with static methods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make a difference when the static method is invoked using a calling object. Such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cases arise more often than you might think.</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67</a:t>
            </a:fld>
            <a:endParaRPr lang="en-US"/>
          </a:p>
        </p:txBody>
      </p:sp>
    </p:spTree>
    <p:extLst>
      <p:ext uri="{BB962C8B-B14F-4D97-AF65-F5344CB8AC3E}">
        <p14:creationId xmlns:p14="http://schemas.microsoft.com/office/powerpoint/2010/main" val="3967725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a:t>
            </a:fld>
            <a:endParaRPr lang="en-US"/>
          </a:p>
        </p:txBody>
      </p:sp>
    </p:spTree>
    <p:extLst>
      <p:ext uri="{BB962C8B-B14F-4D97-AF65-F5344CB8AC3E}">
        <p14:creationId xmlns:p14="http://schemas.microsoft.com/office/powerpoint/2010/main" val="70375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Talk about function in python</a:t>
            </a:r>
          </a:p>
          <a:p>
            <a:r>
              <a:rPr lang="en-US" sz="1200" b="0" i="0" kern="1200" dirty="0">
                <a:solidFill>
                  <a:schemeClr val="tx1"/>
                </a:solidFill>
                <a:effectLst/>
                <a:latin typeface="+mn-lt"/>
                <a:ea typeface="+mn-ea"/>
                <a:cs typeface="+mn-cs"/>
              </a:rPr>
              <a:t>How they are used to reuse code. ( projects)</a:t>
            </a:r>
          </a:p>
          <a:p>
            <a:r>
              <a:rPr lang="en-US" sz="1200" b="0" i="0" kern="1200" dirty="0">
                <a:solidFill>
                  <a:schemeClr val="tx1"/>
                </a:solidFill>
                <a:effectLst/>
                <a:latin typeface="+mn-lt"/>
                <a:ea typeface="+mn-ea"/>
                <a:cs typeface="+mn-cs"/>
              </a:rPr>
              <a:t>Inheritance is the process by which a new class—known as a </a:t>
            </a:r>
            <a:r>
              <a:rPr lang="en-US" sz="1200" b="0" i="1" kern="1200" dirty="0">
                <a:solidFill>
                  <a:schemeClr val="tx1"/>
                </a:solidFill>
                <a:effectLst/>
                <a:latin typeface="+mn-lt"/>
                <a:ea typeface="+mn-ea"/>
                <a:cs typeface="+mn-cs"/>
              </a:rPr>
              <a:t>derived class</a:t>
            </a:r>
            <a:r>
              <a:rPr lang="en-US" sz="1200" b="0" i="0" kern="1200" dirty="0">
                <a:solidFill>
                  <a:schemeClr val="tx1"/>
                </a:solidFill>
                <a:effectLst/>
                <a:latin typeface="+mn-lt"/>
                <a:ea typeface="+mn-ea"/>
                <a:cs typeface="+mn-cs"/>
              </a:rPr>
              <a:t>—is created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another class, called the </a:t>
            </a:r>
            <a:r>
              <a:rPr lang="en-US" sz="1200" b="0" i="1" kern="1200" dirty="0">
                <a:solidFill>
                  <a:schemeClr val="tx1"/>
                </a:solidFill>
                <a:effectLst/>
                <a:latin typeface="+mn-lt"/>
                <a:ea typeface="+mn-ea"/>
                <a:cs typeface="+mn-cs"/>
              </a:rPr>
              <a:t>base class</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derived class automatically has all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instance variables and all the methods that the base class has, and can have additional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methods and/or additional instance variables.</a:t>
            </a:r>
            <a:r>
              <a:rPr lang="en-US" dirty="0"/>
              <a:t> </a:t>
            </a:r>
            <a:br>
              <a:rPr lang="en-US" dirty="0"/>
            </a:br>
            <a:endParaRPr lang="en-US" dirty="0"/>
          </a:p>
          <a:p>
            <a:r>
              <a:rPr lang="en-US" sz="1200" b="1" i="0" kern="1200" dirty="0">
                <a:solidFill>
                  <a:schemeClr val="tx1"/>
                </a:solidFill>
                <a:effectLst/>
                <a:latin typeface="+mn-lt"/>
                <a:ea typeface="+mn-ea"/>
                <a:cs typeface="+mn-cs"/>
              </a:rPr>
              <a:t>Inheritance </a:t>
            </a:r>
            <a:r>
              <a:rPr lang="en-US" sz="1200" b="0" i="0" kern="1200" dirty="0">
                <a:solidFill>
                  <a:schemeClr val="tx1"/>
                </a:solidFill>
                <a:effectLst/>
                <a:latin typeface="+mn-lt"/>
                <a:ea typeface="+mn-ea"/>
                <a:cs typeface="+mn-cs"/>
              </a:rPr>
              <a:t>allows you to define a very general class and then later define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more specialized classes that add some new details to the existing general class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definition. </a:t>
            </a:r>
            <a:br>
              <a:rPr lang="en-US" dirty="0"/>
            </a:br>
            <a:r>
              <a:rPr lang="en-US" sz="1200" b="0" i="0" kern="1200" dirty="0">
                <a:solidFill>
                  <a:schemeClr val="tx1"/>
                </a:solidFill>
                <a:effectLst/>
                <a:latin typeface="+mn-lt"/>
                <a:ea typeface="+mn-ea"/>
                <a:cs typeface="+mn-cs"/>
              </a:rPr>
              <a:t>This saves work, because the more specialized class </a:t>
            </a:r>
            <a:r>
              <a:rPr lang="en-US" sz="1200" b="0" i="1" kern="1200" dirty="0">
                <a:solidFill>
                  <a:schemeClr val="tx1"/>
                </a:solidFill>
                <a:effectLst/>
                <a:latin typeface="+mn-lt"/>
                <a:ea typeface="+mn-ea"/>
                <a:cs typeface="+mn-cs"/>
              </a:rPr>
              <a:t>inherits </a:t>
            </a:r>
            <a:r>
              <a:rPr lang="en-US" sz="1200" b="0" i="0" kern="1200" dirty="0">
                <a:solidFill>
                  <a:schemeClr val="tx1"/>
                </a:solidFill>
                <a:effectLst/>
                <a:latin typeface="+mn-lt"/>
                <a:ea typeface="+mn-ea"/>
                <a:cs typeface="+mn-cs"/>
              </a:rPr>
              <a:t>all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properties of the general class</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a:t>
            </a:fld>
            <a:endParaRPr lang="en-US"/>
          </a:p>
        </p:txBody>
      </p:sp>
    </p:spTree>
    <p:extLst>
      <p:ext uri="{BB962C8B-B14F-4D97-AF65-F5344CB8AC3E}">
        <p14:creationId xmlns:p14="http://schemas.microsoft.com/office/powerpoint/2010/main" val="338370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Ageneral</a:t>
            </a:r>
            <a:r>
              <a:rPr lang="en-US" sz="1200" b="0" i="0" kern="1200" dirty="0">
                <a:solidFill>
                  <a:schemeClr val="tx1"/>
                </a:solidFill>
                <a:effectLst/>
                <a:latin typeface="+mn-lt"/>
                <a:ea typeface="+mn-ea"/>
                <a:cs typeface="+mn-cs"/>
              </a:rPr>
              <a:t> class </a:t>
            </a:r>
            <a:r>
              <a:rPr lang="en-US" sz="1200" b="1" i="0" kern="1200" dirty="0" err="1">
                <a:solidFill>
                  <a:schemeClr val="tx1"/>
                </a:solidFill>
                <a:effectLst/>
                <a:latin typeface="+mn-lt"/>
                <a:ea typeface="+mn-ea"/>
                <a:cs typeface="+mn-cs"/>
              </a:rPr>
              <a:t>GeometricObject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be used to model all geometric objects. </a:t>
            </a:r>
          </a:p>
          <a:p>
            <a:r>
              <a:rPr lang="en-US" sz="1200" b="0" i="0" kern="1200" dirty="0">
                <a:solidFill>
                  <a:schemeClr val="tx1"/>
                </a:solidFill>
                <a:effectLst/>
                <a:latin typeface="+mn-lt"/>
                <a:ea typeface="+mn-ea"/>
                <a:cs typeface="+mn-cs"/>
              </a:rPr>
              <a:t>This class contains the properties </a:t>
            </a:r>
            <a:r>
              <a:rPr lang="en-US" sz="1200" b="1" i="0" kern="1200" dirty="0">
                <a:solidFill>
                  <a:schemeClr val="tx1"/>
                </a:solidFill>
                <a:effectLst/>
                <a:latin typeface="+mn-lt"/>
                <a:ea typeface="+mn-ea"/>
                <a:cs typeface="+mn-cs"/>
              </a:rPr>
              <a:t>color </a:t>
            </a: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filled </a:t>
            </a:r>
            <a:r>
              <a:rPr lang="en-US" sz="1200" b="0" i="0" kern="1200" dirty="0">
                <a:solidFill>
                  <a:schemeClr val="tx1"/>
                </a:solidFill>
                <a:effectLst/>
                <a:latin typeface="+mn-lt"/>
                <a:ea typeface="+mn-ea"/>
                <a:cs typeface="+mn-cs"/>
              </a:rPr>
              <a:t>and their appropriate getter and setter methods. Assume this class also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contains the </a:t>
            </a:r>
            <a:r>
              <a:rPr lang="en-US" sz="1200" b="1" i="0" kern="1200" dirty="0" err="1">
                <a:solidFill>
                  <a:schemeClr val="tx1"/>
                </a:solidFill>
                <a:effectLst/>
                <a:latin typeface="+mn-lt"/>
                <a:ea typeface="+mn-ea"/>
                <a:cs typeface="+mn-cs"/>
              </a:rPr>
              <a:t>dateCreated</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property, and the </a:t>
            </a:r>
            <a:r>
              <a:rPr lang="en-US" sz="1200" b="1" i="0" kern="1200" dirty="0" err="1">
                <a:solidFill>
                  <a:schemeClr val="tx1"/>
                </a:solidFill>
                <a:effectLst/>
                <a:latin typeface="+mn-lt"/>
                <a:ea typeface="+mn-ea"/>
                <a:cs typeface="+mn-cs"/>
              </a:rPr>
              <a:t>getDateCreated</a:t>
            </a:r>
            <a:r>
              <a:rPr lang="en-US" sz="1200" b="1"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Since a circle is a special type of geometric object, it shares common properties and methods with other geometric objects. Thus, it makes sense to define the </a:t>
            </a:r>
            <a:r>
              <a:rPr lang="en-US" sz="1200" b="1" i="0" kern="1200" dirty="0">
                <a:solidFill>
                  <a:schemeClr val="tx1"/>
                </a:solidFill>
                <a:effectLst/>
                <a:latin typeface="+mn-lt"/>
                <a:ea typeface="+mn-ea"/>
                <a:cs typeface="+mn-cs"/>
              </a:rPr>
              <a:t>Circle </a:t>
            </a:r>
            <a:r>
              <a:rPr lang="en-US" sz="1200" b="0" i="0" kern="1200" dirty="0">
                <a:solidFill>
                  <a:schemeClr val="tx1"/>
                </a:solidFill>
                <a:effectLst/>
                <a:latin typeface="+mn-lt"/>
                <a:ea typeface="+mn-ea"/>
                <a:cs typeface="+mn-cs"/>
              </a:rPr>
              <a:t>class that extends the </a:t>
            </a:r>
            <a:r>
              <a:rPr lang="en-US" sz="1200" b="1" i="0" kern="1200" dirty="0" err="1">
                <a:solidFill>
                  <a:schemeClr val="tx1"/>
                </a:solidFill>
                <a:effectLst/>
                <a:latin typeface="+mn-lt"/>
                <a:ea typeface="+mn-ea"/>
                <a:cs typeface="+mn-cs"/>
              </a:rPr>
              <a:t>GeometricObject</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class.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Likewise, </a:t>
            </a:r>
            <a:r>
              <a:rPr lang="en-US" sz="1200" b="1" i="0" kern="1200" dirty="0">
                <a:solidFill>
                  <a:schemeClr val="tx1"/>
                </a:solidFill>
                <a:effectLst/>
                <a:latin typeface="+mn-lt"/>
                <a:ea typeface="+mn-ea"/>
                <a:cs typeface="+mn-cs"/>
              </a:rPr>
              <a:t>Rectangle </a:t>
            </a:r>
            <a:r>
              <a:rPr lang="en-US" sz="1200" b="0" i="0" kern="1200" dirty="0">
                <a:solidFill>
                  <a:schemeClr val="tx1"/>
                </a:solidFill>
                <a:effectLst/>
                <a:latin typeface="+mn-lt"/>
                <a:ea typeface="+mn-ea"/>
                <a:cs typeface="+mn-cs"/>
              </a:rPr>
              <a:t>can also be defined as a special type of </a:t>
            </a:r>
            <a:r>
              <a:rPr lang="en-US" sz="1200" b="1" i="0" kern="1200" dirty="0" err="1">
                <a:solidFill>
                  <a:schemeClr val="tx1"/>
                </a:solidFill>
                <a:effectLst/>
                <a:latin typeface="+mn-lt"/>
                <a:ea typeface="+mn-ea"/>
                <a:cs typeface="+mn-cs"/>
              </a:rPr>
              <a:t>GeometricObject</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9</a:t>
            </a:fld>
            <a:endParaRPr lang="en-US"/>
          </a:p>
        </p:txBody>
      </p:sp>
    </p:spTree>
    <p:extLst>
      <p:ext uri="{BB962C8B-B14F-4D97-AF65-F5344CB8AC3E}">
        <p14:creationId xmlns:p14="http://schemas.microsoft.com/office/powerpoint/2010/main" val="97998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execution of any constructor in a subclass does not invoke a superclass constructor,</a:t>
            </a:r>
          </a:p>
          <a:p>
            <a:r>
              <a:rPr lang="en-US" dirty="0"/>
              <a:t>Java automatically invokes the no‐parameter constructor for the superclass. Java does this to</a:t>
            </a:r>
          </a:p>
          <a:p>
            <a:r>
              <a:rPr lang="en-US" dirty="0"/>
              <a:t>initialize that part of the object inherited from the superclass before the subclass starts to</a:t>
            </a:r>
          </a:p>
          <a:p>
            <a:r>
              <a:rPr lang="en-US" dirty="0"/>
              <a:t>initialize its part of the object. Otherwise, the part of the object that is inherited would</a:t>
            </a:r>
          </a:p>
          <a:p>
            <a:r>
              <a:rPr lang="en-US" dirty="0"/>
              <a:t>remain uninitialized.</a:t>
            </a:r>
          </a:p>
        </p:txBody>
      </p:sp>
      <p:sp>
        <p:nvSpPr>
          <p:cNvPr id="4" name="Slide Number Placeholder 3"/>
          <p:cNvSpPr>
            <a:spLocks noGrp="1"/>
          </p:cNvSpPr>
          <p:nvPr>
            <p:ph type="sldNum" sz="quarter" idx="10"/>
          </p:nvPr>
        </p:nvSpPr>
        <p:spPr/>
        <p:txBody>
          <a:bodyPr/>
          <a:lstStyle/>
          <a:p>
            <a:fld id="{06DE6E4C-9EFA-43D4-A466-27E605DE36D5}" type="slidenum">
              <a:rPr lang="en-US" smtClean="0"/>
              <a:t>12</a:t>
            </a:fld>
            <a:endParaRPr lang="en-US"/>
          </a:p>
        </p:txBody>
      </p:sp>
    </p:spTree>
    <p:extLst>
      <p:ext uri="{BB962C8B-B14F-4D97-AF65-F5344CB8AC3E}">
        <p14:creationId xmlns:p14="http://schemas.microsoft.com/office/powerpoint/2010/main" val="1970263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call to the base class constructor can never use the name of the base class, but uses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keyword super instead</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15</a:t>
            </a:fld>
            <a:endParaRPr lang="en-US"/>
          </a:p>
        </p:txBody>
      </p:sp>
    </p:spTree>
    <p:extLst>
      <p:ext uri="{BB962C8B-B14F-4D97-AF65-F5344CB8AC3E}">
        <p14:creationId xmlns:p14="http://schemas.microsoft.com/office/powerpoint/2010/main" val="394350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subclass inherits methods from a superclass. Sometimes, it is necessary for the subclass to modify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implementation of a method defined in the superclass. This is referred to as </a:t>
            </a:r>
            <a:r>
              <a:rPr lang="en-US" sz="1200" b="0" i="1" kern="1200" dirty="0">
                <a:solidFill>
                  <a:schemeClr val="tx1"/>
                </a:solidFill>
                <a:effectLst/>
                <a:latin typeface="+mn-lt"/>
                <a:ea typeface="+mn-ea"/>
                <a:cs typeface="+mn-cs"/>
              </a:rPr>
              <a:t>method overriding</a:t>
            </a:r>
            <a:r>
              <a:rPr lang="en-US" sz="1200" b="0" i="0" kern="1200" dirty="0">
                <a:solidFill>
                  <a:schemeClr val="tx1"/>
                </a:solidFill>
                <a:effectLst/>
                <a:latin typeface="+mn-lt"/>
                <a:ea typeface="+mn-ea"/>
                <a:cs typeface="+mn-cs"/>
              </a:rPr>
              <a:t>.</a:t>
            </a:r>
            <a:r>
              <a:rPr lang="en-US" dirty="0"/>
              <a:t> </a:t>
            </a:r>
            <a:br>
              <a:rPr lang="en-US" dirty="0"/>
            </a:br>
            <a:endParaRPr lang="en-US" dirty="0"/>
          </a:p>
          <a:p>
            <a:r>
              <a:rPr lang="en-US" sz="1200" b="0" i="0" kern="1200" dirty="0">
                <a:solidFill>
                  <a:schemeClr val="tx1"/>
                </a:solidFill>
                <a:effectLst/>
                <a:latin typeface="+mn-lt"/>
                <a:ea typeface="+mn-ea"/>
                <a:cs typeface="+mn-cs"/>
              </a:rPr>
              <a:t>The overriding method must have the same signature as the overridden method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or compatible return type. Compatible means that the overriding method’s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return type is a subtype of the overridden method’s return type.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An instance method can be overridden only if it is accessible. Thus, a private method cannot be overridden, because it is not accessible outside its own class. If a method defined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subclass is private in its superclass, the two methods are completely unrelated.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Like an instance method, a static method can be inherited. However, a static method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cannot be overridden. If a static method defined in the superclass is redefined in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subclass, the method defined in the superclass is hidden. The hidden static methods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be invoked using the syntax </a:t>
            </a:r>
            <a:r>
              <a:rPr lang="en-US" sz="1200" b="1" i="0" kern="1200" dirty="0" err="1">
                <a:solidFill>
                  <a:schemeClr val="tx1"/>
                </a:solidFill>
                <a:effectLst/>
                <a:latin typeface="+mn-lt"/>
                <a:ea typeface="+mn-ea"/>
                <a:cs typeface="+mn-cs"/>
              </a:rPr>
              <a:t>SuperClassName.staticMethodName</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17</a:t>
            </a:fld>
            <a:endParaRPr lang="en-US"/>
          </a:p>
        </p:txBody>
      </p:sp>
    </p:spTree>
    <p:extLst>
      <p:ext uri="{BB962C8B-B14F-4D97-AF65-F5344CB8AC3E}">
        <p14:creationId xmlns:p14="http://schemas.microsoft.com/office/powerpoint/2010/main" val="347613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access specifier for an overriding method can allow more, but not less, access than the overridden method. For example, a protected instance method in the superclass can be made public, but not private, in the subclass.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makes sense, because you want code written for the base class method to work</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the derived class method. You can use a public method anyplace that you can use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private method, but it is not true that you can use a private method anyplace that you</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use a public method.</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a method is declared public in a super class, the method remains public for all direct and indirect subclasses</a:t>
            </a:r>
          </a:p>
          <a:p>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18</a:t>
            </a:fld>
            <a:endParaRPr lang="en-US"/>
          </a:p>
        </p:txBody>
      </p:sp>
    </p:spTree>
    <p:extLst>
      <p:ext uri="{BB962C8B-B14F-4D97-AF65-F5344CB8AC3E}">
        <p14:creationId xmlns:p14="http://schemas.microsoft.com/office/powerpoint/2010/main" val="2150842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
        <p:nvSpPr>
          <p:cNvPr id="7" name="TextBox 6"/>
          <p:cNvSpPr txBox="1"/>
          <p:nvPr userDrawn="1"/>
        </p:nvSpPr>
        <p:spPr>
          <a:xfrm>
            <a:off x="685800" y="1320583"/>
            <a:ext cx="7886700" cy="584775"/>
          </a:xfrm>
          <a:prstGeom prst="rect">
            <a:avLst/>
          </a:prstGeom>
          <a:noFill/>
        </p:spPr>
        <p:txBody>
          <a:bodyPr wrap="square" rtlCol="0">
            <a:spAutoFit/>
          </a:bodyPr>
          <a:lstStyle/>
          <a:p>
            <a:r>
              <a:rPr lang="en-US" sz="3200" b="1" dirty="0">
                <a:latin typeface="Garamond" panose="02020404030301010803" pitchFamily="18" charset="0"/>
              </a:rPr>
              <a:t>ICS108 Object-Oriented Programming</a:t>
            </a:r>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76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10167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9212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989222"/>
            <a:ext cx="8543637" cy="5371007"/>
          </a:xfrm>
        </p:spPr>
        <p:txBody>
          <a:bodyPr>
            <a:normAutofit/>
          </a:bodyPr>
          <a:lstStyle>
            <a:lvl1pPr>
              <a:lnSpc>
                <a:spcPct val="100000"/>
              </a:lnSpc>
              <a:spcBef>
                <a:spcPts val="1200"/>
              </a:spcBef>
              <a:buClr>
                <a:srgbClr val="1A864B"/>
              </a:buClr>
              <a:defRPr sz="2400" b="1">
                <a:latin typeface="Garamond" panose="02020404030301010803" pitchFamily="18" charset="0"/>
              </a:defRPr>
            </a:lvl1pPr>
            <a:lvl2pPr>
              <a:lnSpc>
                <a:spcPct val="100000"/>
              </a:lnSpc>
              <a:spcBef>
                <a:spcPts val="600"/>
              </a:spcBef>
              <a:buClr>
                <a:srgbClr val="1A864B"/>
              </a:buClr>
              <a:defRPr sz="2400" b="0">
                <a:latin typeface="Times New Roman" panose="02020603050405020304" pitchFamily="18" charset="0"/>
                <a:cs typeface="Times New Roman" panose="02020603050405020304" pitchFamily="18" charset="0"/>
              </a:defRPr>
            </a:lvl2pPr>
            <a:lvl3pPr>
              <a:lnSpc>
                <a:spcPct val="100000"/>
              </a:lnSpc>
              <a:spcBef>
                <a:spcPts val="600"/>
              </a:spcBef>
              <a:buClr>
                <a:srgbClr val="1A864B"/>
              </a:buClr>
              <a:defRPr sz="2000" b="0">
                <a:latin typeface="Times New Roman" panose="02020603050405020304" pitchFamily="18" charset="0"/>
                <a:cs typeface="Times New Roman" panose="02020603050405020304" pitchFamily="18" charset="0"/>
              </a:defRPr>
            </a:lvl3pPr>
            <a:lvl4pPr>
              <a:lnSpc>
                <a:spcPct val="100000"/>
              </a:lnSpc>
              <a:spcBef>
                <a:spcPts val="600"/>
              </a:spcBef>
              <a:buClr>
                <a:srgbClr val="1A864B"/>
              </a:buClr>
              <a:defRPr sz="1800" b="0">
                <a:latin typeface="Times New Roman" panose="02020603050405020304" pitchFamily="18" charset="0"/>
                <a:cs typeface="Times New Roman" panose="02020603050405020304" pitchFamily="18" charset="0"/>
              </a:defRPr>
            </a:lvl4pPr>
            <a:lvl5pPr>
              <a:lnSpc>
                <a:spcPct val="100000"/>
              </a:lnSpc>
              <a:spcBef>
                <a:spcPts val="600"/>
              </a:spcBef>
              <a:buClr>
                <a:srgbClr val="1A864B"/>
              </a:buClr>
              <a:defRPr sz="18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782619" y="6460960"/>
            <a:ext cx="557784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Chapter 11</a:t>
            </a:r>
            <a:r>
              <a:rPr lang="en-US" sz="1600" dirty="0">
                <a:latin typeface="Garamond" panose="02020404030301010803" pitchFamily="18" charset="0"/>
              </a:rPr>
              <a:t> </a:t>
            </a:r>
          </a:p>
        </p:txBody>
      </p:sp>
      <p:sp>
        <p:nvSpPr>
          <p:cNvPr id="17" name="TextBox 16"/>
          <p:cNvSpPr txBox="1"/>
          <p:nvPr userDrawn="1"/>
        </p:nvSpPr>
        <p:spPr>
          <a:xfrm>
            <a:off x="9233" y="6460960"/>
            <a:ext cx="1737360" cy="338554"/>
          </a:xfrm>
          <a:prstGeom prst="rect">
            <a:avLst/>
          </a:prstGeom>
          <a:solidFill>
            <a:srgbClr val="F1F7F4"/>
          </a:solidFill>
        </p:spPr>
        <p:txBody>
          <a:bodyPr wrap="square" rtlCol="0">
            <a:spAutoFit/>
          </a:bodyPr>
          <a:lstStyle/>
          <a:p>
            <a:r>
              <a:rPr lang="en-US" sz="1600" dirty="0">
                <a:latin typeface="Garamond" panose="02020404030301010803" pitchFamily="18" charset="0"/>
              </a:rPr>
              <a:t>Module 6</a:t>
            </a: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51538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8720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5249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84691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189171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74143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88653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50671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3563"/>
            <a:ext cx="9144000" cy="623165"/>
          </a:xfrm>
          <a:prstGeom prst="rect">
            <a:avLst/>
          </a:prstGeom>
          <a:solidFill>
            <a:schemeClr val="bg1">
              <a:lumMod val="50000"/>
            </a:schemeClr>
          </a:solid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7927" y="877455"/>
            <a:ext cx="8543637" cy="52995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E015D-4E99-42B8-B1B4-4F7FEE987B9B}" type="slidenum">
              <a:rPr lang="en-US" smtClean="0"/>
              <a:t>‹#›</a:t>
            </a:fld>
            <a:endParaRPr lang="en-US"/>
          </a:p>
        </p:txBody>
      </p:sp>
    </p:spTree>
    <p:extLst>
      <p:ext uri="{BB962C8B-B14F-4D97-AF65-F5344CB8AC3E}">
        <p14:creationId xmlns:p14="http://schemas.microsoft.com/office/powerpoint/2010/main" val="2412370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png"/><Relationship Id="rId7" Type="http://schemas.openxmlformats.org/officeDocument/2006/relationships/image" Target="../media/image40.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tiff"/><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06: Inheritance &amp; Polymorphism</a:t>
            </a:r>
          </a:p>
        </p:txBody>
      </p:sp>
      <p:sp>
        <p:nvSpPr>
          <p:cNvPr id="3" name="Title 1"/>
          <p:cNvSpPr txBox="1">
            <a:spLocks/>
          </p:cNvSpPr>
          <p:nvPr/>
        </p:nvSpPr>
        <p:spPr>
          <a:xfrm>
            <a:off x="3367232" y="4691998"/>
            <a:ext cx="2466686"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pPr algn="ctr"/>
            <a:r>
              <a:rPr lang="en-US"/>
              <a:t>Chapter</a:t>
            </a:r>
            <a:r>
              <a:rPr lang="en-US" baseline="0"/>
              <a:t> 11</a:t>
            </a:r>
            <a:endParaRPr lang="en-US" dirty="0"/>
          </a:p>
        </p:txBody>
      </p:sp>
    </p:spTree>
    <p:extLst>
      <p:ext uri="{BB962C8B-B14F-4D97-AF65-F5344CB8AC3E}">
        <p14:creationId xmlns:p14="http://schemas.microsoft.com/office/powerpoint/2010/main" val="401880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Inheritance: Example 1 (4/5)</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10</a:t>
            </a:fld>
            <a:endParaRPr lang="en-US"/>
          </a:p>
        </p:txBody>
      </p:sp>
      <p:pic>
        <p:nvPicPr>
          <p:cNvPr id="7" name="Picture 6"/>
          <p:cNvPicPr>
            <a:picLocks noChangeAspect="1"/>
          </p:cNvPicPr>
          <p:nvPr/>
        </p:nvPicPr>
        <p:blipFill rotWithShape="1">
          <a:blip r:embed="rId2"/>
          <a:srcRect t="892"/>
          <a:stretch/>
        </p:blipFill>
        <p:spPr>
          <a:xfrm>
            <a:off x="314469" y="972976"/>
            <a:ext cx="3435542" cy="5417447"/>
          </a:xfrm>
          <a:prstGeom prst="rect">
            <a:avLst/>
          </a:prstGeom>
        </p:spPr>
      </p:pic>
      <p:pic>
        <p:nvPicPr>
          <p:cNvPr id="10" name="Picture 9"/>
          <p:cNvPicPr>
            <a:picLocks noChangeAspect="1"/>
          </p:cNvPicPr>
          <p:nvPr/>
        </p:nvPicPr>
        <p:blipFill>
          <a:blip r:embed="rId3"/>
          <a:stretch>
            <a:fillRect/>
          </a:stretch>
        </p:blipFill>
        <p:spPr>
          <a:xfrm>
            <a:off x="4954313" y="972976"/>
            <a:ext cx="3875218" cy="5365686"/>
          </a:xfrm>
          <a:prstGeom prst="rect">
            <a:avLst/>
          </a:prstGeom>
        </p:spPr>
      </p:pic>
    </p:spTree>
    <p:extLst>
      <p:ext uri="{BB962C8B-B14F-4D97-AF65-F5344CB8AC3E}">
        <p14:creationId xmlns:p14="http://schemas.microsoft.com/office/powerpoint/2010/main" val="352781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4469" y="963517"/>
            <a:ext cx="4368337" cy="5244787"/>
          </a:xfrm>
          <a:prstGeom prst="rect">
            <a:avLst/>
          </a:prstGeom>
        </p:spPr>
      </p:pic>
      <p:pic>
        <p:nvPicPr>
          <p:cNvPr id="8" name="Picture 7"/>
          <p:cNvPicPr>
            <a:picLocks noChangeAspect="1"/>
          </p:cNvPicPr>
          <p:nvPr/>
        </p:nvPicPr>
        <p:blipFill>
          <a:blip r:embed="rId3"/>
          <a:stretch>
            <a:fillRect/>
          </a:stretch>
        </p:blipFill>
        <p:spPr>
          <a:xfrm>
            <a:off x="4083458" y="3095922"/>
            <a:ext cx="4746073" cy="3243150"/>
          </a:xfrm>
          <a:prstGeom prst="rect">
            <a:avLst/>
          </a:prstGeom>
          <a:ln>
            <a:solidFill>
              <a:schemeClr val="accent1"/>
            </a:solidFill>
          </a:ln>
        </p:spPr>
      </p:pic>
      <p:sp>
        <p:nvSpPr>
          <p:cNvPr id="3" name="Title 2"/>
          <p:cNvSpPr>
            <a:spLocks noGrp="1"/>
          </p:cNvSpPr>
          <p:nvPr>
            <p:ph type="ctrTitle"/>
          </p:nvPr>
        </p:nvSpPr>
        <p:spPr/>
        <p:txBody>
          <a:bodyPr/>
          <a:lstStyle/>
          <a:p>
            <a:r>
              <a:rPr lang="en-US" dirty="0"/>
              <a:t>Inheritance: Example 1 (5/5)</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11</a:t>
            </a:fld>
            <a:endParaRPr lang="en-US"/>
          </a:p>
        </p:txBody>
      </p:sp>
      <p:cxnSp>
        <p:nvCxnSpPr>
          <p:cNvPr id="9" name="Straight Connector 8"/>
          <p:cNvCxnSpPr/>
          <p:nvPr/>
        </p:nvCxnSpPr>
        <p:spPr>
          <a:xfrm>
            <a:off x="6733234" y="4263323"/>
            <a:ext cx="1530022"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p:cNvPicPr>
            <a:picLocks noChangeAspect="1"/>
          </p:cNvPicPr>
          <p:nvPr/>
        </p:nvPicPr>
        <p:blipFill rotWithShape="1">
          <a:blip r:embed="rId4"/>
          <a:srcRect t="3389"/>
          <a:stretch/>
        </p:blipFill>
        <p:spPr>
          <a:xfrm>
            <a:off x="4794933" y="1118452"/>
            <a:ext cx="4034598" cy="1130523"/>
          </a:xfrm>
          <a:prstGeom prst="rect">
            <a:avLst/>
          </a:prstGeom>
        </p:spPr>
      </p:pic>
    </p:spTree>
    <p:extLst>
      <p:ext uri="{BB962C8B-B14F-4D97-AF65-F5344CB8AC3E}">
        <p14:creationId xmlns:p14="http://schemas.microsoft.com/office/powerpoint/2010/main" val="220277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The constructors of a superclass are not inherited by its subclasses.</a:t>
            </a:r>
          </a:p>
          <a:p>
            <a:pPr lvl="1">
              <a:spcBef>
                <a:spcPts val="1200"/>
              </a:spcBef>
            </a:pPr>
            <a:r>
              <a:rPr lang="en-US" sz="2000" dirty="0"/>
              <a:t>A constructor may invoke an </a:t>
            </a:r>
            <a:r>
              <a:rPr lang="en-US" sz="2000" dirty="0">
                <a:solidFill>
                  <a:schemeClr val="accent5"/>
                </a:solidFill>
              </a:rPr>
              <a:t>overloaded</a:t>
            </a:r>
            <a:r>
              <a:rPr lang="en-US" sz="2000" dirty="0"/>
              <a:t> </a:t>
            </a:r>
            <a:r>
              <a:rPr lang="en-US" sz="2000" dirty="0">
                <a:solidFill>
                  <a:schemeClr val="accent5"/>
                </a:solidFill>
              </a:rPr>
              <a:t>constructor</a:t>
            </a:r>
            <a:r>
              <a:rPr lang="en-US" sz="2000" dirty="0"/>
              <a:t> or its </a:t>
            </a:r>
            <a:r>
              <a:rPr lang="en-US" sz="2000" dirty="0">
                <a:solidFill>
                  <a:srgbClr val="FF0000"/>
                </a:solidFill>
              </a:rPr>
              <a:t>superclass</a:t>
            </a:r>
            <a:r>
              <a:rPr lang="en-US" sz="2000" dirty="0"/>
              <a:t> </a:t>
            </a:r>
            <a:r>
              <a:rPr lang="en-US" sz="2000" dirty="0">
                <a:solidFill>
                  <a:srgbClr val="FF0000"/>
                </a:solidFill>
              </a:rPr>
              <a:t>constructor</a:t>
            </a:r>
          </a:p>
          <a:p>
            <a:pPr lvl="1">
              <a:spcBef>
                <a:spcPts val="1200"/>
              </a:spcBef>
            </a:pPr>
            <a:r>
              <a:rPr lang="en-US" sz="2000" dirty="0"/>
              <a:t>They can only be invoked </a:t>
            </a:r>
            <a:r>
              <a:rPr lang="en-US" sz="2000" dirty="0">
                <a:solidFill>
                  <a:srgbClr val="00B050"/>
                </a:solidFill>
              </a:rPr>
              <a:t>EXPLICILY</a:t>
            </a:r>
            <a:r>
              <a:rPr lang="en-US" sz="2000" dirty="0"/>
              <a:t> from the constructors of the subclass using the keyword </a:t>
            </a:r>
            <a:r>
              <a:rPr lang="en-US" sz="2000" dirty="0">
                <a:solidFill>
                  <a:srgbClr val="FF0000"/>
                </a:solidFill>
              </a:rPr>
              <a:t>super, </a:t>
            </a:r>
            <a:r>
              <a:rPr lang="en-US" sz="2000" dirty="0"/>
              <a:t>it should be the first statement.</a:t>
            </a:r>
          </a:p>
          <a:p>
            <a:pPr lvl="1">
              <a:spcBef>
                <a:spcPts val="1200"/>
              </a:spcBef>
            </a:pPr>
            <a:r>
              <a:rPr lang="en-US" sz="2000" dirty="0"/>
              <a:t>If neither is invoked explicitly(super/sub class constructor), the compiler </a:t>
            </a:r>
            <a:r>
              <a:rPr lang="en-US" sz="2000" dirty="0">
                <a:solidFill>
                  <a:srgbClr val="00B050"/>
                </a:solidFill>
              </a:rPr>
              <a:t>IMPLICITLY </a:t>
            </a:r>
            <a:r>
              <a:rPr lang="en-US" sz="2000" dirty="0"/>
              <a:t>invokes the </a:t>
            </a:r>
            <a:r>
              <a:rPr lang="en-US" sz="2000" dirty="0">
                <a:solidFill>
                  <a:schemeClr val="accent5"/>
                </a:solidFill>
              </a:rPr>
              <a:t>default constructor </a:t>
            </a:r>
            <a:r>
              <a:rPr lang="en-US" sz="2000" dirty="0"/>
              <a:t>of the superclass when we create the object of the subclass.</a:t>
            </a:r>
          </a:p>
          <a:p>
            <a:pPr lvl="1">
              <a:spcBef>
                <a:spcPts val="1200"/>
              </a:spcBef>
            </a:pPr>
            <a:endParaRPr lang="en-US" sz="2000" dirty="0"/>
          </a:p>
        </p:txBody>
      </p:sp>
      <p:sp>
        <p:nvSpPr>
          <p:cNvPr id="3" name="Title 2"/>
          <p:cNvSpPr>
            <a:spLocks noGrp="1"/>
          </p:cNvSpPr>
          <p:nvPr>
            <p:ph type="ctrTitle"/>
          </p:nvPr>
        </p:nvSpPr>
        <p:spPr/>
        <p:txBody>
          <a:bodyPr/>
          <a:lstStyle/>
          <a:p>
            <a:r>
              <a:rPr lang="en-US" dirty="0"/>
              <a:t>Calling Superclass Constructors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12</a:t>
            </a:fld>
            <a:endParaRPr lang="en-US"/>
          </a:p>
        </p:txBody>
      </p:sp>
      <p:pic>
        <p:nvPicPr>
          <p:cNvPr id="5" name="Picture 4"/>
          <p:cNvPicPr>
            <a:picLocks noChangeAspect="1"/>
          </p:cNvPicPr>
          <p:nvPr/>
        </p:nvPicPr>
        <p:blipFill>
          <a:blip r:embed="rId3"/>
          <a:stretch>
            <a:fillRect/>
          </a:stretch>
        </p:blipFill>
        <p:spPr>
          <a:xfrm>
            <a:off x="1247630" y="3952665"/>
            <a:ext cx="7288022" cy="1063550"/>
          </a:xfrm>
          <a:prstGeom prst="rect">
            <a:avLst/>
          </a:prstGeom>
        </p:spPr>
      </p:pic>
      <p:sp>
        <p:nvSpPr>
          <p:cNvPr id="6" name="Text Box 4"/>
          <p:cNvSpPr txBox="1">
            <a:spLocks noChangeArrowheads="1"/>
          </p:cNvSpPr>
          <p:nvPr/>
        </p:nvSpPr>
        <p:spPr bwMode="auto">
          <a:xfrm>
            <a:off x="1382581" y="5006108"/>
            <a:ext cx="2468880" cy="1454852"/>
          </a:xfrm>
          <a:prstGeom prst="rect">
            <a:avLst/>
          </a:prstGeom>
          <a:solidFill>
            <a:srgbClr val="FFFFFF"/>
          </a:solid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3246438" algn="l"/>
              </a:tabLst>
              <a:defRPr>
                <a:solidFill>
                  <a:schemeClr val="tx1"/>
                </a:solidFill>
                <a:latin typeface="Arial" panose="020B0604020202020204" pitchFamily="34" charset="0"/>
              </a:defRPr>
            </a:lvl1pPr>
            <a:lvl2pPr eaLnBrk="0" fontAlgn="base" hangingPunct="0">
              <a:spcBef>
                <a:spcPct val="0"/>
              </a:spcBef>
              <a:spcAft>
                <a:spcPct val="0"/>
              </a:spcAft>
              <a:tabLst>
                <a:tab pos="3246438" algn="l"/>
              </a:tabLst>
              <a:defRPr>
                <a:solidFill>
                  <a:schemeClr val="tx1"/>
                </a:solidFill>
                <a:latin typeface="Arial" panose="020B0604020202020204" pitchFamily="34" charset="0"/>
              </a:defRPr>
            </a:lvl2pPr>
            <a:lvl3pPr eaLnBrk="0" fontAlgn="base" hangingPunct="0">
              <a:spcBef>
                <a:spcPct val="0"/>
              </a:spcBef>
              <a:spcAft>
                <a:spcPct val="0"/>
              </a:spcAft>
              <a:tabLst>
                <a:tab pos="3246438" algn="l"/>
              </a:tabLst>
              <a:defRPr>
                <a:solidFill>
                  <a:schemeClr val="tx1"/>
                </a:solidFill>
                <a:latin typeface="Arial" panose="020B0604020202020204" pitchFamily="34" charset="0"/>
              </a:defRPr>
            </a:lvl3pPr>
            <a:lvl4pPr eaLnBrk="0" fontAlgn="base" hangingPunct="0">
              <a:spcBef>
                <a:spcPct val="0"/>
              </a:spcBef>
              <a:spcAft>
                <a:spcPct val="0"/>
              </a:spcAft>
              <a:tabLst>
                <a:tab pos="3246438" algn="l"/>
              </a:tabLst>
              <a:defRPr>
                <a:solidFill>
                  <a:schemeClr val="tx1"/>
                </a:solidFill>
                <a:latin typeface="Arial" panose="020B0604020202020204" pitchFamily="34" charset="0"/>
              </a:defRPr>
            </a:lvl4pPr>
            <a:lvl5pPr eaLnBrk="0" fontAlgn="base" hangingPunct="0">
              <a:spcBef>
                <a:spcPct val="0"/>
              </a:spcBef>
              <a:spcAft>
                <a:spcPct val="0"/>
              </a:spcAft>
              <a:tabLst>
                <a:tab pos="3246438" algn="l"/>
              </a:tabLst>
              <a:defRPr>
                <a:solidFill>
                  <a:schemeClr val="tx1"/>
                </a:solidFill>
                <a:latin typeface="Arial" panose="020B0604020202020204" pitchFamily="34" charset="0"/>
              </a:defRPr>
            </a:lvl5pPr>
            <a:lvl6pPr eaLnBrk="0" fontAlgn="base" hangingPunct="0">
              <a:spcBef>
                <a:spcPct val="0"/>
              </a:spcBef>
              <a:spcAft>
                <a:spcPct val="0"/>
              </a:spcAft>
              <a:tabLst>
                <a:tab pos="3246438" algn="l"/>
              </a:tabLst>
              <a:defRPr>
                <a:solidFill>
                  <a:schemeClr val="tx1"/>
                </a:solidFill>
                <a:latin typeface="Arial" panose="020B0604020202020204" pitchFamily="34" charset="0"/>
              </a:defRPr>
            </a:lvl6pPr>
            <a:lvl7pPr eaLnBrk="0" fontAlgn="base" hangingPunct="0">
              <a:spcBef>
                <a:spcPct val="0"/>
              </a:spcBef>
              <a:spcAft>
                <a:spcPct val="0"/>
              </a:spcAft>
              <a:tabLst>
                <a:tab pos="3246438" algn="l"/>
              </a:tabLst>
              <a:defRPr>
                <a:solidFill>
                  <a:schemeClr val="tx1"/>
                </a:solidFill>
                <a:latin typeface="Arial" panose="020B0604020202020204" pitchFamily="34" charset="0"/>
              </a:defRPr>
            </a:lvl7pPr>
            <a:lvl8pPr eaLnBrk="0" fontAlgn="base" hangingPunct="0">
              <a:spcBef>
                <a:spcPct val="0"/>
              </a:spcBef>
              <a:spcAft>
                <a:spcPct val="0"/>
              </a:spcAft>
              <a:tabLst>
                <a:tab pos="3246438" algn="l"/>
              </a:tabLst>
              <a:defRPr>
                <a:solidFill>
                  <a:schemeClr val="tx1"/>
                </a:solidFill>
                <a:latin typeface="Arial" panose="020B0604020202020204" pitchFamily="34" charset="0"/>
              </a:defRPr>
            </a:lvl8pPr>
            <a:lvl9pPr eaLnBrk="0" fontAlgn="base" hangingPunct="0">
              <a:spcBef>
                <a:spcPct val="0"/>
              </a:spcBef>
              <a:spcAft>
                <a:spcPct val="0"/>
              </a:spcAft>
              <a:tabLst>
                <a:tab pos="3246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46438" algn="l"/>
              </a:tabLst>
            </a:pPr>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public A() {</a:t>
            </a:r>
          </a:p>
          <a:p>
            <a:pPr lvl="0" defTabSz="914400"/>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this(3);</a:t>
            </a:r>
          </a:p>
          <a:p>
            <a:pPr marL="0" marR="0" lvl="0" indent="0" algn="l" defTabSz="914400" rtl="0" eaLnBrk="0" fontAlgn="base" latinLnBrk="0" hangingPunct="0">
              <a:lnSpc>
                <a:spcPct val="100000"/>
              </a:lnSpc>
              <a:spcBef>
                <a:spcPct val="0"/>
              </a:spcBef>
              <a:spcAft>
                <a:spcPct val="0"/>
              </a:spcAft>
              <a:buClrTx/>
              <a:buSzTx/>
              <a:buFontTx/>
              <a:buNone/>
              <a:tabLst>
                <a:tab pos="3246438" algn="l"/>
              </a:tabLst>
            </a:pPr>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a:t>
            </a:r>
          </a:p>
          <a:p>
            <a:pPr lvl="0" defTabSz="914400"/>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public A(</a:t>
            </a:r>
            <a:r>
              <a:rPr lang="en-US" altLang="en-US" sz="1400" dirty="0" err="1">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x) {</a:t>
            </a:r>
          </a:p>
          <a:p>
            <a:pPr lvl="0" defTabSz="914400"/>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tab pos="3246438" algn="l"/>
              </a:tabLst>
            </a:pPr>
            <a:endPar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Text Box 3"/>
          <p:cNvSpPr txBox="1">
            <a:spLocks noChangeArrowheads="1"/>
          </p:cNvSpPr>
          <p:nvPr/>
        </p:nvSpPr>
        <p:spPr bwMode="auto">
          <a:xfrm>
            <a:off x="3923146" y="5611038"/>
            <a:ext cx="1779872" cy="26115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246438" algn="l"/>
              </a:tabLst>
              <a:defRPr>
                <a:solidFill>
                  <a:schemeClr val="tx1"/>
                </a:solidFill>
                <a:latin typeface="Arial" panose="020B0604020202020204" pitchFamily="34" charset="0"/>
              </a:defRPr>
            </a:lvl1pPr>
            <a:lvl2pPr eaLnBrk="0" fontAlgn="base" hangingPunct="0">
              <a:spcBef>
                <a:spcPct val="0"/>
              </a:spcBef>
              <a:spcAft>
                <a:spcPct val="0"/>
              </a:spcAft>
              <a:tabLst>
                <a:tab pos="3246438" algn="l"/>
              </a:tabLst>
              <a:defRPr>
                <a:solidFill>
                  <a:schemeClr val="tx1"/>
                </a:solidFill>
                <a:latin typeface="Arial" panose="020B0604020202020204" pitchFamily="34" charset="0"/>
              </a:defRPr>
            </a:lvl2pPr>
            <a:lvl3pPr eaLnBrk="0" fontAlgn="base" hangingPunct="0">
              <a:spcBef>
                <a:spcPct val="0"/>
              </a:spcBef>
              <a:spcAft>
                <a:spcPct val="0"/>
              </a:spcAft>
              <a:tabLst>
                <a:tab pos="3246438" algn="l"/>
              </a:tabLst>
              <a:defRPr>
                <a:solidFill>
                  <a:schemeClr val="tx1"/>
                </a:solidFill>
                <a:latin typeface="Arial" panose="020B0604020202020204" pitchFamily="34" charset="0"/>
              </a:defRPr>
            </a:lvl3pPr>
            <a:lvl4pPr eaLnBrk="0" fontAlgn="base" hangingPunct="0">
              <a:spcBef>
                <a:spcPct val="0"/>
              </a:spcBef>
              <a:spcAft>
                <a:spcPct val="0"/>
              </a:spcAft>
              <a:tabLst>
                <a:tab pos="3246438" algn="l"/>
              </a:tabLst>
              <a:defRPr>
                <a:solidFill>
                  <a:schemeClr val="tx1"/>
                </a:solidFill>
                <a:latin typeface="Arial" panose="020B0604020202020204" pitchFamily="34" charset="0"/>
              </a:defRPr>
            </a:lvl4pPr>
            <a:lvl5pPr eaLnBrk="0" fontAlgn="base" hangingPunct="0">
              <a:spcBef>
                <a:spcPct val="0"/>
              </a:spcBef>
              <a:spcAft>
                <a:spcPct val="0"/>
              </a:spcAft>
              <a:tabLst>
                <a:tab pos="3246438" algn="l"/>
              </a:tabLst>
              <a:defRPr>
                <a:solidFill>
                  <a:schemeClr val="tx1"/>
                </a:solidFill>
                <a:latin typeface="Arial" panose="020B0604020202020204" pitchFamily="34" charset="0"/>
              </a:defRPr>
            </a:lvl5pPr>
            <a:lvl6pPr eaLnBrk="0" fontAlgn="base" hangingPunct="0">
              <a:spcBef>
                <a:spcPct val="0"/>
              </a:spcBef>
              <a:spcAft>
                <a:spcPct val="0"/>
              </a:spcAft>
              <a:tabLst>
                <a:tab pos="3246438" algn="l"/>
              </a:tabLst>
              <a:defRPr>
                <a:solidFill>
                  <a:schemeClr val="tx1"/>
                </a:solidFill>
                <a:latin typeface="Arial" panose="020B0604020202020204" pitchFamily="34" charset="0"/>
              </a:defRPr>
            </a:lvl6pPr>
            <a:lvl7pPr eaLnBrk="0" fontAlgn="base" hangingPunct="0">
              <a:spcBef>
                <a:spcPct val="0"/>
              </a:spcBef>
              <a:spcAft>
                <a:spcPct val="0"/>
              </a:spcAft>
              <a:tabLst>
                <a:tab pos="3246438" algn="l"/>
              </a:tabLst>
              <a:defRPr>
                <a:solidFill>
                  <a:schemeClr val="tx1"/>
                </a:solidFill>
                <a:latin typeface="Arial" panose="020B0604020202020204" pitchFamily="34" charset="0"/>
              </a:defRPr>
            </a:lvl7pPr>
            <a:lvl8pPr eaLnBrk="0" fontAlgn="base" hangingPunct="0">
              <a:spcBef>
                <a:spcPct val="0"/>
              </a:spcBef>
              <a:spcAft>
                <a:spcPct val="0"/>
              </a:spcAft>
              <a:tabLst>
                <a:tab pos="3246438" algn="l"/>
              </a:tabLst>
              <a:defRPr>
                <a:solidFill>
                  <a:schemeClr val="tx1"/>
                </a:solidFill>
                <a:latin typeface="Arial" panose="020B0604020202020204" pitchFamily="34" charset="0"/>
              </a:defRPr>
            </a:lvl8pPr>
            <a:lvl9pPr eaLnBrk="0" fontAlgn="base" hangingPunct="0">
              <a:spcBef>
                <a:spcPct val="0"/>
              </a:spcBef>
              <a:spcAft>
                <a:spcPct val="0"/>
              </a:spcAft>
              <a:tabLst>
                <a:tab pos="32464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246438" algn="l"/>
              </a:tabLst>
            </a:pPr>
            <a:r>
              <a:rPr kumimoji="0" lang="en-US" altLang="en-US" sz="1600" b="0"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is equivalent to</a:t>
            </a:r>
            <a:endParaRPr kumimoji="0" lang="en-US" altLang="en-US" sz="1200" b="0" i="0" u="none" strike="noStrike" cap="none" normalizeH="0" baseline="0" dirty="0">
              <a:ln>
                <a:noFill/>
              </a:ln>
              <a:solidFill>
                <a:schemeClr val="tx1"/>
              </a:solidFill>
              <a:effectLst/>
            </a:endParaRPr>
          </a:p>
        </p:txBody>
      </p:sp>
      <p:sp>
        <p:nvSpPr>
          <p:cNvPr id="8" name="Line 2"/>
          <p:cNvSpPr>
            <a:spLocks noChangeShapeType="1"/>
          </p:cNvSpPr>
          <p:nvPr/>
        </p:nvSpPr>
        <p:spPr bwMode="auto">
          <a:xfrm>
            <a:off x="3923146" y="5913054"/>
            <a:ext cx="1860836"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sz="4400"/>
          </a:p>
        </p:txBody>
      </p:sp>
      <p:sp>
        <p:nvSpPr>
          <p:cNvPr id="9" name="Text Box 1"/>
          <p:cNvSpPr txBox="1">
            <a:spLocks noChangeArrowheads="1"/>
          </p:cNvSpPr>
          <p:nvPr/>
        </p:nvSpPr>
        <p:spPr bwMode="auto">
          <a:xfrm>
            <a:off x="5822059" y="5116945"/>
            <a:ext cx="2454675" cy="1265002"/>
          </a:xfrm>
          <a:prstGeom prst="rect">
            <a:avLst/>
          </a:prstGeom>
          <a:solidFill>
            <a:srgbClr val="FFFFFF"/>
          </a:solid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3246438" algn="l"/>
              </a:tabLst>
              <a:defRPr>
                <a:solidFill>
                  <a:schemeClr val="tx1"/>
                </a:solidFill>
                <a:latin typeface="Arial" panose="020B0604020202020204" pitchFamily="34" charset="0"/>
              </a:defRPr>
            </a:lvl1pPr>
            <a:lvl2pPr eaLnBrk="0" fontAlgn="base" hangingPunct="0">
              <a:spcBef>
                <a:spcPct val="0"/>
              </a:spcBef>
              <a:spcAft>
                <a:spcPct val="0"/>
              </a:spcAft>
              <a:tabLst>
                <a:tab pos="3246438" algn="l"/>
              </a:tabLst>
              <a:defRPr>
                <a:solidFill>
                  <a:schemeClr val="tx1"/>
                </a:solidFill>
                <a:latin typeface="Arial" panose="020B0604020202020204" pitchFamily="34" charset="0"/>
              </a:defRPr>
            </a:lvl2pPr>
            <a:lvl3pPr eaLnBrk="0" fontAlgn="base" hangingPunct="0">
              <a:spcBef>
                <a:spcPct val="0"/>
              </a:spcBef>
              <a:spcAft>
                <a:spcPct val="0"/>
              </a:spcAft>
              <a:tabLst>
                <a:tab pos="3246438" algn="l"/>
              </a:tabLst>
              <a:defRPr>
                <a:solidFill>
                  <a:schemeClr val="tx1"/>
                </a:solidFill>
                <a:latin typeface="Arial" panose="020B0604020202020204" pitchFamily="34" charset="0"/>
              </a:defRPr>
            </a:lvl3pPr>
            <a:lvl4pPr eaLnBrk="0" fontAlgn="base" hangingPunct="0">
              <a:spcBef>
                <a:spcPct val="0"/>
              </a:spcBef>
              <a:spcAft>
                <a:spcPct val="0"/>
              </a:spcAft>
              <a:tabLst>
                <a:tab pos="3246438" algn="l"/>
              </a:tabLst>
              <a:defRPr>
                <a:solidFill>
                  <a:schemeClr val="tx1"/>
                </a:solidFill>
                <a:latin typeface="Arial" panose="020B0604020202020204" pitchFamily="34" charset="0"/>
              </a:defRPr>
            </a:lvl4pPr>
            <a:lvl5pPr eaLnBrk="0" fontAlgn="base" hangingPunct="0">
              <a:spcBef>
                <a:spcPct val="0"/>
              </a:spcBef>
              <a:spcAft>
                <a:spcPct val="0"/>
              </a:spcAft>
              <a:tabLst>
                <a:tab pos="3246438" algn="l"/>
              </a:tabLst>
              <a:defRPr>
                <a:solidFill>
                  <a:schemeClr val="tx1"/>
                </a:solidFill>
                <a:latin typeface="Arial" panose="020B0604020202020204" pitchFamily="34" charset="0"/>
              </a:defRPr>
            </a:lvl5pPr>
            <a:lvl6pPr eaLnBrk="0" fontAlgn="base" hangingPunct="0">
              <a:spcBef>
                <a:spcPct val="0"/>
              </a:spcBef>
              <a:spcAft>
                <a:spcPct val="0"/>
              </a:spcAft>
              <a:tabLst>
                <a:tab pos="3246438" algn="l"/>
              </a:tabLst>
              <a:defRPr>
                <a:solidFill>
                  <a:schemeClr val="tx1"/>
                </a:solidFill>
                <a:latin typeface="Arial" panose="020B0604020202020204" pitchFamily="34" charset="0"/>
              </a:defRPr>
            </a:lvl6pPr>
            <a:lvl7pPr eaLnBrk="0" fontAlgn="base" hangingPunct="0">
              <a:spcBef>
                <a:spcPct val="0"/>
              </a:spcBef>
              <a:spcAft>
                <a:spcPct val="0"/>
              </a:spcAft>
              <a:tabLst>
                <a:tab pos="3246438" algn="l"/>
              </a:tabLst>
              <a:defRPr>
                <a:solidFill>
                  <a:schemeClr val="tx1"/>
                </a:solidFill>
                <a:latin typeface="Arial" panose="020B0604020202020204" pitchFamily="34" charset="0"/>
              </a:defRPr>
            </a:lvl7pPr>
            <a:lvl8pPr eaLnBrk="0" fontAlgn="base" hangingPunct="0">
              <a:spcBef>
                <a:spcPct val="0"/>
              </a:spcBef>
              <a:spcAft>
                <a:spcPct val="0"/>
              </a:spcAft>
              <a:tabLst>
                <a:tab pos="3246438" algn="l"/>
              </a:tabLst>
              <a:defRPr>
                <a:solidFill>
                  <a:schemeClr val="tx1"/>
                </a:solidFill>
                <a:latin typeface="Arial" panose="020B0604020202020204" pitchFamily="34" charset="0"/>
              </a:defRPr>
            </a:lvl8pPr>
            <a:lvl9pPr eaLnBrk="0" fontAlgn="base" hangingPunct="0">
              <a:spcBef>
                <a:spcPct val="0"/>
              </a:spcBef>
              <a:spcAft>
                <a:spcPct val="0"/>
              </a:spcAft>
              <a:tabLst>
                <a:tab pos="3246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46438" algn="l"/>
              </a:tabLst>
            </a:pPr>
            <a:r>
              <a:rPr kumimoji="0" lang="en-US" altLang="en-US" sz="1200"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public A() {</a:t>
            </a:r>
            <a:endParaRPr kumimoji="0" lang="en-US" altLang="en-US" sz="1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46438" algn="l"/>
              </a:tabLst>
            </a:pPr>
            <a:r>
              <a:rPr kumimoji="0" lang="en-US" altLang="en-US" sz="1200"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this(3);</a:t>
            </a:r>
            <a:endParaRPr kumimoji="0" lang="en-US" altLang="en-US" sz="1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46438" algn="l"/>
              </a:tabLst>
            </a:pPr>
            <a:r>
              <a:rPr kumimoji="0" lang="en-US" altLang="en-US" sz="1200"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a:t>
            </a:r>
          </a:p>
          <a:p>
            <a:pPr lvl="0" defTabSz="914400"/>
            <a:r>
              <a:rPr lang="en-US" altLang="en-US" sz="12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public A(</a:t>
            </a:r>
            <a:r>
              <a:rPr lang="en-US" altLang="en-US" sz="1200" dirty="0" err="1">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12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x) {</a:t>
            </a:r>
          </a:p>
          <a:p>
            <a:pPr lvl="0" defTabSz="914400"/>
            <a:r>
              <a:rPr lang="en-US" altLang="en-US" sz="12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super();</a:t>
            </a:r>
          </a:p>
          <a:p>
            <a:pPr lvl="0" defTabSz="914400"/>
            <a:r>
              <a:rPr lang="en-US" altLang="en-US" sz="12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211289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2292257" y="997541"/>
            <a:ext cx="6421877" cy="5065603"/>
          </a:xfrm>
          <a:prstGeom prst="rect">
            <a:avLst/>
          </a:prstGeom>
        </p:spPr>
      </p:pic>
      <p:sp>
        <p:nvSpPr>
          <p:cNvPr id="3" name="Title 2"/>
          <p:cNvSpPr>
            <a:spLocks noGrp="1"/>
          </p:cNvSpPr>
          <p:nvPr>
            <p:ph type="ctrTitle"/>
          </p:nvPr>
        </p:nvSpPr>
        <p:spPr/>
        <p:txBody>
          <a:bodyPr/>
          <a:lstStyle/>
          <a:p>
            <a:r>
              <a:rPr lang="en-US" dirty="0"/>
              <a:t>Constructor Chaining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13</a:t>
            </a:fld>
            <a:endParaRPr lang="en-US"/>
          </a:p>
        </p:txBody>
      </p:sp>
      <p:sp>
        <p:nvSpPr>
          <p:cNvPr id="15" name="Freeform 14"/>
          <p:cNvSpPr/>
          <p:nvPr/>
        </p:nvSpPr>
        <p:spPr>
          <a:xfrm>
            <a:off x="517235" y="1667981"/>
            <a:ext cx="2540000" cy="641109"/>
          </a:xfrm>
          <a:custGeom>
            <a:avLst/>
            <a:gdLst>
              <a:gd name="connsiteX0" fmla="*/ 1182977 w 1182977"/>
              <a:gd name="connsiteY0" fmla="*/ 0 h 729673"/>
              <a:gd name="connsiteX1" fmla="*/ 723 w 1182977"/>
              <a:gd name="connsiteY1" fmla="*/ 471055 h 729673"/>
              <a:gd name="connsiteX2" fmla="*/ 1044432 w 1182977"/>
              <a:gd name="connsiteY2" fmla="*/ 729673 h 729673"/>
            </a:gdLst>
            <a:ahLst/>
            <a:cxnLst>
              <a:cxn ang="0">
                <a:pos x="connsiteX0" y="connsiteY0"/>
              </a:cxn>
              <a:cxn ang="0">
                <a:pos x="connsiteX1" y="connsiteY1"/>
              </a:cxn>
              <a:cxn ang="0">
                <a:pos x="connsiteX2" y="connsiteY2"/>
              </a:cxn>
            </a:cxnLst>
            <a:rect l="l" t="t" r="r" b="b"/>
            <a:pathLst>
              <a:path w="1182977" h="729673">
                <a:moveTo>
                  <a:pt x="1182977" y="0"/>
                </a:moveTo>
                <a:cubicBezTo>
                  <a:pt x="603395" y="174721"/>
                  <a:pt x="23814" y="349443"/>
                  <a:pt x="723" y="471055"/>
                </a:cubicBezTo>
                <a:cubicBezTo>
                  <a:pt x="-22368" y="592667"/>
                  <a:pt x="511032" y="661170"/>
                  <a:pt x="1044432" y="729673"/>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6" name="Freeform 15"/>
          <p:cNvSpPr/>
          <p:nvPr/>
        </p:nvSpPr>
        <p:spPr>
          <a:xfrm>
            <a:off x="314469" y="2345942"/>
            <a:ext cx="2540000" cy="1062276"/>
          </a:xfrm>
          <a:custGeom>
            <a:avLst/>
            <a:gdLst>
              <a:gd name="connsiteX0" fmla="*/ 1182977 w 1182977"/>
              <a:gd name="connsiteY0" fmla="*/ 0 h 729673"/>
              <a:gd name="connsiteX1" fmla="*/ 723 w 1182977"/>
              <a:gd name="connsiteY1" fmla="*/ 471055 h 729673"/>
              <a:gd name="connsiteX2" fmla="*/ 1044432 w 1182977"/>
              <a:gd name="connsiteY2" fmla="*/ 729673 h 729673"/>
            </a:gdLst>
            <a:ahLst/>
            <a:cxnLst>
              <a:cxn ang="0">
                <a:pos x="connsiteX0" y="connsiteY0"/>
              </a:cxn>
              <a:cxn ang="0">
                <a:pos x="connsiteX1" y="connsiteY1"/>
              </a:cxn>
              <a:cxn ang="0">
                <a:pos x="connsiteX2" y="connsiteY2"/>
              </a:cxn>
            </a:cxnLst>
            <a:rect l="l" t="t" r="r" b="b"/>
            <a:pathLst>
              <a:path w="1182977" h="729673">
                <a:moveTo>
                  <a:pt x="1182977" y="0"/>
                </a:moveTo>
                <a:cubicBezTo>
                  <a:pt x="603395" y="174721"/>
                  <a:pt x="23814" y="349443"/>
                  <a:pt x="723" y="471055"/>
                </a:cubicBezTo>
                <a:cubicBezTo>
                  <a:pt x="-22368" y="592667"/>
                  <a:pt x="511032" y="661170"/>
                  <a:pt x="1044432" y="729673"/>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7" name="Freeform 16"/>
          <p:cNvSpPr/>
          <p:nvPr/>
        </p:nvSpPr>
        <p:spPr>
          <a:xfrm>
            <a:off x="392979" y="3700969"/>
            <a:ext cx="2540000" cy="667831"/>
          </a:xfrm>
          <a:custGeom>
            <a:avLst/>
            <a:gdLst>
              <a:gd name="connsiteX0" fmla="*/ 1182977 w 1182977"/>
              <a:gd name="connsiteY0" fmla="*/ 0 h 729673"/>
              <a:gd name="connsiteX1" fmla="*/ 723 w 1182977"/>
              <a:gd name="connsiteY1" fmla="*/ 471055 h 729673"/>
              <a:gd name="connsiteX2" fmla="*/ 1044432 w 1182977"/>
              <a:gd name="connsiteY2" fmla="*/ 729673 h 729673"/>
            </a:gdLst>
            <a:ahLst/>
            <a:cxnLst>
              <a:cxn ang="0">
                <a:pos x="connsiteX0" y="connsiteY0"/>
              </a:cxn>
              <a:cxn ang="0">
                <a:pos x="connsiteX1" y="connsiteY1"/>
              </a:cxn>
              <a:cxn ang="0">
                <a:pos x="connsiteX2" y="connsiteY2"/>
              </a:cxn>
            </a:cxnLst>
            <a:rect l="l" t="t" r="r" b="b"/>
            <a:pathLst>
              <a:path w="1182977" h="729673">
                <a:moveTo>
                  <a:pt x="1182977" y="0"/>
                </a:moveTo>
                <a:cubicBezTo>
                  <a:pt x="603395" y="174721"/>
                  <a:pt x="23814" y="349443"/>
                  <a:pt x="723" y="471055"/>
                </a:cubicBezTo>
                <a:cubicBezTo>
                  <a:pt x="-22368" y="592667"/>
                  <a:pt x="511032" y="661170"/>
                  <a:pt x="1044432" y="729673"/>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8" name="Freeform 17"/>
          <p:cNvSpPr/>
          <p:nvPr/>
        </p:nvSpPr>
        <p:spPr>
          <a:xfrm>
            <a:off x="59697" y="4368800"/>
            <a:ext cx="2540000" cy="1108364"/>
          </a:xfrm>
          <a:custGeom>
            <a:avLst/>
            <a:gdLst>
              <a:gd name="connsiteX0" fmla="*/ 1182977 w 1182977"/>
              <a:gd name="connsiteY0" fmla="*/ 0 h 729673"/>
              <a:gd name="connsiteX1" fmla="*/ 723 w 1182977"/>
              <a:gd name="connsiteY1" fmla="*/ 471055 h 729673"/>
              <a:gd name="connsiteX2" fmla="*/ 1044432 w 1182977"/>
              <a:gd name="connsiteY2" fmla="*/ 729673 h 729673"/>
            </a:gdLst>
            <a:ahLst/>
            <a:cxnLst>
              <a:cxn ang="0">
                <a:pos x="connsiteX0" y="connsiteY0"/>
              </a:cxn>
              <a:cxn ang="0">
                <a:pos x="connsiteX1" y="connsiteY1"/>
              </a:cxn>
              <a:cxn ang="0">
                <a:pos x="connsiteX2" y="connsiteY2"/>
              </a:cxn>
            </a:cxnLst>
            <a:rect l="l" t="t" r="r" b="b"/>
            <a:pathLst>
              <a:path w="1182977" h="729673">
                <a:moveTo>
                  <a:pt x="1182977" y="0"/>
                </a:moveTo>
                <a:cubicBezTo>
                  <a:pt x="603395" y="174721"/>
                  <a:pt x="23814" y="349443"/>
                  <a:pt x="723" y="471055"/>
                </a:cubicBezTo>
                <a:cubicBezTo>
                  <a:pt x="-22368" y="592667"/>
                  <a:pt x="511032" y="661170"/>
                  <a:pt x="1044432" y="729673"/>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grpSp>
        <p:nvGrpSpPr>
          <p:cNvPr id="7" name="Group 6"/>
          <p:cNvGrpSpPr/>
          <p:nvPr/>
        </p:nvGrpSpPr>
        <p:grpSpPr>
          <a:xfrm>
            <a:off x="8704516" y="2316078"/>
            <a:ext cx="304892" cy="3561196"/>
            <a:chOff x="8704516" y="2316078"/>
            <a:chExt cx="304892" cy="3561196"/>
          </a:xfrm>
        </p:grpSpPr>
        <p:sp>
          <p:nvSpPr>
            <p:cNvPr id="19" name="TextBox 18"/>
            <p:cNvSpPr txBox="1"/>
            <p:nvPr/>
          </p:nvSpPr>
          <p:spPr>
            <a:xfrm>
              <a:off x="8714134" y="5477164"/>
              <a:ext cx="285656" cy="400110"/>
            </a:xfrm>
            <a:prstGeom prst="rect">
              <a:avLst/>
            </a:prstGeom>
            <a:noFill/>
          </p:spPr>
          <p:txBody>
            <a:bodyPr wrap="none" rtlCol="0">
              <a:spAutoFit/>
            </a:bodyPr>
            <a:lstStyle/>
            <a:p>
              <a:pPr algn="ctr"/>
              <a:r>
                <a:rPr lang="en-US" sz="2000" b="1" dirty="0">
                  <a:latin typeface="Garamond" panose="02020404030301010803" pitchFamily="18" charset="0"/>
                </a:rPr>
                <a:t>1</a:t>
              </a:r>
            </a:p>
          </p:txBody>
        </p:sp>
        <p:sp>
          <p:nvSpPr>
            <p:cNvPr id="20" name="TextBox 19"/>
            <p:cNvSpPr txBox="1"/>
            <p:nvPr/>
          </p:nvSpPr>
          <p:spPr>
            <a:xfrm>
              <a:off x="8704516" y="4368800"/>
              <a:ext cx="304892" cy="400110"/>
            </a:xfrm>
            <a:prstGeom prst="rect">
              <a:avLst/>
            </a:prstGeom>
            <a:noFill/>
          </p:spPr>
          <p:txBody>
            <a:bodyPr wrap="none" rtlCol="0">
              <a:spAutoFit/>
            </a:bodyPr>
            <a:lstStyle/>
            <a:p>
              <a:pPr algn="ctr"/>
              <a:r>
                <a:rPr lang="en-US" sz="2000" b="1" dirty="0">
                  <a:latin typeface="Garamond" panose="02020404030301010803" pitchFamily="18" charset="0"/>
                </a:rPr>
                <a:t>2</a:t>
              </a:r>
            </a:p>
          </p:txBody>
        </p:sp>
        <p:sp>
          <p:nvSpPr>
            <p:cNvPr id="21" name="TextBox 20"/>
            <p:cNvSpPr txBox="1"/>
            <p:nvPr/>
          </p:nvSpPr>
          <p:spPr>
            <a:xfrm>
              <a:off x="8704516" y="3667991"/>
              <a:ext cx="304892" cy="400110"/>
            </a:xfrm>
            <a:prstGeom prst="rect">
              <a:avLst/>
            </a:prstGeom>
            <a:noFill/>
          </p:spPr>
          <p:txBody>
            <a:bodyPr wrap="none" rtlCol="0">
              <a:spAutoFit/>
            </a:bodyPr>
            <a:lstStyle/>
            <a:p>
              <a:pPr algn="ctr"/>
              <a:r>
                <a:rPr lang="en-US" sz="2000" b="1" dirty="0">
                  <a:latin typeface="Garamond" panose="02020404030301010803" pitchFamily="18" charset="0"/>
                </a:rPr>
                <a:t>3</a:t>
              </a:r>
            </a:p>
          </p:txBody>
        </p:sp>
        <p:sp>
          <p:nvSpPr>
            <p:cNvPr id="22" name="TextBox 21"/>
            <p:cNvSpPr txBox="1"/>
            <p:nvPr/>
          </p:nvSpPr>
          <p:spPr>
            <a:xfrm>
              <a:off x="8704516" y="2316078"/>
              <a:ext cx="304892" cy="400110"/>
            </a:xfrm>
            <a:prstGeom prst="rect">
              <a:avLst/>
            </a:prstGeom>
            <a:noFill/>
          </p:spPr>
          <p:txBody>
            <a:bodyPr wrap="none" rtlCol="0">
              <a:spAutoFit/>
            </a:bodyPr>
            <a:lstStyle/>
            <a:p>
              <a:pPr algn="ctr"/>
              <a:r>
                <a:rPr lang="en-US" sz="2000" b="1" dirty="0">
                  <a:latin typeface="Garamond" panose="02020404030301010803" pitchFamily="18" charset="0"/>
                </a:rPr>
                <a:t>4</a:t>
              </a:r>
            </a:p>
          </p:txBody>
        </p:sp>
      </p:grpSp>
      <p:sp>
        <p:nvSpPr>
          <p:cNvPr id="13" name="Freeform 12"/>
          <p:cNvSpPr/>
          <p:nvPr/>
        </p:nvSpPr>
        <p:spPr>
          <a:xfrm flipH="1">
            <a:off x="4515190" y="3489630"/>
            <a:ext cx="3544727" cy="1987534"/>
          </a:xfrm>
          <a:custGeom>
            <a:avLst/>
            <a:gdLst>
              <a:gd name="connsiteX0" fmla="*/ 1182977 w 1182977"/>
              <a:gd name="connsiteY0" fmla="*/ 0 h 729673"/>
              <a:gd name="connsiteX1" fmla="*/ 723 w 1182977"/>
              <a:gd name="connsiteY1" fmla="*/ 471055 h 729673"/>
              <a:gd name="connsiteX2" fmla="*/ 1044432 w 1182977"/>
              <a:gd name="connsiteY2" fmla="*/ 729673 h 729673"/>
            </a:gdLst>
            <a:ahLst/>
            <a:cxnLst>
              <a:cxn ang="0">
                <a:pos x="connsiteX0" y="connsiteY0"/>
              </a:cxn>
              <a:cxn ang="0">
                <a:pos x="connsiteX1" y="connsiteY1"/>
              </a:cxn>
              <a:cxn ang="0">
                <a:pos x="connsiteX2" y="connsiteY2"/>
              </a:cxn>
            </a:cxnLst>
            <a:rect l="l" t="t" r="r" b="b"/>
            <a:pathLst>
              <a:path w="1182977" h="729673">
                <a:moveTo>
                  <a:pt x="1182977" y="0"/>
                </a:moveTo>
                <a:cubicBezTo>
                  <a:pt x="603395" y="174721"/>
                  <a:pt x="23814" y="349443"/>
                  <a:pt x="723" y="471055"/>
                </a:cubicBezTo>
                <a:cubicBezTo>
                  <a:pt x="-22368" y="592667"/>
                  <a:pt x="511032" y="661170"/>
                  <a:pt x="1044432" y="72967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 name="Rectangle 1"/>
          <p:cNvSpPr/>
          <p:nvPr/>
        </p:nvSpPr>
        <p:spPr>
          <a:xfrm>
            <a:off x="5113662" y="4368800"/>
            <a:ext cx="2620877" cy="738664"/>
          </a:xfrm>
          <a:prstGeom prst="rect">
            <a:avLst/>
          </a:prstGeom>
        </p:spPr>
        <p:txBody>
          <a:bodyPr wrap="square">
            <a:spAutoFit/>
          </a:bodyPr>
          <a:lstStyle/>
          <a:p>
            <a:pPr algn="ctr"/>
            <a:r>
              <a:rPr lang="en-US" sz="1400" dirty="0">
                <a:solidFill>
                  <a:srgbClr val="FF0000"/>
                </a:solidFill>
                <a:latin typeface="Cambria" panose="02040503050406030204" pitchFamily="18" charset="0"/>
                <a:ea typeface="Cambria" panose="02040503050406030204" pitchFamily="18" charset="0"/>
              </a:rPr>
              <a:t>Employ() does not call Person() implicitly since it calls another constructor, Employ(String  s)</a:t>
            </a:r>
          </a:p>
        </p:txBody>
      </p:sp>
      <p:sp>
        <p:nvSpPr>
          <p:cNvPr id="6" name="Rectangle 5"/>
          <p:cNvSpPr/>
          <p:nvPr/>
        </p:nvSpPr>
        <p:spPr>
          <a:xfrm>
            <a:off x="7965722" y="4384189"/>
            <a:ext cx="632626" cy="769441"/>
          </a:xfrm>
          <a:prstGeom prst="rect">
            <a:avLst/>
          </a:prstGeom>
        </p:spPr>
        <p:txBody>
          <a:bodyPr wrap="square">
            <a:spAutoFit/>
          </a:bodyPr>
          <a:lstStyle/>
          <a:p>
            <a:pPr algn="ctr"/>
            <a:r>
              <a:rPr lang="en-US" sz="4400" dirty="0">
                <a:solidFill>
                  <a:srgbClr val="FF0000"/>
                </a:solidFill>
              </a:rPr>
              <a:t>X</a:t>
            </a:r>
          </a:p>
        </p:txBody>
      </p:sp>
      <p:cxnSp>
        <p:nvCxnSpPr>
          <p:cNvPr id="9" name="Straight Connector 8"/>
          <p:cNvCxnSpPr/>
          <p:nvPr/>
        </p:nvCxnSpPr>
        <p:spPr>
          <a:xfrm>
            <a:off x="2599697" y="3062428"/>
            <a:ext cx="59986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5483" y="5165353"/>
            <a:ext cx="59986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56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en-US" sz="2800" dirty="0"/>
              <a:t>Impact of a Superclass without no-</a:t>
            </a:r>
            <a:r>
              <a:rPr lang="en-US" altLang="en-US" sz="2800" dirty="0" err="1"/>
              <a:t>arg</a:t>
            </a:r>
            <a:r>
              <a:rPr lang="en-US" altLang="en-US" sz="2800" dirty="0"/>
              <a:t> Constructor</a:t>
            </a:r>
            <a:endParaRPr lang="en-US" sz="2800"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14</a:t>
            </a:fld>
            <a:endParaRPr lang="en-US"/>
          </a:p>
        </p:txBody>
      </p:sp>
      <p:pic>
        <p:nvPicPr>
          <p:cNvPr id="6" name="Picture 5"/>
          <p:cNvPicPr>
            <a:picLocks noChangeAspect="1"/>
          </p:cNvPicPr>
          <p:nvPr/>
        </p:nvPicPr>
        <p:blipFill>
          <a:blip r:embed="rId2"/>
          <a:stretch>
            <a:fillRect/>
          </a:stretch>
        </p:blipFill>
        <p:spPr>
          <a:xfrm>
            <a:off x="314469" y="1010706"/>
            <a:ext cx="4414550" cy="152957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314469" y="2748018"/>
            <a:ext cx="4414550" cy="1712480"/>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314469" y="4682399"/>
            <a:ext cx="4414550" cy="1693632"/>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4888013" y="4582393"/>
            <a:ext cx="4198590" cy="1793638"/>
          </a:xfrm>
          <a:prstGeom prst="rect">
            <a:avLst/>
          </a:prstGeom>
          <a:ln>
            <a:solidFill>
              <a:schemeClr val="accent1"/>
            </a:solidFill>
          </a:ln>
        </p:spPr>
      </p:pic>
      <p:sp>
        <p:nvSpPr>
          <p:cNvPr id="10" name="Rectangle 9"/>
          <p:cNvSpPr/>
          <p:nvPr/>
        </p:nvSpPr>
        <p:spPr>
          <a:xfrm>
            <a:off x="4888013" y="1010706"/>
            <a:ext cx="4025077" cy="2308324"/>
          </a:xfrm>
          <a:prstGeom prst="rect">
            <a:avLst/>
          </a:prstGeom>
        </p:spPr>
        <p:txBody>
          <a:bodyPr wrap="squar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The subclass Apple implicitly </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invokes the no-</a:t>
            </a:r>
            <a:r>
              <a:rPr lang="en-US"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arg</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constructor</a:t>
            </a:r>
            <a:r>
              <a:rPr lang="en-US" dirty="0">
                <a:latin typeface="Times New Roman" panose="02020603050405020304" pitchFamily="18" charset="0"/>
                <a:ea typeface="Cambria" panose="02040503050406030204" pitchFamily="18" charset="0"/>
                <a:cs typeface="Times New Roman" panose="02020603050405020304" pitchFamily="18" charset="0"/>
              </a:rPr>
              <a:t> of the superclass Fruit.</a:t>
            </a:r>
          </a:p>
          <a:p>
            <a:r>
              <a:rPr lang="en-US" dirty="0">
                <a:latin typeface="Times New Roman" panose="02020603050405020304" pitchFamily="18" charset="0"/>
                <a:ea typeface="Cambria" panose="02040503050406030204" pitchFamily="18" charset="0"/>
                <a:cs typeface="Times New Roman" panose="02020603050405020304" pitchFamily="18" charset="0"/>
              </a:rPr>
              <a:t>However, there is no such constructor in the superclass. The compiler </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doesn’t add a default one </a:t>
            </a:r>
            <a:r>
              <a:rPr lang="en-US" dirty="0">
                <a:latin typeface="Times New Roman" panose="02020603050405020304" pitchFamily="18" charset="0"/>
                <a:ea typeface="Cambria" panose="02040503050406030204" pitchFamily="18" charset="0"/>
                <a:cs typeface="Times New Roman" panose="02020603050405020304" pitchFamily="18" charset="0"/>
              </a:rPr>
              <a:t>because it </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contains a </a:t>
            </a:r>
          </a:p>
          <a:p>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parameterized constructor</a:t>
            </a:r>
            <a:r>
              <a:rPr lang="en-US" dirty="0">
                <a:latin typeface="Times New Roman" panose="02020603050405020304" pitchFamily="18" charset="0"/>
                <a:ea typeface="Cambria" panose="02040503050406030204" pitchFamily="18" charset="0"/>
                <a:cs typeface="Times New Roman" panose="02020603050405020304" pitchFamily="18" charset="0"/>
              </a:rPr>
              <a:t>.</a:t>
            </a:r>
          </a:p>
          <a:p>
            <a:endParaRPr lang="en-US" dirty="0">
              <a:latin typeface="Times New Roman" panose="02020603050405020304" pitchFamily="18" charset="0"/>
              <a:ea typeface="Cambria" panose="02040503050406030204" pitchFamily="18" charset="0"/>
              <a:cs typeface="Times New Roman" panose="02020603050405020304" pitchFamily="18" charset="0"/>
            </a:endParaRPr>
          </a:p>
          <a:p>
            <a:r>
              <a:rPr lang="en-US" dirty="0">
                <a:latin typeface="Times New Roman" panose="02020603050405020304" pitchFamily="18" charset="0"/>
                <a:ea typeface="Cambria" panose="02040503050406030204" pitchFamily="18" charset="0"/>
                <a:cs typeface="Times New Roman" panose="02020603050405020304" pitchFamily="18" charset="0"/>
              </a:rPr>
              <a:t>Thus, A compilation error occurs.</a:t>
            </a:r>
          </a:p>
        </p:txBody>
      </p:sp>
      <p:sp>
        <p:nvSpPr>
          <p:cNvPr id="11" name="Rectangle 10"/>
          <p:cNvSpPr/>
          <p:nvPr/>
        </p:nvSpPr>
        <p:spPr>
          <a:xfrm>
            <a:off x="4974769" y="3604258"/>
            <a:ext cx="4025077" cy="923330"/>
          </a:xfrm>
          <a:prstGeom prst="rect">
            <a:avLst/>
          </a:prstGeom>
        </p:spPr>
        <p:txBody>
          <a:bodyPr wrap="squar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The subclass calls the parameterized Constructor using super(name). So, no compilation error occurs</a:t>
            </a:r>
          </a:p>
        </p:txBody>
      </p:sp>
    </p:spTree>
    <p:extLst>
      <p:ext uri="{BB962C8B-B14F-4D97-AF65-F5344CB8AC3E}">
        <p14:creationId xmlns:p14="http://schemas.microsoft.com/office/powerpoint/2010/main" val="300950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1800"/>
              </a:spcBef>
            </a:pPr>
            <a:r>
              <a:rPr lang="en-US" sz="2400" dirty="0"/>
              <a:t>The keyword </a:t>
            </a:r>
            <a:r>
              <a:rPr lang="en-US" sz="2400" dirty="0">
                <a:solidFill>
                  <a:schemeClr val="accent5"/>
                </a:solidFill>
              </a:rPr>
              <a:t>super</a:t>
            </a:r>
            <a:r>
              <a:rPr lang="en-US" sz="2400" dirty="0"/>
              <a:t> refers to the superclass of the class in which super keyword appears. </a:t>
            </a:r>
          </a:p>
          <a:p>
            <a:pPr>
              <a:spcBef>
                <a:spcPts val="1800"/>
              </a:spcBef>
            </a:pPr>
            <a:r>
              <a:rPr lang="en-US" sz="2400" dirty="0"/>
              <a:t>It can be only used in the child class in two ways:</a:t>
            </a:r>
          </a:p>
          <a:p>
            <a:pPr lvl="1"/>
            <a:r>
              <a:rPr lang="en-US" sz="2000" dirty="0"/>
              <a:t>To call a </a:t>
            </a:r>
            <a:r>
              <a:rPr lang="en-US" sz="2000" dirty="0">
                <a:solidFill>
                  <a:srgbClr val="FF0000"/>
                </a:solidFill>
              </a:rPr>
              <a:t>direct parent </a:t>
            </a:r>
            <a:r>
              <a:rPr lang="en-US" sz="2000" dirty="0">
                <a:solidFill>
                  <a:schemeClr val="accent5"/>
                </a:solidFill>
              </a:rPr>
              <a:t>constructor</a:t>
            </a:r>
            <a:r>
              <a:rPr lang="en-US" sz="2000" dirty="0"/>
              <a:t>:</a:t>
            </a:r>
          </a:p>
          <a:p>
            <a:pPr lvl="2"/>
            <a:r>
              <a:rPr lang="en-US" sz="1600" dirty="0"/>
              <a:t>Use arguments to specify the desired constructor. </a:t>
            </a:r>
            <a:r>
              <a:rPr lang="en-US" sz="1600" dirty="0">
                <a:solidFill>
                  <a:schemeClr val="accent5"/>
                </a:solidFill>
              </a:rPr>
              <a:t>super();</a:t>
            </a:r>
            <a:r>
              <a:rPr lang="en-US" sz="1600" dirty="0"/>
              <a:t>  or </a:t>
            </a:r>
            <a:r>
              <a:rPr lang="en-US" sz="1600" dirty="0">
                <a:solidFill>
                  <a:srgbClr val="FF0000"/>
                </a:solidFill>
              </a:rPr>
              <a:t>super(name);</a:t>
            </a:r>
          </a:p>
          <a:p>
            <a:pPr lvl="1"/>
            <a:r>
              <a:rPr lang="en-US" sz="2000" dirty="0"/>
              <a:t>To call direct parent </a:t>
            </a:r>
            <a:r>
              <a:rPr lang="en-US" sz="2000" dirty="0">
                <a:solidFill>
                  <a:schemeClr val="accent5"/>
                </a:solidFill>
              </a:rPr>
              <a:t>methods</a:t>
            </a:r>
            <a:r>
              <a:rPr lang="en-US" sz="2000" dirty="0"/>
              <a:t>, even the overridden methods.</a:t>
            </a:r>
          </a:p>
          <a:p>
            <a:pPr lvl="2"/>
            <a:r>
              <a:rPr lang="en-US" dirty="0" err="1"/>
              <a:t>super.method</a:t>
            </a:r>
            <a:r>
              <a:rPr lang="en-US" dirty="0"/>
              <a:t>(arguments); // </a:t>
            </a:r>
            <a:r>
              <a:rPr lang="en-US" dirty="0" err="1"/>
              <a:t>super.super.method</a:t>
            </a:r>
            <a:r>
              <a:rPr lang="en-US" dirty="0"/>
              <a:t>(); is not allowed.</a:t>
            </a:r>
          </a:p>
          <a:p>
            <a:pPr lvl="1"/>
            <a:r>
              <a:rPr lang="en-US" sz="2000" dirty="0"/>
              <a:t>To access a direct parent </a:t>
            </a:r>
            <a:r>
              <a:rPr lang="en-US" sz="2000" dirty="0" err="1">
                <a:solidFill>
                  <a:schemeClr val="accent5"/>
                </a:solidFill>
              </a:rPr>
              <a:t>dataField</a:t>
            </a:r>
            <a:r>
              <a:rPr lang="en-US" sz="2000" dirty="0"/>
              <a:t>.  </a:t>
            </a:r>
          </a:p>
          <a:p>
            <a:pPr lvl="2"/>
            <a:r>
              <a:rPr lang="en-US" dirty="0" err="1"/>
              <a:t>super.dataField</a:t>
            </a:r>
            <a:endParaRPr lang="en-US" dirty="0"/>
          </a:p>
          <a:p>
            <a:pPr>
              <a:spcBef>
                <a:spcPts val="1800"/>
              </a:spcBef>
            </a:pPr>
            <a:r>
              <a:rPr lang="en-US" sz="2400" dirty="0"/>
              <a:t>It must be the first line of the child constructor.</a:t>
            </a:r>
          </a:p>
          <a:p>
            <a:pPr>
              <a:spcBef>
                <a:spcPts val="1800"/>
              </a:spcBef>
            </a:pPr>
            <a:r>
              <a:rPr lang="en-US" sz="2400" dirty="0"/>
              <a:t>You can not call the constructor using its name.</a:t>
            </a:r>
          </a:p>
        </p:txBody>
      </p:sp>
      <p:sp>
        <p:nvSpPr>
          <p:cNvPr id="3" name="Title 2"/>
          <p:cNvSpPr>
            <a:spLocks noGrp="1"/>
          </p:cNvSpPr>
          <p:nvPr>
            <p:ph type="ctrTitle"/>
          </p:nvPr>
        </p:nvSpPr>
        <p:spPr/>
        <p:txBody>
          <a:bodyPr/>
          <a:lstStyle/>
          <a:p>
            <a:r>
              <a:rPr lang="en-US" dirty="0"/>
              <a:t>Using the super Keyword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15</a:t>
            </a:fld>
            <a:endParaRPr lang="en-US"/>
          </a:p>
        </p:txBody>
      </p:sp>
      <p:sp>
        <p:nvSpPr>
          <p:cNvPr id="6" name="Rectangle 5"/>
          <p:cNvSpPr/>
          <p:nvPr/>
        </p:nvSpPr>
        <p:spPr>
          <a:xfrm>
            <a:off x="1671932" y="5955796"/>
            <a:ext cx="6760717" cy="400110"/>
          </a:xfrm>
          <a:prstGeom prst="rect">
            <a:avLst/>
          </a:prstGeom>
        </p:spPr>
        <p:txBody>
          <a:bodyPr wrap="square">
            <a:spAutoFit/>
          </a:bodyPr>
          <a:lstStyle/>
          <a:p>
            <a:r>
              <a:rPr lang="en-US" sz="2000" b="1" dirty="0">
                <a:solidFill>
                  <a:srgbClr val="FF0000"/>
                </a:solidFill>
                <a:latin typeface="Garamond" panose="02020404030301010803" pitchFamily="18" charset="0"/>
              </a:rPr>
              <a:t>Why do we need to call the constructor of the super class?</a:t>
            </a:r>
          </a:p>
        </p:txBody>
      </p:sp>
    </p:spTree>
    <p:extLst>
      <p:ext uri="{BB962C8B-B14F-4D97-AF65-F5344CB8AC3E}">
        <p14:creationId xmlns:p14="http://schemas.microsoft.com/office/powerpoint/2010/main" val="198217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476137" y="3219440"/>
            <a:ext cx="3794470" cy="3192436"/>
          </a:xfrm>
          <a:prstGeom prst="rect">
            <a:avLst/>
          </a:prstGeom>
        </p:spPr>
      </p:pic>
      <p:sp>
        <p:nvSpPr>
          <p:cNvPr id="2" name="Content Placeholder 1"/>
          <p:cNvSpPr>
            <a:spLocks noGrp="1"/>
          </p:cNvSpPr>
          <p:nvPr>
            <p:ph idx="1"/>
          </p:nvPr>
        </p:nvSpPr>
        <p:spPr>
          <a:xfrm>
            <a:off x="311617" y="951041"/>
            <a:ext cx="5370180" cy="2268399"/>
          </a:xfrm>
        </p:spPr>
        <p:txBody>
          <a:bodyPr>
            <a:normAutofit/>
          </a:bodyPr>
          <a:lstStyle/>
          <a:p>
            <a:r>
              <a:rPr lang="en-US" sz="1800" dirty="0"/>
              <a:t>Method overriding is modifying the implementation of a method defined in a superclass by its subclass.</a:t>
            </a:r>
          </a:p>
          <a:p>
            <a:r>
              <a:rPr lang="en-US" sz="1800" dirty="0"/>
              <a:t>To override a method, the method must be defined in the subclass using the same:</a:t>
            </a:r>
          </a:p>
          <a:p>
            <a:pPr lvl="1"/>
            <a:r>
              <a:rPr lang="en-US" sz="1800" dirty="0">
                <a:solidFill>
                  <a:srgbClr val="FF0000"/>
                </a:solidFill>
              </a:rPr>
              <a:t>Signature and return type.</a:t>
            </a:r>
            <a:r>
              <a:rPr lang="en-US" sz="1800" dirty="0"/>
              <a:t>  Can be compatible return type.</a:t>
            </a:r>
          </a:p>
        </p:txBody>
      </p:sp>
      <p:sp>
        <p:nvSpPr>
          <p:cNvPr id="3" name="Title 2"/>
          <p:cNvSpPr>
            <a:spLocks noGrp="1"/>
          </p:cNvSpPr>
          <p:nvPr>
            <p:ph type="ctrTitle"/>
          </p:nvPr>
        </p:nvSpPr>
        <p:spPr/>
        <p:txBody>
          <a:bodyPr/>
          <a:lstStyle/>
          <a:p>
            <a:r>
              <a:rPr lang="en-US" dirty="0"/>
              <a:t>Overriding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16</a:t>
            </a:fld>
            <a:endParaRPr lang="en-US"/>
          </a:p>
        </p:txBody>
      </p:sp>
      <p:sp>
        <p:nvSpPr>
          <p:cNvPr id="7" name="Freeform 6"/>
          <p:cNvSpPr/>
          <p:nvPr/>
        </p:nvSpPr>
        <p:spPr>
          <a:xfrm>
            <a:off x="2177580" y="3308824"/>
            <a:ext cx="1047183" cy="2214182"/>
          </a:xfrm>
          <a:custGeom>
            <a:avLst/>
            <a:gdLst>
              <a:gd name="connsiteX0" fmla="*/ 0 w 5180434"/>
              <a:gd name="connsiteY0" fmla="*/ 2558293 h 2748245"/>
              <a:gd name="connsiteX1" fmla="*/ 381000 w 5180434"/>
              <a:gd name="connsiteY1" fmla="*/ 2580065 h 2748245"/>
              <a:gd name="connsiteX2" fmla="*/ 4735286 w 5180434"/>
              <a:gd name="connsiteY2" fmla="*/ 2569179 h 2748245"/>
              <a:gd name="connsiteX3" fmla="*/ 4506686 w 5180434"/>
              <a:gd name="connsiteY3" fmla="*/ 206979 h 2748245"/>
              <a:gd name="connsiteX4" fmla="*/ 43543 w 5180434"/>
              <a:gd name="connsiteY4" fmla="*/ 272293 h 27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434" h="2748245">
                <a:moveTo>
                  <a:pt x="0" y="2558293"/>
                </a:moveTo>
                <a:lnTo>
                  <a:pt x="381000" y="2580065"/>
                </a:lnTo>
                <a:cubicBezTo>
                  <a:pt x="1170214" y="2581879"/>
                  <a:pt x="4047672" y="2964693"/>
                  <a:pt x="4735286" y="2569179"/>
                </a:cubicBezTo>
                <a:cubicBezTo>
                  <a:pt x="5422900" y="2173665"/>
                  <a:pt x="5288643" y="589793"/>
                  <a:pt x="4506686" y="206979"/>
                </a:cubicBezTo>
                <a:cubicBezTo>
                  <a:pt x="3724729" y="-175835"/>
                  <a:pt x="1884136" y="48229"/>
                  <a:pt x="43543" y="2722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75087" y="3825330"/>
            <a:ext cx="1051772" cy="2211067"/>
          </a:xfrm>
          <a:custGeom>
            <a:avLst/>
            <a:gdLst>
              <a:gd name="connsiteX0" fmla="*/ 1432941 w 1432941"/>
              <a:gd name="connsiteY0" fmla="*/ 2546726 h 2776123"/>
              <a:gd name="connsiteX1" fmla="*/ 61341 w 1432941"/>
              <a:gd name="connsiteY1" fmla="*/ 2546726 h 2776123"/>
              <a:gd name="connsiteX2" fmla="*/ 355255 w 1432941"/>
              <a:gd name="connsiteY2" fmla="*/ 162754 h 2776123"/>
              <a:gd name="connsiteX3" fmla="*/ 1400284 w 1432941"/>
              <a:gd name="connsiteY3" fmla="*/ 206297 h 2776123"/>
              <a:gd name="connsiteX4" fmla="*/ 1400284 w 1432941"/>
              <a:gd name="connsiteY4" fmla="*/ 206297 h 2776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941" h="2776123">
                <a:moveTo>
                  <a:pt x="1432941" y="2546726"/>
                </a:moveTo>
                <a:cubicBezTo>
                  <a:pt x="836948" y="2745390"/>
                  <a:pt x="240955" y="2944055"/>
                  <a:pt x="61341" y="2546726"/>
                </a:cubicBezTo>
                <a:cubicBezTo>
                  <a:pt x="-118273" y="2149397"/>
                  <a:pt x="132098" y="552825"/>
                  <a:pt x="355255" y="162754"/>
                </a:cubicBezTo>
                <a:cubicBezTo>
                  <a:pt x="578412" y="-227318"/>
                  <a:pt x="1400284" y="206297"/>
                  <a:pt x="1400284" y="206297"/>
                </a:cubicBezTo>
                <a:lnTo>
                  <a:pt x="1400284" y="206297"/>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Rectangle 9"/>
          <p:cNvSpPr/>
          <p:nvPr/>
        </p:nvSpPr>
        <p:spPr>
          <a:xfrm>
            <a:off x="3413759" y="2939492"/>
            <a:ext cx="2316480" cy="369332"/>
          </a:xfrm>
          <a:prstGeom prst="rect">
            <a:avLst/>
          </a:prstGeom>
        </p:spPr>
        <p:txBody>
          <a:bodyPr wrap="square">
            <a:spAutoFit/>
          </a:bodyPr>
          <a:lstStyle/>
          <a:p>
            <a:r>
              <a:rPr lang="en-US" b="1" dirty="0">
                <a:solidFill>
                  <a:srgbClr val="FF0000"/>
                </a:solidFill>
                <a:latin typeface="Garamond" panose="02020404030301010803" pitchFamily="18" charset="0"/>
              </a:rPr>
              <a:t>covariant return type </a:t>
            </a:r>
            <a:endParaRPr lang="en-US" dirty="0">
              <a:solidFill>
                <a:srgbClr val="FF0000"/>
              </a:solidFill>
              <a:latin typeface="Garamond" panose="02020404030301010803" pitchFamily="18" charset="0"/>
            </a:endParaRPr>
          </a:p>
        </p:txBody>
      </p:sp>
      <p:sp>
        <p:nvSpPr>
          <p:cNvPr id="11" name="Rectangle 10"/>
          <p:cNvSpPr/>
          <p:nvPr/>
        </p:nvSpPr>
        <p:spPr>
          <a:xfrm>
            <a:off x="4435127" y="3694462"/>
            <a:ext cx="4613682" cy="954107"/>
          </a:xfrm>
          <a:prstGeom prst="rect">
            <a:avLst/>
          </a:prstGeom>
          <a:solidFill>
            <a:schemeClr val="accent6">
              <a:lumMod val="20000"/>
              <a:lumOff val="80000"/>
              <a:alpha val="2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latin typeface="Cambria" panose="02040503050406030204" pitchFamily="18" charset="0"/>
                <a:ea typeface="Cambria" panose="02040503050406030204" pitchFamily="18" charset="0"/>
              </a:rPr>
              <a:t>Compatible means: a subtype of the overridden method’s return type.</a:t>
            </a:r>
          </a:p>
          <a:p>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A child class type is compatible with a parent class type.</a:t>
            </a:r>
          </a:p>
        </p:txBody>
      </p:sp>
      <p:pic>
        <p:nvPicPr>
          <p:cNvPr id="14" name="Picture 13"/>
          <p:cNvPicPr>
            <a:picLocks noChangeAspect="1"/>
          </p:cNvPicPr>
          <p:nvPr/>
        </p:nvPicPr>
        <p:blipFill>
          <a:blip r:embed="rId3"/>
          <a:stretch>
            <a:fillRect/>
          </a:stretch>
        </p:blipFill>
        <p:spPr>
          <a:xfrm>
            <a:off x="5310622" y="4662999"/>
            <a:ext cx="2853723" cy="1748877"/>
          </a:xfrm>
          <a:prstGeom prst="rect">
            <a:avLst/>
          </a:prstGeom>
        </p:spPr>
      </p:pic>
      <p:pic>
        <p:nvPicPr>
          <p:cNvPr id="15" name="Picture 14"/>
          <p:cNvPicPr>
            <a:picLocks noChangeAspect="1"/>
          </p:cNvPicPr>
          <p:nvPr/>
        </p:nvPicPr>
        <p:blipFill>
          <a:blip r:embed="rId4"/>
          <a:stretch>
            <a:fillRect/>
          </a:stretch>
        </p:blipFill>
        <p:spPr>
          <a:xfrm>
            <a:off x="6579351" y="951041"/>
            <a:ext cx="1963397" cy="2694449"/>
          </a:xfrm>
          <a:prstGeom prst="rect">
            <a:avLst/>
          </a:prstGeom>
          <a:ln>
            <a:solidFill>
              <a:schemeClr val="accent1"/>
            </a:solidFill>
          </a:ln>
        </p:spPr>
      </p:pic>
    </p:spTree>
    <p:extLst>
      <p:ext uri="{BB962C8B-B14F-4D97-AF65-F5344CB8AC3E}">
        <p14:creationId xmlns:p14="http://schemas.microsoft.com/office/powerpoint/2010/main" val="269901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a:t>You can only override accessible instance methods.</a:t>
            </a:r>
          </a:p>
          <a:p>
            <a:pPr lvl="1"/>
            <a:r>
              <a:rPr lang="en-US" dirty="0"/>
              <a:t> </a:t>
            </a:r>
            <a:r>
              <a:rPr lang="en-US" dirty="0">
                <a:solidFill>
                  <a:srgbClr val="FF0000"/>
                </a:solidFill>
              </a:rPr>
              <a:t>private</a:t>
            </a:r>
            <a:r>
              <a:rPr lang="en-US" dirty="0"/>
              <a:t> methods cannot be overridden. They are not accessible outside their own class.</a:t>
            </a:r>
          </a:p>
          <a:p>
            <a:pPr marL="0" indent="0">
              <a:buNone/>
            </a:pPr>
            <a:endParaRPr lang="en-US" sz="2200" dirty="0"/>
          </a:p>
          <a:p>
            <a:r>
              <a:rPr lang="en-US" sz="2200" dirty="0"/>
              <a:t>To invoke</a:t>
            </a:r>
            <a:r>
              <a:rPr lang="en-US" sz="2400" dirty="0"/>
              <a:t> an overridden/hidden superclass method from a subclass, use</a:t>
            </a:r>
            <a:r>
              <a:rPr lang="en-US" sz="2000" dirty="0"/>
              <a:t>  </a:t>
            </a:r>
            <a:r>
              <a:rPr lang="en-US" dirty="0" err="1"/>
              <a:t>super.method</a:t>
            </a:r>
            <a:r>
              <a:rPr lang="en-US" dirty="0"/>
              <a:t>() or </a:t>
            </a:r>
            <a:r>
              <a:rPr lang="en-US" dirty="0" err="1"/>
              <a:t>super.method</a:t>
            </a:r>
            <a:r>
              <a:rPr lang="en-US" dirty="0"/>
              <a:t>(</a:t>
            </a:r>
            <a:r>
              <a:rPr lang="en-US" dirty="0" err="1"/>
              <a:t>args</a:t>
            </a:r>
            <a:r>
              <a:rPr lang="en-US" dirty="0"/>
              <a:t>). </a:t>
            </a:r>
          </a:p>
          <a:p>
            <a:endParaRPr lang="en-US" sz="2000" dirty="0"/>
          </a:p>
        </p:txBody>
      </p:sp>
      <p:sp>
        <p:nvSpPr>
          <p:cNvPr id="3" name="Title 2"/>
          <p:cNvSpPr>
            <a:spLocks noGrp="1"/>
          </p:cNvSpPr>
          <p:nvPr>
            <p:ph type="ctrTitle"/>
          </p:nvPr>
        </p:nvSpPr>
        <p:spPr/>
        <p:txBody>
          <a:bodyPr/>
          <a:lstStyle/>
          <a:p>
            <a:r>
              <a:rPr lang="en-US" dirty="0"/>
              <a:t>Overriding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17</a:t>
            </a:fld>
            <a:endParaRPr lang="en-US"/>
          </a:p>
        </p:txBody>
      </p:sp>
    </p:spTree>
    <p:extLst>
      <p:ext uri="{BB962C8B-B14F-4D97-AF65-F5344CB8AC3E}">
        <p14:creationId xmlns:p14="http://schemas.microsoft.com/office/powerpoint/2010/main" val="1761116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1" y="910160"/>
            <a:ext cx="8543637" cy="5179436"/>
          </a:xfrm>
        </p:spPr>
        <p:txBody>
          <a:bodyPr>
            <a:normAutofit/>
          </a:bodyPr>
          <a:lstStyle/>
          <a:p>
            <a:r>
              <a:rPr lang="en-US" sz="2200" dirty="0"/>
              <a:t>You can change the access permission of an overridden method in any way that makes access permissions more permissive(</a:t>
            </a:r>
            <a:r>
              <a:rPr lang="en-US" sz="1600" dirty="0"/>
              <a:t>not restricted</a:t>
            </a:r>
            <a:r>
              <a:rPr lang="en-US" sz="2200" dirty="0"/>
              <a:t>).</a:t>
            </a:r>
          </a:p>
          <a:p>
            <a:r>
              <a:rPr lang="en-US" sz="2200" dirty="0"/>
              <a:t>You cannot replace </a:t>
            </a:r>
            <a:r>
              <a:rPr lang="en-US" sz="2200" dirty="0">
                <a:solidFill>
                  <a:srgbClr val="FF0000"/>
                </a:solidFill>
              </a:rPr>
              <a:t>public/protected</a:t>
            </a:r>
            <a:r>
              <a:rPr lang="en-US" sz="2200" dirty="0"/>
              <a:t> by </a:t>
            </a:r>
            <a:r>
              <a:rPr lang="en-US" sz="2200" dirty="0">
                <a:solidFill>
                  <a:srgbClr val="FF0000"/>
                </a:solidFill>
              </a:rPr>
              <a:t>private</a:t>
            </a:r>
            <a:r>
              <a:rPr lang="en-US" sz="2200" dirty="0"/>
              <a:t> </a:t>
            </a:r>
          </a:p>
          <a:p>
            <a:pPr lvl="1"/>
            <a:r>
              <a:rPr lang="en-US" sz="2200" dirty="0"/>
              <a:t>Doing that would break the “is-a” relationship</a:t>
            </a:r>
          </a:p>
          <a:p>
            <a:pPr lvl="1"/>
            <a:r>
              <a:rPr lang="en-US" sz="2200" dirty="0"/>
              <a:t>It is required that all subclass objects be able to respond to method calls that are made to public methods declared in the super class.</a:t>
            </a:r>
          </a:p>
        </p:txBody>
      </p:sp>
      <p:sp>
        <p:nvSpPr>
          <p:cNvPr id="3" name="Title 2"/>
          <p:cNvSpPr>
            <a:spLocks noGrp="1"/>
          </p:cNvSpPr>
          <p:nvPr>
            <p:ph type="ctrTitle"/>
          </p:nvPr>
        </p:nvSpPr>
        <p:spPr/>
        <p:txBody>
          <a:bodyPr/>
          <a:lstStyle/>
          <a:p>
            <a:r>
              <a:rPr lang="en-US" dirty="0"/>
              <a:t>Overriding Methods: </a:t>
            </a:r>
            <a:r>
              <a:rPr lang="en-US" sz="2400" dirty="0"/>
              <a:t>Changing the Access Permission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18</a:t>
            </a:fld>
            <a:endParaRPr lang="en-US"/>
          </a:p>
        </p:txBody>
      </p:sp>
      <p:sp>
        <p:nvSpPr>
          <p:cNvPr id="6" name="Rectangle 5"/>
          <p:cNvSpPr/>
          <p:nvPr/>
        </p:nvSpPr>
        <p:spPr>
          <a:xfrm>
            <a:off x="6045808" y="6122406"/>
            <a:ext cx="2798010" cy="338554"/>
          </a:xfrm>
          <a:prstGeom prst="rect">
            <a:avLst/>
          </a:prstGeom>
        </p:spPr>
        <p:txBody>
          <a:bodyPr wrap="none">
            <a:spAutoFit/>
          </a:bodyPr>
          <a:lstStyle/>
          <a:p>
            <a:r>
              <a:rPr lang="en-US" sz="1600" b="1" dirty="0">
                <a:solidFill>
                  <a:srgbClr val="FF0000"/>
                </a:solidFill>
                <a:latin typeface="Garamond" panose="02020404030301010803" pitchFamily="18" charset="0"/>
              </a:rPr>
              <a:t>AccessModifierOverriden.java</a:t>
            </a:r>
          </a:p>
        </p:txBody>
      </p:sp>
      <p:graphicFrame>
        <p:nvGraphicFramePr>
          <p:cNvPr id="7" name="Table 6"/>
          <p:cNvGraphicFramePr>
            <a:graphicFrameLocks noGrp="1"/>
          </p:cNvGraphicFramePr>
          <p:nvPr>
            <p:extLst>
              <p:ext uri="{D42A27DB-BD31-4B8C-83A1-F6EECF244321}">
                <p14:modId xmlns:p14="http://schemas.microsoft.com/office/powerpoint/2010/main" val="2255190523"/>
              </p:ext>
            </p:extLst>
          </p:nvPr>
        </p:nvGraphicFramePr>
        <p:xfrm>
          <a:off x="800775" y="3373431"/>
          <a:ext cx="7888730" cy="2722711"/>
        </p:xfrm>
        <a:graphic>
          <a:graphicData uri="http://schemas.openxmlformats.org/drawingml/2006/table">
            <a:tbl>
              <a:tblPr firstRow="1" bandRow="1">
                <a:tableStyleId>{5940675A-B579-460E-94D1-54222C63F5DA}</a:tableStyleId>
              </a:tblPr>
              <a:tblGrid>
                <a:gridCol w="2828217">
                  <a:extLst>
                    <a:ext uri="{9D8B030D-6E8A-4147-A177-3AD203B41FA5}">
                      <a16:colId xmlns:a16="http://schemas.microsoft.com/office/drawing/2014/main" val="773918649"/>
                    </a:ext>
                  </a:extLst>
                </a:gridCol>
                <a:gridCol w="5060513">
                  <a:extLst>
                    <a:ext uri="{9D8B030D-6E8A-4147-A177-3AD203B41FA5}">
                      <a16:colId xmlns:a16="http://schemas.microsoft.com/office/drawing/2014/main" val="2154598362"/>
                    </a:ext>
                  </a:extLst>
                </a:gridCol>
              </a:tblGrid>
              <a:tr h="497671">
                <a:tc>
                  <a:txBody>
                    <a:bodyPr/>
                    <a:lstStyle/>
                    <a:p>
                      <a:pPr algn="ctr"/>
                      <a:r>
                        <a:rPr lang="en-US" sz="1800" b="1" dirty="0">
                          <a:latin typeface="Garamond" panose="02020404030301010803" pitchFamily="18" charset="0"/>
                        </a:rPr>
                        <a:t>Method in the base class</a:t>
                      </a:r>
                    </a:p>
                  </a:txBody>
                  <a:tcPr anchor="ctr">
                    <a:solidFill>
                      <a:schemeClr val="accent6">
                        <a:lumMod val="20000"/>
                        <a:lumOff val="80000"/>
                      </a:schemeClr>
                    </a:solidFill>
                  </a:tcPr>
                </a:tc>
                <a:tc>
                  <a:txBody>
                    <a:bodyPr/>
                    <a:lstStyle/>
                    <a:p>
                      <a:pPr algn="ctr"/>
                      <a:r>
                        <a:rPr lang="en-US" sz="1800" b="1" dirty="0">
                          <a:latin typeface="Garamond" panose="02020404030301010803" pitchFamily="18" charset="0"/>
                        </a:rPr>
                        <a:t>Method in the child class</a:t>
                      </a:r>
                    </a:p>
                  </a:txBody>
                  <a:tcPr anchor="ctr">
                    <a:solidFill>
                      <a:schemeClr val="accent6">
                        <a:lumMod val="20000"/>
                        <a:lumOff val="80000"/>
                      </a:schemeClr>
                    </a:solidFill>
                  </a:tcPr>
                </a:tc>
                <a:extLst>
                  <a:ext uri="{0D108BD9-81ED-4DB2-BD59-A6C34878D82A}">
                    <a16:rowId xmlns:a16="http://schemas.microsoft.com/office/drawing/2014/main" val="1638935220"/>
                  </a:ext>
                </a:extLst>
              </a:tr>
              <a:tr h="370840">
                <a:tc>
                  <a:txBody>
                    <a:bodyPr/>
                    <a:lstStyle/>
                    <a:p>
                      <a:pPr algn="ctr"/>
                      <a:r>
                        <a:rPr lang="en-US" sz="1600" dirty="0">
                          <a:latin typeface="Times New Roman" panose="02020603050405020304" pitchFamily="18" charset="0"/>
                          <a:cs typeface="Times New Roman" panose="02020603050405020304" pitchFamily="18" charset="0"/>
                        </a:rPr>
                        <a:t>Public</a:t>
                      </a:r>
                    </a:p>
                  </a:txBody>
                  <a:tcPr/>
                </a:tc>
                <a:tc>
                  <a:txBody>
                    <a:bodyPr/>
                    <a:lstStyle/>
                    <a:p>
                      <a:r>
                        <a:rPr lang="en-US" sz="1600" dirty="0">
                          <a:latin typeface="Times New Roman" panose="02020603050405020304" pitchFamily="18" charset="0"/>
                          <a:cs typeface="Times New Roman" panose="02020603050405020304" pitchFamily="18" charset="0"/>
                        </a:rPr>
                        <a:t>Public</a:t>
                      </a:r>
                    </a:p>
                  </a:txBody>
                  <a:tcPr/>
                </a:tc>
                <a:extLst>
                  <a:ext uri="{0D108BD9-81ED-4DB2-BD59-A6C34878D82A}">
                    <a16:rowId xmlns:a16="http://schemas.microsoft.com/office/drawing/2014/main" val="1687473745"/>
                  </a:ext>
                </a:extLst>
              </a:tr>
              <a:tr h="370840">
                <a:tc>
                  <a:txBody>
                    <a:bodyPr/>
                    <a:lstStyle/>
                    <a:p>
                      <a:pPr algn="ctr"/>
                      <a:r>
                        <a:rPr lang="en-US" sz="1600" dirty="0">
                          <a:latin typeface="Times New Roman" panose="02020603050405020304" pitchFamily="18" charset="0"/>
                          <a:cs typeface="Times New Roman" panose="02020603050405020304" pitchFamily="18" charset="0"/>
                        </a:rPr>
                        <a:t>Protected</a:t>
                      </a:r>
                    </a:p>
                  </a:txBody>
                  <a:tcPr/>
                </a:tc>
                <a:tc>
                  <a:txBody>
                    <a:bodyPr/>
                    <a:lstStyle/>
                    <a:p>
                      <a:r>
                        <a:rPr lang="en-US" sz="1600" dirty="0">
                          <a:latin typeface="Times New Roman" panose="02020603050405020304" pitchFamily="18" charset="0"/>
                          <a:cs typeface="Times New Roman" panose="02020603050405020304" pitchFamily="18" charset="0"/>
                        </a:rPr>
                        <a:t>Protected or public</a:t>
                      </a:r>
                    </a:p>
                  </a:txBody>
                  <a:tcPr/>
                </a:tc>
                <a:extLst>
                  <a:ext uri="{0D108BD9-81ED-4DB2-BD59-A6C34878D82A}">
                    <a16:rowId xmlns:a16="http://schemas.microsoft.com/office/drawing/2014/main" val="659129379"/>
                  </a:ext>
                </a:extLst>
              </a:tr>
              <a:tr h="370840">
                <a:tc>
                  <a:txBody>
                    <a:bodyPr/>
                    <a:lstStyle/>
                    <a:p>
                      <a:pPr algn="ctr"/>
                      <a:r>
                        <a:rPr lang="en-US" sz="1600" dirty="0">
                          <a:latin typeface="Times New Roman" panose="02020603050405020304" pitchFamily="18" charset="0"/>
                          <a:cs typeface="Times New Roman" panose="02020603050405020304" pitchFamily="18" charset="0"/>
                        </a:rPr>
                        <a:t>Default</a:t>
                      </a:r>
                    </a:p>
                  </a:txBody>
                  <a:tcPr/>
                </a:tc>
                <a:tc>
                  <a:txBody>
                    <a:bodyPr/>
                    <a:lstStyle/>
                    <a:p>
                      <a:r>
                        <a:rPr lang="en-US" sz="1600" dirty="0">
                          <a:latin typeface="Times New Roman" panose="02020603050405020304" pitchFamily="18" charset="0"/>
                          <a:cs typeface="Times New Roman" panose="02020603050405020304" pitchFamily="18" charset="0"/>
                        </a:rPr>
                        <a:t>Default, protected or public</a:t>
                      </a:r>
                    </a:p>
                  </a:txBody>
                  <a:tcPr/>
                </a:tc>
                <a:extLst>
                  <a:ext uri="{0D108BD9-81ED-4DB2-BD59-A6C34878D82A}">
                    <a16:rowId xmlns:a16="http://schemas.microsoft.com/office/drawing/2014/main" val="2285157731"/>
                  </a:ext>
                </a:extLst>
              </a:tr>
              <a:tr h="370840">
                <a:tc>
                  <a:txBody>
                    <a:bodyPr/>
                    <a:lstStyle/>
                    <a:p>
                      <a:pPr algn="ctr"/>
                      <a:r>
                        <a:rPr lang="en-US" sz="1600" dirty="0">
                          <a:latin typeface="Times New Roman" panose="02020603050405020304" pitchFamily="18" charset="0"/>
                          <a:cs typeface="Times New Roman" panose="02020603050405020304" pitchFamily="18" charset="0"/>
                        </a:rPr>
                        <a:t>Private</a:t>
                      </a:r>
                    </a:p>
                  </a:txBody>
                  <a:tcPr/>
                </a:tc>
                <a:tc>
                  <a:txBody>
                    <a:bodyPr/>
                    <a:lstStyle/>
                    <a:p>
                      <a:r>
                        <a:rPr lang="en-US" sz="1600" dirty="0">
                          <a:latin typeface="Times New Roman" panose="02020603050405020304" pitchFamily="18" charset="0"/>
                          <a:cs typeface="Times New Roman" panose="02020603050405020304" pitchFamily="18" charset="0"/>
                        </a:rPr>
                        <a:t>Private, default, protected or public </a:t>
                      </a:r>
                      <a:r>
                        <a:rPr lang="en-US" sz="1600" dirty="0">
                          <a:solidFill>
                            <a:srgbClr val="FF0000"/>
                          </a:solidFill>
                          <a:latin typeface="Times New Roman" panose="02020603050405020304" pitchFamily="18" charset="0"/>
                          <a:cs typeface="Times New Roman" panose="02020603050405020304" pitchFamily="18" charset="0"/>
                        </a:rPr>
                        <a:t>(not overridden )</a:t>
                      </a:r>
                    </a:p>
                  </a:txBody>
                  <a:tcPr/>
                </a:tc>
                <a:extLst>
                  <a:ext uri="{0D108BD9-81ED-4DB2-BD59-A6C34878D82A}">
                    <a16:rowId xmlns:a16="http://schemas.microsoft.com/office/drawing/2014/main" val="504155209"/>
                  </a:ext>
                </a:extLst>
              </a:tr>
              <a:tr h="370840">
                <a:tc>
                  <a:txBody>
                    <a:bodyPr/>
                    <a:lstStyle/>
                    <a:p>
                      <a:pPr algn="ctr"/>
                      <a:r>
                        <a:rPr lang="en-US" sz="1600" dirty="0">
                          <a:latin typeface="Times New Roman" panose="02020603050405020304" pitchFamily="18" charset="0"/>
                          <a:cs typeface="Times New Roman" panose="02020603050405020304" pitchFamily="18" charset="0"/>
                        </a:rPr>
                        <a:t>Instance </a:t>
                      </a:r>
                    </a:p>
                  </a:txBody>
                  <a:tcPr/>
                </a:tc>
                <a:tc>
                  <a:txBody>
                    <a:bodyPr/>
                    <a:lstStyle/>
                    <a:p>
                      <a:r>
                        <a:rPr lang="en-US" sz="1600" dirty="0">
                          <a:latin typeface="Times New Roman" panose="02020603050405020304" pitchFamily="18" charset="0"/>
                          <a:cs typeface="Times New Roman" panose="02020603050405020304" pitchFamily="18" charset="0"/>
                        </a:rPr>
                        <a:t>Instance. Otherwise (a compile-time error)</a:t>
                      </a:r>
                    </a:p>
                  </a:txBody>
                  <a:tcPr/>
                </a:tc>
                <a:extLst>
                  <a:ext uri="{0D108BD9-81ED-4DB2-BD59-A6C34878D82A}">
                    <a16:rowId xmlns:a16="http://schemas.microsoft.com/office/drawing/2014/main" val="4238116291"/>
                  </a:ext>
                </a:extLst>
              </a:tr>
              <a:tr h="370840">
                <a:tc>
                  <a:txBody>
                    <a:bodyPr/>
                    <a:lstStyle/>
                    <a:p>
                      <a:pPr algn="ctr"/>
                      <a:r>
                        <a:rPr lang="en-US" sz="1600" dirty="0">
                          <a:latin typeface="Times New Roman" panose="02020603050405020304" pitchFamily="18" charset="0"/>
                          <a:cs typeface="Times New Roman" panose="02020603050405020304" pitchFamily="18" charset="0"/>
                        </a:rPr>
                        <a:t>Static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Static. Otherwise (a compile-time error)  </a:t>
                      </a:r>
                      <a:r>
                        <a:rPr lang="en-US" sz="1600" dirty="0">
                          <a:solidFill>
                            <a:srgbClr val="FF0000"/>
                          </a:solidFill>
                          <a:latin typeface="Times New Roman" panose="02020603050405020304" pitchFamily="18" charset="0"/>
                          <a:cs typeface="Times New Roman" panose="02020603050405020304" pitchFamily="18" charset="0"/>
                        </a:rPr>
                        <a:t>(not overridden )</a:t>
                      </a:r>
                    </a:p>
                  </a:txBody>
                  <a:tcPr/>
                </a:tc>
                <a:extLst>
                  <a:ext uri="{0D108BD9-81ED-4DB2-BD59-A6C34878D82A}">
                    <a16:rowId xmlns:a16="http://schemas.microsoft.com/office/drawing/2014/main" val="1024642556"/>
                  </a:ext>
                </a:extLst>
              </a:tr>
            </a:tbl>
          </a:graphicData>
        </a:graphic>
      </p:graphicFrame>
      <p:sp>
        <p:nvSpPr>
          <p:cNvPr id="8" name="Rectangle 7"/>
          <p:cNvSpPr/>
          <p:nvPr/>
        </p:nvSpPr>
        <p:spPr>
          <a:xfrm>
            <a:off x="300181" y="6112547"/>
            <a:ext cx="4955213" cy="400110"/>
          </a:xfrm>
          <a:prstGeom prst="rect">
            <a:avLst/>
          </a:prstGeom>
        </p:spPr>
        <p:txBody>
          <a:bodyPr wrap="square">
            <a:spAutoFit/>
          </a:bodyPr>
          <a:lstStyle/>
          <a:p>
            <a:pPr algn="ctr"/>
            <a:r>
              <a:rPr lang="en-US" sz="2000" b="1" dirty="0">
                <a:solidFill>
                  <a:srgbClr val="FF0000"/>
                </a:solidFill>
                <a:latin typeface="Garamond" panose="02020404030301010803" pitchFamily="18" charset="0"/>
              </a:rPr>
              <a:t>A Subclass Cannot Weaken the Accessibility</a:t>
            </a:r>
          </a:p>
        </p:txBody>
      </p:sp>
    </p:spTree>
    <p:extLst>
      <p:ext uri="{BB962C8B-B14F-4D97-AF65-F5344CB8AC3E}">
        <p14:creationId xmlns:p14="http://schemas.microsoft.com/office/powerpoint/2010/main" val="207422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Defining multiple methods with the same name.</a:t>
            </a:r>
          </a:p>
          <a:p>
            <a:r>
              <a:rPr lang="en-US" dirty="0"/>
              <a:t>The compiler determines which method should be invoked by signature matching:</a:t>
            </a:r>
          </a:p>
          <a:p>
            <a:pPr lvl="1"/>
            <a:r>
              <a:rPr lang="en-US" dirty="0"/>
              <a:t>method name and parameter types and number of parameters.</a:t>
            </a:r>
          </a:p>
          <a:p>
            <a:r>
              <a:rPr lang="en-US" dirty="0"/>
              <a:t>Signature differentiate one from another.</a:t>
            </a:r>
          </a:p>
          <a:p>
            <a:endParaRPr lang="en-US" dirty="0"/>
          </a:p>
        </p:txBody>
      </p:sp>
      <p:sp>
        <p:nvSpPr>
          <p:cNvPr id="3" name="Title 2"/>
          <p:cNvSpPr>
            <a:spLocks noGrp="1"/>
          </p:cNvSpPr>
          <p:nvPr>
            <p:ph type="ctrTitle"/>
          </p:nvPr>
        </p:nvSpPr>
        <p:spPr/>
        <p:txBody>
          <a:bodyPr/>
          <a:lstStyle/>
          <a:p>
            <a:r>
              <a:rPr lang="en-US" dirty="0"/>
              <a:t>Overloading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19</a:t>
            </a:fld>
            <a:endParaRPr lang="en-US"/>
          </a:p>
        </p:txBody>
      </p:sp>
      <p:sp>
        <p:nvSpPr>
          <p:cNvPr id="5" name="Rectangle 4"/>
          <p:cNvSpPr/>
          <p:nvPr/>
        </p:nvSpPr>
        <p:spPr>
          <a:xfrm>
            <a:off x="314469" y="3970051"/>
            <a:ext cx="8254313" cy="1785104"/>
          </a:xfrm>
          <a:prstGeom prst="rect">
            <a:avLst/>
          </a:prstGeom>
        </p:spPr>
        <p:txBody>
          <a:bodyPr wrap="square">
            <a:spAutoFit/>
          </a:bodyPr>
          <a:lstStyle/>
          <a:p>
            <a:r>
              <a:rPr lang="en-US" b="1" dirty="0" err="1">
                <a:solidFill>
                  <a:schemeClr val="accent5"/>
                </a:solidFill>
                <a:latin typeface="Garamond" panose="02020404030301010803" pitchFamily="18" charset="0"/>
              </a:rPr>
              <a:t>printAge</a:t>
            </a:r>
            <a:r>
              <a:rPr lang="en-US" b="1" dirty="0">
                <a:latin typeface="Garamond" panose="02020404030301010803" pitchFamily="18" charset="0"/>
              </a:rPr>
              <a:t>( </a:t>
            </a:r>
            <a:r>
              <a:rPr lang="en-US" b="1" dirty="0" err="1">
                <a:solidFill>
                  <a:srgbClr val="FF0000"/>
                </a:solidFill>
                <a:latin typeface="Garamond" panose="02020404030301010803" pitchFamily="18" charset="0"/>
              </a:rPr>
              <a:t>int</a:t>
            </a:r>
            <a:r>
              <a:rPr lang="en-US" b="1" dirty="0">
                <a:solidFill>
                  <a:srgbClr val="FF0000"/>
                </a:solidFill>
                <a:latin typeface="Garamond" panose="02020404030301010803" pitchFamily="18" charset="0"/>
              </a:rPr>
              <a:t> age</a:t>
            </a:r>
            <a:r>
              <a:rPr lang="en-US" b="1" dirty="0">
                <a:latin typeface="Garamond" panose="02020404030301010803" pitchFamily="18" charset="0"/>
              </a:rPr>
              <a:t>) and </a:t>
            </a:r>
            <a:r>
              <a:rPr lang="en-US" b="1" dirty="0" err="1">
                <a:solidFill>
                  <a:schemeClr val="accent5"/>
                </a:solidFill>
                <a:latin typeface="Garamond" panose="02020404030301010803" pitchFamily="18" charset="0"/>
              </a:rPr>
              <a:t>printAge</a:t>
            </a:r>
            <a:r>
              <a:rPr lang="en-US" b="1" dirty="0">
                <a:latin typeface="Garamond" panose="02020404030301010803" pitchFamily="18" charset="0"/>
              </a:rPr>
              <a:t>( </a:t>
            </a:r>
            <a:r>
              <a:rPr lang="en-US" b="1" dirty="0">
                <a:solidFill>
                  <a:srgbClr val="FF0000"/>
                </a:solidFill>
                <a:latin typeface="Garamond" panose="02020404030301010803" pitchFamily="18" charset="0"/>
              </a:rPr>
              <a:t>double age </a:t>
            </a:r>
            <a:r>
              <a:rPr lang="en-US" b="1" dirty="0">
                <a:latin typeface="Garamond" panose="02020404030301010803" pitchFamily="18" charset="0"/>
              </a:rPr>
              <a:t>) are different</a:t>
            </a:r>
          </a:p>
          <a:p>
            <a:endParaRPr lang="en-US" b="1" dirty="0">
              <a:latin typeface="Garamond" panose="02020404030301010803" pitchFamily="18" charset="0"/>
            </a:endParaRPr>
          </a:p>
          <a:p>
            <a:r>
              <a:rPr lang="en-US" b="1" dirty="0" err="1">
                <a:solidFill>
                  <a:schemeClr val="accent1"/>
                </a:solidFill>
                <a:latin typeface="Garamond" panose="02020404030301010803" pitchFamily="18" charset="0"/>
              </a:rPr>
              <a:t>printAge</a:t>
            </a:r>
            <a:r>
              <a:rPr lang="en-US" b="1" dirty="0">
                <a:latin typeface="Garamond" panose="02020404030301010803" pitchFamily="18" charset="0"/>
              </a:rPr>
              <a:t>( </a:t>
            </a:r>
            <a:r>
              <a:rPr lang="en-US" b="1" dirty="0" err="1">
                <a:solidFill>
                  <a:srgbClr val="00B050"/>
                </a:solidFill>
                <a:latin typeface="Garamond" panose="02020404030301010803" pitchFamily="18" charset="0"/>
              </a:rPr>
              <a:t>int</a:t>
            </a:r>
            <a:r>
              <a:rPr lang="en-US" b="1" dirty="0">
                <a:solidFill>
                  <a:srgbClr val="00B050"/>
                </a:solidFill>
                <a:latin typeface="Garamond" panose="02020404030301010803" pitchFamily="18" charset="0"/>
              </a:rPr>
              <a:t> age</a:t>
            </a:r>
            <a:r>
              <a:rPr lang="en-US" b="1" dirty="0">
                <a:latin typeface="Garamond" panose="02020404030301010803" pitchFamily="18" charset="0"/>
              </a:rPr>
              <a:t>) and </a:t>
            </a:r>
            <a:r>
              <a:rPr lang="en-US" b="1" dirty="0" err="1">
                <a:solidFill>
                  <a:schemeClr val="accent5"/>
                </a:solidFill>
                <a:latin typeface="Garamond" panose="02020404030301010803" pitchFamily="18" charset="0"/>
              </a:rPr>
              <a:t>printAge</a:t>
            </a:r>
            <a:r>
              <a:rPr lang="en-US" b="1" dirty="0">
                <a:latin typeface="Garamond" panose="02020404030301010803" pitchFamily="18" charset="0"/>
              </a:rPr>
              <a:t>( </a:t>
            </a:r>
            <a:r>
              <a:rPr lang="en-US" b="1" dirty="0" err="1">
                <a:solidFill>
                  <a:srgbClr val="FF0000"/>
                </a:solidFill>
                <a:latin typeface="Garamond" panose="02020404030301010803" pitchFamily="18" charset="0"/>
              </a:rPr>
              <a:t>int</a:t>
            </a:r>
            <a:r>
              <a:rPr lang="en-US" b="1" dirty="0">
                <a:solidFill>
                  <a:srgbClr val="FF0000"/>
                </a:solidFill>
                <a:latin typeface="Garamond" panose="02020404030301010803" pitchFamily="18" charset="0"/>
              </a:rPr>
              <a:t> </a:t>
            </a:r>
            <a:r>
              <a:rPr lang="en-US" b="1" dirty="0" err="1">
                <a:solidFill>
                  <a:srgbClr val="FF0000"/>
                </a:solidFill>
                <a:latin typeface="Garamond" panose="02020404030301010803" pitchFamily="18" charset="0"/>
              </a:rPr>
              <a:t>myAge</a:t>
            </a:r>
            <a:r>
              <a:rPr lang="en-US" b="1" dirty="0">
                <a:solidFill>
                  <a:srgbClr val="FF0000"/>
                </a:solidFill>
                <a:latin typeface="Garamond" panose="02020404030301010803" pitchFamily="18" charset="0"/>
              </a:rPr>
              <a:t> </a:t>
            </a:r>
            <a:r>
              <a:rPr lang="en-US" b="1" dirty="0">
                <a:latin typeface="Garamond" panose="02020404030301010803" pitchFamily="18" charset="0"/>
              </a:rPr>
              <a:t>) are the same   </a:t>
            </a:r>
          </a:p>
          <a:p>
            <a:endParaRPr lang="en-US" b="1" dirty="0">
              <a:latin typeface="Garamond" panose="02020404030301010803" pitchFamily="18" charset="0"/>
            </a:endParaRPr>
          </a:p>
          <a:p>
            <a:r>
              <a:rPr lang="en-US" b="1" dirty="0" err="1">
                <a:solidFill>
                  <a:schemeClr val="accent1"/>
                </a:solidFill>
                <a:latin typeface="Garamond" panose="02020404030301010803" pitchFamily="18" charset="0"/>
              </a:rPr>
              <a:t>printAge</a:t>
            </a:r>
            <a:r>
              <a:rPr lang="en-US" b="1" dirty="0">
                <a:latin typeface="Garamond" panose="02020404030301010803" pitchFamily="18" charset="0"/>
              </a:rPr>
              <a:t>( </a:t>
            </a:r>
            <a:r>
              <a:rPr lang="en-US" b="1" dirty="0">
                <a:solidFill>
                  <a:srgbClr val="FF0000"/>
                </a:solidFill>
                <a:latin typeface="Garamond" panose="02020404030301010803" pitchFamily="18" charset="0"/>
              </a:rPr>
              <a:t>String name,  </a:t>
            </a:r>
            <a:r>
              <a:rPr lang="en-US" b="1" dirty="0" err="1">
                <a:solidFill>
                  <a:srgbClr val="FF0000"/>
                </a:solidFill>
                <a:latin typeface="Garamond" panose="02020404030301010803" pitchFamily="18" charset="0"/>
              </a:rPr>
              <a:t>int</a:t>
            </a:r>
            <a:r>
              <a:rPr lang="en-US" b="1" dirty="0">
                <a:solidFill>
                  <a:srgbClr val="FF0000"/>
                </a:solidFill>
                <a:latin typeface="Garamond" panose="02020404030301010803" pitchFamily="18" charset="0"/>
              </a:rPr>
              <a:t> age</a:t>
            </a:r>
            <a:r>
              <a:rPr lang="en-US" b="1" dirty="0">
                <a:latin typeface="Garamond" panose="02020404030301010803" pitchFamily="18" charset="0"/>
              </a:rPr>
              <a:t>) and </a:t>
            </a:r>
            <a:r>
              <a:rPr lang="en-US" b="1" dirty="0" err="1">
                <a:solidFill>
                  <a:schemeClr val="accent1"/>
                </a:solidFill>
                <a:latin typeface="Garamond" panose="02020404030301010803" pitchFamily="18" charset="0"/>
              </a:rPr>
              <a:t>printAge</a:t>
            </a:r>
            <a:r>
              <a:rPr lang="en-US" b="1" dirty="0">
                <a:latin typeface="Garamond" panose="02020404030301010803" pitchFamily="18" charset="0"/>
              </a:rPr>
              <a:t>( </a:t>
            </a:r>
            <a:r>
              <a:rPr lang="en-US" b="1" dirty="0" err="1">
                <a:solidFill>
                  <a:srgbClr val="FF0000"/>
                </a:solidFill>
                <a:latin typeface="Garamond" panose="02020404030301010803" pitchFamily="18" charset="0"/>
              </a:rPr>
              <a:t>int</a:t>
            </a:r>
            <a:r>
              <a:rPr lang="en-US" b="1" dirty="0">
                <a:solidFill>
                  <a:srgbClr val="FF0000"/>
                </a:solidFill>
                <a:latin typeface="Garamond" panose="02020404030301010803" pitchFamily="18" charset="0"/>
              </a:rPr>
              <a:t> age, String name</a:t>
            </a:r>
            <a:r>
              <a:rPr lang="en-US" b="1" dirty="0">
                <a:latin typeface="Garamond" panose="02020404030301010803" pitchFamily="18" charset="0"/>
              </a:rPr>
              <a:t>) are different</a:t>
            </a:r>
          </a:p>
          <a:p>
            <a:endParaRPr lang="en-US" sz="2000" b="1" dirty="0">
              <a:latin typeface="Garamond" panose="02020404030301010803" pitchFamily="18" charset="0"/>
            </a:endParaRPr>
          </a:p>
        </p:txBody>
      </p:sp>
      <p:sp>
        <p:nvSpPr>
          <p:cNvPr id="6" name="TextBox 5"/>
          <p:cNvSpPr txBox="1"/>
          <p:nvPr/>
        </p:nvSpPr>
        <p:spPr>
          <a:xfrm>
            <a:off x="8427417" y="4142412"/>
            <a:ext cx="311304"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7" name="TextBox 6"/>
          <p:cNvSpPr txBox="1"/>
          <p:nvPr/>
        </p:nvSpPr>
        <p:spPr>
          <a:xfrm>
            <a:off x="8427417" y="4511744"/>
            <a:ext cx="311304"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8" name="TextBox 7"/>
          <p:cNvSpPr txBox="1"/>
          <p:nvPr/>
        </p:nvSpPr>
        <p:spPr>
          <a:xfrm>
            <a:off x="8394997" y="5065742"/>
            <a:ext cx="311304"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353378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Motivation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a:t>
            </a:fld>
            <a:endParaRPr lang="en-US"/>
          </a:p>
        </p:txBody>
      </p:sp>
      <p:sp>
        <p:nvSpPr>
          <p:cNvPr id="7" name="Rectangle 6"/>
          <p:cNvSpPr>
            <a:spLocks noChangeArrowheads="1"/>
          </p:cNvSpPr>
          <p:nvPr/>
        </p:nvSpPr>
        <p:spPr bwMode="auto">
          <a:xfrm>
            <a:off x="6457080" y="2894325"/>
            <a:ext cx="2024815" cy="414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Student</a:t>
            </a:r>
          </a:p>
        </p:txBody>
      </p:sp>
      <p:sp>
        <p:nvSpPr>
          <p:cNvPr id="8" name="Rectangle 7"/>
          <p:cNvSpPr>
            <a:spLocks noChangeArrowheads="1"/>
          </p:cNvSpPr>
          <p:nvPr/>
        </p:nvSpPr>
        <p:spPr bwMode="auto">
          <a:xfrm>
            <a:off x="668008" y="2894325"/>
            <a:ext cx="2183030" cy="414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Faculty</a:t>
            </a:r>
          </a:p>
        </p:txBody>
      </p:sp>
      <p:sp>
        <p:nvSpPr>
          <p:cNvPr id="19" name="Rectangle 18"/>
          <p:cNvSpPr>
            <a:spLocks noChangeArrowheads="1"/>
          </p:cNvSpPr>
          <p:nvPr/>
        </p:nvSpPr>
        <p:spPr bwMode="auto">
          <a:xfrm>
            <a:off x="3550187" y="2894325"/>
            <a:ext cx="2183030" cy="414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Staff</a:t>
            </a:r>
          </a:p>
        </p:txBody>
      </p:sp>
      <p:grpSp>
        <p:nvGrpSpPr>
          <p:cNvPr id="34" name="Group 33"/>
          <p:cNvGrpSpPr/>
          <p:nvPr/>
        </p:nvGrpSpPr>
        <p:grpSpPr>
          <a:xfrm>
            <a:off x="1771880" y="1027767"/>
            <a:ext cx="5709965" cy="1866558"/>
            <a:chOff x="1857606" y="1823458"/>
            <a:chExt cx="5709965" cy="1866558"/>
          </a:xfrm>
        </p:grpSpPr>
        <p:sp>
          <p:nvSpPr>
            <p:cNvPr id="6" name="Rectangle 5"/>
            <p:cNvSpPr>
              <a:spLocks noChangeArrowheads="1"/>
            </p:cNvSpPr>
            <p:nvPr/>
          </p:nvSpPr>
          <p:spPr bwMode="auto">
            <a:xfrm>
              <a:off x="3727377" y="1823458"/>
              <a:ext cx="2024815" cy="4154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Person</a:t>
              </a:r>
            </a:p>
          </p:txBody>
        </p:sp>
        <p:grpSp>
          <p:nvGrpSpPr>
            <p:cNvPr id="33" name="Group 32"/>
            <p:cNvGrpSpPr/>
            <p:nvPr/>
          </p:nvGrpSpPr>
          <p:grpSpPr>
            <a:xfrm>
              <a:off x="1857606" y="2238888"/>
              <a:ext cx="5709965" cy="1451128"/>
              <a:chOff x="1857606" y="2238888"/>
              <a:chExt cx="5709965" cy="1451128"/>
            </a:xfrm>
          </p:grpSpPr>
          <p:cxnSp>
            <p:nvCxnSpPr>
              <p:cNvPr id="9" name="Elbow Connector 8"/>
              <p:cNvCxnSpPr/>
              <p:nvPr/>
            </p:nvCxnSpPr>
            <p:spPr>
              <a:xfrm rot="5400000" flipH="1" flipV="1">
                <a:off x="2579310" y="1517184"/>
                <a:ext cx="1451128" cy="2894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6200000" flipV="1">
                <a:off x="5434293" y="1556737"/>
                <a:ext cx="1451128" cy="28154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752142" y="2964451"/>
                <a:ext cx="0" cy="7255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grpSp>
      </p:grpSp>
      <p:sp>
        <p:nvSpPr>
          <p:cNvPr id="13" name="Content Placeholder 1"/>
          <p:cNvSpPr>
            <a:spLocks noGrp="1"/>
          </p:cNvSpPr>
          <p:nvPr>
            <p:ph idx="1"/>
          </p:nvPr>
        </p:nvSpPr>
        <p:spPr>
          <a:xfrm>
            <a:off x="285894" y="3682980"/>
            <a:ext cx="8543637" cy="2228998"/>
          </a:xfrm>
        </p:spPr>
        <p:txBody>
          <a:bodyPr>
            <a:normAutofit/>
          </a:bodyPr>
          <a:lstStyle/>
          <a:p>
            <a:r>
              <a:rPr lang="en-US" sz="2800" dirty="0"/>
              <a:t>Why do we need Inheritance?</a:t>
            </a:r>
          </a:p>
          <a:p>
            <a:pPr lvl="1"/>
            <a:r>
              <a:rPr lang="en-US" sz="2400" dirty="0">
                <a:solidFill>
                  <a:srgbClr val="FF0000"/>
                </a:solidFill>
              </a:rPr>
              <a:t>Code reusability:</a:t>
            </a:r>
          </a:p>
          <a:p>
            <a:pPr lvl="2"/>
            <a:r>
              <a:rPr lang="en-US" sz="2200" dirty="0"/>
              <a:t>Classes may have some common features and behaviors.</a:t>
            </a:r>
          </a:p>
          <a:p>
            <a:pPr lvl="2"/>
            <a:r>
              <a:rPr lang="en-US" sz="2200" dirty="0"/>
              <a:t>Can be generalized in a class that can be shared by other classes.</a:t>
            </a:r>
          </a:p>
        </p:txBody>
      </p:sp>
      <p:sp>
        <p:nvSpPr>
          <p:cNvPr id="14" name="Rectangle 13"/>
          <p:cNvSpPr/>
          <p:nvPr/>
        </p:nvSpPr>
        <p:spPr>
          <a:xfrm>
            <a:off x="6272636" y="3677940"/>
            <a:ext cx="2209259" cy="523220"/>
          </a:xfrm>
          <a:prstGeom prst="rect">
            <a:avLst/>
          </a:prstGeom>
        </p:spPr>
        <p:txBody>
          <a:bodyPr wrap="none">
            <a:spAutoFit/>
          </a:bodyPr>
          <a:lstStyle/>
          <a:p>
            <a:r>
              <a:rPr lang="en-US" sz="2800" b="1" dirty="0">
                <a:solidFill>
                  <a:srgbClr val="FF0000"/>
                </a:solidFill>
                <a:latin typeface="Garamond" panose="02020404030301010803" pitchFamily="18" charset="0"/>
              </a:rPr>
              <a:t>Code sharing</a:t>
            </a:r>
          </a:p>
        </p:txBody>
      </p:sp>
      <p:sp>
        <p:nvSpPr>
          <p:cNvPr id="15" name="Rectangle 14"/>
          <p:cNvSpPr/>
          <p:nvPr/>
        </p:nvSpPr>
        <p:spPr>
          <a:xfrm>
            <a:off x="6130778" y="4153210"/>
            <a:ext cx="2546338" cy="461665"/>
          </a:xfrm>
          <a:prstGeom prst="rect">
            <a:avLst/>
          </a:prstGeom>
        </p:spPr>
        <p:txBody>
          <a:bodyPr wrap="none">
            <a:spAutoFit/>
          </a:bodyPr>
          <a:lstStyle/>
          <a:p>
            <a:r>
              <a:rPr lang="en-US" sz="2400" b="1" dirty="0">
                <a:solidFill>
                  <a:srgbClr val="FF0000"/>
                </a:solidFill>
                <a:latin typeface="Garamond" panose="02020404030301010803" pitchFamily="18" charset="0"/>
              </a:rPr>
              <a:t>Avoid redundancy</a:t>
            </a:r>
          </a:p>
        </p:txBody>
      </p:sp>
      <p:sp>
        <p:nvSpPr>
          <p:cNvPr id="2" name="Rectangle 1"/>
          <p:cNvSpPr/>
          <p:nvPr/>
        </p:nvSpPr>
        <p:spPr>
          <a:xfrm>
            <a:off x="1338536" y="5917018"/>
            <a:ext cx="6844117" cy="369332"/>
          </a:xfrm>
          <a:prstGeom prst="rect">
            <a:avLst/>
          </a:prstGeom>
          <a:solidFill>
            <a:schemeClr val="accent6">
              <a:lumMod val="20000"/>
              <a:lumOff val="80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Create a special version of the class without rewriting the existing code.</a:t>
            </a:r>
          </a:p>
        </p:txBody>
      </p:sp>
    </p:spTree>
    <p:extLst>
      <p:ext uri="{BB962C8B-B14F-4D97-AF65-F5344CB8AC3E}">
        <p14:creationId xmlns:p14="http://schemas.microsoft.com/office/powerpoint/2010/main" val="237625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p:bldP spid="15"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Overridden Methods</a:t>
            </a:r>
          </a:p>
          <a:p>
            <a:pPr lvl="1"/>
            <a:r>
              <a:rPr lang="en-US" dirty="0"/>
              <a:t>Allow to define similar task in different ways for different classes.</a:t>
            </a:r>
          </a:p>
          <a:p>
            <a:pPr lvl="1"/>
            <a:r>
              <a:rPr lang="en-US" dirty="0"/>
              <a:t>In </a:t>
            </a:r>
            <a:r>
              <a:rPr lang="en-US" dirty="0">
                <a:solidFill>
                  <a:srgbClr val="FF0000"/>
                </a:solidFill>
              </a:rPr>
              <a:t>different classes </a:t>
            </a:r>
            <a:r>
              <a:rPr lang="en-US" dirty="0"/>
              <a:t>related by </a:t>
            </a:r>
            <a:r>
              <a:rPr lang="en-US" dirty="0">
                <a:solidFill>
                  <a:srgbClr val="FF0000"/>
                </a:solidFill>
              </a:rPr>
              <a:t>inheritance.</a:t>
            </a:r>
          </a:p>
          <a:p>
            <a:pPr lvl="1"/>
            <a:r>
              <a:rPr lang="en-US" dirty="0"/>
              <a:t>Have the </a:t>
            </a:r>
            <a:r>
              <a:rPr lang="en-US" dirty="0">
                <a:solidFill>
                  <a:schemeClr val="accent5"/>
                </a:solidFill>
              </a:rPr>
              <a:t>same signature.</a:t>
            </a:r>
          </a:p>
          <a:p>
            <a:pPr lvl="1"/>
            <a:endParaRPr lang="en-US" dirty="0"/>
          </a:p>
          <a:p>
            <a:r>
              <a:rPr lang="en-US" dirty="0"/>
              <a:t>Overloaded Methods</a:t>
            </a:r>
          </a:p>
          <a:p>
            <a:pPr lvl="1"/>
            <a:r>
              <a:rPr lang="en-US" dirty="0"/>
              <a:t>Allow to define similar task in different ways for different data.</a:t>
            </a:r>
          </a:p>
          <a:p>
            <a:pPr lvl="1"/>
            <a:r>
              <a:rPr lang="en-US" dirty="0"/>
              <a:t>Can be either in the </a:t>
            </a:r>
            <a:r>
              <a:rPr lang="en-US" dirty="0">
                <a:solidFill>
                  <a:srgbClr val="FF0000"/>
                </a:solidFill>
              </a:rPr>
              <a:t>same class</a:t>
            </a:r>
            <a:r>
              <a:rPr lang="en-US" dirty="0"/>
              <a:t>, or in </a:t>
            </a:r>
            <a:r>
              <a:rPr lang="en-US" dirty="0">
                <a:solidFill>
                  <a:srgbClr val="FF0000"/>
                </a:solidFill>
              </a:rPr>
              <a:t>different classes </a:t>
            </a:r>
            <a:r>
              <a:rPr lang="en-US" dirty="0"/>
              <a:t>related by inheritance.</a:t>
            </a:r>
          </a:p>
          <a:p>
            <a:pPr lvl="1"/>
            <a:r>
              <a:rPr lang="en-US" dirty="0"/>
              <a:t>Have </a:t>
            </a:r>
            <a:r>
              <a:rPr lang="en-US" dirty="0">
                <a:solidFill>
                  <a:schemeClr val="accent5"/>
                </a:solidFill>
              </a:rPr>
              <a:t>different signature</a:t>
            </a:r>
            <a:r>
              <a:rPr lang="en-US" dirty="0"/>
              <a:t>.</a:t>
            </a:r>
          </a:p>
          <a:p>
            <a:endParaRPr lang="en-US" dirty="0"/>
          </a:p>
        </p:txBody>
      </p:sp>
      <p:sp>
        <p:nvSpPr>
          <p:cNvPr id="3" name="Title 2"/>
          <p:cNvSpPr>
            <a:spLocks noGrp="1"/>
          </p:cNvSpPr>
          <p:nvPr>
            <p:ph type="ctrTitle"/>
          </p:nvPr>
        </p:nvSpPr>
        <p:spPr/>
        <p:txBody>
          <a:bodyPr/>
          <a:lstStyle/>
          <a:p>
            <a:r>
              <a:rPr lang="en-US" dirty="0"/>
              <a:t>Overriding vs. Overloading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20</a:t>
            </a:fld>
            <a:endParaRPr lang="en-US"/>
          </a:p>
        </p:txBody>
      </p:sp>
    </p:spTree>
    <p:extLst>
      <p:ext uri="{BB962C8B-B14F-4D97-AF65-F5344CB8AC3E}">
        <p14:creationId xmlns:p14="http://schemas.microsoft.com/office/powerpoint/2010/main" val="4200305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the child class overloads a method in the super class it still inherits the original method from the super class as well.</a:t>
            </a:r>
          </a:p>
        </p:txBody>
      </p:sp>
      <p:sp>
        <p:nvSpPr>
          <p:cNvPr id="3" name="Title 2"/>
          <p:cNvSpPr>
            <a:spLocks noGrp="1"/>
          </p:cNvSpPr>
          <p:nvPr>
            <p:ph type="ctrTitle"/>
          </p:nvPr>
        </p:nvSpPr>
        <p:spPr/>
        <p:txBody>
          <a:bodyPr/>
          <a:lstStyle/>
          <a:p>
            <a:r>
              <a:rPr lang="en-US" dirty="0"/>
              <a:t>Overriding vs. Overloading: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21</a:t>
            </a:fld>
            <a:endParaRPr lang="en-US"/>
          </a:p>
        </p:txBody>
      </p:sp>
      <p:pic>
        <p:nvPicPr>
          <p:cNvPr id="5" name="Picture 4"/>
          <p:cNvPicPr>
            <a:picLocks noChangeAspect="1"/>
          </p:cNvPicPr>
          <p:nvPr/>
        </p:nvPicPr>
        <p:blipFill>
          <a:blip r:embed="rId2"/>
          <a:stretch>
            <a:fillRect/>
          </a:stretch>
        </p:blipFill>
        <p:spPr>
          <a:xfrm>
            <a:off x="532745" y="2299089"/>
            <a:ext cx="8078509" cy="3671532"/>
          </a:xfrm>
          <a:prstGeom prst="rect">
            <a:avLst/>
          </a:prstGeom>
        </p:spPr>
      </p:pic>
    </p:spTree>
    <p:extLst>
      <p:ext uri="{BB962C8B-B14F-4D97-AF65-F5344CB8AC3E}">
        <p14:creationId xmlns:p14="http://schemas.microsoft.com/office/powerpoint/2010/main" val="3307747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private, default, protected, public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protected member of a class can be accessed from a subclass.</a:t>
            </a:r>
          </a:p>
        </p:txBody>
      </p:sp>
      <p:sp>
        <p:nvSpPr>
          <p:cNvPr id="3" name="Title 2"/>
          <p:cNvSpPr>
            <a:spLocks noGrp="1"/>
          </p:cNvSpPr>
          <p:nvPr>
            <p:ph type="ctrTitle"/>
          </p:nvPr>
        </p:nvSpPr>
        <p:spPr/>
        <p:txBody>
          <a:bodyPr/>
          <a:lstStyle/>
          <a:p>
            <a:r>
              <a:rPr lang="en-US" dirty="0"/>
              <a:t>Access Modifiers and Inheritance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22</a:t>
            </a:fld>
            <a:endParaRPr lang="en-US"/>
          </a:p>
        </p:txBody>
      </p:sp>
      <p:pic>
        <p:nvPicPr>
          <p:cNvPr id="5" name="Picture 4"/>
          <p:cNvPicPr>
            <a:picLocks noChangeAspect="1"/>
          </p:cNvPicPr>
          <p:nvPr/>
        </p:nvPicPr>
        <p:blipFill rotWithShape="1">
          <a:blip r:embed="rId2"/>
          <a:srcRect l="5290" r="3651" b="22781"/>
          <a:stretch/>
        </p:blipFill>
        <p:spPr>
          <a:xfrm>
            <a:off x="531340" y="1534768"/>
            <a:ext cx="8081319" cy="1029292"/>
          </a:xfrm>
          <a:prstGeom prst="rect">
            <a:avLst/>
          </a:prstGeom>
        </p:spPr>
      </p:pic>
      <p:graphicFrame>
        <p:nvGraphicFramePr>
          <p:cNvPr id="6" name="Table 5"/>
          <p:cNvGraphicFramePr>
            <a:graphicFrameLocks noGrp="1"/>
          </p:cNvGraphicFramePr>
          <p:nvPr/>
        </p:nvGraphicFramePr>
        <p:xfrm>
          <a:off x="412470" y="2614425"/>
          <a:ext cx="8431349" cy="2829446"/>
        </p:xfrm>
        <a:graphic>
          <a:graphicData uri="http://schemas.openxmlformats.org/drawingml/2006/table">
            <a:tbl>
              <a:tblPr bandRow="1">
                <a:tableStyleId>{5940675A-B579-460E-94D1-54222C63F5DA}</a:tableStyleId>
              </a:tblPr>
              <a:tblGrid>
                <a:gridCol w="2812754">
                  <a:extLst>
                    <a:ext uri="{9D8B030D-6E8A-4147-A177-3AD203B41FA5}">
                      <a16:colId xmlns:a16="http://schemas.microsoft.com/office/drawing/2014/main" val="3738273240"/>
                    </a:ext>
                  </a:extLst>
                </a:gridCol>
                <a:gridCol w="1468755">
                  <a:extLst>
                    <a:ext uri="{9D8B030D-6E8A-4147-A177-3AD203B41FA5}">
                      <a16:colId xmlns:a16="http://schemas.microsoft.com/office/drawing/2014/main" val="2844910526"/>
                    </a:ext>
                  </a:extLst>
                </a:gridCol>
                <a:gridCol w="1804416">
                  <a:extLst>
                    <a:ext uri="{9D8B030D-6E8A-4147-A177-3AD203B41FA5}">
                      <a16:colId xmlns:a16="http://schemas.microsoft.com/office/drawing/2014/main" val="589475754"/>
                    </a:ext>
                  </a:extLst>
                </a:gridCol>
                <a:gridCol w="2345424">
                  <a:extLst>
                    <a:ext uri="{9D8B030D-6E8A-4147-A177-3AD203B41FA5}">
                      <a16:colId xmlns:a16="http://schemas.microsoft.com/office/drawing/2014/main" val="1014575314"/>
                    </a:ext>
                  </a:extLst>
                </a:gridCol>
              </a:tblGrid>
              <a:tr h="713688">
                <a:tc>
                  <a:txBody>
                    <a:bodyPr/>
                    <a:lstStyle/>
                    <a:p>
                      <a:pPr algn="ctr"/>
                      <a:r>
                        <a:rPr lang="en-US" sz="2000" b="1" dirty="0">
                          <a:latin typeface="Garamond" panose="02020404030301010803" pitchFamily="18" charset="0"/>
                          <a:cs typeface="Times New Roman" panose="02020603050405020304" pitchFamily="18" charset="0"/>
                        </a:rPr>
                        <a:t>Modifiers on members in a class</a:t>
                      </a:r>
                    </a:p>
                  </a:txBody>
                  <a:tcPr anchor="ctr">
                    <a:solidFill>
                      <a:schemeClr val="accent6">
                        <a:lumMod val="20000"/>
                        <a:lumOff val="80000"/>
                      </a:schemeClr>
                    </a:solidFill>
                  </a:tcPr>
                </a:tc>
                <a:tc>
                  <a:txBody>
                    <a:bodyPr/>
                    <a:lstStyle/>
                    <a:p>
                      <a:pPr algn="ctr"/>
                      <a:r>
                        <a:rPr lang="en-US" sz="2000" b="1" dirty="0">
                          <a:latin typeface="Garamond" panose="02020404030301010803" pitchFamily="18" charset="0"/>
                          <a:cs typeface="Times New Roman" panose="02020603050405020304" pitchFamily="18" charset="0"/>
                        </a:rPr>
                        <a:t>Same Class</a:t>
                      </a:r>
                    </a:p>
                  </a:txBody>
                  <a:tcPr anchor="ctr">
                    <a:solidFill>
                      <a:schemeClr val="accent6">
                        <a:lumMod val="20000"/>
                        <a:lumOff val="80000"/>
                      </a:schemeClr>
                    </a:solidFill>
                  </a:tcPr>
                </a:tc>
                <a:tc>
                  <a:txBody>
                    <a:bodyPr/>
                    <a:lstStyle/>
                    <a:p>
                      <a:pPr algn="ctr"/>
                      <a:r>
                        <a:rPr lang="en-US" sz="2000" b="1" dirty="0">
                          <a:latin typeface="Garamond" panose="02020404030301010803" pitchFamily="18" charset="0"/>
                          <a:cs typeface="Times New Roman" panose="02020603050405020304" pitchFamily="18" charset="0"/>
                        </a:rPr>
                        <a:t>Same Package</a:t>
                      </a:r>
                    </a:p>
                  </a:txBody>
                  <a:tcPr anchor="ctr">
                    <a:solidFill>
                      <a:schemeClr val="accent6">
                        <a:lumMod val="20000"/>
                        <a:lumOff val="80000"/>
                      </a:schemeClr>
                    </a:solidFill>
                  </a:tcPr>
                </a:tc>
                <a:tc>
                  <a:txBody>
                    <a:bodyPr/>
                    <a:lstStyle/>
                    <a:p>
                      <a:pPr algn="ctr"/>
                      <a:r>
                        <a:rPr lang="en-US" sz="2000" b="1" dirty="0">
                          <a:latin typeface="Garamond" panose="02020404030301010803" pitchFamily="18" charset="0"/>
                          <a:cs typeface="Times New Roman" panose="02020603050405020304" pitchFamily="18" charset="0"/>
                        </a:rPr>
                        <a:t>Another Package</a:t>
                      </a:r>
                    </a:p>
                  </a:txBody>
                  <a:tcPr anchor="ctr">
                    <a:solidFill>
                      <a:schemeClr val="accent6">
                        <a:lumMod val="20000"/>
                        <a:lumOff val="80000"/>
                      </a:schemeClr>
                    </a:solidFill>
                  </a:tcPr>
                </a:tc>
                <a:extLst>
                  <a:ext uri="{0D108BD9-81ED-4DB2-BD59-A6C34878D82A}">
                    <a16:rowId xmlns:a16="http://schemas.microsoft.com/office/drawing/2014/main" val="2371045169"/>
                  </a:ext>
                </a:extLst>
              </a:tr>
              <a:tr h="530757">
                <a:tc>
                  <a:txBody>
                    <a:bodyPr/>
                    <a:lstStyle/>
                    <a:p>
                      <a:r>
                        <a:rPr lang="en-US" sz="1800" dirty="0">
                          <a:latin typeface="Times New Roman" panose="02020603050405020304" pitchFamily="18" charset="0"/>
                          <a:cs typeface="Times New Roman" panose="02020603050405020304" pitchFamily="18" charset="0"/>
                        </a:rPr>
                        <a:t>Public</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extLst>
                  <a:ext uri="{0D108BD9-81ED-4DB2-BD59-A6C34878D82A}">
                    <a16:rowId xmlns:a16="http://schemas.microsoft.com/office/drawing/2014/main" val="2737082957"/>
                  </a:ext>
                </a:extLst>
              </a:tr>
              <a:tr h="523487">
                <a:tc>
                  <a:txBody>
                    <a:bodyPr/>
                    <a:lstStyle/>
                    <a:p>
                      <a:r>
                        <a:rPr lang="en-US" sz="1800" dirty="0">
                          <a:latin typeface="Times New Roman" panose="02020603050405020304" pitchFamily="18" charset="0"/>
                          <a:cs typeface="Times New Roman" panose="02020603050405020304" pitchFamily="18" charset="0"/>
                        </a:rPr>
                        <a:t>Protected</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No ( Yes if subclass)</a:t>
                      </a:r>
                    </a:p>
                  </a:txBody>
                  <a:tcPr anchor="ctr"/>
                </a:tc>
                <a:extLst>
                  <a:ext uri="{0D108BD9-81ED-4DB2-BD59-A6C34878D82A}">
                    <a16:rowId xmlns:a16="http://schemas.microsoft.com/office/drawing/2014/main" val="3198592025"/>
                  </a:ext>
                </a:extLst>
              </a:tr>
              <a:tr h="530757">
                <a:tc>
                  <a:txBody>
                    <a:bodyPr/>
                    <a:lstStyle/>
                    <a:p>
                      <a:r>
                        <a:rPr lang="en-US" sz="1800" dirty="0">
                          <a:latin typeface="Times New Roman" panose="02020603050405020304" pitchFamily="18" charset="0"/>
                          <a:cs typeface="Times New Roman" panose="02020603050405020304" pitchFamily="18" charset="0"/>
                        </a:rPr>
                        <a:t>Default</a:t>
                      </a:r>
                      <a:r>
                        <a:rPr lang="en-US" sz="1800" baseline="0" dirty="0">
                          <a:latin typeface="Times New Roman" panose="02020603050405020304" pitchFamily="18" charset="0"/>
                          <a:cs typeface="Times New Roman" panose="02020603050405020304" pitchFamily="18" charset="0"/>
                        </a:rPr>
                        <a:t> (no keyword)</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tc>
                <a:extLst>
                  <a:ext uri="{0D108BD9-81ED-4DB2-BD59-A6C34878D82A}">
                    <a16:rowId xmlns:a16="http://schemas.microsoft.com/office/drawing/2014/main" val="3437692982"/>
                  </a:ext>
                </a:extLst>
              </a:tr>
              <a:tr h="530757">
                <a:tc>
                  <a:txBody>
                    <a:bodyPr/>
                    <a:lstStyle/>
                    <a:p>
                      <a:r>
                        <a:rPr lang="en-US" sz="1800" dirty="0">
                          <a:latin typeface="Times New Roman" panose="02020603050405020304" pitchFamily="18" charset="0"/>
                          <a:cs typeface="Times New Roman" panose="02020603050405020304" pitchFamily="18" charset="0"/>
                        </a:rPr>
                        <a:t>Private</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tc>
                <a:extLst>
                  <a:ext uri="{0D108BD9-81ED-4DB2-BD59-A6C34878D82A}">
                    <a16:rowId xmlns:a16="http://schemas.microsoft.com/office/drawing/2014/main" val="1869946437"/>
                  </a:ext>
                </a:extLst>
              </a:tr>
            </a:tbl>
          </a:graphicData>
        </a:graphic>
      </p:graphicFrame>
      <p:sp>
        <p:nvSpPr>
          <p:cNvPr id="7" name="Rectangle 6"/>
          <p:cNvSpPr/>
          <p:nvPr/>
        </p:nvSpPr>
        <p:spPr>
          <a:xfrm>
            <a:off x="1717883" y="2144363"/>
            <a:ext cx="938747" cy="369332"/>
          </a:xfrm>
          <a:prstGeom prst="rect">
            <a:avLst/>
          </a:prstGeom>
          <a:solidFill>
            <a:schemeClr val="bg1"/>
          </a:solid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package</a:t>
            </a:r>
          </a:p>
        </p:txBody>
      </p:sp>
    </p:spTree>
    <p:extLst>
      <p:ext uri="{BB962C8B-B14F-4D97-AF65-F5344CB8AC3E}">
        <p14:creationId xmlns:p14="http://schemas.microsoft.com/office/powerpoint/2010/main" val="1550608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Access Modifiers and Inheritance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23</a:t>
            </a:fld>
            <a:endParaRPr lang="en-US"/>
          </a:p>
        </p:txBody>
      </p:sp>
      <p:graphicFrame>
        <p:nvGraphicFramePr>
          <p:cNvPr id="6" name="Object 8"/>
          <p:cNvGraphicFramePr>
            <a:graphicFrameLocks noChangeAspect="1"/>
          </p:cNvGraphicFramePr>
          <p:nvPr/>
        </p:nvGraphicFramePr>
        <p:xfrm>
          <a:off x="648586" y="1323546"/>
          <a:ext cx="8288464" cy="4726271"/>
        </p:xfrm>
        <a:graphic>
          <a:graphicData uri="http://schemas.openxmlformats.org/presentationml/2006/ole">
            <mc:AlternateContent xmlns:mc="http://schemas.openxmlformats.org/markup-compatibility/2006">
              <mc:Choice xmlns:v="urn:schemas-microsoft-com:vml" Requires="v">
                <p:oleObj name="Picture" r:id="rId3" imgW="5321808" imgH="3026664" progId="Word.Picture.8">
                  <p:embed/>
                </p:oleObj>
              </mc:Choice>
              <mc:Fallback>
                <p:oleObj name="Picture" r:id="rId3" imgW="5321808" imgH="3026664" progId="Word.Picture.8">
                  <p:embed/>
                  <p:pic>
                    <p:nvPicPr>
                      <p:cNvPr id="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586" y="1323546"/>
                        <a:ext cx="8288464" cy="472627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80227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altLang="en-US" sz="2600" dirty="0"/>
              <a:t>The </a:t>
            </a:r>
            <a:r>
              <a:rPr lang="en-US" altLang="en-US" sz="2600" dirty="0">
                <a:solidFill>
                  <a:srgbClr val="FF0000"/>
                </a:solidFill>
                <a:latin typeface="Courier New" panose="02070309020205020404" pitchFamily="49" charset="0"/>
              </a:rPr>
              <a:t>final</a:t>
            </a:r>
            <a:r>
              <a:rPr lang="en-US" altLang="en-US" dirty="0">
                <a:solidFill>
                  <a:srgbClr val="FF0000"/>
                </a:solidFill>
              </a:rPr>
              <a:t> class </a:t>
            </a:r>
            <a:r>
              <a:rPr lang="en-US" altLang="en-US" dirty="0"/>
              <a:t>cannot be extended </a:t>
            </a:r>
          </a:p>
          <a:p>
            <a:pPr marL="457200" lvl="1" indent="0">
              <a:buNone/>
            </a:pPr>
            <a:r>
              <a:rPr lang="en-US" dirty="0"/>
              <a:t>		</a:t>
            </a:r>
            <a:r>
              <a:rPr lang="en-US" dirty="0">
                <a:solidFill>
                  <a:schemeClr val="accent5"/>
                </a:solidFill>
              </a:rPr>
              <a:t>public</a:t>
            </a:r>
            <a:r>
              <a:rPr lang="en-US" dirty="0"/>
              <a:t> </a:t>
            </a:r>
            <a:r>
              <a:rPr lang="en-US" dirty="0">
                <a:solidFill>
                  <a:schemeClr val="accent5"/>
                </a:solidFill>
              </a:rPr>
              <a:t>final</a:t>
            </a:r>
            <a:r>
              <a:rPr lang="en-US" dirty="0"/>
              <a:t> </a:t>
            </a:r>
            <a:r>
              <a:rPr lang="en-US" dirty="0" err="1"/>
              <a:t>MyClass</a:t>
            </a:r>
            <a:r>
              <a:rPr lang="en-US" dirty="0"/>
              <a:t>{ </a:t>
            </a:r>
          </a:p>
          <a:p>
            <a:pPr marL="457200" lvl="1" indent="0">
              <a:buNone/>
            </a:pPr>
            <a:r>
              <a:rPr lang="en-US" dirty="0"/>
              <a:t>		}</a:t>
            </a:r>
          </a:p>
          <a:p>
            <a:r>
              <a:rPr lang="en-US" dirty="0"/>
              <a:t>The </a:t>
            </a:r>
            <a:r>
              <a:rPr lang="en-US" dirty="0">
                <a:solidFill>
                  <a:srgbClr val="FF0000"/>
                </a:solidFill>
              </a:rPr>
              <a:t>final variable </a:t>
            </a:r>
            <a:r>
              <a:rPr lang="en-US" dirty="0"/>
              <a:t>is a constant</a:t>
            </a:r>
          </a:p>
          <a:p>
            <a:pPr marL="457200" lvl="1" indent="0" algn="ctr">
              <a:buNone/>
            </a:pPr>
            <a:r>
              <a:rPr lang="en-US" dirty="0"/>
              <a:t>final static double PI = 3.14159;</a:t>
            </a:r>
          </a:p>
          <a:p>
            <a:r>
              <a:rPr lang="en-US" dirty="0"/>
              <a:t>Final variables must be initialized when they’re declared (static variables) or by each of a class’s constructors( instance variables)</a:t>
            </a:r>
          </a:p>
          <a:p>
            <a:endParaRPr lang="en-US" dirty="0"/>
          </a:p>
          <a:p>
            <a:r>
              <a:rPr lang="en-US" dirty="0"/>
              <a:t>The </a:t>
            </a:r>
            <a:r>
              <a:rPr lang="en-US" dirty="0">
                <a:solidFill>
                  <a:srgbClr val="FF0000"/>
                </a:solidFill>
              </a:rPr>
              <a:t>final method </a:t>
            </a:r>
            <a:r>
              <a:rPr lang="en-US" dirty="0"/>
              <a:t>cannot be overridden by its subclasses</a:t>
            </a:r>
          </a:p>
          <a:p>
            <a:pPr marL="457200" lvl="1" indent="0">
              <a:buNone/>
            </a:pPr>
            <a:r>
              <a:rPr lang="en-US" b="0" dirty="0"/>
              <a:t>                   </a:t>
            </a:r>
            <a:r>
              <a:rPr lang="en-US" b="0" dirty="0">
                <a:solidFill>
                  <a:schemeClr val="accent5"/>
                </a:solidFill>
              </a:rPr>
              <a:t>public</a:t>
            </a:r>
            <a:r>
              <a:rPr lang="en-US" b="0" dirty="0"/>
              <a:t> </a:t>
            </a:r>
            <a:r>
              <a:rPr lang="en-US" b="0" dirty="0">
                <a:solidFill>
                  <a:schemeClr val="accent5"/>
                </a:solidFill>
              </a:rPr>
              <a:t>final</a:t>
            </a:r>
            <a:r>
              <a:rPr lang="en-US" b="0" dirty="0"/>
              <a:t> </a:t>
            </a:r>
            <a:r>
              <a:rPr lang="en-US" b="0" dirty="0">
                <a:solidFill>
                  <a:schemeClr val="accent5"/>
                </a:solidFill>
              </a:rPr>
              <a:t>void</a:t>
            </a:r>
            <a:r>
              <a:rPr lang="en-US" b="0" dirty="0"/>
              <a:t> </a:t>
            </a:r>
            <a:r>
              <a:rPr lang="en-US" b="0" dirty="0" err="1"/>
              <a:t>methodName</a:t>
            </a:r>
            <a:r>
              <a:rPr lang="en-US" b="0" dirty="0"/>
              <a:t>()</a:t>
            </a:r>
          </a:p>
          <a:p>
            <a:r>
              <a:rPr lang="en-US" dirty="0"/>
              <a:t>The final modifier can also be used with local variables in a method.</a:t>
            </a:r>
          </a:p>
        </p:txBody>
      </p:sp>
      <p:sp>
        <p:nvSpPr>
          <p:cNvPr id="3" name="Title 2"/>
          <p:cNvSpPr>
            <a:spLocks noGrp="1"/>
          </p:cNvSpPr>
          <p:nvPr>
            <p:ph type="ctrTitle"/>
          </p:nvPr>
        </p:nvSpPr>
        <p:spPr/>
        <p:txBody>
          <a:bodyPr/>
          <a:lstStyle/>
          <a:p>
            <a:r>
              <a:rPr lang="en-US" dirty="0"/>
              <a:t>Final Keyword with Inheritance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24</a:t>
            </a:fld>
            <a:endParaRPr lang="en-US"/>
          </a:p>
        </p:txBody>
      </p:sp>
    </p:spTree>
    <p:extLst>
      <p:ext uri="{BB962C8B-B14F-4D97-AF65-F5344CB8AC3E}">
        <p14:creationId xmlns:p14="http://schemas.microsoft.com/office/powerpoint/2010/main" val="2620202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43637" cy="3411949"/>
          </a:xfrm>
        </p:spPr>
        <p:txBody>
          <a:bodyPr>
            <a:noAutofit/>
          </a:bodyPr>
          <a:lstStyle/>
          <a:p>
            <a:pPr>
              <a:spcBef>
                <a:spcPts val="600"/>
              </a:spcBef>
            </a:pPr>
            <a:r>
              <a:rPr lang="en-US" sz="2400" dirty="0"/>
              <a:t>The parent class of all the classes in java by default. </a:t>
            </a:r>
          </a:p>
          <a:p>
            <a:pPr lvl="1"/>
            <a:r>
              <a:rPr lang="en-US" sz="2000" dirty="0"/>
              <a:t>Every Java class is a direct or indirect </a:t>
            </a:r>
            <a:r>
              <a:rPr lang="en-US" sz="2000" dirty="0">
                <a:solidFill>
                  <a:srgbClr val="0070C0"/>
                </a:solidFill>
              </a:rPr>
              <a:t>descendant</a:t>
            </a:r>
            <a:r>
              <a:rPr lang="en-US" sz="2000" dirty="0"/>
              <a:t> (or </a:t>
            </a:r>
            <a:r>
              <a:rPr lang="en-US" sz="2000" dirty="0">
                <a:solidFill>
                  <a:srgbClr val="0070C0"/>
                </a:solidFill>
              </a:rPr>
              <a:t>subclass</a:t>
            </a:r>
            <a:r>
              <a:rPr lang="en-US" sz="2000" dirty="0"/>
              <a:t>) of the </a:t>
            </a:r>
            <a:r>
              <a:rPr lang="en-US" sz="2000" dirty="0">
                <a:solidFill>
                  <a:srgbClr val="0070C0"/>
                </a:solidFill>
              </a:rPr>
              <a:t>Object</a:t>
            </a:r>
            <a:r>
              <a:rPr lang="en-US" sz="2000" dirty="0"/>
              <a:t> class of the </a:t>
            </a:r>
            <a:r>
              <a:rPr lang="en-US" sz="2000" dirty="0" err="1">
                <a:solidFill>
                  <a:srgbClr val="0070C0"/>
                </a:solidFill>
              </a:rPr>
              <a:t>java.lang</a:t>
            </a:r>
            <a:r>
              <a:rPr lang="en-US" sz="2000" dirty="0"/>
              <a:t> package. </a:t>
            </a:r>
          </a:p>
          <a:p>
            <a:pPr>
              <a:spcBef>
                <a:spcPts val="600"/>
              </a:spcBef>
            </a:pPr>
            <a:endParaRPr lang="en-US" sz="1600" dirty="0"/>
          </a:p>
          <a:p>
            <a:pPr>
              <a:spcBef>
                <a:spcPts val="600"/>
              </a:spcBef>
            </a:pPr>
            <a:r>
              <a:rPr lang="en-US" dirty="0"/>
              <a:t>Every object of every class is of type Object as well as being of the type of its class and all its ancestor classes.</a:t>
            </a:r>
          </a:p>
          <a:p>
            <a:pPr lvl="1"/>
            <a:r>
              <a:rPr lang="en-US" sz="2000" dirty="0"/>
              <a:t>Student x = new Student();</a:t>
            </a:r>
          </a:p>
          <a:p>
            <a:pPr lvl="1"/>
            <a:r>
              <a:rPr lang="en-US" sz="2000" dirty="0"/>
              <a:t>Person x = new Student();</a:t>
            </a:r>
          </a:p>
          <a:p>
            <a:pPr lvl="1"/>
            <a:r>
              <a:rPr lang="en-US" sz="2000" dirty="0"/>
              <a:t>Object x = new Student();</a:t>
            </a:r>
          </a:p>
          <a:p>
            <a:pPr lvl="1"/>
            <a:endParaRPr lang="en-US" sz="2000" dirty="0"/>
          </a:p>
        </p:txBody>
      </p:sp>
      <p:sp>
        <p:nvSpPr>
          <p:cNvPr id="3" name="Title 2"/>
          <p:cNvSpPr>
            <a:spLocks noGrp="1"/>
          </p:cNvSpPr>
          <p:nvPr>
            <p:ph type="ctrTitle"/>
          </p:nvPr>
        </p:nvSpPr>
        <p:spPr/>
        <p:txBody>
          <a:bodyPr/>
          <a:lstStyle/>
          <a:p>
            <a:r>
              <a:rPr lang="en-US" dirty="0"/>
              <a:t>The Object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25</a:t>
            </a:fld>
            <a:endParaRPr lang="en-US"/>
          </a:p>
        </p:txBody>
      </p:sp>
      <p:grpSp>
        <p:nvGrpSpPr>
          <p:cNvPr id="5" name="Group 4"/>
          <p:cNvGrpSpPr/>
          <p:nvPr/>
        </p:nvGrpSpPr>
        <p:grpSpPr>
          <a:xfrm>
            <a:off x="5984684" y="4073910"/>
            <a:ext cx="3147252" cy="2318939"/>
            <a:chOff x="641810" y="2327077"/>
            <a:chExt cx="3147252" cy="2318939"/>
          </a:xfrm>
        </p:grpSpPr>
        <p:grpSp>
          <p:nvGrpSpPr>
            <p:cNvPr id="6" name="Group 5"/>
            <p:cNvGrpSpPr/>
            <p:nvPr/>
          </p:nvGrpSpPr>
          <p:grpSpPr>
            <a:xfrm>
              <a:off x="641810" y="2327077"/>
              <a:ext cx="2805524" cy="1502812"/>
              <a:chOff x="2549249" y="2410546"/>
              <a:chExt cx="4098372" cy="2196375"/>
            </a:xfrm>
          </p:grpSpPr>
          <p:sp>
            <p:nvSpPr>
              <p:cNvPr id="9" name="Rectangle 8"/>
              <p:cNvSpPr>
                <a:spLocks noChangeArrowheads="1"/>
              </p:cNvSpPr>
              <p:nvPr/>
            </p:nvSpPr>
            <p:spPr bwMode="auto">
              <a:xfrm>
                <a:off x="3669481" y="2410546"/>
                <a:ext cx="1736461" cy="5984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Person</a:t>
                </a:r>
              </a:p>
            </p:txBody>
          </p:sp>
          <p:sp>
            <p:nvSpPr>
              <p:cNvPr id="10" name="Rectangle 9"/>
              <p:cNvSpPr>
                <a:spLocks noChangeArrowheads="1"/>
              </p:cNvSpPr>
              <p:nvPr/>
            </p:nvSpPr>
            <p:spPr bwMode="auto">
              <a:xfrm>
                <a:off x="4911160" y="3945644"/>
                <a:ext cx="1736461"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Student</a:t>
                </a:r>
              </a:p>
            </p:txBody>
          </p:sp>
          <p:sp>
            <p:nvSpPr>
              <p:cNvPr id="11" name="Rectangle 10"/>
              <p:cNvSpPr>
                <a:spLocks noChangeArrowheads="1"/>
              </p:cNvSpPr>
              <p:nvPr/>
            </p:nvSpPr>
            <p:spPr bwMode="auto">
              <a:xfrm>
                <a:off x="2549249" y="3945644"/>
                <a:ext cx="1872145"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Staff</a:t>
                </a:r>
              </a:p>
            </p:txBody>
          </p:sp>
          <p:cxnSp>
            <p:nvCxnSpPr>
              <p:cNvPr id="12" name="Elbow Connector 11"/>
              <p:cNvCxnSpPr/>
              <p:nvPr/>
            </p:nvCxnSpPr>
            <p:spPr>
              <a:xfrm rot="5400000" flipH="1" flipV="1">
                <a:off x="3265512" y="3009271"/>
                <a:ext cx="936674" cy="936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V="1">
                <a:off x="4876938" y="3043192"/>
                <a:ext cx="936673" cy="868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angle 6"/>
            <p:cNvSpPr>
              <a:spLocks noChangeArrowheads="1"/>
            </p:cNvSpPr>
            <p:nvPr/>
          </p:nvSpPr>
          <p:spPr bwMode="auto">
            <a:xfrm>
              <a:off x="1916917" y="4309769"/>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rgbClr val="FF0000"/>
                  </a:solidFill>
                  <a:latin typeface="Garamond" panose="02020404030301010803" pitchFamily="18" charset="0"/>
                </a:rPr>
                <a:t>PhD Student</a:t>
              </a:r>
            </a:p>
          </p:txBody>
        </p:sp>
        <p:cxnSp>
          <p:nvCxnSpPr>
            <p:cNvPr id="8" name="Straight Arrow Connector 7"/>
            <p:cNvCxnSpPr/>
            <p:nvPr/>
          </p:nvCxnSpPr>
          <p:spPr>
            <a:xfrm flipV="1">
              <a:off x="2852990" y="3860809"/>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Content Placeholder 1"/>
          <p:cNvSpPr txBox="1">
            <a:spLocks/>
          </p:cNvSpPr>
          <p:nvPr/>
        </p:nvSpPr>
        <p:spPr>
          <a:xfrm>
            <a:off x="314469" y="4414982"/>
            <a:ext cx="6160735" cy="197786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2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6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6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a:t>Defines the basic state and behavior that all objects must have:</a:t>
            </a:r>
          </a:p>
          <a:p>
            <a:pPr lvl="1"/>
            <a:r>
              <a:rPr lang="en-US" sz="2000" dirty="0"/>
              <a:t>convert to a string. </a:t>
            </a:r>
          </a:p>
          <a:p>
            <a:pPr lvl="1"/>
            <a:r>
              <a:rPr lang="en-US" sz="2000" dirty="0"/>
              <a:t>compare oneself to another object.</a:t>
            </a:r>
          </a:p>
          <a:p>
            <a:pPr lvl="1"/>
            <a:r>
              <a:rPr lang="en-US" sz="2000" dirty="0"/>
              <a:t>return the object's class.</a:t>
            </a:r>
          </a:p>
        </p:txBody>
      </p:sp>
    </p:spTree>
    <p:extLst>
      <p:ext uri="{BB962C8B-B14F-4D97-AF65-F5344CB8AC3E}">
        <p14:creationId xmlns:p14="http://schemas.microsoft.com/office/powerpoint/2010/main" val="2629589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sz="2800" dirty="0"/>
              <a:t>Every class you use or write inherits the instance methods of </a:t>
            </a:r>
            <a:r>
              <a:rPr lang="en-US" altLang="en-US" sz="2800" dirty="0">
                <a:solidFill>
                  <a:srgbClr val="0000FF"/>
                </a:solidFill>
              </a:rPr>
              <a:t>Object </a:t>
            </a:r>
            <a:r>
              <a:rPr lang="en-US" altLang="en-US" sz="2800" dirty="0"/>
              <a:t>class.</a:t>
            </a:r>
          </a:p>
          <a:p>
            <a:r>
              <a:rPr lang="en-US" altLang="en-US" sz="2800" dirty="0"/>
              <a:t> Three of these methods are:</a:t>
            </a:r>
          </a:p>
          <a:p>
            <a:pPr lvl="1"/>
            <a:r>
              <a:rPr lang="en-US" altLang="en-US" sz="2400" dirty="0"/>
              <a:t>public String </a:t>
            </a:r>
            <a:r>
              <a:rPr lang="en-US" altLang="en-US" sz="2400" dirty="0" err="1">
                <a:solidFill>
                  <a:schemeClr val="accent5"/>
                </a:solidFill>
              </a:rPr>
              <a:t>toString</a:t>
            </a:r>
            <a:r>
              <a:rPr lang="en-US" altLang="en-US" sz="2400" dirty="0"/>
              <a:t>()</a:t>
            </a:r>
          </a:p>
          <a:p>
            <a:pPr lvl="2"/>
            <a:r>
              <a:rPr lang="en-US" altLang="en-US" sz="2000" dirty="0"/>
              <a:t>Returns a string representation of the object.</a:t>
            </a:r>
          </a:p>
          <a:p>
            <a:pPr lvl="2"/>
            <a:endParaRPr lang="en-US" altLang="en-US" sz="2000" dirty="0"/>
          </a:p>
          <a:p>
            <a:pPr lvl="1"/>
            <a:r>
              <a:rPr lang="en-US" altLang="en-US" dirty="0"/>
              <a:t>public </a:t>
            </a:r>
            <a:r>
              <a:rPr lang="en-US" altLang="en-US" dirty="0" err="1"/>
              <a:t>boolean</a:t>
            </a:r>
            <a:r>
              <a:rPr lang="en-US" altLang="en-US" dirty="0"/>
              <a:t> </a:t>
            </a:r>
            <a:r>
              <a:rPr lang="en-US" altLang="en-US" dirty="0">
                <a:solidFill>
                  <a:schemeClr val="accent5"/>
                </a:solidFill>
              </a:rPr>
              <a:t>equals(Object</a:t>
            </a:r>
            <a:r>
              <a:rPr lang="en-US" altLang="en-US" dirty="0"/>
              <a:t> </a:t>
            </a:r>
            <a:r>
              <a:rPr lang="en-US" altLang="en-US" dirty="0" err="1"/>
              <a:t>obj</a:t>
            </a:r>
            <a:r>
              <a:rPr lang="en-US" altLang="en-US" dirty="0"/>
              <a:t>)</a:t>
            </a:r>
          </a:p>
          <a:p>
            <a:pPr lvl="2"/>
            <a:r>
              <a:rPr lang="en-US" altLang="en-US" dirty="0"/>
              <a:t> returns true if the objects are equal, false otherwise. </a:t>
            </a:r>
          </a:p>
          <a:p>
            <a:pPr lvl="1"/>
            <a:endParaRPr lang="en-US" altLang="en-US" dirty="0"/>
          </a:p>
          <a:p>
            <a:pPr lvl="1"/>
            <a:r>
              <a:rPr lang="en-US" altLang="en-US" dirty="0"/>
              <a:t>public final Class </a:t>
            </a:r>
            <a:r>
              <a:rPr lang="en-US" altLang="en-US" dirty="0" err="1">
                <a:solidFill>
                  <a:schemeClr val="accent5"/>
                </a:solidFill>
              </a:rPr>
              <a:t>getClass</a:t>
            </a:r>
            <a:r>
              <a:rPr lang="en-US" altLang="en-US" dirty="0"/>
              <a:t>()</a:t>
            </a:r>
          </a:p>
          <a:p>
            <a:pPr lvl="2"/>
            <a:r>
              <a:rPr lang="en-US" altLang="en-US" dirty="0"/>
              <a:t>Returns a Class object, which has methods you can use to get information about the class</a:t>
            </a:r>
          </a:p>
          <a:p>
            <a:pPr lvl="2"/>
            <a:r>
              <a:rPr lang="en-US" altLang="en-US" dirty="0" err="1"/>
              <a:t>obj.getClass</a:t>
            </a:r>
            <a:r>
              <a:rPr lang="en-US" altLang="en-US" dirty="0"/>
              <a:t>().</a:t>
            </a:r>
            <a:r>
              <a:rPr lang="en-US" altLang="en-US" dirty="0" err="1"/>
              <a:t>getName</a:t>
            </a:r>
            <a:r>
              <a:rPr lang="en-US" altLang="en-US" dirty="0"/>
              <a:t>()</a:t>
            </a:r>
          </a:p>
        </p:txBody>
      </p:sp>
      <p:sp>
        <p:nvSpPr>
          <p:cNvPr id="3" name="Title 2"/>
          <p:cNvSpPr>
            <a:spLocks noGrp="1"/>
          </p:cNvSpPr>
          <p:nvPr>
            <p:ph type="ctrTitle"/>
          </p:nvPr>
        </p:nvSpPr>
        <p:spPr/>
        <p:txBody>
          <a:bodyPr/>
          <a:lstStyle/>
          <a:p>
            <a:r>
              <a:rPr lang="en-US" dirty="0"/>
              <a:t>The Object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26</a:t>
            </a:fld>
            <a:endParaRPr lang="en-US"/>
          </a:p>
        </p:txBody>
      </p:sp>
    </p:spTree>
    <p:extLst>
      <p:ext uri="{BB962C8B-B14F-4D97-AF65-F5344CB8AC3E}">
        <p14:creationId xmlns:p14="http://schemas.microsoft.com/office/powerpoint/2010/main" val="806544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a:t>
            </a:r>
            <a:r>
              <a:rPr lang="en-US" dirty="0" err="1"/>
              <a:t>toString</a:t>
            </a:r>
            <a:r>
              <a:rPr lang="en-US" dirty="0"/>
              <a:t> method returns a string representation of the data in the calling object in the form: </a:t>
            </a:r>
          </a:p>
          <a:p>
            <a:pPr lvl="1"/>
            <a:r>
              <a:rPr lang="en-US" dirty="0"/>
              <a:t>“class name @ hexadecimal hash code” </a:t>
            </a:r>
          </a:p>
          <a:p>
            <a:r>
              <a:rPr lang="en-US" dirty="0"/>
              <a:t>System.out.println is written so that it automatically invokes </a:t>
            </a:r>
            <a:r>
              <a:rPr lang="en-US" dirty="0" err="1"/>
              <a:t>toString</a:t>
            </a:r>
            <a:r>
              <a:rPr lang="en-US" dirty="0"/>
              <a:t>() method.</a:t>
            </a:r>
          </a:p>
          <a:p>
            <a:r>
              <a:rPr lang="en-US" dirty="0"/>
              <a:t>Examples:</a:t>
            </a:r>
          </a:p>
          <a:p>
            <a:pPr lvl="1"/>
            <a:r>
              <a:rPr lang="en-US" dirty="0"/>
              <a:t>Circle circle1 = </a:t>
            </a:r>
            <a:r>
              <a:rPr lang="en-US" dirty="0">
                <a:solidFill>
                  <a:schemeClr val="accent5"/>
                </a:solidFill>
              </a:rPr>
              <a:t>new</a:t>
            </a:r>
            <a:r>
              <a:rPr lang="en-US" dirty="0"/>
              <a:t> Circle(); </a:t>
            </a:r>
          </a:p>
          <a:p>
            <a:pPr lvl="1"/>
            <a:r>
              <a:rPr lang="en-US" dirty="0"/>
              <a:t>Circle circle2 = </a:t>
            </a:r>
            <a:r>
              <a:rPr lang="en-US" dirty="0">
                <a:solidFill>
                  <a:schemeClr val="accent5"/>
                </a:solidFill>
              </a:rPr>
              <a:t>new</a:t>
            </a:r>
            <a:r>
              <a:rPr lang="en-US" dirty="0"/>
              <a:t> Circle();</a:t>
            </a:r>
          </a:p>
          <a:p>
            <a:pPr lvl="1"/>
            <a:r>
              <a:rPr lang="en-US" dirty="0"/>
              <a:t>System.out.println(circle1.toString());  </a:t>
            </a:r>
          </a:p>
          <a:p>
            <a:pPr lvl="1"/>
            <a:r>
              <a:rPr lang="en-US" dirty="0"/>
              <a:t>System.out.println(circle2);</a:t>
            </a:r>
          </a:p>
          <a:p>
            <a:r>
              <a:rPr lang="en-US" dirty="0"/>
              <a:t>The output:</a:t>
            </a:r>
          </a:p>
          <a:p>
            <a:pPr lvl="1"/>
            <a:r>
              <a:rPr lang="en-US" dirty="0"/>
              <a:t>Circle@2c69421d</a:t>
            </a:r>
          </a:p>
          <a:p>
            <a:pPr lvl="1"/>
            <a:r>
              <a:rPr lang="en-US" dirty="0"/>
              <a:t>Circle@ae03421d</a:t>
            </a:r>
          </a:p>
          <a:p>
            <a:pPr lvl="1"/>
            <a:endParaRPr lang="en-US" dirty="0"/>
          </a:p>
        </p:txBody>
      </p:sp>
      <p:sp>
        <p:nvSpPr>
          <p:cNvPr id="3" name="Title 2"/>
          <p:cNvSpPr>
            <a:spLocks noGrp="1"/>
          </p:cNvSpPr>
          <p:nvPr>
            <p:ph type="ctrTitle"/>
          </p:nvPr>
        </p:nvSpPr>
        <p:spPr/>
        <p:txBody>
          <a:bodyPr/>
          <a:lstStyle/>
          <a:p>
            <a:r>
              <a:rPr lang="en-US" dirty="0"/>
              <a:t>The </a:t>
            </a:r>
            <a:r>
              <a:rPr lang="en-US" dirty="0" err="1"/>
              <a:t>toString</a:t>
            </a:r>
            <a:r>
              <a:rPr lang="en-US" dirty="0"/>
              <a:t> Method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27</a:t>
            </a:fld>
            <a:endParaRPr lang="en-US"/>
          </a:p>
        </p:txBody>
      </p:sp>
      <p:sp>
        <p:nvSpPr>
          <p:cNvPr id="5" name="Rectangle 4"/>
          <p:cNvSpPr/>
          <p:nvPr/>
        </p:nvSpPr>
        <p:spPr>
          <a:xfrm>
            <a:off x="4483998" y="2839311"/>
            <a:ext cx="4572000" cy="646331"/>
          </a:xfrm>
          <a:prstGeom prst="rect">
            <a:avLst/>
          </a:prstGeom>
        </p:spPr>
        <p:txBody>
          <a:bodyPr>
            <a:spAutoFit/>
          </a:bodyPr>
          <a:lstStyle/>
          <a:p>
            <a:r>
              <a:rPr lang="en-US" b="1" dirty="0">
                <a:solidFill>
                  <a:srgbClr val="FF0000"/>
                </a:solidFill>
                <a:latin typeface="Garamond" panose="02020404030301010803" pitchFamily="18" charset="0"/>
              </a:rPr>
              <a:t>invoked automatically whenever an object reference is used in a String context</a:t>
            </a:r>
          </a:p>
        </p:txBody>
      </p:sp>
    </p:spTree>
    <p:extLst>
      <p:ext uri="{BB962C8B-B14F-4D97-AF65-F5344CB8AC3E}">
        <p14:creationId xmlns:p14="http://schemas.microsoft.com/office/powerpoint/2010/main" val="3798289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a:t>
            </a:r>
            <a:r>
              <a:rPr lang="en-US" dirty="0" err="1"/>
              <a:t>toString</a:t>
            </a:r>
            <a:r>
              <a:rPr lang="en-US" dirty="0"/>
              <a:t>() method can be overridden to return informative String representation of the object that contains information about its instance variables.</a:t>
            </a:r>
          </a:p>
          <a:p>
            <a:endParaRPr lang="en-US" dirty="0"/>
          </a:p>
          <a:p>
            <a:endParaRPr lang="en-US" dirty="0"/>
          </a:p>
          <a:p>
            <a:endParaRPr lang="en-US" dirty="0"/>
          </a:p>
          <a:p>
            <a:endParaRPr lang="en-US" dirty="0"/>
          </a:p>
          <a:p>
            <a:r>
              <a:rPr lang="en-US" dirty="0"/>
              <a:t>Examples: </a:t>
            </a:r>
            <a:r>
              <a:rPr lang="en-US" sz="1900" dirty="0"/>
              <a:t>in the circle class that we defined earlier</a:t>
            </a:r>
          </a:p>
          <a:p>
            <a:pPr lvl="1"/>
            <a:r>
              <a:rPr lang="en-US" dirty="0"/>
              <a:t>System.out.println(circle1.toString());</a:t>
            </a:r>
          </a:p>
          <a:p>
            <a:pPr lvl="1"/>
            <a:r>
              <a:rPr lang="en-US" dirty="0"/>
              <a:t>System.out.println(circle2);</a:t>
            </a:r>
          </a:p>
          <a:p>
            <a:r>
              <a:rPr lang="en-US" dirty="0"/>
              <a:t>The output:</a:t>
            </a:r>
          </a:p>
          <a:p>
            <a:pPr lvl="1"/>
            <a:r>
              <a:rPr lang="en-US" dirty="0"/>
              <a:t>Circle radius is 10.0 and circle center is (0.0 , 0.0)</a:t>
            </a:r>
          </a:p>
          <a:p>
            <a:pPr lvl="1"/>
            <a:r>
              <a:rPr lang="en-US" dirty="0"/>
              <a:t>Circle radius is 15.0 and circle center is (0.0 , 1.0)</a:t>
            </a:r>
          </a:p>
        </p:txBody>
      </p:sp>
      <p:sp>
        <p:nvSpPr>
          <p:cNvPr id="3" name="Title 2"/>
          <p:cNvSpPr>
            <a:spLocks noGrp="1"/>
          </p:cNvSpPr>
          <p:nvPr>
            <p:ph type="ctrTitle"/>
          </p:nvPr>
        </p:nvSpPr>
        <p:spPr/>
        <p:txBody>
          <a:bodyPr/>
          <a:lstStyle/>
          <a:p>
            <a:r>
              <a:rPr lang="en-US" dirty="0"/>
              <a:t>The </a:t>
            </a:r>
            <a:r>
              <a:rPr lang="en-US" dirty="0" err="1"/>
              <a:t>toString</a:t>
            </a:r>
            <a:r>
              <a:rPr lang="en-US" dirty="0"/>
              <a:t> Method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28</a:t>
            </a:fld>
            <a:endParaRPr lang="en-US"/>
          </a:p>
        </p:txBody>
      </p:sp>
      <p:pic>
        <p:nvPicPr>
          <p:cNvPr id="6" name="Picture 5"/>
          <p:cNvPicPr>
            <a:picLocks noChangeAspect="1"/>
          </p:cNvPicPr>
          <p:nvPr/>
        </p:nvPicPr>
        <p:blipFill>
          <a:blip r:embed="rId2"/>
          <a:stretch>
            <a:fillRect/>
          </a:stretch>
        </p:blipFill>
        <p:spPr>
          <a:xfrm>
            <a:off x="2493512" y="2044276"/>
            <a:ext cx="4617717" cy="1725070"/>
          </a:xfrm>
          <a:prstGeom prst="rect">
            <a:avLst/>
          </a:prstGeom>
        </p:spPr>
      </p:pic>
    </p:spTree>
    <p:extLst>
      <p:ext uri="{BB962C8B-B14F-4D97-AF65-F5344CB8AC3E}">
        <p14:creationId xmlns:p14="http://schemas.microsoft.com/office/powerpoint/2010/main" val="257034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Popup-Question(1): </a:t>
            </a:r>
            <a:r>
              <a:rPr lang="en-US" sz="2400" dirty="0"/>
              <a:t>Invocation of the Default Constructor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29</a:t>
            </a:fld>
            <a:endParaRPr lang="en-US"/>
          </a:p>
        </p:txBody>
      </p:sp>
      <p:pic>
        <p:nvPicPr>
          <p:cNvPr id="5" name="Picture 4"/>
          <p:cNvPicPr>
            <a:picLocks noChangeAspect="1"/>
          </p:cNvPicPr>
          <p:nvPr/>
        </p:nvPicPr>
        <p:blipFill>
          <a:blip r:embed="rId3"/>
          <a:stretch>
            <a:fillRect/>
          </a:stretch>
        </p:blipFill>
        <p:spPr>
          <a:xfrm>
            <a:off x="314469" y="1071416"/>
            <a:ext cx="4575583" cy="3746040"/>
          </a:xfrm>
          <a:prstGeom prst="rect">
            <a:avLst/>
          </a:prstGeom>
        </p:spPr>
      </p:pic>
      <p:sp>
        <p:nvSpPr>
          <p:cNvPr id="7" name="Rectangle 6"/>
          <p:cNvSpPr/>
          <p:nvPr/>
        </p:nvSpPr>
        <p:spPr>
          <a:xfrm>
            <a:off x="5681937" y="1896478"/>
            <a:ext cx="1649759" cy="646331"/>
          </a:xfrm>
          <a:prstGeom prst="rect">
            <a:avLst/>
          </a:prstGeom>
        </p:spPr>
        <p:txBody>
          <a:bodyPr wrap="squar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Base Class A</a:t>
            </a:r>
          </a:p>
          <a:p>
            <a:r>
              <a:rPr lang="en-US" dirty="0">
                <a:latin typeface="Times New Roman" panose="02020603050405020304" pitchFamily="18" charset="0"/>
                <a:ea typeface="Cambria" panose="02040503050406030204" pitchFamily="18" charset="0"/>
                <a:cs typeface="Times New Roman" panose="02020603050405020304" pitchFamily="18" charset="0"/>
              </a:rPr>
              <a:t>Child Class B</a:t>
            </a:r>
          </a:p>
        </p:txBody>
      </p:sp>
      <p:sp>
        <p:nvSpPr>
          <p:cNvPr id="8" name="Rectangle 7"/>
          <p:cNvSpPr/>
          <p:nvPr/>
        </p:nvSpPr>
        <p:spPr>
          <a:xfrm>
            <a:off x="4621427" y="1071416"/>
            <a:ext cx="4208104" cy="830997"/>
          </a:xfrm>
          <a:prstGeom prst="rect">
            <a:avLst/>
          </a:prstGeom>
        </p:spPr>
        <p:txBody>
          <a:bodyPr wrap="square">
            <a:spAutoFit/>
          </a:bodyPr>
          <a:lstStyle/>
          <a:p>
            <a:r>
              <a:rPr lang="en-US" sz="2400" b="1" dirty="0">
                <a:solidFill>
                  <a:srgbClr val="FF0000"/>
                </a:solidFill>
                <a:latin typeface="Garamond" panose="02020404030301010803" pitchFamily="18" charset="0"/>
              </a:rPr>
              <a:t>What would be the output if we run the following code?</a:t>
            </a:r>
          </a:p>
        </p:txBody>
      </p:sp>
      <p:sp>
        <p:nvSpPr>
          <p:cNvPr id="9" name="Rectangle 8"/>
          <p:cNvSpPr/>
          <p:nvPr/>
        </p:nvSpPr>
        <p:spPr>
          <a:xfrm>
            <a:off x="5681936" y="2944436"/>
            <a:ext cx="1649759" cy="923330"/>
          </a:xfrm>
          <a:prstGeom prst="rect">
            <a:avLst/>
          </a:prstGeom>
        </p:spPr>
        <p:txBody>
          <a:bodyPr wrap="squar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Base Class A</a:t>
            </a:r>
          </a:p>
          <a:p>
            <a:r>
              <a:rPr lang="en-US" dirty="0">
                <a:latin typeface="Times New Roman" panose="02020603050405020304" pitchFamily="18" charset="0"/>
                <a:ea typeface="Cambria" panose="02040503050406030204" pitchFamily="18" charset="0"/>
                <a:cs typeface="Times New Roman" panose="02020603050405020304" pitchFamily="18" charset="0"/>
              </a:rPr>
              <a:t>Child Class B</a:t>
            </a:r>
          </a:p>
          <a:p>
            <a:r>
              <a:rPr lang="en-US" dirty="0">
                <a:latin typeface="Times New Roman" panose="02020603050405020304" pitchFamily="18" charset="0"/>
                <a:ea typeface="Cambria" panose="02040503050406030204" pitchFamily="18" charset="0"/>
                <a:cs typeface="Times New Roman" panose="02020603050405020304" pitchFamily="18" charset="0"/>
              </a:rPr>
              <a:t>Child Class C</a:t>
            </a:r>
          </a:p>
        </p:txBody>
      </p:sp>
      <p:pic>
        <p:nvPicPr>
          <p:cNvPr id="2" name="Picture 1"/>
          <p:cNvPicPr>
            <a:picLocks noChangeAspect="1"/>
          </p:cNvPicPr>
          <p:nvPr/>
        </p:nvPicPr>
        <p:blipFill>
          <a:blip r:embed="rId4"/>
          <a:stretch>
            <a:fillRect/>
          </a:stretch>
        </p:blipFill>
        <p:spPr>
          <a:xfrm>
            <a:off x="4121737" y="4540574"/>
            <a:ext cx="4882854" cy="1822351"/>
          </a:xfrm>
          <a:prstGeom prst="rect">
            <a:avLst/>
          </a:prstGeom>
        </p:spPr>
      </p:pic>
    </p:spTree>
    <p:extLst>
      <p:ext uri="{BB962C8B-B14F-4D97-AF65-F5344CB8AC3E}">
        <p14:creationId xmlns:p14="http://schemas.microsoft.com/office/powerpoint/2010/main" val="415311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a:t>To describe </a:t>
            </a:r>
            <a:r>
              <a:rPr lang="en-US" sz="2000" dirty="0">
                <a:solidFill>
                  <a:srgbClr val="FF0000"/>
                </a:solidFill>
              </a:rPr>
              <a:t>inheritance</a:t>
            </a:r>
            <a:r>
              <a:rPr lang="en-US" sz="2000" dirty="0"/>
              <a:t> as a feature of OOP(</a:t>
            </a:r>
            <a:r>
              <a:rPr lang="en-US" altLang="en-US" sz="2000" dirty="0"/>
              <a:t>§11.1)</a:t>
            </a:r>
            <a:r>
              <a:rPr lang="en-US" sz="2000" dirty="0"/>
              <a:t>.</a:t>
            </a:r>
          </a:p>
          <a:p>
            <a:r>
              <a:rPr lang="en-US" sz="2000" dirty="0"/>
              <a:t>To learn how to </a:t>
            </a:r>
            <a:r>
              <a:rPr lang="en-US" sz="2000" dirty="0">
                <a:solidFill>
                  <a:srgbClr val="FF0000"/>
                </a:solidFill>
              </a:rPr>
              <a:t>implement inheritance </a:t>
            </a:r>
            <a:r>
              <a:rPr lang="en-US" sz="2000" dirty="0"/>
              <a:t>(§11.2).</a:t>
            </a:r>
          </a:p>
          <a:p>
            <a:r>
              <a:rPr lang="en-US" sz="2000" dirty="0"/>
              <a:t>To learn </a:t>
            </a:r>
            <a:r>
              <a:rPr lang="en-US" sz="2000" dirty="0">
                <a:solidFill>
                  <a:srgbClr val="FF0000"/>
                </a:solidFill>
              </a:rPr>
              <a:t>what is inherited </a:t>
            </a:r>
            <a:r>
              <a:rPr lang="en-US" sz="2000" dirty="0"/>
              <a:t>from super/parent class.</a:t>
            </a:r>
          </a:p>
          <a:p>
            <a:r>
              <a:rPr lang="en-US" sz="2000" dirty="0"/>
              <a:t>To learn how to </a:t>
            </a:r>
            <a:r>
              <a:rPr lang="en-US" sz="2000" dirty="0">
                <a:solidFill>
                  <a:srgbClr val="FF0000"/>
                </a:solidFill>
              </a:rPr>
              <a:t>override and overload</a:t>
            </a:r>
            <a:r>
              <a:rPr lang="en-US" sz="2000" dirty="0"/>
              <a:t> class’s methods </a:t>
            </a:r>
            <a:r>
              <a:rPr lang="en-US" altLang="en-US" sz="2000" dirty="0"/>
              <a:t>(§11.4).</a:t>
            </a:r>
            <a:endParaRPr lang="en-US" sz="2000" dirty="0"/>
          </a:p>
          <a:p>
            <a:r>
              <a:rPr lang="en-US" sz="2000" dirty="0"/>
              <a:t>To distinguish differences between overriding and overloading </a:t>
            </a:r>
            <a:r>
              <a:rPr lang="en-US" altLang="en-US" sz="2000" dirty="0"/>
              <a:t>(§11.5).</a:t>
            </a:r>
            <a:endParaRPr lang="en-US" sz="2000" dirty="0"/>
          </a:p>
          <a:p>
            <a:r>
              <a:rPr lang="en-US" sz="2000" dirty="0"/>
              <a:t>To learn how to </a:t>
            </a:r>
            <a:r>
              <a:rPr lang="en-US" sz="2000" dirty="0">
                <a:solidFill>
                  <a:srgbClr val="FF0000"/>
                </a:solidFill>
              </a:rPr>
              <a:t>invoke super class’s methods and constructors </a:t>
            </a:r>
            <a:r>
              <a:rPr lang="en-US" altLang="en-US" sz="2000" dirty="0"/>
              <a:t>(§11.3).</a:t>
            </a:r>
            <a:endParaRPr lang="en-US" sz="2000" dirty="0"/>
          </a:p>
          <a:p>
            <a:r>
              <a:rPr lang="en-US" sz="2000" dirty="0"/>
              <a:t>To learn how </a:t>
            </a:r>
            <a:r>
              <a:rPr lang="en-US" sz="2000" dirty="0">
                <a:solidFill>
                  <a:srgbClr val="FF0000"/>
                </a:solidFill>
              </a:rPr>
              <a:t>access modifiers affects inheritance(</a:t>
            </a:r>
            <a:r>
              <a:rPr lang="en-US" altLang="en-US" sz="2000" dirty="0"/>
              <a:t>§11.14)</a:t>
            </a:r>
            <a:r>
              <a:rPr lang="en-US" sz="2000" dirty="0">
                <a:solidFill>
                  <a:srgbClr val="FF0000"/>
                </a:solidFill>
              </a:rPr>
              <a:t> </a:t>
            </a:r>
            <a:r>
              <a:rPr lang="en-US" sz="2000" dirty="0"/>
              <a:t>.</a:t>
            </a:r>
          </a:p>
          <a:p>
            <a:r>
              <a:rPr lang="en-US" sz="2000" dirty="0"/>
              <a:t>To learn about object class and its </a:t>
            </a:r>
            <a:r>
              <a:rPr lang="en-US" sz="2000" dirty="0" err="1"/>
              <a:t>toString</a:t>
            </a:r>
            <a:r>
              <a:rPr lang="en-US" sz="2000" dirty="0"/>
              <a:t> method </a:t>
            </a:r>
            <a:r>
              <a:rPr lang="en-US" altLang="en-US" sz="2000" dirty="0"/>
              <a:t>(§11.6).</a:t>
            </a:r>
          </a:p>
          <a:p>
            <a:r>
              <a:rPr lang="en-US" sz="2000" dirty="0"/>
              <a:t>To learn how to </a:t>
            </a:r>
            <a:r>
              <a:rPr lang="en-US" sz="2000" dirty="0">
                <a:solidFill>
                  <a:srgbClr val="FF0000"/>
                </a:solidFill>
              </a:rPr>
              <a:t>prevent</a:t>
            </a:r>
            <a:r>
              <a:rPr lang="en-US" sz="2000" dirty="0"/>
              <a:t> class extending and method overriding (</a:t>
            </a:r>
            <a:r>
              <a:rPr lang="en-US" altLang="en-US" sz="2000" dirty="0"/>
              <a:t>§</a:t>
            </a:r>
            <a:r>
              <a:rPr lang="en-US" sz="2000" dirty="0"/>
              <a:t>11.15).</a:t>
            </a:r>
          </a:p>
        </p:txBody>
      </p:sp>
      <p:sp>
        <p:nvSpPr>
          <p:cNvPr id="3" name="Title 2"/>
          <p:cNvSpPr>
            <a:spLocks noGrp="1"/>
          </p:cNvSpPr>
          <p:nvPr>
            <p:ph type="ctrTitle"/>
          </p:nvPr>
        </p:nvSpPr>
        <p:spPr/>
        <p:txBody>
          <a:bodyPr/>
          <a:lstStyle/>
          <a:p>
            <a:r>
              <a:rPr lang="en-US" dirty="0"/>
              <a:t>Objectives </a:t>
            </a:r>
          </a:p>
        </p:txBody>
      </p:sp>
      <p:sp>
        <p:nvSpPr>
          <p:cNvPr id="4" name="Slide Number Placeholder 3"/>
          <p:cNvSpPr>
            <a:spLocks noGrp="1"/>
          </p:cNvSpPr>
          <p:nvPr>
            <p:ph type="sldNum" sz="quarter" idx="12"/>
          </p:nvPr>
        </p:nvSpPr>
        <p:spPr/>
        <p:txBody>
          <a:bodyPr/>
          <a:lstStyle/>
          <a:p>
            <a:pPr algn="ctr"/>
            <a:fld id="{99AE015D-4E99-42B8-B1B4-4F7FEE987B9B}" type="slidenum">
              <a:rPr lang="en-US" smtClean="0"/>
              <a:pPr algn="ctr"/>
              <a:t>3</a:t>
            </a:fld>
            <a:endParaRPr lang="en-US"/>
          </a:p>
        </p:txBody>
      </p:sp>
    </p:spTree>
    <p:extLst>
      <p:ext uri="{BB962C8B-B14F-4D97-AF65-F5344CB8AC3E}">
        <p14:creationId xmlns:p14="http://schemas.microsoft.com/office/powerpoint/2010/main" val="2971906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400" dirty="0"/>
              <a:t>Popup-Question(2):</a:t>
            </a:r>
            <a:r>
              <a:rPr lang="en-US" sz="2800" dirty="0"/>
              <a:t> </a:t>
            </a:r>
            <a:r>
              <a:rPr lang="en-US" sz="2400" dirty="0"/>
              <a:t>Invocation of Parameterized  Constructor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30</a:t>
            </a:fld>
            <a:endParaRPr lang="en-US"/>
          </a:p>
        </p:txBody>
      </p:sp>
      <p:pic>
        <p:nvPicPr>
          <p:cNvPr id="5" name="Picture 4"/>
          <p:cNvPicPr>
            <a:picLocks noChangeAspect="1"/>
          </p:cNvPicPr>
          <p:nvPr/>
        </p:nvPicPr>
        <p:blipFill>
          <a:blip r:embed="rId3"/>
          <a:stretch>
            <a:fillRect/>
          </a:stretch>
        </p:blipFill>
        <p:spPr>
          <a:xfrm>
            <a:off x="314469" y="1000822"/>
            <a:ext cx="5091320" cy="5291887"/>
          </a:xfrm>
          <a:prstGeom prst="rect">
            <a:avLst/>
          </a:prstGeom>
        </p:spPr>
      </p:pic>
      <p:sp>
        <p:nvSpPr>
          <p:cNvPr id="7" name="Rectangle 6"/>
          <p:cNvSpPr/>
          <p:nvPr/>
        </p:nvSpPr>
        <p:spPr>
          <a:xfrm>
            <a:off x="5637988" y="2172425"/>
            <a:ext cx="2518439"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 I am B</a:t>
            </a:r>
          </a:p>
          <a:p>
            <a:r>
              <a:rPr lang="en-US" dirty="0">
                <a:latin typeface="Times New Roman" panose="02020603050405020304" pitchFamily="18" charset="0"/>
                <a:cs typeface="Times New Roman" panose="02020603050405020304" pitchFamily="18" charset="0"/>
              </a:rPr>
              <a:t>================</a:t>
            </a:r>
          </a:p>
        </p:txBody>
      </p:sp>
      <p:sp>
        <p:nvSpPr>
          <p:cNvPr id="9" name="Rectangle 8"/>
          <p:cNvSpPr/>
          <p:nvPr/>
        </p:nvSpPr>
        <p:spPr>
          <a:xfrm>
            <a:off x="5637987" y="3223263"/>
            <a:ext cx="2518439"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a:t>
            </a:r>
          </a:p>
          <a:p>
            <a:r>
              <a:rPr lang="en-US" dirty="0">
                <a:latin typeface="Times New Roman" panose="02020603050405020304" pitchFamily="18" charset="0"/>
                <a:cs typeface="Times New Roman" panose="02020603050405020304" pitchFamily="18" charset="0"/>
              </a:rPr>
              <a:t>Child Class c I am C</a:t>
            </a:r>
          </a:p>
        </p:txBody>
      </p:sp>
      <p:sp>
        <p:nvSpPr>
          <p:cNvPr id="10" name="Rectangle 9"/>
          <p:cNvSpPr/>
          <p:nvPr/>
        </p:nvSpPr>
        <p:spPr>
          <a:xfrm>
            <a:off x="5280441" y="4423592"/>
            <a:ext cx="3464660" cy="646331"/>
          </a:xfrm>
          <a:prstGeom prst="rect">
            <a:avLst/>
          </a:prstGeom>
        </p:spPr>
        <p:txBody>
          <a:bodyPr wrap="square">
            <a:spAutoFit/>
          </a:bodyPr>
          <a:lstStyle/>
          <a:p>
            <a:r>
              <a:rPr lang="en-US" dirty="0">
                <a:solidFill>
                  <a:srgbClr val="FF0000"/>
                </a:solidFill>
                <a:latin typeface="Cambria" panose="02040503050406030204" pitchFamily="18" charset="0"/>
                <a:ea typeface="Cambria" panose="02040503050406030204" pitchFamily="18" charset="0"/>
              </a:rPr>
              <a:t>What would happen if we remove the constructor </a:t>
            </a:r>
            <a:r>
              <a:rPr lang="en-US" dirty="0" err="1">
                <a:solidFill>
                  <a:srgbClr val="FF0000"/>
                </a:solidFill>
                <a:latin typeface="Cambria" panose="02040503050406030204" pitchFamily="18" charset="0"/>
                <a:ea typeface="Cambria" panose="02040503050406030204" pitchFamily="18" charset="0"/>
              </a:rPr>
              <a:t>ClassA</a:t>
            </a:r>
            <a:r>
              <a:rPr lang="en-US" dirty="0">
                <a:solidFill>
                  <a:srgbClr val="FF0000"/>
                </a:solidFill>
                <a:latin typeface="Cambria" panose="02040503050406030204" pitchFamily="18" charset="0"/>
                <a:ea typeface="Cambria" panose="02040503050406030204" pitchFamily="18" charset="0"/>
              </a:rPr>
              <a:t> or </a:t>
            </a:r>
            <a:r>
              <a:rPr lang="en-US" dirty="0" err="1">
                <a:solidFill>
                  <a:srgbClr val="FF0000"/>
                </a:solidFill>
                <a:latin typeface="Cambria" panose="02040503050406030204" pitchFamily="18" charset="0"/>
                <a:ea typeface="Cambria" panose="02040503050406030204" pitchFamily="18" charset="0"/>
              </a:rPr>
              <a:t>ClassB</a:t>
            </a:r>
            <a:r>
              <a:rPr lang="en-US" dirty="0">
                <a:solidFill>
                  <a:srgbClr val="FF0000"/>
                </a:solidFill>
                <a:latin typeface="Cambria" panose="02040503050406030204" pitchFamily="18" charset="0"/>
                <a:ea typeface="Cambria" panose="02040503050406030204" pitchFamily="18" charset="0"/>
              </a:rPr>
              <a:t>?</a:t>
            </a:r>
          </a:p>
        </p:txBody>
      </p:sp>
      <p:sp>
        <p:nvSpPr>
          <p:cNvPr id="11" name="Rectangle 10"/>
          <p:cNvSpPr/>
          <p:nvPr/>
        </p:nvSpPr>
        <p:spPr>
          <a:xfrm>
            <a:off x="4621427" y="1071416"/>
            <a:ext cx="4208104" cy="830997"/>
          </a:xfrm>
          <a:prstGeom prst="rect">
            <a:avLst/>
          </a:prstGeom>
        </p:spPr>
        <p:txBody>
          <a:bodyPr wrap="square">
            <a:spAutoFit/>
          </a:bodyPr>
          <a:lstStyle/>
          <a:p>
            <a:r>
              <a:rPr lang="en-US" sz="2400" b="1" dirty="0">
                <a:solidFill>
                  <a:srgbClr val="FF0000"/>
                </a:solidFill>
                <a:latin typeface="Garamond" panose="02020404030301010803" pitchFamily="18" charset="0"/>
              </a:rPr>
              <a:t>What would be the output if we run the following code?</a:t>
            </a:r>
          </a:p>
        </p:txBody>
      </p:sp>
      <p:sp>
        <p:nvSpPr>
          <p:cNvPr id="12" name="Rectangle 11"/>
          <p:cNvSpPr/>
          <p:nvPr/>
        </p:nvSpPr>
        <p:spPr>
          <a:xfrm>
            <a:off x="726235" y="6131958"/>
            <a:ext cx="4203234" cy="307777"/>
          </a:xfrm>
          <a:prstGeom prst="rect">
            <a:avLst/>
          </a:prstGeom>
        </p:spPr>
        <p:txBody>
          <a:bodyPr wrap="square">
            <a:spAutoFit/>
          </a:bodyPr>
          <a:lstStyle/>
          <a:p>
            <a:r>
              <a:rPr lang="en-US" sz="1400" b="1" dirty="0">
                <a:solidFill>
                  <a:srgbClr val="000000"/>
                </a:solidFill>
                <a:latin typeface="Garamond" panose="02020404030301010803" pitchFamily="18" charset="0"/>
              </a:rPr>
              <a:t>An error occurs if no such default constructor exists.</a:t>
            </a:r>
            <a:r>
              <a:rPr lang="en-US" sz="1400" dirty="0">
                <a:latin typeface="Garamond" panose="02020404030301010803" pitchFamily="18" charset="0"/>
              </a:rPr>
              <a:t> </a:t>
            </a:r>
          </a:p>
        </p:txBody>
      </p:sp>
      <p:pic>
        <p:nvPicPr>
          <p:cNvPr id="2" name="Picture 1"/>
          <p:cNvPicPr>
            <a:picLocks noChangeAspect="1"/>
          </p:cNvPicPr>
          <p:nvPr/>
        </p:nvPicPr>
        <p:blipFill>
          <a:blip r:embed="rId4"/>
          <a:stretch>
            <a:fillRect/>
          </a:stretch>
        </p:blipFill>
        <p:spPr>
          <a:xfrm>
            <a:off x="4951875" y="5069922"/>
            <a:ext cx="3996991" cy="1327837"/>
          </a:xfrm>
          <a:prstGeom prst="rect">
            <a:avLst/>
          </a:prstGeom>
        </p:spPr>
      </p:pic>
    </p:spTree>
    <p:extLst>
      <p:ext uri="{BB962C8B-B14F-4D97-AF65-F5344CB8AC3E}">
        <p14:creationId xmlns:p14="http://schemas.microsoft.com/office/powerpoint/2010/main" val="170208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400" dirty="0"/>
              <a:t>Popup-Question(3):</a:t>
            </a:r>
            <a:r>
              <a:rPr lang="en-US" sz="2800" dirty="0"/>
              <a:t> </a:t>
            </a:r>
            <a:r>
              <a:rPr lang="en-US" sz="2400" dirty="0"/>
              <a:t>Invocation of Parameterized  Constructor </a:t>
            </a:r>
            <a:endParaRPr lang="en-US" sz="2000"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31</a:t>
            </a:fld>
            <a:endParaRPr lang="en-US"/>
          </a:p>
        </p:txBody>
      </p:sp>
      <p:sp>
        <p:nvSpPr>
          <p:cNvPr id="8" name="Rectangle 7"/>
          <p:cNvSpPr/>
          <p:nvPr/>
        </p:nvSpPr>
        <p:spPr>
          <a:xfrm>
            <a:off x="5274628" y="1757475"/>
            <a:ext cx="296251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 I am B</a:t>
            </a:r>
          </a:p>
          <a:p>
            <a:r>
              <a:rPr lang="en-US" dirty="0">
                <a:latin typeface="Times New Roman" panose="02020603050405020304" pitchFamily="18" charset="0"/>
                <a:cs typeface="Times New Roman" panose="02020603050405020304" pitchFamily="18" charset="0"/>
              </a:rPr>
              <a:t>================</a:t>
            </a:r>
          </a:p>
        </p:txBody>
      </p:sp>
      <p:sp>
        <p:nvSpPr>
          <p:cNvPr id="11" name="Rectangle 10"/>
          <p:cNvSpPr/>
          <p:nvPr/>
        </p:nvSpPr>
        <p:spPr>
          <a:xfrm>
            <a:off x="5207573" y="2708640"/>
            <a:ext cx="2962510"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a:t>
            </a:r>
          </a:p>
          <a:p>
            <a:r>
              <a:rPr lang="en-US" dirty="0">
                <a:latin typeface="Times New Roman" panose="02020603050405020304" pitchFamily="18" charset="0"/>
                <a:cs typeface="Times New Roman" panose="02020603050405020304" pitchFamily="18" charset="0"/>
              </a:rPr>
              <a:t>Child Class c I am C </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 5</a:t>
            </a:r>
          </a:p>
          <a:p>
            <a:r>
              <a:rPr lang="en-US" dirty="0">
                <a:latin typeface="Times New Roman" panose="02020603050405020304" pitchFamily="18" charset="0"/>
                <a:cs typeface="Times New Roman" panose="02020603050405020304" pitchFamily="18" charset="0"/>
              </a:rPr>
              <a:t>Child Class c I am C</a:t>
            </a:r>
          </a:p>
        </p:txBody>
      </p:sp>
      <p:sp>
        <p:nvSpPr>
          <p:cNvPr id="14" name="Rectangle 13"/>
          <p:cNvSpPr/>
          <p:nvPr/>
        </p:nvSpPr>
        <p:spPr>
          <a:xfrm>
            <a:off x="726235" y="6131958"/>
            <a:ext cx="4203234" cy="307777"/>
          </a:xfrm>
          <a:prstGeom prst="rect">
            <a:avLst/>
          </a:prstGeom>
        </p:spPr>
        <p:txBody>
          <a:bodyPr wrap="square">
            <a:spAutoFit/>
          </a:bodyPr>
          <a:lstStyle/>
          <a:p>
            <a:r>
              <a:rPr lang="en-US" sz="1400" b="1" dirty="0">
                <a:solidFill>
                  <a:srgbClr val="000000"/>
                </a:solidFill>
                <a:latin typeface="Garamond" panose="02020404030301010803" pitchFamily="18" charset="0"/>
              </a:rPr>
              <a:t>An error occurs if no such default constructor exists.</a:t>
            </a:r>
            <a:r>
              <a:rPr lang="en-US" sz="1400" dirty="0">
                <a:latin typeface="Garamond" panose="02020404030301010803" pitchFamily="18" charset="0"/>
              </a:rPr>
              <a:t> </a:t>
            </a:r>
          </a:p>
        </p:txBody>
      </p:sp>
      <p:pic>
        <p:nvPicPr>
          <p:cNvPr id="7" name="Picture 6"/>
          <p:cNvPicPr>
            <a:picLocks noChangeAspect="1"/>
          </p:cNvPicPr>
          <p:nvPr/>
        </p:nvPicPr>
        <p:blipFill>
          <a:blip r:embed="rId2"/>
          <a:stretch>
            <a:fillRect/>
          </a:stretch>
        </p:blipFill>
        <p:spPr>
          <a:xfrm>
            <a:off x="306310" y="919462"/>
            <a:ext cx="4901263" cy="5219358"/>
          </a:xfrm>
          <a:prstGeom prst="rect">
            <a:avLst/>
          </a:prstGeom>
        </p:spPr>
      </p:pic>
      <p:sp>
        <p:nvSpPr>
          <p:cNvPr id="15" name="Rectangle 14"/>
          <p:cNvSpPr/>
          <p:nvPr/>
        </p:nvSpPr>
        <p:spPr>
          <a:xfrm>
            <a:off x="4621427" y="983054"/>
            <a:ext cx="4208104" cy="830997"/>
          </a:xfrm>
          <a:prstGeom prst="rect">
            <a:avLst/>
          </a:prstGeom>
        </p:spPr>
        <p:txBody>
          <a:bodyPr wrap="square">
            <a:spAutoFit/>
          </a:bodyPr>
          <a:lstStyle/>
          <a:p>
            <a:r>
              <a:rPr lang="en-US" sz="2400" b="1" dirty="0">
                <a:solidFill>
                  <a:srgbClr val="FF0000"/>
                </a:solidFill>
                <a:latin typeface="Garamond" panose="02020404030301010803" pitchFamily="18" charset="0"/>
              </a:rPr>
              <a:t>What would be the output if we run the following code?</a:t>
            </a:r>
          </a:p>
        </p:txBody>
      </p:sp>
      <p:sp>
        <p:nvSpPr>
          <p:cNvPr id="10" name="Rectangle 9"/>
          <p:cNvSpPr/>
          <p:nvPr/>
        </p:nvSpPr>
        <p:spPr>
          <a:xfrm>
            <a:off x="5090723" y="3922518"/>
            <a:ext cx="3464660" cy="646331"/>
          </a:xfrm>
          <a:prstGeom prst="rect">
            <a:avLst/>
          </a:prstGeom>
        </p:spPr>
        <p:txBody>
          <a:bodyPr wrap="square">
            <a:spAutoFit/>
          </a:bodyPr>
          <a:lstStyle/>
          <a:p>
            <a:r>
              <a:rPr lang="en-US" dirty="0">
                <a:solidFill>
                  <a:srgbClr val="FF0000"/>
                </a:solidFill>
              </a:rPr>
              <a:t>What would happen if we remove the constructor </a:t>
            </a:r>
            <a:r>
              <a:rPr lang="en-US" dirty="0" err="1">
                <a:solidFill>
                  <a:srgbClr val="FF0000"/>
                </a:solidFill>
              </a:rPr>
              <a:t>ClassA</a:t>
            </a:r>
            <a:r>
              <a:rPr lang="en-US" dirty="0">
                <a:solidFill>
                  <a:srgbClr val="FF0000"/>
                </a:solidFill>
              </a:rPr>
              <a:t> or </a:t>
            </a:r>
            <a:r>
              <a:rPr lang="en-US" dirty="0" err="1">
                <a:solidFill>
                  <a:srgbClr val="FF0000"/>
                </a:solidFill>
              </a:rPr>
              <a:t>ClassB</a:t>
            </a:r>
            <a:r>
              <a:rPr lang="en-US" dirty="0">
                <a:solidFill>
                  <a:srgbClr val="FF0000"/>
                </a:solidFill>
              </a:rPr>
              <a:t>?</a:t>
            </a:r>
          </a:p>
        </p:txBody>
      </p:sp>
      <p:pic>
        <p:nvPicPr>
          <p:cNvPr id="5" name="Picture 4"/>
          <p:cNvPicPr>
            <a:picLocks noChangeAspect="1"/>
          </p:cNvPicPr>
          <p:nvPr/>
        </p:nvPicPr>
        <p:blipFill rotWithShape="1">
          <a:blip r:embed="rId3"/>
          <a:srcRect l="9385"/>
          <a:stretch/>
        </p:blipFill>
        <p:spPr>
          <a:xfrm>
            <a:off x="5274628" y="4813683"/>
            <a:ext cx="3761951" cy="1203753"/>
          </a:xfrm>
          <a:prstGeom prst="rect">
            <a:avLst/>
          </a:prstGeom>
        </p:spPr>
      </p:pic>
    </p:spTree>
    <p:extLst>
      <p:ext uri="{BB962C8B-B14F-4D97-AF65-F5344CB8AC3E}">
        <p14:creationId xmlns:p14="http://schemas.microsoft.com/office/powerpoint/2010/main" val="52480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400" dirty="0"/>
              <a:t>Popup-Question(4):</a:t>
            </a:r>
            <a:r>
              <a:rPr lang="en-US" sz="2800" dirty="0"/>
              <a:t> </a:t>
            </a:r>
            <a:r>
              <a:rPr lang="en-US" sz="2400" dirty="0"/>
              <a:t>Invocation of Parameterized  Constructor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32</a:t>
            </a:fld>
            <a:endParaRPr lang="en-US"/>
          </a:p>
        </p:txBody>
      </p:sp>
      <p:sp>
        <p:nvSpPr>
          <p:cNvPr id="8" name="Rectangle 7"/>
          <p:cNvSpPr/>
          <p:nvPr/>
        </p:nvSpPr>
        <p:spPr>
          <a:xfrm>
            <a:off x="5268368" y="1449610"/>
            <a:ext cx="2928768"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 I am B</a:t>
            </a:r>
          </a:p>
          <a:p>
            <a:r>
              <a:rPr lang="en-US" dirty="0">
                <a:latin typeface="Times New Roman" panose="02020603050405020304" pitchFamily="18" charset="0"/>
                <a:cs typeface="Times New Roman" panose="02020603050405020304" pitchFamily="18" charset="0"/>
              </a:rPr>
              <a:t>================</a:t>
            </a:r>
          </a:p>
        </p:txBody>
      </p:sp>
      <p:sp>
        <p:nvSpPr>
          <p:cNvPr id="9" name="Rectangle 8"/>
          <p:cNvSpPr/>
          <p:nvPr/>
        </p:nvSpPr>
        <p:spPr>
          <a:xfrm>
            <a:off x="5023466" y="1092804"/>
            <a:ext cx="3233530" cy="369332"/>
          </a:xfrm>
          <a:prstGeom prst="rect">
            <a:avLst/>
          </a:prstGeom>
        </p:spPr>
        <p:txBody>
          <a:bodyPr wrap="square">
            <a:spAutoFit/>
          </a:bodyPr>
          <a:lstStyle/>
          <a:p>
            <a:r>
              <a:rPr lang="en-US" dirty="0">
                <a:solidFill>
                  <a:srgbClr val="FF0000"/>
                </a:solidFill>
              </a:rPr>
              <a:t>What do you expect the output?</a:t>
            </a:r>
          </a:p>
        </p:txBody>
      </p:sp>
      <p:sp>
        <p:nvSpPr>
          <p:cNvPr id="11" name="Rectangle 10"/>
          <p:cNvSpPr/>
          <p:nvPr/>
        </p:nvSpPr>
        <p:spPr>
          <a:xfrm>
            <a:off x="5023466" y="4043603"/>
            <a:ext cx="3464660" cy="646331"/>
          </a:xfrm>
          <a:prstGeom prst="rect">
            <a:avLst/>
          </a:prstGeom>
        </p:spPr>
        <p:txBody>
          <a:bodyPr wrap="square">
            <a:spAutoFit/>
          </a:bodyPr>
          <a:lstStyle/>
          <a:p>
            <a:r>
              <a:rPr lang="en-US" dirty="0">
                <a:solidFill>
                  <a:srgbClr val="FF0000"/>
                </a:solidFill>
              </a:rPr>
              <a:t>What would happen if we remove the constructor </a:t>
            </a:r>
            <a:r>
              <a:rPr lang="en-US" dirty="0" err="1">
                <a:solidFill>
                  <a:srgbClr val="FF0000"/>
                </a:solidFill>
              </a:rPr>
              <a:t>ClassA</a:t>
            </a:r>
            <a:r>
              <a:rPr lang="en-US" dirty="0">
                <a:solidFill>
                  <a:srgbClr val="FF0000"/>
                </a:solidFill>
              </a:rPr>
              <a:t> or </a:t>
            </a:r>
            <a:r>
              <a:rPr lang="en-US" dirty="0" err="1">
                <a:solidFill>
                  <a:srgbClr val="FF0000"/>
                </a:solidFill>
              </a:rPr>
              <a:t>ClassB</a:t>
            </a:r>
            <a:r>
              <a:rPr lang="en-US" dirty="0">
                <a:solidFill>
                  <a:srgbClr val="FF0000"/>
                </a:solidFill>
              </a:rPr>
              <a:t>?</a:t>
            </a:r>
          </a:p>
        </p:txBody>
      </p:sp>
      <p:sp>
        <p:nvSpPr>
          <p:cNvPr id="12" name="Rectangle 11"/>
          <p:cNvSpPr/>
          <p:nvPr/>
        </p:nvSpPr>
        <p:spPr>
          <a:xfrm>
            <a:off x="5268368" y="2568953"/>
            <a:ext cx="2928768"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 I am C</a:t>
            </a:r>
          </a:p>
          <a:p>
            <a:r>
              <a:rPr lang="en-US" dirty="0">
                <a:latin typeface="Times New Roman" panose="02020603050405020304" pitchFamily="18" charset="0"/>
                <a:cs typeface="Times New Roman" panose="02020603050405020304" pitchFamily="18" charset="0"/>
              </a:rPr>
              <a:t>Child Class c I am C </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 5</a:t>
            </a:r>
          </a:p>
          <a:p>
            <a:r>
              <a:rPr lang="en-US" dirty="0">
                <a:latin typeface="Times New Roman" panose="02020603050405020304" pitchFamily="18" charset="0"/>
                <a:cs typeface="Times New Roman" panose="02020603050405020304" pitchFamily="18" charset="0"/>
              </a:rPr>
              <a:t>Child Class c I am C</a:t>
            </a:r>
          </a:p>
        </p:txBody>
      </p:sp>
      <p:pic>
        <p:nvPicPr>
          <p:cNvPr id="5" name="Picture 4"/>
          <p:cNvPicPr>
            <a:picLocks noChangeAspect="1"/>
          </p:cNvPicPr>
          <p:nvPr/>
        </p:nvPicPr>
        <p:blipFill>
          <a:blip r:embed="rId2"/>
          <a:stretch>
            <a:fillRect/>
          </a:stretch>
        </p:blipFill>
        <p:spPr>
          <a:xfrm>
            <a:off x="314469" y="902925"/>
            <a:ext cx="4312949" cy="3626634"/>
          </a:xfrm>
          <a:prstGeom prst="rect">
            <a:avLst/>
          </a:prstGeom>
        </p:spPr>
      </p:pic>
      <p:pic>
        <p:nvPicPr>
          <p:cNvPr id="7" name="Picture 6"/>
          <p:cNvPicPr>
            <a:picLocks noChangeAspect="1"/>
          </p:cNvPicPr>
          <p:nvPr/>
        </p:nvPicPr>
        <p:blipFill>
          <a:blip r:embed="rId3"/>
          <a:stretch>
            <a:fillRect/>
          </a:stretch>
        </p:blipFill>
        <p:spPr>
          <a:xfrm>
            <a:off x="314469" y="4692612"/>
            <a:ext cx="4521003" cy="1706486"/>
          </a:xfrm>
          <a:prstGeom prst="rect">
            <a:avLst/>
          </a:prstGeom>
        </p:spPr>
      </p:pic>
      <p:pic>
        <p:nvPicPr>
          <p:cNvPr id="6" name="Picture 5"/>
          <p:cNvPicPr>
            <a:picLocks noChangeAspect="1"/>
          </p:cNvPicPr>
          <p:nvPr/>
        </p:nvPicPr>
        <p:blipFill rotWithShape="1">
          <a:blip r:embed="rId4"/>
          <a:srcRect r="6328"/>
          <a:stretch/>
        </p:blipFill>
        <p:spPr>
          <a:xfrm>
            <a:off x="4835472" y="4937069"/>
            <a:ext cx="4105750" cy="1383425"/>
          </a:xfrm>
          <a:prstGeom prst="rect">
            <a:avLst/>
          </a:prstGeom>
        </p:spPr>
      </p:pic>
    </p:spTree>
    <p:extLst>
      <p:ext uri="{BB962C8B-B14F-4D97-AF65-F5344CB8AC3E}">
        <p14:creationId xmlns:p14="http://schemas.microsoft.com/office/powerpoint/2010/main" val="207727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of the following code?</a:t>
            </a:r>
          </a:p>
        </p:txBody>
      </p:sp>
      <p:sp>
        <p:nvSpPr>
          <p:cNvPr id="3" name="Title 2"/>
          <p:cNvSpPr>
            <a:spLocks noGrp="1"/>
          </p:cNvSpPr>
          <p:nvPr>
            <p:ph type="ctrTitle"/>
          </p:nvPr>
        </p:nvSpPr>
        <p:spPr/>
        <p:txBody>
          <a:bodyPr/>
          <a:lstStyle/>
          <a:p>
            <a:r>
              <a:rPr lang="en-US" dirty="0"/>
              <a:t>Popup-Question(5): Overriding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33</a:t>
            </a:fld>
            <a:endParaRPr lang="en-US"/>
          </a:p>
        </p:txBody>
      </p:sp>
      <p:sp>
        <p:nvSpPr>
          <p:cNvPr id="7" name="Rectangle 6"/>
          <p:cNvSpPr/>
          <p:nvPr/>
        </p:nvSpPr>
        <p:spPr>
          <a:xfrm>
            <a:off x="5592760" y="3044246"/>
            <a:ext cx="3236771" cy="369332"/>
          </a:xfrm>
          <a:prstGeom prst="rect">
            <a:avLst/>
          </a:prstGeom>
        </p:spPr>
        <p:txBody>
          <a:bodyPr wrap="square">
            <a:spAutoFit/>
          </a:bodyPr>
          <a:lstStyle/>
          <a:p>
            <a:r>
              <a:rPr lang="en-US" dirty="0">
                <a:latin typeface="Garamond" panose="02020404030301010803" pitchFamily="18" charset="0"/>
              </a:rPr>
              <a:t>I am perform in the Main Class</a:t>
            </a:r>
          </a:p>
        </p:txBody>
      </p:sp>
      <p:sp>
        <p:nvSpPr>
          <p:cNvPr id="10" name="Rectangle 9"/>
          <p:cNvSpPr/>
          <p:nvPr/>
        </p:nvSpPr>
        <p:spPr>
          <a:xfrm>
            <a:off x="6097235" y="1891980"/>
            <a:ext cx="2004413" cy="369332"/>
          </a:xfrm>
          <a:prstGeom prst="rect">
            <a:avLst/>
          </a:prstGeom>
        </p:spPr>
        <p:txBody>
          <a:bodyPr wrap="square">
            <a:spAutoFit/>
          </a:bodyPr>
          <a:lstStyle/>
          <a:p>
            <a:r>
              <a:rPr lang="en-US" dirty="0">
                <a:latin typeface="Garamond" panose="02020404030301010803" pitchFamily="18" charset="0"/>
              </a:rPr>
              <a:t>I am the Main Class</a:t>
            </a:r>
          </a:p>
        </p:txBody>
      </p:sp>
      <p:sp>
        <p:nvSpPr>
          <p:cNvPr id="11" name="Rectangle 10"/>
          <p:cNvSpPr/>
          <p:nvPr/>
        </p:nvSpPr>
        <p:spPr>
          <a:xfrm>
            <a:off x="6097235" y="2712545"/>
            <a:ext cx="1941529" cy="369332"/>
          </a:xfrm>
          <a:prstGeom prst="rect">
            <a:avLst/>
          </a:prstGeom>
        </p:spPr>
        <p:txBody>
          <a:bodyPr wrap="square">
            <a:spAutoFit/>
          </a:bodyPr>
          <a:lstStyle/>
          <a:p>
            <a:r>
              <a:rPr lang="en-US" dirty="0">
                <a:latin typeface="Garamond" panose="02020404030301010803" pitchFamily="18" charset="0"/>
              </a:rPr>
              <a:t>I am the Sub Class</a:t>
            </a:r>
          </a:p>
        </p:txBody>
      </p:sp>
      <p:sp>
        <p:nvSpPr>
          <p:cNvPr id="5" name="Rectangle 4"/>
          <p:cNvSpPr/>
          <p:nvPr/>
        </p:nvSpPr>
        <p:spPr>
          <a:xfrm>
            <a:off x="5711086" y="2283447"/>
            <a:ext cx="3000117" cy="369332"/>
          </a:xfrm>
          <a:prstGeom prst="rect">
            <a:avLst/>
          </a:prstGeom>
        </p:spPr>
        <p:txBody>
          <a:bodyPr wrap="none">
            <a:spAutoFit/>
          </a:bodyPr>
          <a:lstStyle/>
          <a:p>
            <a:r>
              <a:rPr lang="en-US" dirty="0">
                <a:latin typeface="Garamond" panose="02020404030301010803" pitchFamily="18" charset="0"/>
              </a:rPr>
              <a:t>I am perform in the Main Class</a:t>
            </a:r>
          </a:p>
        </p:txBody>
      </p:sp>
      <p:pic>
        <p:nvPicPr>
          <p:cNvPr id="8" name="Picture 7"/>
          <p:cNvPicPr>
            <a:picLocks noChangeAspect="1"/>
          </p:cNvPicPr>
          <p:nvPr/>
        </p:nvPicPr>
        <p:blipFill>
          <a:blip r:embed="rId2"/>
          <a:stretch>
            <a:fillRect/>
          </a:stretch>
        </p:blipFill>
        <p:spPr>
          <a:xfrm>
            <a:off x="443061" y="1376833"/>
            <a:ext cx="4954549" cy="4983396"/>
          </a:xfrm>
          <a:prstGeom prst="rect">
            <a:avLst/>
          </a:prstGeom>
        </p:spPr>
      </p:pic>
    </p:spTree>
    <p:extLst>
      <p:ext uri="{BB962C8B-B14F-4D97-AF65-F5344CB8AC3E}">
        <p14:creationId xmlns:p14="http://schemas.microsoft.com/office/powerpoint/2010/main" val="428716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legal and illegal in the following classes?</a:t>
            </a:r>
          </a:p>
        </p:txBody>
      </p:sp>
      <p:sp>
        <p:nvSpPr>
          <p:cNvPr id="3" name="Title 2"/>
          <p:cNvSpPr>
            <a:spLocks noGrp="1"/>
          </p:cNvSpPr>
          <p:nvPr>
            <p:ph type="ctrTitle"/>
          </p:nvPr>
        </p:nvSpPr>
        <p:spPr/>
        <p:txBody>
          <a:bodyPr/>
          <a:lstStyle/>
          <a:p>
            <a:r>
              <a:rPr lang="en-US" dirty="0"/>
              <a:t>Popup-Question(6): Overriding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34</a:t>
            </a:fld>
            <a:endParaRPr lang="en-US"/>
          </a:p>
        </p:txBody>
      </p:sp>
      <p:pic>
        <p:nvPicPr>
          <p:cNvPr id="8" name="Picture 7"/>
          <p:cNvPicPr>
            <a:picLocks noChangeAspect="1"/>
          </p:cNvPicPr>
          <p:nvPr/>
        </p:nvPicPr>
        <p:blipFill>
          <a:blip r:embed="rId2"/>
          <a:stretch>
            <a:fillRect/>
          </a:stretch>
        </p:blipFill>
        <p:spPr>
          <a:xfrm>
            <a:off x="711501" y="1586924"/>
            <a:ext cx="6400800" cy="4714875"/>
          </a:xfrm>
          <a:prstGeom prst="rect">
            <a:avLst/>
          </a:prstGeom>
        </p:spPr>
      </p:pic>
      <p:sp>
        <p:nvSpPr>
          <p:cNvPr id="10" name="Rectangle 9"/>
          <p:cNvSpPr/>
          <p:nvPr/>
        </p:nvSpPr>
        <p:spPr>
          <a:xfrm>
            <a:off x="6796527" y="6002420"/>
            <a:ext cx="2147960" cy="400110"/>
          </a:xfrm>
          <a:prstGeom prst="rect">
            <a:avLst/>
          </a:prstGeom>
        </p:spPr>
        <p:txBody>
          <a:bodyPr wrap="none">
            <a:spAutoFit/>
          </a:bodyPr>
          <a:lstStyle/>
          <a:p>
            <a:r>
              <a:rPr lang="en-US" sz="2000" dirty="0">
                <a:solidFill>
                  <a:srgbClr val="FF0000"/>
                </a:solidFill>
                <a:latin typeface="Garamond" panose="02020404030301010803" pitchFamily="18" charset="0"/>
              </a:rPr>
              <a:t>Q6_Overriding.java</a:t>
            </a:r>
          </a:p>
        </p:txBody>
      </p:sp>
      <p:sp>
        <p:nvSpPr>
          <p:cNvPr id="5" name="Rectangle 4"/>
          <p:cNvSpPr/>
          <p:nvPr/>
        </p:nvSpPr>
        <p:spPr>
          <a:xfrm>
            <a:off x="5578546" y="4202019"/>
            <a:ext cx="3466609" cy="461665"/>
          </a:xfrm>
          <a:prstGeom prst="rect">
            <a:avLst/>
          </a:prstGeom>
          <a:ln>
            <a:solidFill>
              <a:schemeClr val="tx1"/>
            </a:solidFill>
          </a:ln>
        </p:spPr>
        <p:txBody>
          <a:bodyPr wrap="square">
            <a:spAutoFit/>
          </a:bodyPr>
          <a:lstStyle/>
          <a:p>
            <a:pPr algn="ctr"/>
            <a:r>
              <a:rPr lang="en-US" sz="1200" dirty="0">
                <a:solidFill>
                  <a:srgbClr val="FF0000"/>
                </a:solidFill>
              </a:rPr>
              <a:t>Attempting to assign weaker access privileges; protected. It was public, line 5. </a:t>
            </a:r>
          </a:p>
        </p:txBody>
      </p:sp>
      <p:sp>
        <p:nvSpPr>
          <p:cNvPr id="6" name="Rectangle 5"/>
          <p:cNvSpPr/>
          <p:nvPr/>
        </p:nvSpPr>
        <p:spPr>
          <a:xfrm>
            <a:off x="5576763" y="5010422"/>
            <a:ext cx="3468393" cy="461665"/>
          </a:xfrm>
          <a:prstGeom prst="rect">
            <a:avLst/>
          </a:prstGeom>
          <a:ln>
            <a:solidFill>
              <a:schemeClr val="tx1"/>
            </a:solidFill>
          </a:ln>
        </p:spPr>
        <p:txBody>
          <a:bodyPr wrap="square">
            <a:spAutoFit/>
          </a:bodyPr>
          <a:lstStyle/>
          <a:p>
            <a:pPr algn="ctr"/>
            <a:r>
              <a:rPr lang="en-US" sz="1200" dirty="0">
                <a:solidFill>
                  <a:srgbClr val="FF0000"/>
                </a:solidFill>
              </a:rPr>
              <a:t> return type void is not compatible with double as declared in line 9</a:t>
            </a:r>
          </a:p>
        </p:txBody>
      </p:sp>
    </p:spTree>
    <p:extLst>
      <p:ext uri="{BB962C8B-B14F-4D97-AF65-F5344CB8AC3E}">
        <p14:creationId xmlns:p14="http://schemas.microsoft.com/office/powerpoint/2010/main" val="145684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Popup-Question(7): Overriding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35</a:t>
            </a:fld>
            <a:endParaRPr lang="en-US"/>
          </a:p>
        </p:txBody>
      </p:sp>
      <p:pic>
        <p:nvPicPr>
          <p:cNvPr id="5" name="Picture 4"/>
          <p:cNvPicPr>
            <a:picLocks noChangeAspect="1"/>
          </p:cNvPicPr>
          <p:nvPr/>
        </p:nvPicPr>
        <p:blipFill>
          <a:blip r:embed="rId2"/>
          <a:stretch>
            <a:fillRect/>
          </a:stretch>
        </p:blipFill>
        <p:spPr>
          <a:xfrm>
            <a:off x="314469" y="1071415"/>
            <a:ext cx="4918227" cy="3396413"/>
          </a:xfrm>
          <a:prstGeom prst="rect">
            <a:avLst/>
          </a:prstGeom>
        </p:spPr>
      </p:pic>
      <p:sp>
        <p:nvSpPr>
          <p:cNvPr id="7" name="TextBox 6"/>
          <p:cNvSpPr txBox="1"/>
          <p:nvPr/>
        </p:nvSpPr>
        <p:spPr>
          <a:xfrm>
            <a:off x="4867552" y="3329776"/>
            <a:ext cx="4241930" cy="369332"/>
          </a:xfrm>
          <a:prstGeom prst="rect">
            <a:avLst/>
          </a:prstGeom>
          <a:noFill/>
        </p:spPr>
        <p:txBody>
          <a:bodyPr wrap="none" rtlCol="0">
            <a:spAutoFit/>
          </a:bodyPr>
          <a:lstStyle/>
          <a:p>
            <a:r>
              <a:rPr lang="en-US" b="1" dirty="0">
                <a:latin typeface="Garamond" panose="02020404030301010803" pitchFamily="18" charset="0"/>
              </a:rPr>
              <a:t>What is the output of the following code?</a:t>
            </a:r>
          </a:p>
        </p:txBody>
      </p:sp>
      <p:sp>
        <p:nvSpPr>
          <p:cNvPr id="9" name="Rectangle 8"/>
          <p:cNvSpPr/>
          <p:nvPr/>
        </p:nvSpPr>
        <p:spPr>
          <a:xfrm>
            <a:off x="931763" y="4612934"/>
            <a:ext cx="3640237" cy="646331"/>
          </a:xfrm>
          <a:prstGeom prst="rect">
            <a:avLst/>
          </a:prstGeom>
          <a:ln>
            <a:solidFill>
              <a:schemeClr val="tx1"/>
            </a:solidFill>
          </a:ln>
        </p:spPr>
        <p:txBody>
          <a:bodyPr wrap="square">
            <a:spAutoFit/>
          </a:bodyPr>
          <a:lstStyle/>
          <a:p>
            <a:r>
              <a:rPr lang="en-US" dirty="0">
                <a:solidFill>
                  <a:srgbClr val="45B451"/>
                </a:solidFill>
                <a:latin typeface="Garamond" panose="02020404030301010803" pitchFamily="18" charset="0"/>
              </a:rPr>
              <a:t>Perfom Method in the super class</a:t>
            </a:r>
          </a:p>
          <a:p>
            <a:r>
              <a:rPr lang="en-US" dirty="0">
                <a:solidFill>
                  <a:srgbClr val="45B451"/>
                </a:solidFill>
                <a:latin typeface="Garamond" panose="02020404030301010803" pitchFamily="18" charset="0"/>
              </a:rPr>
              <a:t>Run Method in the super class</a:t>
            </a:r>
          </a:p>
        </p:txBody>
      </p:sp>
      <p:sp>
        <p:nvSpPr>
          <p:cNvPr id="11" name="Rectangle 10"/>
          <p:cNvSpPr/>
          <p:nvPr/>
        </p:nvSpPr>
        <p:spPr>
          <a:xfrm>
            <a:off x="953463" y="5604428"/>
            <a:ext cx="3640237" cy="646331"/>
          </a:xfrm>
          <a:prstGeom prst="rect">
            <a:avLst/>
          </a:prstGeom>
          <a:ln>
            <a:solidFill>
              <a:schemeClr val="tx1"/>
            </a:solidFill>
          </a:ln>
        </p:spPr>
        <p:txBody>
          <a:bodyPr wrap="square">
            <a:spAutoFit/>
          </a:bodyPr>
          <a:lstStyle/>
          <a:p>
            <a:r>
              <a:rPr lang="en-US" dirty="0">
                <a:solidFill>
                  <a:schemeClr val="accent5"/>
                </a:solidFill>
                <a:latin typeface="Garamond" panose="02020404030301010803" pitchFamily="18" charset="0"/>
              </a:rPr>
              <a:t>Perfom Method in the child class</a:t>
            </a:r>
          </a:p>
          <a:p>
            <a:r>
              <a:rPr lang="en-US" dirty="0">
                <a:solidFill>
                  <a:schemeClr val="accent5"/>
                </a:solidFill>
                <a:latin typeface="Garamond" panose="02020404030301010803" pitchFamily="18" charset="0"/>
              </a:rPr>
              <a:t>Run Method in the child class</a:t>
            </a:r>
          </a:p>
        </p:txBody>
      </p:sp>
      <p:pic>
        <p:nvPicPr>
          <p:cNvPr id="2" name="Picture 1"/>
          <p:cNvPicPr>
            <a:picLocks noChangeAspect="1"/>
          </p:cNvPicPr>
          <p:nvPr/>
        </p:nvPicPr>
        <p:blipFill>
          <a:blip r:embed="rId3"/>
          <a:stretch>
            <a:fillRect/>
          </a:stretch>
        </p:blipFill>
        <p:spPr>
          <a:xfrm>
            <a:off x="4960016" y="4014852"/>
            <a:ext cx="3869513" cy="2035852"/>
          </a:xfrm>
          <a:prstGeom prst="rect">
            <a:avLst/>
          </a:prstGeom>
        </p:spPr>
      </p:pic>
      <p:sp>
        <p:nvSpPr>
          <p:cNvPr id="12" name="Rectangle 11"/>
          <p:cNvSpPr/>
          <p:nvPr/>
        </p:nvSpPr>
        <p:spPr>
          <a:xfrm>
            <a:off x="5683168" y="4459418"/>
            <a:ext cx="3146361" cy="563166"/>
          </a:xfrm>
          <a:prstGeom prst="rect">
            <a:avLst/>
          </a:prstGeom>
          <a:noFill/>
          <a:ln>
            <a:solidFill>
              <a:srgbClr val="45B4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83167" y="5087428"/>
            <a:ext cx="3146361" cy="56316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35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legal and illegal in the following class?</a:t>
            </a:r>
          </a:p>
        </p:txBody>
      </p:sp>
      <p:sp>
        <p:nvSpPr>
          <p:cNvPr id="3" name="Title 2"/>
          <p:cNvSpPr>
            <a:spLocks noGrp="1"/>
          </p:cNvSpPr>
          <p:nvPr>
            <p:ph type="ctrTitle"/>
          </p:nvPr>
        </p:nvSpPr>
        <p:spPr/>
        <p:txBody>
          <a:bodyPr/>
          <a:lstStyle/>
          <a:p>
            <a:r>
              <a:rPr lang="en-US" dirty="0"/>
              <a:t>Popup-Question(8): Overloading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36</a:t>
            </a:fld>
            <a:endParaRPr lang="en-US"/>
          </a:p>
        </p:txBody>
      </p:sp>
      <p:pic>
        <p:nvPicPr>
          <p:cNvPr id="12" name="Picture 11"/>
          <p:cNvPicPr>
            <a:picLocks noChangeAspect="1"/>
          </p:cNvPicPr>
          <p:nvPr/>
        </p:nvPicPr>
        <p:blipFill>
          <a:blip r:embed="rId2"/>
          <a:stretch>
            <a:fillRect/>
          </a:stretch>
        </p:blipFill>
        <p:spPr>
          <a:xfrm>
            <a:off x="473798" y="1531009"/>
            <a:ext cx="6309360" cy="4801814"/>
          </a:xfrm>
          <a:prstGeom prst="rect">
            <a:avLst/>
          </a:prstGeom>
        </p:spPr>
      </p:pic>
      <p:sp>
        <p:nvSpPr>
          <p:cNvPr id="13" name="Rectangle 12"/>
          <p:cNvSpPr/>
          <p:nvPr/>
        </p:nvSpPr>
        <p:spPr>
          <a:xfrm>
            <a:off x="6663650" y="5932713"/>
            <a:ext cx="2292231" cy="400110"/>
          </a:xfrm>
          <a:prstGeom prst="rect">
            <a:avLst/>
          </a:prstGeom>
        </p:spPr>
        <p:txBody>
          <a:bodyPr wrap="none">
            <a:spAutoFit/>
          </a:bodyPr>
          <a:lstStyle/>
          <a:p>
            <a:r>
              <a:rPr lang="en-US" sz="2000" dirty="0">
                <a:solidFill>
                  <a:srgbClr val="FF0000"/>
                </a:solidFill>
                <a:latin typeface="Garamond" panose="02020404030301010803" pitchFamily="18" charset="0"/>
              </a:rPr>
              <a:t>Q8_Overloading.java</a:t>
            </a:r>
          </a:p>
        </p:txBody>
      </p:sp>
      <p:sp>
        <p:nvSpPr>
          <p:cNvPr id="5" name="Rectangle 4"/>
          <p:cNvSpPr/>
          <p:nvPr/>
        </p:nvSpPr>
        <p:spPr>
          <a:xfrm>
            <a:off x="6559033" y="4169555"/>
            <a:ext cx="2508911" cy="646331"/>
          </a:xfrm>
          <a:prstGeom prst="rect">
            <a:avLst/>
          </a:prstGeom>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method( </a:t>
            </a:r>
            <a:r>
              <a:rPr lang="en-US" dirty="0" err="1">
                <a:solidFill>
                  <a:srgbClr val="FF0000"/>
                </a:solidFill>
                <a:latin typeface="Times New Roman" panose="02020603050405020304" pitchFamily="18" charset="0"/>
                <a:cs typeface="Times New Roman" panose="02020603050405020304" pitchFamily="18" charset="0"/>
              </a:rPr>
              <a:t>int</a:t>
            </a:r>
            <a:r>
              <a:rPr lang="en-US" dirty="0">
                <a:solidFill>
                  <a:srgbClr val="FF0000"/>
                </a:solidFill>
                <a:latin typeface="Times New Roman" panose="02020603050405020304" pitchFamily="18" charset="0"/>
                <a:cs typeface="Times New Roman" panose="02020603050405020304" pitchFamily="18" charset="0"/>
              </a:rPr>
              <a:t> ) is already defined in line 9.</a:t>
            </a:r>
          </a:p>
        </p:txBody>
      </p:sp>
    </p:spTree>
    <p:extLst>
      <p:ext uri="{BB962C8B-B14F-4D97-AF65-F5344CB8AC3E}">
        <p14:creationId xmlns:p14="http://schemas.microsoft.com/office/powerpoint/2010/main" val="80351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Which are overridden/overloaded methods? </a:t>
            </a:r>
          </a:p>
        </p:txBody>
      </p:sp>
      <p:sp>
        <p:nvSpPr>
          <p:cNvPr id="3" name="Title 2"/>
          <p:cNvSpPr>
            <a:spLocks noGrp="1"/>
          </p:cNvSpPr>
          <p:nvPr>
            <p:ph type="ctrTitle"/>
          </p:nvPr>
        </p:nvSpPr>
        <p:spPr/>
        <p:txBody>
          <a:bodyPr/>
          <a:lstStyle/>
          <a:p>
            <a:r>
              <a:rPr lang="en-US" dirty="0"/>
              <a:t>Popup-Question(9): Overriding vs. Overloading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37</a:t>
            </a:fld>
            <a:endParaRPr lang="en-US"/>
          </a:p>
        </p:txBody>
      </p:sp>
      <p:pic>
        <p:nvPicPr>
          <p:cNvPr id="5" name="Picture 4"/>
          <p:cNvPicPr>
            <a:picLocks noChangeAspect="1"/>
          </p:cNvPicPr>
          <p:nvPr/>
        </p:nvPicPr>
        <p:blipFill>
          <a:blip r:embed="rId2"/>
          <a:stretch>
            <a:fillRect/>
          </a:stretch>
        </p:blipFill>
        <p:spPr>
          <a:xfrm>
            <a:off x="533851" y="1653261"/>
            <a:ext cx="7924800" cy="4248150"/>
          </a:xfrm>
          <a:prstGeom prst="rect">
            <a:avLst/>
          </a:prstGeom>
        </p:spPr>
      </p:pic>
      <p:sp>
        <p:nvSpPr>
          <p:cNvPr id="6" name="Rectangle 5"/>
          <p:cNvSpPr/>
          <p:nvPr/>
        </p:nvSpPr>
        <p:spPr>
          <a:xfrm>
            <a:off x="2137365" y="2460021"/>
            <a:ext cx="1603512" cy="37075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7364" y="3519069"/>
            <a:ext cx="2120817" cy="348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10251" y="3956390"/>
            <a:ext cx="1630018" cy="38431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31347" y="2010409"/>
            <a:ext cx="2146852" cy="344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10251" y="4969719"/>
            <a:ext cx="2339009" cy="3623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10251" y="5417226"/>
            <a:ext cx="1225826" cy="29395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45136" y="6002142"/>
            <a:ext cx="2626745" cy="369332"/>
          </a:xfrm>
          <a:prstGeom prst="rect">
            <a:avLst/>
          </a:prstGeom>
        </p:spPr>
        <p:txBody>
          <a:bodyPr wrap="none">
            <a:spAutoFit/>
          </a:bodyPr>
          <a:lstStyle/>
          <a:p>
            <a:r>
              <a:rPr lang="en-US" dirty="0">
                <a:solidFill>
                  <a:srgbClr val="FF0000"/>
                </a:solidFill>
                <a:latin typeface="Garamond" panose="02020404030301010803" pitchFamily="18" charset="0"/>
              </a:rPr>
              <a:t>Q9_OverrideOverload.java</a:t>
            </a:r>
          </a:p>
        </p:txBody>
      </p:sp>
      <p:sp>
        <p:nvSpPr>
          <p:cNvPr id="13" name="TextBox 12"/>
          <p:cNvSpPr txBox="1"/>
          <p:nvPr/>
        </p:nvSpPr>
        <p:spPr>
          <a:xfrm>
            <a:off x="4420502" y="3192285"/>
            <a:ext cx="1197764" cy="369332"/>
          </a:xfrm>
          <a:prstGeom prst="rect">
            <a:avLst/>
          </a:prstGeom>
          <a:noFill/>
        </p:spPr>
        <p:txBody>
          <a:bodyPr wrap="none" rtlCol="0">
            <a:spAutoFit/>
          </a:bodyPr>
          <a:lstStyle/>
          <a:p>
            <a:r>
              <a:rPr lang="en-US"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Overriding</a:t>
            </a:r>
          </a:p>
        </p:txBody>
      </p:sp>
      <p:sp>
        <p:nvSpPr>
          <p:cNvPr id="14" name="TextBox 13"/>
          <p:cNvSpPr txBox="1"/>
          <p:nvPr/>
        </p:nvSpPr>
        <p:spPr>
          <a:xfrm>
            <a:off x="4572000" y="4785053"/>
            <a:ext cx="1338828" cy="369332"/>
          </a:xfrm>
          <a:prstGeom prst="rect">
            <a:avLst/>
          </a:prstGeom>
          <a:noFill/>
        </p:spPr>
        <p:txBody>
          <a:bodyPr wrap="none" rtlCol="0">
            <a:spAutoFit/>
          </a:bodyPr>
          <a:lstStyle/>
          <a:p>
            <a:r>
              <a:rPr lang="en-US"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Overloading</a:t>
            </a:r>
          </a:p>
        </p:txBody>
      </p:sp>
      <p:sp>
        <p:nvSpPr>
          <p:cNvPr id="15" name="TextBox 14"/>
          <p:cNvSpPr txBox="1"/>
          <p:nvPr/>
        </p:nvSpPr>
        <p:spPr>
          <a:xfrm>
            <a:off x="3897369" y="4122416"/>
            <a:ext cx="1197764" cy="369332"/>
          </a:xfrm>
          <a:prstGeom prst="rect">
            <a:avLst/>
          </a:prstGeom>
          <a:noFill/>
        </p:spPr>
        <p:txBody>
          <a:bodyPr wrap="none" rtlCol="0">
            <a:spAutoFit/>
          </a:bodyPr>
          <a:lstStyle/>
          <a:p>
            <a:r>
              <a:rPr lang="en-US"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Overriding</a:t>
            </a:r>
          </a:p>
        </p:txBody>
      </p:sp>
      <p:sp>
        <p:nvSpPr>
          <p:cNvPr id="16" name="TextBox 15"/>
          <p:cNvSpPr txBox="1"/>
          <p:nvPr/>
        </p:nvSpPr>
        <p:spPr>
          <a:xfrm>
            <a:off x="2238313" y="5681625"/>
            <a:ext cx="1197764" cy="369332"/>
          </a:xfrm>
          <a:prstGeom prst="rect">
            <a:avLst/>
          </a:prstGeom>
          <a:noFill/>
        </p:spPr>
        <p:txBody>
          <a:bodyPr wrap="none" rtlCol="0">
            <a:spAutoFit/>
          </a:bodyPr>
          <a:lstStyle/>
          <a:p>
            <a:r>
              <a:rPr lang="en-US"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Overriding</a:t>
            </a:r>
          </a:p>
        </p:txBody>
      </p:sp>
    </p:spTree>
    <p:extLst>
      <p:ext uri="{BB962C8B-B14F-4D97-AF65-F5344CB8AC3E}">
        <p14:creationId xmlns:p14="http://schemas.microsoft.com/office/powerpoint/2010/main" val="3862482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common among pictures on each side?</a:t>
            </a:r>
          </a:p>
        </p:txBody>
      </p:sp>
      <p:sp>
        <p:nvSpPr>
          <p:cNvPr id="3" name="Title 2"/>
          <p:cNvSpPr>
            <a:spLocks noGrp="1"/>
          </p:cNvSpPr>
          <p:nvPr>
            <p:ph type="ctrTitle"/>
          </p:nvPr>
        </p:nvSpPr>
        <p:spPr/>
        <p:txBody>
          <a:bodyPr/>
          <a:lstStyle/>
          <a:p>
            <a:r>
              <a:rPr lang="en-US" dirty="0"/>
              <a:t>Polymorphism</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38</a:t>
            </a:fld>
            <a:endParaRPr lang="en-US"/>
          </a:p>
        </p:txBody>
      </p:sp>
      <p:grpSp>
        <p:nvGrpSpPr>
          <p:cNvPr id="18" name="Group 17"/>
          <p:cNvGrpSpPr/>
          <p:nvPr/>
        </p:nvGrpSpPr>
        <p:grpSpPr>
          <a:xfrm>
            <a:off x="740735" y="1804224"/>
            <a:ext cx="1920240" cy="4446627"/>
            <a:chOff x="1794534" y="1726399"/>
            <a:chExt cx="1920240" cy="4446627"/>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4615" b="19385"/>
            <a:stretch/>
          </p:blipFill>
          <p:spPr>
            <a:xfrm>
              <a:off x="1931694" y="1726399"/>
              <a:ext cx="1645920" cy="921717"/>
            </a:xfrm>
            <a:prstGeom prst="rect">
              <a:avLst/>
            </a:prstGeom>
          </p:spPr>
        </p:pic>
        <p:pic>
          <p:nvPicPr>
            <p:cNvPr id="8" name="Picture 7"/>
            <p:cNvPicPr>
              <a:picLocks noChangeAspect="1"/>
            </p:cNvPicPr>
            <p:nvPr/>
          </p:nvPicPr>
          <p:blipFill>
            <a:blip r:embed="rId4"/>
            <a:stretch>
              <a:fillRect/>
            </a:stretch>
          </p:blipFill>
          <p:spPr>
            <a:xfrm>
              <a:off x="1794534" y="2625476"/>
              <a:ext cx="1920240" cy="115139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068854" y="4801426"/>
              <a:ext cx="1371600" cy="1371600"/>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t="19167" b="28000"/>
            <a:stretch/>
          </p:blipFill>
          <p:spPr>
            <a:xfrm>
              <a:off x="1840254" y="3837667"/>
              <a:ext cx="1828800" cy="753650"/>
            </a:xfrm>
            <a:prstGeom prst="rect">
              <a:avLst/>
            </a:prstGeom>
          </p:spPr>
        </p:pic>
      </p:grpSp>
      <p:grpSp>
        <p:nvGrpSpPr>
          <p:cNvPr id="17" name="Group 16"/>
          <p:cNvGrpSpPr/>
          <p:nvPr/>
        </p:nvGrpSpPr>
        <p:grpSpPr>
          <a:xfrm>
            <a:off x="6673863" y="1679466"/>
            <a:ext cx="1920240" cy="4472051"/>
            <a:chOff x="6811084" y="1762103"/>
            <a:chExt cx="1920240" cy="4472051"/>
          </a:xfrm>
        </p:grpSpPr>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t="16000" b="24834"/>
            <a:stretch/>
          </p:blipFill>
          <p:spPr>
            <a:xfrm>
              <a:off x="6811084" y="1762103"/>
              <a:ext cx="1920240" cy="1227041"/>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10804" y="3185239"/>
              <a:ext cx="1320800" cy="1320800"/>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48244" y="4588234"/>
              <a:ext cx="1645920" cy="1645920"/>
            </a:xfrm>
            <a:prstGeom prst="rect">
              <a:avLst/>
            </a:prstGeom>
          </p:spPr>
        </p:pic>
      </p:grpSp>
      <p:sp>
        <p:nvSpPr>
          <p:cNvPr id="5" name="Rectangle 4"/>
          <p:cNvSpPr/>
          <p:nvPr/>
        </p:nvSpPr>
        <p:spPr>
          <a:xfrm>
            <a:off x="2823685" y="5565051"/>
            <a:ext cx="3850178" cy="646331"/>
          </a:xfrm>
          <a:prstGeom prst="rect">
            <a:avLst/>
          </a:prstGeom>
        </p:spPr>
        <p:txBody>
          <a:bodyPr wrap="square">
            <a:spAutoFit/>
          </a:bodyPr>
          <a:lstStyle/>
          <a:p>
            <a:pPr algn="ctr"/>
            <a:r>
              <a:rPr lang="en-US" dirty="0">
                <a:solidFill>
                  <a:srgbClr val="FF0000"/>
                </a:solidFill>
                <a:latin typeface="Cambria" panose="02040503050406030204" pitchFamily="18" charset="0"/>
                <a:ea typeface="Cambria" panose="02040503050406030204" pitchFamily="18" charset="0"/>
              </a:rPr>
              <a:t>In real life</a:t>
            </a:r>
            <a:r>
              <a:rPr lang="en-US" dirty="0">
                <a:latin typeface="Cambria" panose="02040503050406030204" pitchFamily="18" charset="0"/>
                <a:ea typeface="Cambria" panose="02040503050406030204" pitchFamily="18" charset="0"/>
              </a:rPr>
              <a:t>: the ability to perform a single action in different ways.</a:t>
            </a:r>
          </a:p>
        </p:txBody>
      </p:sp>
    </p:spTree>
    <p:extLst>
      <p:ext uri="{BB962C8B-B14F-4D97-AF65-F5344CB8AC3E}">
        <p14:creationId xmlns:p14="http://schemas.microsoft.com/office/powerpoint/2010/main" val="76301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314469" y="2362981"/>
            <a:ext cx="8529349" cy="8834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FF0000"/>
                </a:solidFill>
              </a:rPr>
              <a:t>In OOP programming</a:t>
            </a:r>
            <a:r>
              <a:rPr lang="en-US" sz="2400" dirty="0"/>
              <a:t>: the capability of an object to respond differently to the same message (method call). </a:t>
            </a:r>
          </a:p>
        </p:txBody>
      </p:sp>
      <p:sp>
        <p:nvSpPr>
          <p:cNvPr id="2" name="Content Placeholder 1"/>
          <p:cNvSpPr>
            <a:spLocks noGrp="1"/>
          </p:cNvSpPr>
          <p:nvPr>
            <p:ph idx="1"/>
          </p:nvPr>
        </p:nvSpPr>
        <p:spPr>
          <a:xfrm>
            <a:off x="452581" y="3253783"/>
            <a:ext cx="5820471" cy="2195073"/>
          </a:xfrm>
          <a:ln>
            <a:solidFill>
              <a:schemeClr val="accent1"/>
            </a:solidFill>
          </a:ln>
        </p:spPr>
        <p:txBody>
          <a:bodyPr>
            <a:noAutofit/>
          </a:bodyPr>
          <a:lstStyle/>
          <a:p>
            <a:r>
              <a:rPr lang="en-US" sz="1800" dirty="0"/>
              <a:t>Methods appear in multiple forms.  </a:t>
            </a:r>
            <a:r>
              <a:rPr lang="en-US" sz="1800" dirty="0">
                <a:solidFill>
                  <a:srgbClr val="FF0000"/>
                </a:solidFill>
              </a:rPr>
              <a:t>Overloading</a:t>
            </a:r>
            <a:r>
              <a:rPr lang="en-US" sz="1800" dirty="0"/>
              <a:t> </a:t>
            </a:r>
          </a:p>
          <a:p>
            <a:pPr lvl="1">
              <a:spcBef>
                <a:spcPts val="600"/>
              </a:spcBef>
            </a:pPr>
            <a:r>
              <a:rPr lang="en-US" sz="1600" dirty="0"/>
              <a:t>Do different things </a:t>
            </a:r>
            <a:r>
              <a:rPr lang="en-US" sz="1600" dirty="0">
                <a:solidFill>
                  <a:srgbClr val="FF0000"/>
                </a:solidFill>
              </a:rPr>
              <a:t>based on methods signature</a:t>
            </a:r>
            <a:r>
              <a:rPr lang="en-US" sz="1600" dirty="0"/>
              <a:t>.</a:t>
            </a:r>
          </a:p>
          <a:p>
            <a:endParaRPr lang="en-US" sz="1800" dirty="0"/>
          </a:p>
          <a:p>
            <a:r>
              <a:rPr lang="en-US" sz="1800" dirty="0"/>
              <a:t>Methods appear in class inheritance hierarchy.</a:t>
            </a:r>
            <a:r>
              <a:rPr lang="en-US" sz="1800" dirty="0">
                <a:solidFill>
                  <a:schemeClr val="accent5"/>
                </a:solidFill>
              </a:rPr>
              <a:t> Overriding</a:t>
            </a:r>
            <a:r>
              <a:rPr lang="en-US" sz="1800" dirty="0"/>
              <a:t> </a:t>
            </a:r>
          </a:p>
          <a:p>
            <a:pPr lvl="1">
              <a:spcBef>
                <a:spcPts val="600"/>
              </a:spcBef>
            </a:pPr>
            <a:r>
              <a:rPr lang="en-US" sz="1600" dirty="0"/>
              <a:t>Do different things </a:t>
            </a:r>
            <a:r>
              <a:rPr lang="en-US" sz="1600" dirty="0">
                <a:solidFill>
                  <a:srgbClr val="FF0000"/>
                </a:solidFill>
              </a:rPr>
              <a:t>based on the object that it is acting upon</a:t>
            </a:r>
            <a:r>
              <a:rPr lang="en-US" sz="1600" dirty="0"/>
              <a:t>.</a:t>
            </a:r>
          </a:p>
        </p:txBody>
      </p:sp>
      <p:sp>
        <p:nvSpPr>
          <p:cNvPr id="3" name="Title 2"/>
          <p:cNvSpPr>
            <a:spLocks noGrp="1"/>
          </p:cNvSpPr>
          <p:nvPr>
            <p:ph type="ctrTitle"/>
          </p:nvPr>
        </p:nvSpPr>
        <p:spPr/>
        <p:txBody>
          <a:bodyPr/>
          <a:lstStyle/>
          <a:p>
            <a:r>
              <a:rPr lang="en-US" dirty="0"/>
              <a:t>What is Polymorphism?</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39</a:t>
            </a:fld>
            <a:endParaRPr lang="en-US"/>
          </a:p>
        </p:txBody>
      </p:sp>
      <p:sp>
        <p:nvSpPr>
          <p:cNvPr id="6" name="Content Placeholder 1"/>
          <p:cNvSpPr txBox="1">
            <a:spLocks/>
          </p:cNvSpPr>
          <p:nvPr/>
        </p:nvSpPr>
        <p:spPr>
          <a:xfrm>
            <a:off x="773711" y="1493598"/>
            <a:ext cx="7890293" cy="7219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Example: we can use + operator for number addition and string concatenation based on operands.</a:t>
            </a:r>
          </a:p>
        </p:txBody>
      </p:sp>
      <p:sp>
        <p:nvSpPr>
          <p:cNvPr id="7" name="Content Placeholder 1"/>
          <p:cNvSpPr txBox="1">
            <a:spLocks/>
          </p:cNvSpPr>
          <p:nvPr/>
        </p:nvSpPr>
        <p:spPr>
          <a:xfrm>
            <a:off x="452582" y="5582353"/>
            <a:ext cx="5820471" cy="87860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600" dirty="0"/>
              <a:t>Polymorphism means many (poly) shapes (morph)</a:t>
            </a:r>
          </a:p>
          <a:p>
            <a:pPr>
              <a:spcBef>
                <a:spcPts val="600"/>
              </a:spcBef>
            </a:pPr>
            <a:r>
              <a:rPr lang="en-US" sz="1600" dirty="0"/>
              <a:t>The term polymorphism literally means "</a:t>
            </a:r>
            <a:r>
              <a:rPr lang="en-US" sz="1600" dirty="0">
                <a:solidFill>
                  <a:srgbClr val="FF0000"/>
                </a:solidFill>
              </a:rPr>
              <a:t>having many forms</a:t>
            </a:r>
            <a:r>
              <a:rPr lang="en-US" sz="1600" dirty="0"/>
              <a:t>”</a:t>
            </a:r>
          </a:p>
        </p:txBody>
      </p:sp>
      <p:sp>
        <p:nvSpPr>
          <p:cNvPr id="9" name="Content Placeholder 1"/>
          <p:cNvSpPr txBox="1">
            <a:spLocks/>
          </p:cNvSpPr>
          <p:nvPr/>
        </p:nvSpPr>
        <p:spPr>
          <a:xfrm>
            <a:off x="314469" y="921257"/>
            <a:ext cx="8529349" cy="57234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FF0000"/>
                </a:solidFill>
              </a:rPr>
              <a:t>In programming:</a:t>
            </a:r>
          </a:p>
          <a:p>
            <a:pPr marL="0" indent="0">
              <a:buNone/>
            </a:pPr>
            <a:endParaRPr lang="en-US" sz="2400" dirty="0">
              <a:solidFill>
                <a:srgbClr val="FF0000"/>
              </a:solidFill>
            </a:endParaRPr>
          </a:p>
        </p:txBody>
      </p:sp>
      <p:pic>
        <p:nvPicPr>
          <p:cNvPr id="10" name="Picture 9"/>
          <p:cNvPicPr>
            <a:picLocks noChangeAspect="1"/>
          </p:cNvPicPr>
          <p:nvPr/>
        </p:nvPicPr>
        <p:blipFill>
          <a:blip r:embed="rId3"/>
          <a:stretch>
            <a:fillRect/>
          </a:stretch>
        </p:blipFill>
        <p:spPr>
          <a:xfrm>
            <a:off x="6324858" y="3497443"/>
            <a:ext cx="2742812" cy="2808378"/>
          </a:xfrm>
          <a:prstGeom prst="rect">
            <a:avLst/>
          </a:prstGeom>
        </p:spPr>
      </p:pic>
    </p:spTree>
    <p:extLst>
      <p:ext uri="{BB962C8B-B14F-4D97-AF65-F5344CB8AC3E}">
        <p14:creationId xmlns:p14="http://schemas.microsoft.com/office/powerpoint/2010/main" val="387469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uiExpand="1" build="p" animBg="1"/>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a:t>To understand the </a:t>
            </a:r>
            <a:r>
              <a:rPr lang="en-US" sz="2400" dirty="0">
                <a:solidFill>
                  <a:srgbClr val="FF0000"/>
                </a:solidFill>
              </a:rPr>
              <a:t>polymorphism</a:t>
            </a:r>
            <a:r>
              <a:rPr lang="en-US" sz="2400" dirty="0"/>
              <a:t> concept (§11.7).</a:t>
            </a:r>
          </a:p>
          <a:p>
            <a:r>
              <a:rPr lang="en-US" sz="2400" dirty="0"/>
              <a:t>To differentiate between </a:t>
            </a:r>
            <a:r>
              <a:rPr lang="en-US" sz="2400" dirty="0">
                <a:solidFill>
                  <a:srgbClr val="FF0000"/>
                </a:solidFill>
              </a:rPr>
              <a:t>static and dynamic binding </a:t>
            </a:r>
            <a:r>
              <a:rPr lang="en-US" sz="2400" dirty="0"/>
              <a:t>(§11.8).</a:t>
            </a:r>
          </a:p>
          <a:p>
            <a:r>
              <a:rPr lang="en-US" sz="2400" dirty="0"/>
              <a:t>To understand </a:t>
            </a:r>
            <a:r>
              <a:rPr lang="en-US" sz="2400" dirty="0">
                <a:solidFill>
                  <a:srgbClr val="FF0000"/>
                </a:solidFill>
              </a:rPr>
              <a:t>casting </a:t>
            </a:r>
            <a:r>
              <a:rPr lang="en-US" altLang="en-US" sz="2400" dirty="0"/>
              <a:t>(§11.9).</a:t>
            </a:r>
          </a:p>
          <a:p>
            <a:r>
              <a:rPr lang="en-US" altLang="en-US" sz="2400" dirty="0"/>
              <a:t>To explore the </a:t>
            </a:r>
            <a:r>
              <a:rPr lang="en-US" altLang="en-US" sz="2400" dirty="0">
                <a:solidFill>
                  <a:srgbClr val="FF0000"/>
                </a:solidFill>
              </a:rPr>
              <a:t>equals method </a:t>
            </a:r>
            <a:r>
              <a:rPr lang="en-US" altLang="en-US" sz="2400" dirty="0"/>
              <a:t>in the Object class (§11.10).</a:t>
            </a:r>
          </a:p>
          <a:p>
            <a:endParaRPr lang="en-US" sz="2400" dirty="0"/>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pPr algn="ctr"/>
            <a:fld id="{99AE015D-4E99-42B8-B1B4-4F7FEE987B9B}" type="slidenum">
              <a:rPr lang="en-US" smtClean="0"/>
              <a:pPr algn="ctr"/>
              <a:t>4</a:t>
            </a:fld>
            <a:endParaRPr lang="en-US"/>
          </a:p>
        </p:txBody>
      </p:sp>
    </p:spTree>
    <p:extLst>
      <p:ext uri="{BB962C8B-B14F-4D97-AF65-F5344CB8AC3E}">
        <p14:creationId xmlns:p14="http://schemas.microsoft.com/office/powerpoint/2010/main" val="4023245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29349" cy="5179436"/>
          </a:xfrm>
        </p:spPr>
        <p:txBody>
          <a:bodyPr>
            <a:normAutofit/>
          </a:bodyPr>
          <a:lstStyle/>
          <a:p>
            <a:pPr>
              <a:spcBef>
                <a:spcPts val="600"/>
              </a:spcBef>
            </a:pPr>
            <a:r>
              <a:rPr lang="en-US" sz="2400" dirty="0"/>
              <a:t>An object can have several types because of inheritance.</a:t>
            </a:r>
          </a:p>
          <a:p>
            <a:pPr lvl="1">
              <a:spcBef>
                <a:spcPts val="600"/>
              </a:spcBef>
            </a:pPr>
            <a:r>
              <a:rPr lang="en-US" sz="2000" dirty="0"/>
              <a:t>Every instance/object of a subclass is also an instance of its superclass, but not vice versa.</a:t>
            </a:r>
          </a:p>
          <a:p>
            <a:pPr lvl="1">
              <a:spcBef>
                <a:spcPts val="600"/>
              </a:spcBef>
            </a:pPr>
            <a:endParaRPr lang="en-US" sz="2000" dirty="0"/>
          </a:p>
          <a:p>
            <a:pPr>
              <a:spcBef>
                <a:spcPts val="600"/>
              </a:spcBef>
            </a:pPr>
            <a:r>
              <a:rPr lang="en-US" sz="2400" dirty="0"/>
              <a:t>An object of a class can be referenced by a variable of any ancestor type</a:t>
            </a:r>
          </a:p>
          <a:p>
            <a:pPr lvl="1">
              <a:spcBef>
                <a:spcPts val="600"/>
              </a:spcBef>
            </a:pPr>
            <a:r>
              <a:rPr lang="en-US" sz="2000" dirty="0"/>
              <a:t>An object of a child class has the type of the child class(itself), and it also has the type of its ancestor classes (higher level classes)</a:t>
            </a:r>
          </a:p>
          <a:p>
            <a:pPr>
              <a:spcBef>
                <a:spcPts val="600"/>
              </a:spcBef>
            </a:pPr>
            <a:endParaRPr lang="en-US" sz="2400" dirty="0"/>
          </a:p>
          <a:p>
            <a:endParaRPr lang="en-US" sz="2400" dirty="0"/>
          </a:p>
          <a:p>
            <a:endParaRPr lang="en-US" sz="2400" dirty="0"/>
          </a:p>
          <a:p>
            <a:endParaRPr lang="en-US" sz="2400" dirty="0"/>
          </a:p>
        </p:txBody>
      </p:sp>
      <p:sp>
        <p:nvSpPr>
          <p:cNvPr id="3" name="Title 2"/>
          <p:cNvSpPr>
            <a:spLocks noGrp="1"/>
          </p:cNvSpPr>
          <p:nvPr>
            <p:ph type="ctrTitle"/>
          </p:nvPr>
        </p:nvSpPr>
        <p:spPr/>
        <p:txBody>
          <a:bodyPr/>
          <a:lstStyle/>
          <a:p>
            <a:r>
              <a:rPr lang="en-US" dirty="0"/>
              <a:t>Polymorphism and Inheritance</a:t>
            </a:r>
            <a:endParaRPr lang="en-US" b="0"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40</a:t>
            </a:fld>
            <a:endParaRPr lang="en-US"/>
          </a:p>
        </p:txBody>
      </p:sp>
      <p:grpSp>
        <p:nvGrpSpPr>
          <p:cNvPr id="5" name="Group 4"/>
          <p:cNvGrpSpPr/>
          <p:nvPr/>
        </p:nvGrpSpPr>
        <p:grpSpPr>
          <a:xfrm>
            <a:off x="6391111" y="4287319"/>
            <a:ext cx="1872145" cy="1848058"/>
            <a:chOff x="4142598" y="4575296"/>
            <a:chExt cx="1872145" cy="1848058"/>
          </a:xfrm>
        </p:grpSpPr>
        <p:sp>
          <p:nvSpPr>
            <p:cNvPr id="6" name="Rectangle 5"/>
            <p:cNvSpPr>
              <a:spLocks noChangeArrowheads="1"/>
            </p:cNvSpPr>
            <p:nvPr/>
          </p:nvSpPr>
          <p:spPr bwMode="auto">
            <a:xfrm>
              <a:off x="4142598" y="4575296"/>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chemeClr val="accent6">
                      <a:lumMod val="75000"/>
                    </a:schemeClr>
                  </a:solidFill>
                  <a:latin typeface="Garamond" panose="02020404030301010803" pitchFamily="18" charset="0"/>
                </a:rPr>
                <a:t>Person</a:t>
              </a:r>
            </a:p>
          </p:txBody>
        </p:sp>
        <p:sp>
          <p:nvSpPr>
            <p:cNvPr id="7" name="Rectangle 6"/>
            <p:cNvSpPr>
              <a:spLocks noChangeArrowheads="1"/>
            </p:cNvSpPr>
            <p:nvPr/>
          </p:nvSpPr>
          <p:spPr bwMode="auto">
            <a:xfrm>
              <a:off x="4142598" y="5301900"/>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rgbClr val="FF0000"/>
                  </a:solidFill>
                  <a:latin typeface="Garamond" panose="02020404030301010803" pitchFamily="18" charset="0"/>
                </a:rPr>
                <a:t>Student</a:t>
              </a:r>
            </a:p>
          </p:txBody>
        </p:sp>
        <p:sp>
          <p:nvSpPr>
            <p:cNvPr id="8" name="Rectangle 7"/>
            <p:cNvSpPr>
              <a:spLocks noChangeArrowheads="1"/>
            </p:cNvSpPr>
            <p:nvPr/>
          </p:nvSpPr>
          <p:spPr bwMode="auto">
            <a:xfrm>
              <a:off x="4142598" y="6087107"/>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chemeClr val="accent5"/>
                  </a:solidFill>
                  <a:latin typeface="Garamond" panose="02020404030301010803" pitchFamily="18" charset="0"/>
                </a:rPr>
                <a:t>PhD Student</a:t>
              </a:r>
            </a:p>
          </p:txBody>
        </p:sp>
        <p:cxnSp>
          <p:nvCxnSpPr>
            <p:cNvPr id="9" name="Straight Arrow Connector 8"/>
            <p:cNvCxnSpPr/>
            <p:nvPr/>
          </p:nvCxnSpPr>
          <p:spPr>
            <a:xfrm flipV="1">
              <a:off x="5078671" y="4911543"/>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78671" y="5638147"/>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632012" y="4219526"/>
            <a:ext cx="4627315" cy="2031325"/>
          </a:xfrm>
          <a:prstGeom prst="rect">
            <a:avLst/>
          </a:prstGeom>
          <a:noFill/>
        </p:spPr>
        <p:txBody>
          <a:bodyPr wrap="square" rtlCol="0">
            <a:spAutoFit/>
          </a:bodyPr>
          <a:lstStyle/>
          <a:p>
            <a:r>
              <a:rPr lang="en-US" b="1" dirty="0">
                <a:solidFill>
                  <a:schemeClr val="accent6">
                    <a:lumMod val="75000"/>
                  </a:schemeClr>
                </a:solidFill>
                <a:latin typeface="Garamond" panose="02020404030301010803" pitchFamily="18" charset="0"/>
              </a:rPr>
              <a:t>Person</a:t>
            </a:r>
            <a:r>
              <a:rPr lang="en-US" dirty="0">
                <a:solidFill>
                  <a:srgbClr val="FF0000"/>
                </a:solidFill>
                <a:latin typeface="Garamond" panose="02020404030301010803" pitchFamily="18" charset="0"/>
              </a:rPr>
              <a:t> </a:t>
            </a:r>
            <a:r>
              <a:rPr lang="en-US" dirty="0" err="1">
                <a:latin typeface="Garamond" panose="02020404030301010803" pitchFamily="18" charset="0"/>
              </a:rPr>
              <a:t>personObj</a:t>
            </a:r>
            <a:r>
              <a:rPr lang="en-US" dirty="0">
                <a:solidFill>
                  <a:srgbClr val="FF0000"/>
                </a:solidFill>
                <a:latin typeface="Garamond" panose="02020404030301010803" pitchFamily="18" charset="0"/>
              </a:rPr>
              <a:t> = </a:t>
            </a:r>
            <a:r>
              <a:rPr lang="en-US" dirty="0">
                <a:solidFill>
                  <a:schemeClr val="accent5"/>
                </a:solidFill>
                <a:latin typeface="Garamond" panose="02020404030301010803" pitchFamily="18" charset="0"/>
              </a:rPr>
              <a:t>new</a:t>
            </a:r>
            <a:r>
              <a:rPr lang="en-US" dirty="0">
                <a:solidFill>
                  <a:srgbClr val="FF0000"/>
                </a:solidFill>
                <a:latin typeface="Garamond" panose="02020404030301010803" pitchFamily="18" charset="0"/>
              </a:rPr>
              <a:t> </a:t>
            </a:r>
            <a:r>
              <a:rPr lang="en-US" b="1" dirty="0">
                <a:solidFill>
                  <a:schemeClr val="accent6">
                    <a:lumMod val="75000"/>
                  </a:schemeClr>
                </a:solidFill>
                <a:latin typeface="Garamond" panose="02020404030301010803" pitchFamily="18" charset="0"/>
              </a:rPr>
              <a:t>Person</a:t>
            </a:r>
            <a:r>
              <a:rPr lang="en-US" dirty="0">
                <a:latin typeface="Garamond" panose="02020404030301010803" pitchFamily="18" charset="0"/>
              </a:rPr>
              <a:t>();</a:t>
            </a:r>
          </a:p>
          <a:p>
            <a:r>
              <a:rPr lang="en-US" dirty="0">
                <a:solidFill>
                  <a:srgbClr val="FF0000"/>
                </a:solidFill>
                <a:latin typeface="Garamond" panose="02020404030301010803" pitchFamily="18" charset="0"/>
              </a:rPr>
              <a:t>Student </a:t>
            </a:r>
            <a:r>
              <a:rPr lang="en-US" dirty="0" err="1">
                <a:latin typeface="Garamond" panose="02020404030301010803" pitchFamily="18" charset="0"/>
              </a:rPr>
              <a:t>studentObj</a:t>
            </a:r>
            <a:r>
              <a:rPr lang="en-US" dirty="0">
                <a:solidFill>
                  <a:srgbClr val="FF0000"/>
                </a:solidFill>
                <a:latin typeface="Garamond" panose="02020404030301010803" pitchFamily="18" charset="0"/>
              </a:rPr>
              <a:t> = </a:t>
            </a:r>
            <a:r>
              <a:rPr lang="en-US" dirty="0">
                <a:solidFill>
                  <a:schemeClr val="accent5"/>
                </a:solidFill>
                <a:latin typeface="Garamond" panose="02020404030301010803" pitchFamily="18" charset="0"/>
              </a:rPr>
              <a:t>new</a:t>
            </a:r>
            <a:r>
              <a:rPr lang="en-US" dirty="0">
                <a:solidFill>
                  <a:srgbClr val="FF0000"/>
                </a:solidFill>
                <a:latin typeface="Garamond" panose="02020404030301010803" pitchFamily="18" charset="0"/>
              </a:rPr>
              <a:t> Student</a:t>
            </a:r>
            <a:r>
              <a:rPr lang="en-US" dirty="0">
                <a:latin typeface="Garamond" panose="02020404030301010803" pitchFamily="18" charset="0"/>
              </a:rPr>
              <a:t>();</a:t>
            </a:r>
          </a:p>
          <a:p>
            <a:r>
              <a:rPr lang="en-US" dirty="0" err="1">
                <a:solidFill>
                  <a:schemeClr val="accent5"/>
                </a:solidFill>
                <a:latin typeface="Garamond" panose="02020404030301010803" pitchFamily="18" charset="0"/>
              </a:rPr>
              <a:t>PhdStudent</a:t>
            </a:r>
            <a:r>
              <a:rPr lang="en-US" dirty="0">
                <a:solidFill>
                  <a:srgbClr val="FF0000"/>
                </a:solidFill>
                <a:latin typeface="Garamond" panose="02020404030301010803" pitchFamily="18" charset="0"/>
              </a:rPr>
              <a:t>  </a:t>
            </a:r>
            <a:r>
              <a:rPr lang="en-US" dirty="0" err="1">
                <a:latin typeface="Garamond" panose="02020404030301010803" pitchFamily="18" charset="0"/>
              </a:rPr>
              <a:t>phdStudent</a:t>
            </a:r>
            <a:r>
              <a:rPr lang="en-US" dirty="0">
                <a:solidFill>
                  <a:srgbClr val="FF0000"/>
                </a:solidFill>
                <a:latin typeface="Garamond" panose="02020404030301010803" pitchFamily="18" charset="0"/>
              </a:rPr>
              <a:t> = </a:t>
            </a:r>
            <a:r>
              <a:rPr lang="en-US" dirty="0">
                <a:solidFill>
                  <a:schemeClr val="accent5"/>
                </a:solidFill>
                <a:latin typeface="Garamond" panose="02020404030301010803" pitchFamily="18" charset="0"/>
              </a:rPr>
              <a:t>new</a:t>
            </a:r>
            <a:r>
              <a:rPr lang="en-US" dirty="0">
                <a:solidFill>
                  <a:srgbClr val="FF0000"/>
                </a:solidFill>
                <a:latin typeface="Garamond" panose="02020404030301010803" pitchFamily="18" charset="0"/>
              </a:rPr>
              <a:t> </a:t>
            </a:r>
            <a:r>
              <a:rPr lang="en-US" dirty="0" err="1">
                <a:solidFill>
                  <a:schemeClr val="accent5"/>
                </a:solidFill>
                <a:latin typeface="Garamond" panose="02020404030301010803" pitchFamily="18" charset="0"/>
              </a:rPr>
              <a:t>PhdStudent</a:t>
            </a:r>
            <a:r>
              <a:rPr lang="en-US" dirty="0">
                <a:latin typeface="Garamond" panose="02020404030301010803" pitchFamily="18" charset="0"/>
              </a:rPr>
              <a:t>();</a:t>
            </a:r>
          </a:p>
          <a:p>
            <a:endParaRPr lang="en-US" dirty="0">
              <a:solidFill>
                <a:srgbClr val="FF0000"/>
              </a:solidFill>
              <a:latin typeface="Garamond" panose="02020404030301010803" pitchFamily="18" charset="0"/>
            </a:endParaRPr>
          </a:p>
          <a:p>
            <a:r>
              <a:rPr lang="en-US" b="1" dirty="0">
                <a:solidFill>
                  <a:schemeClr val="accent6">
                    <a:lumMod val="75000"/>
                  </a:schemeClr>
                </a:solidFill>
                <a:latin typeface="Garamond" panose="02020404030301010803" pitchFamily="18" charset="0"/>
              </a:rPr>
              <a:t>Person</a:t>
            </a:r>
            <a:r>
              <a:rPr lang="en-US" dirty="0">
                <a:solidFill>
                  <a:schemeClr val="accent5"/>
                </a:solidFill>
                <a:latin typeface="Garamond" panose="02020404030301010803" pitchFamily="18" charset="0"/>
              </a:rPr>
              <a:t> </a:t>
            </a:r>
            <a:r>
              <a:rPr lang="en-US" dirty="0" err="1">
                <a:latin typeface="Garamond" panose="02020404030301010803" pitchFamily="18" charset="0"/>
              </a:rPr>
              <a:t>studentObj</a:t>
            </a:r>
            <a:r>
              <a:rPr lang="en-US" dirty="0">
                <a:solidFill>
                  <a:schemeClr val="accent5"/>
                </a:solidFill>
                <a:latin typeface="Garamond" panose="02020404030301010803" pitchFamily="18" charset="0"/>
              </a:rPr>
              <a:t> = new </a:t>
            </a:r>
            <a:r>
              <a:rPr lang="en-US" dirty="0">
                <a:solidFill>
                  <a:srgbClr val="FF0000"/>
                </a:solidFill>
                <a:latin typeface="Garamond" panose="02020404030301010803" pitchFamily="18" charset="0"/>
              </a:rPr>
              <a:t>Student</a:t>
            </a:r>
            <a:r>
              <a:rPr lang="en-US" dirty="0">
                <a:latin typeface="Garamond" panose="02020404030301010803" pitchFamily="18" charset="0"/>
              </a:rPr>
              <a:t>();</a:t>
            </a:r>
          </a:p>
          <a:p>
            <a:endParaRPr lang="en-US" dirty="0">
              <a:solidFill>
                <a:srgbClr val="FF0000"/>
              </a:solidFill>
              <a:latin typeface="Garamond" panose="02020404030301010803" pitchFamily="18" charset="0"/>
            </a:endParaRPr>
          </a:p>
          <a:p>
            <a:r>
              <a:rPr lang="en-US" dirty="0">
                <a:solidFill>
                  <a:srgbClr val="FF0000"/>
                </a:solidFill>
                <a:latin typeface="Garamond" panose="02020404030301010803" pitchFamily="18" charset="0"/>
              </a:rPr>
              <a:t>What else?</a:t>
            </a:r>
          </a:p>
        </p:txBody>
      </p:sp>
      <p:sp>
        <p:nvSpPr>
          <p:cNvPr id="11" name="Rectangle 10"/>
          <p:cNvSpPr/>
          <p:nvPr/>
        </p:nvSpPr>
        <p:spPr>
          <a:xfrm>
            <a:off x="2994027" y="1897597"/>
            <a:ext cx="5182829" cy="646331"/>
          </a:xfrm>
          <a:prstGeom prst="rect">
            <a:avLst/>
          </a:prstGeom>
        </p:spPr>
        <p:txBody>
          <a:bodyPr wrap="none">
            <a:spAutoFit/>
          </a:bodyPr>
          <a:lstStyle/>
          <a:p>
            <a:r>
              <a:rPr lang="en-US" dirty="0">
                <a:solidFill>
                  <a:srgbClr val="FF0000"/>
                </a:solidFill>
                <a:latin typeface="Cambria" panose="02040503050406030204" pitchFamily="18" charset="0"/>
                <a:ea typeface="Cambria" panose="02040503050406030204" pitchFamily="18" charset="0"/>
              </a:rPr>
              <a:t>A student object </a:t>
            </a:r>
            <a:r>
              <a:rPr lang="en-US" dirty="0">
                <a:latin typeface="Cambria" panose="02040503050406030204" pitchFamily="18" charset="0"/>
                <a:ea typeface="Cambria" panose="02040503050406030204" pitchFamily="18" charset="0"/>
              </a:rPr>
              <a:t>is an instance of </a:t>
            </a:r>
            <a:r>
              <a:rPr lang="en-US" dirty="0">
                <a:solidFill>
                  <a:srgbClr val="FF0000"/>
                </a:solidFill>
                <a:latin typeface="Cambria" panose="02040503050406030204" pitchFamily="18" charset="0"/>
                <a:ea typeface="Cambria" panose="02040503050406030204" pitchFamily="18" charset="0"/>
              </a:rPr>
              <a:t>the </a:t>
            </a:r>
            <a:r>
              <a:rPr lang="en-US" b="1" dirty="0">
                <a:solidFill>
                  <a:srgbClr val="FF0000"/>
                </a:solidFill>
                <a:latin typeface="Cambria" panose="02040503050406030204" pitchFamily="18" charset="0"/>
                <a:ea typeface="Cambria" panose="02040503050406030204" pitchFamily="18" charset="0"/>
              </a:rPr>
              <a:t>Student</a:t>
            </a:r>
            <a:r>
              <a:rPr lang="en-US" dirty="0">
                <a:solidFill>
                  <a:srgbClr val="FF0000"/>
                </a:solidFill>
                <a:latin typeface="Cambria" panose="02040503050406030204" pitchFamily="18" charset="0"/>
                <a:ea typeface="Cambria" panose="02040503050406030204" pitchFamily="18" charset="0"/>
              </a:rPr>
              <a:t> class</a:t>
            </a:r>
          </a:p>
          <a:p>
            <a:r>
              <a:rPr lang="en-US" dirty="0">
                <a:solidFill>
                  <a:srgbClr val="FF0000"/>
                </a:solidFill>
                <a:latin typeface="Cambria" panose="02040503050406030204" pitchFamily="18" charset="0"/>
                <a:ea typeface="Cambria" panose="02040503050406030204" pitchFamily="18" charset="0"/>
              </a:rPr>
              <a:t>A student object </a:t>
            </a:r>
            <a:r>
              <a:rPr lang="en-US" dirty="0">
                <a:latin typeface="Cambria" panose="02040503050406030204" pitchFamily="18" charset="0"/>
                <a:ea typeface="Cambria" panose="02040503050406030204" pitchFamily="18" charset="0"/>
              </a:rPr>
              <a:t>is an instance of </a:t>
            </a:r>
            <a:r>
              <a:rPr lang="en-US" dirty="0">
                <a:solidFill>
                  <a:srgbClr val="FF0000"/>
                </a:solidFill>
                <a:latin typeface="Cambria" panose="02040503050406030204" pitchFamily="18" charset="0"/>
                <a:ea typeface="Cambria" panose="02040503050406030204" pitchFamily="18" charset="0"/>
              </a:rPr>
              <a:t>the </a:t>
            </a:r>
            <a:r>
              <a:rPr lang="en-US" b="1" dirty="0">
                <a:solidFill>
                  <a:schemeClr val="accent6">
                    <a:lumMod val="75000"/>
                  </a:schemeClr>
                </a:solidFill>
                <a:latin typeface="Cambria" panose="02040503050406030204" pitchFamily="18" charset="0"/>
                <a:ea typeface="Cambria" panose="02040503050406030204" pitchFamily="18" charset="0"/>
              </a:rPr>
              <a:t>Person</a:t>
            </a:r>
            <a:r>
              <a:rPr lang="en-US" dirty="0">
                <a:solidFill>
                  <a:srgbClr val="FF0000"/>
                </a:solidFill>
                <a:latin typeface="Cambria" panose="02040503050406030204" pitchFamily="18" charset="0"/>
                <a:ea typeface="Cambria" panose="02040503050406030204" pitchFamily="18" charset="0"/>
              </a:rPr>
              <a:t> class</a:t>
            </a:r>
          </a:p>
        </p:txBody>
      </p:sp>
    </p:spTree>
    <p:extLst>
      <p:ext uri="{BB962C8B-B14F-4D97-AF65-F5344CB8AC3E}">
        <p14:creationId xmlns:p14="http://schemas.microsoft.com/office/powerpoint/2010/main" val="3323514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43637" cy="1617997"/>
          </a:xfrm>
        </p:spPr>
        <p:txBody>
          <a:bodyPr>
            <a:normAutofit/>
          </a:bodyPr>
          <a:lstStyle/>
          <a:p>
            <a:r>
              <a:rPr lang="en-US" sz="2400" dirty="0"/>
              <a:t>A </a:t>
            </a:r>
            <a:r>
              <a:rPr lang="en-US" sz="2400" dirty="0">
                <a:solidFill>
                  <a:srgbClr val="FF0000"/>
                </a:solidFill>
              </a:rPr>
              <a:t>reference</a:t>
            </a:r>
            <a:r>
              <a:rPr lang="en-US" sz="2400" dirty="0"/>
              <a:t> </a:t>
            </a:r>
            <a:r>
              <a:rPr lang="en-US" sz="2400" dirty="0">
                <a:solidFill>
                  <a:srgbClr val="FF0000"/>
                </a:solidFill>
              </a:rPr>
              <a:t>variable’s</a:t>
            </a:r>
            <a:r>
              <a:rPr lang="en-US" sz="2400" dirty="0"/>
              <a:t> type determines what </a:t>
            </a:r>
            <a:r>
              <a:rPr lang="en-US" sz="2400" dirty="0">
                <a:solidFill>
                  <a:srgbClr val="FF0000"/>
                </a:solidFill>
              </a:rPr>
              <a:t>methods</a:t>
            </a:r>
            <a:r>
              <a:rPr lang="en-US" sz="2400" dirty="0"/>
              <a:t> can be used</a:t>
            </a:r>
            <a:r>
              <a:rPr lang="en-US" sz="2400" dirty="0">
                <a:solidFill>
                  <a:srgbClr val="FF0000"/>
                </a:solidFill>
              </a:rPr>
              <a:t> at compile time.</a:t>
            </a:r>
            <a:endParaRPr lang="en-US" sz="2000" dirty="0"/>
          </a:p>
          <a:p>
            <a:pPr lvl="1"/>
            <a:r>
              <a:rPr lang="en-US" sz="2000" dirty="0">
                <a:ea typeface="Cambria" panose="02040503050406030204" pitchFamily="18" charset="0"/>
              </a:rPr>
              <a:t>A superclass reference variable can be used to invoke only methods  declared in the superclass.</a:t>
            </a:r>
          </a:p>
        </p:txBody>
      </p:sp>
      <p:sp>
        <p:nvSpPr>
          <p:cNvPr id="3" name="Title 2"/>
          <p:cNvSpPr>
            <a:spLocks noGrp="1"/>
          </p:cNvSpPr>
          <p:nvPr>
            <p:ph type="ctrTitle"/>
          </p:nvPr>
        </p:nvSpPr>
        <p:spPr/>
        <p:txBody>
          <a:bodyPr/>
          <a:lstStyle/>
          <a:p>
            <a:r>
              <a:rPr lang="en-US" dirty="0"/>
              <a:t>Polymorphism and Inheritance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41</a:t>
            </a:fld>
            <a:endParaRPr lang="en-US"/>
          </a:p>
        </p:txBody>
      </p:sp>
      <p:sp>
        <p:nvSpPr>
          <p:cNvPr id="6" name="TextBox 5"/>
          <p:cNvSpPr txBox="1"/>
          <p:nvPr/>
        </p:nvSpPr>
        <p:spPr>
          <a:xfrm>
            <a:off x="3812241" y="1511081"/>
            <a:ext cx="3879477" cy="369332"/>
          </a:xfrm>
          <a:prstGeom prst="rect">
            <a:avLst/>
          </a:prstGeom>
          <a:noFill/>
        </p:spPr>
        <p:txBody>
          <a:bodyPr wrap="square" rtlCol="0">
            <a:spAutoFit/>
          </a:bodyPr>
          <a:lstStyle/>
          <a:p>
            <a:pPr algn="ctr"/>
            <a:r>
              <a:rPr lang="en-US" b="1" dirty="0">
                <a:solidFill>
                  <a:schemeClr val="accent5"/>
                </a:solidFill>
                <a:latin typeface="Garamond" panose="02020404030301010803" pitchFamily="18" charset="0"/>
              </a:rPr>
              <a:t>Person </a:t>
            </a:r>
            <a:r>
              <a:rPr lang="en-US" b="1" dirty="0" err="1">
                <a:latin typeface="Garamond" panose="02020404030301010803" pitchFamily="18" charset="0"/>
              </a:rPr>
              <a:t>studentObj</a:t>
            </a:r>
            <a:r>
              <a:rPr lang="en-US" b="1" dirty="0">
                <a:solidFill>
                  <a:schemeClr val="accent5"/>
                </a:solidFill>
                <a:latin typeface="Garamond" panose="02020404030301010803" pitchFamily="18" charset="0"/>
              </a:rPr>
              <a:t> = new </a:t>
            </a:r>
            <a:r>
              <a:rPr lang="en-US" b="1" dirty="0">
                <a:latin typeface="Garamond" panose="02020404030301010803" pitchFamily="18" charset="0"/>
              </a:rPr>
              <a:t>Student();</a:t>
            </a:r>
          </a:p>
        </p:txBody>
      </p:sp>
      <p:pic>
        <p:nvPicPr>
          <p:cNvPr id="7" name="Picture 6"/>
          <p:cNvPicPr>
            <a:picLocks noChangeAspect="1"/>
          </p:cNvPicPr>
          <p:nvPr/>
        </p:nvPicPr>
        <p:blipFill>
          <a:blip r:embed="rId2"/>
          <a:stretch>
            <a:fillRect/>
          </a:stretch>
        </p:blipFill>
        <p:spPr>
          <a:xfrm>
            <a:off x="4191433" y="2568597"/>
            <a:ext cx="4638098" cy="3830171"/>
          </a:xfrm>
          <a:prstGeom prst="rect">
            <a:avLst/>
          </a:prstGeom>
          <a:ln>
            <a:solidFill>
              <a:schemeClr val="accent1"/>
            </a:solidFill>
          </a:ln>
        </p:spPr>
      </p:pic>
      <p:sp>
        <p:nvSpPr>
          <p:cNvPr id="8" name="Content Placeholder 1"/>
          <p:cNvSpPr txBox="1">
            <a:spLocks/>
          </p:cNvSpPr>
          <p:nvPr/>
        </p:nvSpPr>
        <p:spPr>
          <a:xfrm>
            <a:off x="314470" y="3201900"/>
            <a:ext cx="3706202" cy="204917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dirty="0">
                <a:solidFill>
                  <a:schemeClr val="accent5"/>
                </a:solidFill>
              </a:rPr>
              <a:t>object’s</a:t>
            </a:r>
            <a:r>
              <a:rPr lang="en-US" sz="2400" dirty="0"/>
              <a:t> </a:t>
            </a:r>
            <a:r>
              <a:rPr lang="en-US" sz="2400" dirty="0">
                <a:solidFill>
                  <a:schemeClr val="accent5"/>
                </a:solidFill>
              </a:rPr>
              <a:t>type</a:t>
            </a:r>
            <a:r>
              <a:rPr lang="en-US" sz="2400" dirty="0"/>
              <a:t> determines which definition of a </a:t>
            </a:r>
            <a:r>
              <a:rPr lang="en-US" sz="2400" dirty="0">
                <a:solidFill>
                  <a:schemeClr val="accent5"/>
                </a:solidFill>
              </a:rPr>
              <a:t>method</a:t>
            </a:r>
            <a:r>
              <a:rPr lang="en-US" sz="2400" dirty="0"/>
              <a:t> will be </a:t>
            </a:r>
            <a:r>
              <a:rPr lang="en-US" sz="2400" dirty="0">
                <a:solidFill>
                  <a:schemeClr val="accent5"/>
                </a:solidFill>
              </a:rPr>
              <a:t>invoked at runtime</a:t>
            </a:r>
            <a:r>
              <a:rPr lang="en-US" sz="2400" dirty="0"/>
              <a:t>.</a:t>
            </a:r>
          </a:p>
        </p:txBody>
      </p:sp>
    </p:spTree>
    <p:extLst>
      <p:ext uri="{BB962C8B-B14F-4D97-AF65-F5344CB8AC3E}">
        <p14:creationId xmlns:p14="http://schemas.microsoft.com/office/powerpoint/2010/main" val="3932784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617642" y="3892851"/>
            <a:ext cx="5092402" cy="2408090"/>
          </a:xfrm>
          <a:prstGeom prst="rect">
            <a:avLst/>
          </a:prstGeom>
        </p:spPr>
      </p:pic>
      <p:sp>
        <p:nvSpPr>
          <p:cNvPr id="2" name="Content Placeholder 1"/>
          <p:cNvSpPr>
            <a:spLocks noGrp="1"/>
          </p:cNvSpPr>
          <p:nvPr>
            <p:ph idx="1"/>
          </p:nvPr>
        </p:nvSpPr>
        <p:spPr>
          <a:xfrm>
            <a:off x="4815479" y="1693340"/>
            <a:ext cx="4207883" cy="1247890"/>
          </a:xfrm>
          <a:ln>
            <a:solidFill>
              <a:schemeClr val="accent1"/>
            </a:solidFill>
          </a:ln>
        </p:spPr>
        <p:txBody>
          <a:bodyPr>
            <a:noAutofit/>
          </a:bodyPr>
          <a:lstStyle/>
          <a:p>
            <a:pPr marL="0" indent="0">
              <a:buNone/>
            </a:pPr>
            <a:r>
              <a:rPr lang="en-US" sz="1400" dirty="0">
                <a:solidFill>
                  <a:schemeClr val="accent5"/>
                </a:solidFill>
                <a:cs typeface="Courier New" panose="02070309020205020404" pitchFamily="49" charset="0"/>
              </a:rPr>
              <a:t>Circle</a:t>
            </a:r>
            <a:r>
              <a:rPr lang="en-US" sz="1400" dirty="0">
                <a:cs typeface="Courier New" panose="02070309020205020404" pitchFamily="49" charset="0"/>
              </a:rPr>
              <a:t> and </a:t>
            </a:r>
            <a:r>
              <a:rPr lang="en-US" sz="1400" dirty="0">
                <a:solidFill>
                  <a:schemeClr val="accent5"/>
                </a:solidFill>
                <a:cs typeface="Courier New" panose="02070309020205020404" pitchFamily="49" charset="0"/>
              </a:rPr>
              <a:t>Rectangle</a:t>
            </a:r>
            <a:r>
              <a:rPr lang="en-US" sz="1400" dirty="0">
                <a:cs typeface="Courier New" panose="02070309020205020404" pitchFamily="49" charset="0"/>
              </a:rPr>
              <a:t> are </a:t>
            </a:r>
            <a:r>
              <a:rPr lang="en-US" sz="1400" dirty="0">
                <a:solidFill>
                  <a:srgbClr val="FF0000"/>
                </a:solidFill>
                <a:cs typeface="Courier New" panose="02070309020205020404" pitchFamily="49" charset="0"/>
              </a:rPr>
              <a:t>subtypes</a:t>
            </a:r>
            <a:r>
              <a:rPr lang="en-US" sz="1400" dirty="0">
                <a:cs typeface="Courier New" panose="02070309020205020404" pitchFamily="49" charset="0"/>
              </a:rPr>
              <a:t> of </a:t>
            </a:r>
            <a:r>
              <a:rPr lang="en-US" sz="1400" dirty="0" err="1"/>
              <a:t>SimpleShape</a:t>
            </a:r>
            <a:r>
              <a:rPr lang="en-US" sz="1400" dirty="0">
                <a:solidFill>
                  <a:srgbClr val="FF0000"/>
                </a:solidFill>
                <a:cs typeface="Courier New" panose="02070309020205020404" pitchFamily="49" charset="0"/>
              </a:rPr>
              <a:t>.</a:t>
            </a:r>
          </a:p>
          <a:p>
            <a:pPr marL="0" indent="0">
              <a:buNone/>
            </a:pPr>
            <a:endParaRPr lang="en-US" sz="1400" dirty="0"/>
          </a:p>
          <a:p>
            <a:pPr marL="0" indent="0">
              <a:buNone/>
            </a:pPr>
            <a:r>
              <a:rPr lang="en-US" sz="1400" dirty="0" err="1"/>
              <a:t>SimpleShape</a:t>
            </a:r>
            <a:r>
              <a:rPr lang="en-US" sz="1400" dirty="0"/>
              <a:t> </a:t>
            </a:r>
            <a:r>
              <a:rPr lang="en-US" sz="1400" dirty="0">
                <a:cs typeface="Courier New" panose="02070309020205020404" pitchFamily="49" charset="0"/>
              </a:rPr>
              <a:t>is a </a:t>
            </a:r>
            <a:r>
              <a:rPr lang="en-US" sz="1400" dirty="0">
                <a:solidFill>
                  <a:srgbClr val="FF0000"/>
                </a:solidFill>
                <a:cs typeface="Courier New" panose="02070309020205020404" pitchFamily="49" charset="0"/>
              </a:rPr>
              <a:t>supertype</a:t>
            </a:r>
            <a:r>
              <a:rPr lang="en-US" sz="1400" dirty="0">
                <a:cs typeface="Courier New" panose="02070309020205020404" pitchFamily="49" charset="0"/>
              </a:rPr>
              <a:t> for </a:t>
            </a:r>
            <a:r>
              <a:rPr lang="en-US" sz="1400" dirty="0">
                <a:solidFill>
                  <a:schemeClr val="accent5"/>
                </a:solidFill>
                <a:cs typeface="Courier New" panose="02070309020205020404" pitchFamily="49" charset="0"/>
              </a:rPr>
              <a:t>Circle</a:t>
            </a:r>
            <a:r>
              <a:rPr lang="en-US" sz="1400" dirty="0">
                <a:cs typeface="Courier New" panose="02070309020205020404" pitchFamily="49" charset="0"/>
              </a:rPr>
              <a:t> and </a:t>
            </a:r>
            <a:r>
              <a:rPr lang="en-US" sz="1400" dirty="0">
                <a:solidFill>
                  <a:schemeClr val="accent5"/>
                </a:solidFill>
                <a:cs typeface="Courier New" panose="02070309020205020404" pitchFamily="49" charset="0"/>
              </a:rPr>
              <a:t>Rectangle.</a:t>
            </a:r>
          </a:p>
        </p:txBody>
      </p:sp>
      <p:sp>
        <p:nvSpPr>
          <p:cNvPr id="3" name="Title 2"/>
          <p:cNvSpPr>
            <a:spLocks noGrp="1"/>
          </p:cNvSpPr>
          <p:nvPr>
            <p:ph type="ctrTitle"/>
          </p:nvPr>
        </p:nvSpPr>
        <p:spPr/>
        <p:txBody>
          <a:bodyPr/>
          <a:lstStyle/>
          <a:p>
            <a:r>
              <a:rPr lang="en-US" dirty="0"/>
              <a:t>Polymorphism: </a:t>
            </a:r>
            <a:r>
              <a:rPr lang="en-US" sz="2800" dirty="0"/>
              <a:t>Example(1)</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42</a:t>
            </a:fld>
            <a:endParaRPr lang="en-US"/>
          </a:p>
        </p:txBody>
      </p:sp>
      <p:sp>
        <p:nvSpPr>
          <p:cNvPr id="14" name="Rectangle 13"/>
          <p:cNvSpPr/>
          <p:nvPr/>
        </p:nvSpPr>
        <p:spPr>
          <a:xfrm>
            <a:off x="5139721" y="1044292"/>
            <a:ext cx="2886366" cy="400110"/>
          </a:xfrm>
          <a:prstGeom prst="rect">
            <a:avLst/>
          </a:prstGeom>
        </p:spPr>
        <p:txBody>
          <a:bodyPr wrap="square">
            <a:spAutoFit/>
          </a:bodyPr>
          <a:lstStyle/>
          <a:p>
            <a:r>
              <a:rPr lang="en-US" sz="2000" b="1" dirty="0">
                <a:latin typeface="Garamond" panose="02020404030301010803" pitchFamily="18" charset="0"/>
                <a:cs typeface="Courier New" panose="02070309020205020404" pitchFamily="49" charset="0"/>
              </a:rPr>
              <a:t>A class defines a type. </a:t>
            </a:r>
          </a:p>
        </p:txBody>
      </p:sp>
      <p:graphicFrame>
        <p:nvGraphicFramePr>
          <p:cNvPr id="12" name="Table 11"/>
          <p:cNvGraphicFramePr>
            <a:graphicFrameLocks noGrp="1"/>
          </p:cNvGraphicFramePr>
          <p:nvPr>
            <p:extLst>
              <p:ext uri="{D42A27DB-BD31-4B8C-83A1-F6EECF244321}">
                <p14:modId xmlns:p14="http://schemas.microsoft.com/office/powerpoint/2010/main" val="158804024"/>
              </p:ext>
            </p:extLst>
          </p:nvPr>
        </p:nvGraphicFramePr>
        <p:xfrm>
          <a:off x="2568681" y="2177968"/>
          <a:ext cx="1651627" cy="763262"/>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651627">
                  <a:extLst>
                    <a:ext uri="{9D8B030D-6E8A-4147-A177-3AD203B41FA5}">
                      <a16:colId xmlns:a16="http://schemas.microsoft.com/office/drawing/2014/main" val="2157060561"/>
                    </a:ext>
                  </a:extLst>
                </a:gridCol>
              </a:tblGrid>
              <a:tr h="397502">
                <a:tc>
                  <a:txBody>
                    <a:bodyPr/>
                    <a:lstStyle/>
                    <a:p>
                      <a:pPr algn="ctr"/>
                      <a:r>
                        <a:rPr lang="en-US" sz="1400" dirty="0">
                          <a:solidFill>
                            <a:schemeClr val="tx1"/>
                          </a:solidFill>
                          <a:latin typeface="Garamond" panose="02020404030301010803" pitchFamily="18" charset="0"/>
                        </a:rPr>
                        <a:t>Circle</a:t>
                      </a:r>
                    </a:p>
                  </a:txBody>
                  <a:tcPr anchor="ctr">
                    <a:solidFill>
                      <a:schemeClr val="bg1"/>
                    </a:solidFill>
                  </a:tcPr>
                </a:tc>
                <a:extLst>
                  <a:ext uri="{0D108BD9-81ED-4DB2-BD59-A6C34878D82A}">
                    <a16:rowId xmlns:a16="http://schemas.microsoft.com/office/drawing/2014/main" val="2826766182"/>
                  </a:ext>
                </a:extLst>
              </a:tr>
              <a:tr h="363721">
                <a:tc>
                  <a:txBody>
                    <a:bodyPr/>
                    <a:lstStyle/>
                    <a:p>
                      <a:endParaRPr lang="en-US" dirty="0">
                        <a:solidFill>
                          <a:schemeClr val="tx1"/>
                        </a:solidFill>
                        <a:latin typeface="Garamond" panose="02020404030301010803" pitchFamily="18" charset="0"/>
                      </a:endParaRPr>
                    </a:p>
                  </a:txBody>
                  <a:tcPr>
                    <a:solidFill>
                      <a:schemeClr val="bg1"/>
                    </a:solidFill>
                  </a:tcPr>
                </a:tc>
                <a:extLst>
                  <a:ext uri="{0D108BD9-81ED-4DB2-BD59-A6C34878D82A}">
                    <a16:rowId xmlns:a16="http://schemas.microsoft.com/office/drawing/2014/main" val="318238207"/>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412696559"/>
              </p:ext>
            </p:extLst>
          </p:nvPr>
        </p:nvGraphicFramePr>
        <p:xfrm>
          <a:off x="314470" y="2188842"/>
          <a:ext cx="1958003" cy="74168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958003">
                  <a:extLst>
                    <a:ext uri="{9D8B030D-6E8A-4147-A177-3AD203B41FA5}">
                      <a16:colId xmlns:a16="http://schemas.microsoft.com/office/drawing/2014/main" val="215706056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Garamond" panose="02020404030301010803" pitchFamily="18" charset="0"/>
                        </a:rPr>
                        <a:t>Rectangle</a:t>
                      </a:r>
                    </a:p>
                  </a:txBody>
                  <a:tcPr anchor="ctr">
                    <a:solidFill>
                      <a:schemeClr val="bg1"/>
                    </a:solidFill>
                  </a:tcPr>
                </a:tc>
                <a:extLst>
                  <a:ext uri="{0D108BD9-81ED-4DB2-BD59-A6C34878D82A}">
                    <a16:rowId xmlns:a16="http://schemas.microsoft.com/office/drawing/2014/main" val="2826766182"/>
                  </a:ext>
                </a:extLst>
              </a:tr>
              <a:tr h="370840">
                <a:tc>
                  <a:txBody>
                    <a:bodyPr/>
                    <a:lstStyle/>
                    <a:p>
                      <a:endParaRPr lang="en-US" dirty="0">
                        <a:solidFill>
                          <a:schemeClr val="tx1"/>
                        </a:solidFill>
                        <a:latin typeface="Garamond" panose="02020404030301010803" pitchFamily="18" charset="0"/>
                      </a:endParaRPr>
                    </a:p>
                  </a:txBody>
                  <a:tcPr>
                    <a:solidFill>
                      <a:schemeClr val="bg1"/>
                    </a:solidFill>
                  </a:tcPr>
                </a:tc>
                <a:extLst>
                  <a:ext uri="{0D108BD9-81ED-4DB2-BD59-A6C34878D82A}">
                    <a16:rowId xmlns:a16="http://schemas.microsoft.com/office/drawing/2014/main" val="318238207"/>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689021997"/>
              </p:ext>
            </p:extLst>
          </p:nvPr>
        </p:nvGraphicFramePr>
        <p:xfrm>
          <a:off x="1717440" y="1004745"/>
          <a:ext cx="1527083" cy="74168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527083">
                  <a:extLst>
                    <a:ext uri="{9D8B030D-6E8A-4147-A177-3AD203B41FA5}">
                      <a16:colId xmlns:a16="http://schemas.microsoft.com/office/drawing/2014/main" val="2157060561"/>
                    </a:ext>
                  </a:extLst>
                </a:gridCol>
              </a:tblGrid>
              <a:tr h="370840">
                <a:tc>
                  <a:txBody>
                    <a:bodyPr/>
                    <a:lstStyle/>
                    <a:p>
                      <a:pPr algn="ctr"/>
                      <a:r>
                        <a:rPr lang="en-US" sz="1400" dirty="0" err="1">
                          <a:solidFill>
                            <a:schemeClr val="tx1"/>
                          </a:solidFill>
                          <a:latin typeface="Garamond" panose="02020404030301010803" pitchFamily="18" charset="0"/>
                        </a:rPr>
                        <a:t>SimpleShape</a:t>
                      </a:r>
                      <a:endParaRPr lang="en-US" sz="1400" dirty="0">
                        <a:solidFill>
                          <a:schemeClr val="tx1"/>
                        </a:solidFill>
                        <a:latin typeface="Garamond" panose="02020404030301010803" pitchFamily="18" charset="0"/>
                      </a:endParaRPr>
                    </a:p>
                  </a:txBody>
                  <a:tcPr>
                    <a:solidFill>
                      <a:schemeClr val="bg1"/>
                    </a:solidFill>
                  </a:tcPr>
                </a:tc>
                <a:extLst>
                  <a:ext uri="{0D108BD9-81ED-4DB2-BD59-A6C34878D82A}">
                    <a16:rowId xmlns:a16="http://schemas.microsoft.com/office/drawing/2014/main" val="2826766182"/>
                  </a:ext>
                </a:extLst>
              </a:tr>
              <a:tr h="370840">
                <a:tc>
                  <a:txBody>
                    <a:bodyPr/>
                    <a:lstStyle/>
                    <a:p>
                      <a:endParaRPr lang="en-US" dirty="0">
                        <a:solidFill>
                          <a:schemeClr val="tx1"/>
                        </a:solidFill>
                        <a:latin typeface="Garamond" panose="02020404030301010803" pitchFamily="18" charset="0"/>
                      </a:endParaRPr>
                    </a:p>
                  </a:txBody>
                  <a:tcPr>
                    <a:solidFill>
                      <a:schemeClr val="bg1"/>
                    </a:solidFill>
                  </a:tcPr>
                </a:tc>
                <a:extLst>
                  <a:ext uri="{0D108BD9-81ED-4DB2-BD59-A6C34878D82A}">
                    <a16:rowId xmlns:a16="http://schemas.microsoft.com/office/drawing/2014/main" val="318238207"/>
                  </a:ext>
                </a:extLst>
              </a:tr>
            </a:tbl>
          </a:graphicData>
        </a:graphic>
      </p:graphicFrame>
      <p:cxnSp>
        <p:nvCxnSpPr>
          <p:cNvPr id="18" name="Straight Arrow Connector 17"/>
          <p:cNvCxnSpPr>
            <a:stCxn id="12" idx="0"/>
            <a:endCxn id="17" idx="2"/>
          </p:cNvCxnSpPr>
          <p:nvPr/>
        </p:nvCxnSpPr>
        <p:spPr>
          <a:xfrm flipH="1" flipV="1">
            <a:off x="2480981" y="1893745"/>
            <a:ext cx="1045656" cy="28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0"/>
            <a:endCxn id="17" idx="2"/>
          </p:cNvCxnSpPr>
          <p:nvPr/>
        </p:nvCxnSpPr>
        <p:spPr>
          <a:xfrm flipV="1">
            <a:off x="1397725" y="1893745"/>
            <a:ext cx="1083256" cy="295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 Box 9"/>
          <p:cNvSpPr txBox="1">
            <a:spLocks noChangeArrowheads="1"/>
          </p:cNvSpPr>
          <p:nvPr/>
        </p:nvSpPr>
        <p:spPr bwMode="auto">
          <a:xfrm>
            <a:off x="261064" y="4479444"/>
            <a:ext cx="335657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dirty="0">
                <a:cs typeface="Courier New" panose="02070309020205020404" pitchFamily="49" charset="0"/>
              </a:rPr>
              <a:t>An object of a subtype can be used wherever its supertype value is required</a:t>
            </a:r>
            <a:r>
              <a:rPr lang="en-US" altLang="en-US" sz="2000" dirty="0">
                <a:cs typeface="Times New Roman" panose="02020603050405020304" pitchFamily="18" charset="0"/>
              </a:rPr>
              <a:t>. This feature is known as </a:t>
            </a:r>
            <a:r>
              <a:rPr lang="en-US" altLang="en-US" sz="2000" i="1" dirty="0">
                <a:solidFill>
                  <a:srgbClr val="FF0000"/>
                </a:solidFill>
                <a:cs typeface="Times New Roman" panose="02020603050405020304" pitchFamily="18" charset="0"/>
              </a:rPr>
              <a:t>polymorphism</a:t>
            </a:r>
            <a:r>
              <a:rPr lang="en-US" altLang="en-US" sz="2000" dirty="0">
                <a:cs typeface="Times New Roman" panose="02020603050405020304" pitchFamily="18" charset="0"/>
              </a:rPr>
              <a:t>.</a:t>
            </a:r>
          </a:p>
        </p:txBody>
      </p:sp>
      <p:sp>
        <p:nvSpPr>
          <p:cNvPr id="15" name="Rectangle 14"/>
          <p:cNvSpPr/>
          <p:nvPr/>
        </p:nvSpPr>
        <p:spPr>
          <a:xfrm>
            <a:off x="3000095" y="3310146"/>
            <a:ext cx="3143809" cy="338554"/>
          </a:xfrm>
          <a:prstGeom prst="rect">
            <a:avLst/>
          </a:prstGeom>
        </p:spPr>
        <p:txBody>
          <a:bodyPr wrap="none">
            <a:spAutoFit/>
          </a:bodyPr>
          <a:lstStyle/>
          <a:p>
            <a:r>
              <a:rPr lang="en-US" sz="1600" b="1" dirty="0" err="1">
                <a:latin typeface="Garamond" panose="02020404030301010803" pitchFamily="18" charset="0"/>
              </a:rPr>
              <a:t>SimpleShape</a:t>
            </a:r>
            <a:r>
              <a:rPr lang="en-US" sz="1600" b="1" dirty="0">
                <a:latin typeface="Garamond" panose="02020404030301010803" pitchFamily="18" charset="0"/>
              </a:rPr>
              <a:t>  </a:t>
            </a:r>
            <a:r>
              <a:rPr lang="en-US" sz="1600" b="1" dirty="0" err="1">
                <a:latin typeface="Garamond" panose="02020404030301010803" pitchFamily="18" charset="0"/>
              </a:rPr>
              <a:t>obj</a:t>
            </a:r>
            <a:r>
              <a:rPr lang="en-US" sz="1600" b="1" dirty="0">
                <a:latin typeface="Garamond" panose="02020404030301010803" pitchFamily="18" charset="0"/>
              </a:rPr>
              <a:t> = </a:t>
            </a:r>
            <a:r>
              <a:rPr lang="en-US" sz="1600" b="1" dirty="0">
                <a:solidFill>
                  <a:schemeClr val="accent5"/>
                </a:solidFill>
                <a:latin typeface="Garamond" panose="02020404030301010803" pitchFamily="18" charset="0"/>
              </a:rPr>
              <a:t>new</a:t>
            </a:r>
            <a:r>
              <a:rPr lang="en-US" sz="1600" b="1" dirty="0">
                <a:latin typeface="Garamond" panose="02020404030301010803" pitchFamily="18" charset="0"/>
              </a:rPr>
              <a:t> </a:t>
            </a:r>
            <a:r>
              <a:rPr lang="en-US" sz="1600" b="1" dirty="0" err="1">
                <a:latin typeface="Garamond" panose="02020404030301010803" pitchFamily="18" charset="0"/>
              </a:rPr>
              <a:t>Cricle</a:t>
            </a:r>
            <a:r>
              <a:rPr lang="en-US" sz="1600" b="1" dirty="0">
                <a:latin typeface="Garamond" panose="02020404030301010803" pitchFamily="18" charset="0"/>
              </a:rPr>
              <a:t> (); </a:t>
            </a:r>
            <a:endParaRPr lang="en-US" sz="1600" b="1" dirty="0">
              <a:latin typeface="Cambria" panose="02040503050406030204" pitchFamily="18" charset="0"/>
              <a:ea typeface="Cambria" panose="02040503050406030204" pitchFamily="18" charset="0"/>
            </a:endParaRPr>
          </a:p>
        </p:txBody>
      </p:sp>
      <p:sp>
        <p:nvSpPr>
          <p:cNvPr id="5" name="Rectangle 4"/>
          <p:cNvSpPr/>
          <p:nvPr/>
        </p:nvSpPr>
        <p:spPr>
          <a:xfrm>
            <a:off x="7605884" y="4030492"/>
            <a:ext cx="1314743" cy="276999"/>
          </a:xfrm>
          <a:prstGeom prst="rect">
            <a:avLst/>
          </a:prstGeom>
        </p:spPr>
        <p:txBody>
          <a:bodyPr wrap="square">
            <a:spAutoFit/>
          </a:bodyPr>
          <a:lstStyle/>
          <a:p>
            <a:r>
              <a:rPr lang="en-US" sz="1200" dirty="0">
                <a:solidFill>
                  <a:srgbClr val="FF0000"/>
                </a:solidFill>
                <a:latin typeface="Cambria" panose="02040503050406030204" pitchFamily="18" charset="0"/>
                <a:ea typeface="Cambria" panose="02040503050406030204" pitchFamily="18" charset="0"/>
              </a:rPr>
              <a:t>polymorphic call</a:t>
            </a:r>
          </a:p>
        </p:txBody>
      </p:sp>
    </p:spTree>
    <p:extLst>
      <p:ext uri="{BB962C8B-B14F-4D97-AF65-F5344CB8AC3E}">
        <p14:creationId xmlns:p14="http://schemas.microsoft.com/office/powerpoint/2010/main" val="2785629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Polymorphism: </a:t>
            </a:r>
            <a:r>
              <a:rPr lang="en-US" sz="2800" dirty="0"/>
              <a:t>Example(2)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43</a:t>
            </a:fld>
            <a:endParaRPr lang="en-US"/>
          </a:p>
        </p:txBody>
      </p:sp>
      <p:graphicFrame>
        <p:nvGraphicFramePr>
          <p:cNvPr id="35" name="Table 34"/>
          <p:cNvGraphicFramePr>
            <a:graphicFrameLocks noGrp="1"/>
          </p:cNvGraphicFramePr>
          <p:nvPr/>
        </p:nvGraphicFramePr>
        <p:xfrm>
          <a:off x="2212623" y="2505782"/>
          <a:ext cx="1464564" cy="85720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464564">
                  <a:extLst>
                    <a:ext uri="{9D8B030D-6E8A-4147-A177-3AD203B41FA5}">
                      <a16:colId xmlns:a16="http://schemas.microsoft.com/office/drawing/2014/main" val="2157060561"/>
                    </a:ext>
                  </a:extLst>
                </a:gridCol>
              </a:tblGrid>
              <a:tr h="300079">
                <a:tc>
                  <a:txBody>
                    <a:bodyPr/>
                    <a:lstStyle/>
                    <a:p>
                      <a:pPr algn="ctr"/>
                      <a:r>
                        <a:rPr lang="en-US" dirty="0">
                          <a:solidFill>
                            <a:schemeClr val="bg2">
                              <a:lumMod val="10000"/>
                            </a:schemeClr>
                          </a:solidFill>
                          <a:latin typeface="Garamond" panose="02020404030301010803" pitchFamily="18" charset="0"/>
                        </a:rPr>
                        <a:t>Tiger</a:t>
                      </a:r>
                    </a:p>
                  </a:txBody>
                  <a:tcPr>
                    <a:solidFill>
                      <a:schemeClr val="bg1"/>
                    </a:solidFill>
                  </a:tcPr>
                </a:tc>
                <a:extLst>
                  <a:ext uri="{0D108BD9-81ED-4DB2-BD59-A6C34878D82A}">
                    <a16:rowId xmlns:a16="http://schemas.microsoft.com/office/drawing/2014/main" val="2826766182"/>
                  </a:ext>
                </a:extLst>
              </a:tr>
              <a:tr h="491440">
                <a:tc>
                  <a:txBody>
                    <a:bodyPr/>
                    <a:lstStyle/>
                    <a:p>
                      <a:r>
                        <a:rPr lang="en-US" dirty="0" err="1">
                          <a:solidFill>
                            <a:schemeClr val="bg2">
                              <a:lumMod val="10000"/>
                            </a:schemeClr>
                          </a:solidFill>
                          <a:latin typeface="Garamond" panose="02020404030301010803" pitchFamily="18" charset="0"/>
                        </a:rPr>
                        <a:t>makeSound</a:t>
                      </a:r>
                      <a:r>
                        <a:rPr lang="en-US" dirty="0">
                          <a:solidFill>
                            <a:schemeClr val="bg2">
                              <a:lumMod val="10000"/>
                            </a:schemeClr>
                          </a:solidFill>
                          <a:latin typeface="Garamond" panose="02020404030301010803" pitchFamily="18" charset="0"/>
                        </a:rPr>
                        <a:t>()</a:t>
                      </a:r>
                    </a:p>
                  </a:txBody>
                  <a:tcPr>
                    <a:solidFill>
                      <a:schemeClr val="bg1"/>
                    </a:solidFill>
                  </a:tcPr>
                </a:tc>
                <a:extLst>
                  <a:ext uri="{0D108BD9-81ED-4DB2-BD59-A6C34878D82A}">
                    <a16:rowId xmlns:a16="http://schemas.microsoft.com/office/drawing/2014/main" val="318238207"/>
                  </a:ext>
                </a:extLst>
              </a:tr>
            </a:tbl>
          </a:graphicData>
        </a:graphic>
      </p:graphicFrame>
      <p:graphicFrame>
        <p:nvGraphicFramePr>
          <p:cNvPr id="36" name="Table 35"/>
          <p:cNvGraphicFramePr>
            <a:graphicFrameLocks noGrp="1"/>
          </p:cNvGraphicFramePr>
          <p:nvPr/>
        </p:nvGraphicFramePr>
        <p:xfrm>
          <a:off x="2201193" y="3589832"/>
          <a:ext cx="1464564" cy="74168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464564">
                  <a:extLst>
                    <a:ext uri="{9D8B030D-6E8A-4147-A177-3AD203B41FA5}">
                      <a16:colId xmlns:a16="http://schemas.microsoft.com/office/drawing/2014/main" val="2157060561"/>
                    </a:ext>
                  </a:extLst>
                </a:gridCol>
              </a:tblGrid>
              <a:tr h="370840">
                <a:tc>
                  <a:txBody>
                    <a:bodyPr/>
                    <a:lstStyle/>
                    <a:p>
                      <a:pPr algn="ctr"/>
                      <a:r>
                        <a:rPr lang="en-US" dirty="0">
                          <a:solidFill>
                            <a:schemeClr val="bg2">
                              <a:lumMod val="10000"/>
                            </a:schemeClr>
                          </a:solidFill>
                          <a:latin typeface="Garamond" panose="02020404030301010803" pitchFamily="18" charset="0"/>
                        </a:rPr>
                        <a:t>Horse</a:t>
                      </a:r>
                    </a:p>
                  </a:txBody>
                  <a:tcPr>
                    <a:solidFill>
                      <a:schemeClr val="bg1"/>
                    </a:solidFill>
                  </a:tcPr>
                </a:tc>
                <a:extLst>
                  <a:ext uri="{0D108BD9-81ED-4DB2-BD59-A6C34878D82A}">
                    <a16:rowId xmlns:a16="http://schemas.microsoft.com/office/drawing/2014/main" val="2826766182"/>
                  </a:ext>
                </a:extLst>
              </a:tr>
              <a:tr h="370840">
                <a:tc>
                  <a:txBody>
                    <a:bodyPr/>
                    <a:lstStyle/>
                    <a:p>
                      <a:r>
                        <a:rPr lang="en-US" dirty="0" err="1">
                          <a:solidFill>
                            <a:schemeClr val="bg2">
                              <a:lumMod val="10000"/>
                            </a:schemeClr>
                          </a:solidFill>
                          <a:latin typeface="Garamond" panose="02020404030301010803" pitchFamily="18" charset="0"/>
                        </a:rPr>
                        <a:t>makeSound</a:t>
                      </a:r>
                      <a:r>
                        <a:rPr lang="en-US" dirty="0">
                          <a:solidFill>
                            <a:schemeClr val="bg2">
                              <a:lumMod val="10000"/>
                            </a:schemeClr>
                          </a:solidFill>
                          <a:latin typeface="Garamond" panose="02020404030301010803" pitchFamily="18" charset="0"/>
                        </a:rPr>
                        <a:t>()</a:t>
                      </a:r>
                    </a:p>
                  </a:txBody>
                  <a:tcPr>
                    <a:solidFill>
                      <a:schemeClr val="bg1"/>
                    </a:solidFill>
                  </a:tcPr>
                </a:tc>
                <a:extLst>
                  <a:ext uri="{0D108BD9-81ED-4DB2-BD59-A6C34878D82A}">
                    <a16:rowId xmlns:a16="http://schemas.microsoft.com/office/drawing/2014/main" val="318238207"/>
                  </a:ext>
                </a:extLst>
              </a:tr>
            </a:tbl>
          </a:graphicData>
        </a:graphic>
      </p:graphicFrame>
      <p:graphicFrame>
        <p:nvGraphicFramePr>
          <p:cNvPr id="37" name="Table 36"/>
          <p:cNvGraphicFramePr>
            <a:graphicFrameLocks noGrp="1"/>
          </p:cNvGraphicFramePr>
          <p:nvPr/>
        </p:nvGraphicFramePr>
        <p:xfrm>
          <a:off x="2208326" y="4582492"/>
          <a:ext cx="1464564" cy="74168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464564">
                  <a:extLst>
                    <a:ext uri="{9D8B030D-6E8A-4147-A177-3AD203B41FA5}">
                      <a16:colId xmlns:a16="http://schemas.microsoft.com/office/drawing/2014/main" val="2157060561"/>
                    </a:ext>
                  </a:extLst>
                </a:gridCol>
              </a:tblGrid>
              <a:tr h="370840">
                <a:tc>
                  <a:txBody>
                    <a:bodyPr/>
                    <a:lstStyle/>
                    <a:p>
                      <a:pPr algn="ctr"/>
                      <a:r>
                        <a:rPr lang="en-US" dirty="0">
                          <a:solidFill>
                            <a:schemeClr val="bg2">
                              <a:lumMod val="10000"/>
                            </a:schemeClr>
                          </a:solidFill>
                          <a:latin typeface="Garamond" panose="02020404030301010803" pitchFamily="18" charset="0"/>
                        </a:rPr>
                        <a:t>Cat</a:t>
                      </a:r>
                    </a:p>
                  </a:txBody>
                  <a:tcPr>
                    <a:solidFill>
                      <a:schemeClr val="bg1"/>
                    </a:solidFill>
                  </a:tcPr>
                </a:tc>
                <a:extLst>
                  <a:ext uri="{0D108BD9-81ED-4DB2-BD59-A6C34878D82A}">
                    <a16:rowId xmlns:a16="http://schemas.microsoft.com/office/drawing/2014/main" val="2826766182"/>
                  </a:ext>
                </a:extLst>
              </a:tr>
              <a:tr h="370840">
                <a:tc>
                  <a:txBody>
                    <a:bodyPr/>
                    <a:lstStyle/>
                    <a:p>
                      <a:r>
                        <a:rPr lang="en-US" dirty="0" err="1">
                          <a:solidFill>
                            <a:schemeClr val="bg2">
                              <a:lumMod val="10000"/>
                            </a:schemeClr>
                          </a:solidFill>
                          <a:latin typeface="Garamond" panose="02020404030301010803" pitchFamily="18" charset="0"/>
                        </a:rPr>
                        <a:t>makeSound</a:t>
                      </a:r>
                      <a:r>
                        <a:rPr lang="en-US" dirty="0">
                          <a:solidFill>
                            <a:schemeClr val="bg2">
                              <a:lumMod val="10000"/>
                            </a:schemeClr>
                          </a:solidFill>
                          <a:latin typeface="Garamond" panose="02020404030301010803" pitchFamily="18" charset="0"/>
                        </a:rPr>
                        <a:t>()</a:t>
                      </a:r>
                    </a:p>
                  </a:txBody>
                  <a:tcPr>
                    <a:solidFill>
                      <a:schemeClr val="bg1"/>
                    </a:solidFill>
                  </a:tcPr>
                </a:tc>
                <a:extLst>
                  <a:ext uri="{0D108BD9-81ED-4DB2-BD59-A6C34878D82A}">
                    <a16:rowId xmlns:a16="http://schemas.microsoft.com/office/drawing/2014/main" val="318238207"/>
                  </a:ext>
                </a:extLst>
              </a:tr>
            </a:tbl>
          </a:graphicData>
        </a:graphic>
      </p:graphicFrame>
      <p:graphicFrame>
        <p:nvGraphicFramePr>
          <p:cNvPr id="42" name="Table 41"/>
          <p:cNvGraphicFramePr>
            <a:graphicFrameLocks noGrp="1"/>
          </p:cNvGraphicFramePr>
          <p:nvPr/>
        </p:nvGraphicFramePr>
        <p:xfrm>
          <a:off x="172675" y="3581979"/>
          <a:ext cx="1464564" cy="74168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464564">
                  <a:extLst>
                    <a:ext uri="{9D8B030D-6E8A-4147-A177-3AD203B41FA5}">
                      <a16:colId xmlns:a16="http://schemas.microsoft.com/office/drawing/2014/main" val="2157060561"/>
                    </a:ext>
                  </a:extLst>
                </a:gridCol>
              </a:tblGrid>
              <a:tr h="370840">
                <a:tc>
                  <a:txBody>
                    <a:bodyPr/>
                    <a:lstStyle/>
                    <a:p>
                      <a:pPr algn="ctr"/>
                      <a:r>
                        <a:rPr lang="en-US" dirty="0">
                          <a:solidFill>
                            <a:schemeClr val="bg2">
                              <a:lumMod val="10000"/>
                            </a:schemeClr>
                          </a:solidFill>
                          <a:latin typeface="Garamond" panose="02020404030301010803" pitchFamily="18" charset="0"/>
                        </a:rPr>
                        <a:t>Animal</a:t>
                      </a:r>
                    </a:p>
                  </a:txBody>
                  <a:tcPr>
                    <a:solidFill>
                      <a:schemeClr val="bg1"/>
                    </a:solidFill>
                  </a:tcPr>
                </a:tc>
                <a:extLst>
                  <a:ext uri="{0D108BD9-81ED-4DB2-BD59-A6C34878D82A}">
                    <a16:rowId xmlns:a16="http://schemas.microsoft.com/office/drawing/2014/main" val="2826766182"/>
                  </a:ext>
                </a:extLst>
              </a:tr>
              <a:tr h="370840">
                <a:tc>
                  <a:txBody>
                    <a:bodyPr/>
                    <a:lstStyle/>
                    <a:p>
                      <a:r>
                        <a:rPr lang="en-US" dirty="0" err="1">
                          <a:solidFill>
                            <a:schemeClr val="bg2">
                              <a:lumMod val="10000"/>
                            </a:schemeClr>
                          </a:solidFill>
                          <a:latin typeface="Garamond" panose="02020404030301010803" pitchFamily="18" charset="0"/>
                        </a:rPr>
                        <a:t>makeSound</a:t>
                      </a:r>
                      <a:r>
                        <a:rPr lang="en-US" dirty="0">
                          <a:solidFill>
                            <a:schemeClr val="bg2">
                              <a:lumMod val="10000"/>
                            </a:schemeClr>
                          </a:solidFill>
                          <a:latin typeface="Garamond" panose="02020404030301010803" pitchFamily="18" charset="0"/>
                        </a:rPr>
                        <a:t>()</a:t>
                      </a:r>
                    </a:p>
                  </a:txBody>
                  <a:tcPr>
                    <a:solidFill>
                      <a:schemeClr val="bg1"/>
                    </a:solidFill>
                  </a:tcPr>
                </a:tc>
                <a:extLst>
                  <a:ext uri="{0D108BD9-81ED-4DB2-BD59-A6C34878D82A}">
                    <a16:rowId xmlns:a16="http://schemas.microsoft.com/office/drawing/2014/main" val="318238207"/>
                  </a:ext>
                </a:extLst>
              </a:tr>
            </a:tbl>
          </a:graphicData>
        </a:graphic>
      </p:graphicFrame>
      <p:sp>
        <p:nvSpPr>
          <p:cNvPr id="43" name="Rectangle 42"/>
          <p:cNvSpPr/>
          <p:nvPr/>
        </p:nvSpPr>
        <p:spPr>
          <a:xfrm>
            <a:off x="1271330" y="6013320"/>
            <a:ext cx="6601339" cy="400110"/>
          </a:xfrm>
          <a:prstGeom prst="rect">
            <a:avLst/>
          </a:prstGeom>
        </p:spPr>
        <p:txBody>
          <a:bodyPr wrap="square">
            <a:spAutoFit/>
          </a:bodyPr>
          <a:lstStyle/>
          <a:p>
            <a:pPr lvl="0">
              <a:spcBef>
                <a:spcPts val="1960"/>
              </a:spcBef>
              <a:buClr>
                <a:schemeClr val="dk2"/>
              </a:buClr>
              <a:buSzPts val="2100"/>
            </a:pPr>
            <a:r>
              <a:rPr lang="en-US" sz="2000" b="1" dirty="0">
                <a:solidFill>
                  <a:srgbClr val="FF0000"/>
                </a:solidFill>
                <a:latin typeface="Garamond" panose="02020404030301010803" pitchFamily="18" charset="0"/>
                <a:ea typeface="Times New Roman"/>
                <a:cs typeface="Times New Roman"/>
                <a:sym typeface="Times New Roman"/>
              </a:rPr>
              <a:t>All Animals make sounds, but each one has its own sound. </a:t>
            </a:r>
            <a:endParaRPr lang="en-US" sz="2000" b="1" dirty="0">
              <a:solidFill>
                <a:srgbClr val="FF0000"/>
              </a:solidFill>
              <a:latin typeface="Garamond" panose="02020404030301010803" pitchFamily="18" charset="0"/>
            </a:endParaRPr>
          </a:p>
        </p:txBody>
      </p:sp>
      <p:cxnSp>
        <p:nvCxnSpPr>
          <p:cNvPr id="45" name="Straight Arrow Connector 44"/>
          <p:cNvCxnSpPr>
            <a:stCxn id="35" idx="1"/>
            <a:endCxn id="42" idx="3"/>
          </p:cNvCxnSpPr>
          <p:nvPr/>
        </p:nvCxnSpPr>
        <p:spPr>
          <a:xfrm flipH="1">
            <a:off x="1637239" y="2934382"/>
            <a:ext cx="575384" cy="101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6" idx="1"/>
            <a:endCxn id="42" idx="3"/>
          </p:cNvCxnSpPr>
          <p:nvPr/>
        </p:nvCxnSpPr>
        <p:spPr>
          <a:xfrm flipH="1" flipV="1">
            <a:off x="1637239" y="3952819"/>
            <a:ext cx="563954" cy="7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1"/>
            <a:endCxn id="42" idx="3"/>
          </p:cNvCxnSpPr>
          <p:nvPr/>
        </p:nvCxnSpPr>
        <p:spPr>
          <a:xfrm flipH="1" flipV="1">
            <a:off x="1637239" y="3952819"/>
            <a:ext cx="571087" cy="100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a:stretch>
            <a:fillRect/>
          </a:stretch>
        </p:blipFill>
        <p:spPr>
          <a:xfrm>
            <a:off x="5021178" y="1321741"/>
            <a:ext cx="3904167" cy="4393260"/>
          </a:xfrm>
          <a:prstGeom prst="rect">
            <a:avLst/>
          </a:prstGeom>
        </p:spPr>
      </p:pic>
      <p:grpSp>
        <p:nvGrpSpPr>
          <p:cNvPr id="7" name="Group 6"/>
          <p:cNvGrpSpPr/>
          <p:nvPr/>
        </p:nvGrpSpPr>
        <p:grpSpPr>
          <a:xfrm>
            <a:off x="3841519" y="2742125"/>
            <a:ext cx="971474" cy="2582047"/>
            <a:chOff x="3841519" y="2742125"/>
            <a:chExt cx="971474" cy="2582047"/>
          </a:xfrm>
        </p:grpSpPr>
        <p:grpSp>
          <p:nvGrpSpPr>
            <p:cNvPr id="2" name="Group 1"/>
            <p:cNvGrpSpPr/>
            <p:nvPr/>
          </p:nvGrpSpPr>
          <p:grpSpPr>
            <a:xfrm>
              <a:off x="3928012" y="3553574"/>
              <a:ext cx="798489" cy="1770598"/>
              <a:chOff x="3928012" y="3825305"/>
              <a:chExt cx="798489" cy="1770598"/>
            </a:xfrm>
          </p:grpSpPr>
          <p:pic>
            <p:nvPicPr>
              <p:cNvPr id="33" name="Picture 32">
                <a:extLst>
                  <a:ext uri="{FF2B5EF4-FFF2-40B4-BE49-F238E27FC236}">
                    <a16:creationId xmlns:a16="http://schemas.microsoft.com/office/drawing/2014/main" id="{B837356A-1C46-6149-86F3-788EF8443DFD}"/>
                  </a:ext>
                </a:extLst>
              </p:cNvPr>
              <p:cNvPicPr>
                <a:picLocks noChangeAspect="1"/>
              </p:cNvPicPr>
              <p:nvPr/>
            </p:nvPicPr>
            <p:blipFill>
              <a:blip r:embed="rId3"/>
              <a:stretch>
                <a:fillRect/>
              </a:stretch>
            </p:blipFill>
            <p:spPr>
              <a:xfrm>
                <a:off x="4015649" y="4800441"/>
                <a:ext cx="623216" cy="795462"/>
              </a:xfrm>
              <a:prstGeom prst="rect">
                <a:avLst/>
              </a:prstGeom>
            </p:spPr>
          </p:pic>
          <p:pic>
            <p:nvPicPr>
              <p:cNvPr id="41" name="Picture 40"/>
              <p:cNvPicPr>
                <a:picLocks noChangeAspect="1"/>
              </p:cNvPicPr>
              <p:nvPr/>
            </p:nvPicPr>
            <p:blipFill>
              <a:blip r:embed="rId4"/>
              <a:stretch>
                <a:fillRect/>
              </a:stretch>
            </p:blipFill>
            <p:spPr>
              <a:xfrm flipH="1">
                <a:off x="3928012" y="3825305"/>
                <a:ext cx="798489" cy="798489"/>
              </a:xfrm>
              <a:prstGeom prst="rect">
                <a:avLst/>
              </a:prstGeom>
            </p:spPr>
          </p:pic>
        </p:grpSp>
        <p:pic>
          <p:nvPicPr>
            <p:cNvPr id="6" name="Picture 5"/>
            <p:cNvPicPr>
              <a:picLocks noChangeAspect="1"/>
            </p:cNvPicPr>
            <p:nvPr/>
          </p:nvPicPr>
          <p:blipFill>
            <a:blip r:embed="rId5"/>
            <a:stretch>
              <a:fillRect/>
            </a:stretch>
          </p:blipFill>
          <p:spPr>
            <a:xfrm>
              <a:off x="3841519" y="2742125"/>
              <a:ext cx="971474" cy="560365"/>
            </a:xfrm>
            <a:prstGeom prst="rect">
              <a:avLst/>
            </a:prstGeom>
          </p:spPr>
        </p:pic>
      </p:grpSp>
      <p:pic>
        <p:nvPicPr>
          <p:cNvPr id="20" name="Picture 19"/>
          <p:cNvPicPr>
            <a:picLocks noChangeAspect="1"/>
          </p:cNvPicPr>
          <p:nvPr/>
        </p:nvPicPr>
        <p:blipFill>
          <a:blip r:embed="rId6"/>
          <a:stretch>
            <a:fillRect/>
          </a:stretch>
        </p:blipFill>
        <p:spPr>
          <a:xfrm>
            <a:off x="314469" y="939458"/>
            <a:ext cx="4320593" cy="1434367"/>
          </a:xfrm>
          <a:prstGeom prst="rect">
            <a:avLst/>
          </a:prstGeom>
        </p:spPr>
      </p:pic>
    </p:spTree>
    <p:extLst>
      <p:ext uri="{BB962C8B-B14F-4D97-AF65-F5344CB8AC3E}">
        <p14:creationId xmlns:p14="http://schemas.microsoft.com/office/powerpoint/2010/main" val="1015020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Polymorphism: </a:t>
            </a:r>
            <a:r>
              <a:rPr lang="en-US" sz="2800" dirty="0"/>
              <a:t>Example(2)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44</a:t>
            </a:fld>
            <a:endParaRPr lang="en-US"/>
          </a:p>
        </p:txBody>
      </p:sp>
      <p:pic>
        <p:nvPicPr>
          <p:cNvPr id="5" name="Picture 4"/>
          <p:cNvPicPr>
            <a:picLocks noChangeAspect="1"/>
          </p:cNvPicPr>
          <p:nvPr/>
        </p:nvPicPr>
        <p:blipFill>
          <a:blip r:embed="rId2"/>
          <a:stretch>
            <a:fillRect/>
          </a:stretch>
        </p:blipFill>
        <p:spPr>
          <a:xfrm>
            <a:off x="314469" y="939458"/>
            <a:ext cx="4320593" cy="1434367"/>
          </a:xfrm>
          <a:prstGeom prst="rect">
            <a:avLst/>
          </a:prstGeom>
        </p:spPr>
      </p:pic>
      <p:grpSp>
        <p:nvGrpSpPr>
          <p:cNvPr id="19" name="Group 18"/>
          <p:cNvGrpSpPr/>
          <p:nvPr/>
        </p:nvGrpSpPr>
        <p:grpSpPr>
          <a:xfrm>
            <a:off x="1324159" y="4461334"/>
            <a:ext cx="1534088" cy="1360795"/>
            <a:chOff x="1310712" y="4442039"/>
            <a:chExt cx="1534088" cy="1360795"/>
          </a:xfrm>
        </p:grpSpPr>
        <p:sp>
          <p:nvSpPr>
            <p:cNvPr id="9" name="Google Shape;182;p18"/>
            <p:cNvSpPr txBox="1"/>
            <p:nvPr/>
          </p:nvSpPr>
          <p:spPr>
            <a:xfrm>
              <a:off x="1945641" y="4442039"/>
              <a:ext cx="899159" cy="238381"/>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3" name="Google Shape;182;p18"/>
            <p:cNvSpPr txBox="1"/>
            <p:nvPr/>
          </p:nvSpPr>
          <p:spPr>
            <a:xfrm>
              <a:off x="1310712" y="5016965"/>
              <a:ext cx="899159" cy="238381"/>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4" name="Google Shape;182;p18"/>
            <p:cNvSpPr txBox="1"/>
            <p:nvPr/>
          </p:nvSpPr>
          <p:spPr>
            <a:xfrm>
              <a:off x="1310713" y="5564453"/>
              <a:ext cx="899159" cy="238381"/>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5" name="Rectangle 14"/>
          <p:cNvSpPr/>
          <p:nvPr/>
        </p:nvSpPr>
        <p:spPr>
          <a:xfrm>
            <a:off x="509316" y="2369191"/>
            <a:ext cx="4420395" cy="523220"/>
          </a:xfrm>
          <a:prstGeom prst="rect">
            <a:avLst/>
          </a:prstGeom>
          <a:ln>
            <a:solidFill>
              <a:schemeClr val="accent5"/>
            </a:solidFill>
          </a:ln>
        </p:spPr>
        <p:txBody>
          <a:bodyPr wrap="square">
            <a:spAutoFit/>
          </a:bodyPr>
          <a:lstStyle/>
          <a:p>
            <a:pPr algn="ctr"/>
            <a:r>
              <a:rPr lang="en-US" sz="1400" b="1" dirty="0">
                <a:solidFill>
                  <a:srgbClr val="C00000"/>
                </a:solidFill>
                <a:latin typeface="Garamond" panose="02020404030301010803" pitchFamily="18" charset="0"/>
              </a:rPr>
              <a:t>A polymorphic reference </a:t>
            </a:r>
          </a:p>
          <a:p>
            <a:pPr algn="ctr"/>
            <a:r>
              <a:rPr lang="en-US" sz="1400" b="1" dirty="0">
                <a:latin typeface="Garamond" panose="02020404030301010803" pitchFamily="18" charset="0"/>
              </a:rPr>
              <a:t> A variable of a </a:t>
            </a:r>
            <a:r>
              <a:rPr lang="en-US" sz="1400" b="1" dirty="0">
                <a:solidFill>
                  <a:schemeClr val="accent5"/>
                </a:solidFill>
                <a:latin typeface="Garamond" panose="02020404030301010803" pitchFamily="18" charset="0"/>
              </a:rPr>
              <a:t>supertype</a:t>
            </a:r>
            <a:r>
              <a:rPr lang="en-US" sz="1400" b="1" dirty="0">
                <a:latin typeface="Garamond" panose="02020404030301010803" pitchFamily="18" charset="0"/>
              </a:rPr>
              <a:t> can refer to a </a:t>
            </a:r>
            <a:r>
              <a:rPr lang="en-US" sz="1400" b="1" dirty="0">
                <a:solidFill>
                  <a:schemeClr val="accent5"/>
                </a:solidFill>
                <a:latin typeface="Garamond" panose="02020404030301010803" pitchFamily="18" charset="0"/>
              </a:rPr>
              <a:t>subtype</a:t>
            </a:r>
            <a:r>
              <a:rPr lang="en-US" sz="1400" b="1" dirty="0">
                <a:latin typeface="Garamond" panose="02020404030301010803" pitchFamily="18" charset="0"/>
              </a:rPr>
              <a:t> object.</a:t>
            </a:r>
          </a:p>
        </p:txBody>
      </p:sp>
      <p:pic>
        <p:nvPicPr>
          <p:cNvPr id="20" name="Picture 19"/>
          <p:cNvPicPr>
            <a:picLocks noChangeAspect="1"/>
          </p:cNvPicPr>
          <p:nvPr/>
        </p:nvPicPr>
        <p:blipFill>
          <a:blip r:embed="rId3"/>
          <a:stretch>
            <a:fillRect/>
          </a:stretch>
        </p:blipFill>
        <p:spPr>
          <a:xfrm>
            <a:off x="4989473" y="939458"/>
            <a:ext cx="3904167" cy="4393260"/>
          </a:xfrm>
          <a:prstGeom prst="rect">
            <a:avLst/>
          </a:prstGeom>
        </p:spPr>
      </p:pic>
      <p:grpSp>
        <p:nvGrpSpPr>
          <p:cNvPr id="7" name="Group 6"/>
          <p:cNvGrpSpPr/>
          <p:nvPr/>
        </p:nvGrpSpPr>
        <p:grpSpPr>
          <a:xfrm>
            <a:off x="166914" y="3819920"/>
            <a:ext cx="4498185" cy="2617557"/>
            <a:chOff x="166914" y="3819920"/>
            <a:chExt cx="4498185" cy="2617557"/>
          </a:xfrm>
        </p:grpSpPr>
        <p:pic>
          <p:nvPicPr>
            <p:cNvPr id="6" name="Picture 5"/>
            <p:cNvPicPr>
              <a:picLocks noChangeAspect="1"/>
            </p:cNvPicPr>
            <p:nvPr/>
          </p:nvPicPr>
          <p:blipFill>
            <a:blip r:embed="rId4"/>
            <a:stretch>
              <a:fillRect/>
            </a:stretch>
          </p:blipFill>
          <p:spPr>
            <a:xfrm>
              <a:off x="166914" y="3873423"/>
              <a:ext cx="4498185" cy="2564054"/>
            </a:xfrm>
            <a:prstGeom prst="rect">
              <a:avLst/>
            </a:prstGeom>
          </p:spPr>
        </p:pic>
        <p:pic>
          <p:nvPicPr>
            <p:cNvPr id="16" name="Picture 15"/>
            <p:cNvPicPr>
              <a:picLocks noChangeAspect="1"/>
            </p:cNvPicPr>
            <p:nvPr/>
          </p:nvPicPr>
          <p:blipFill rotWithShape="1">
            <a:blip r:embed="rId5"/>
            <a:srcRect l="3101" t="4773" b="1"/>
            <a:stretch/>
          </p:blipFill>
          <p:spPr>
            <a:xfrm>
              <a:off x="1915370" y="3819920"/>
              <a:ext cx="2593533" cy="371884"/>
            </a:xfrm>
            <a:prstGeom prst="rect">
              <a:avLst/>
            </a:prstGeom>
          </p:spPr>
        </p:pic>
      </p:grpSp>
      <p:cxnSp>
        <p:nvCxnSpPr>
          <p:cNvPr id="10" name="Google Shape;184;p18"/>
          <p:cNvCxnSpPr/>
          <p:nvPr/>
        </p:nvCxnSpPr>
        <p:spPr>
          <a:xfrm flipV="1">
            <a:off x="2416007" y="3479547"/>
            <a:ext cx="226869" cy="940179"/>
          </a:xfrm>
          <a:prstGeom prst="straightConnector1">
            <a:avLst/>
          </a:prstGeom>
          <a:noFill/>
          <a:ln w="19050" cap="flat" cmpd="sng">
            <a:solidFill>
              <a:srgbClr val="FF0000"/>
            </a:solidFill>
            <a:prstDash val="solid"/>
            <a:miter lim="800000"/>
            <a:headEnd type="none" w="med" len="med"/>
            <a:tailEnd type="triangle" w="med" len="med"/>
          </a:ln>
        </p:spPr>
      </p:cxnSp>
      <p:sp>
        <p:nvSpPr>
          <p:cNvPr id="17" name="Google Shape;181;p18"/>
          <p:cNvSpPr txBox="1"/>
          <p:nvPr/>
        </p:nvSpPr>
        <p:spPr>
          <a:xfrm>
            <a:off x="449555" y="2957856"/>
            <a:ext cx="4539918" cy="908902"/>
          </a:xfrm>
          <a:prstGeom prst="rect">
            <a:avLst/>
          </a:prstGeom>
          <a:noFill/>
          <a:ln>
            <a:solidFill>
              <a:schemeClr val="accent5"/>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1600" b="1" u="none" dirty="0">
                <a:solidFill>
                  <a:srgbClr val="C00000"/>
                </a:solidFill>
                <a:latin typeface="Garamond" panose="02020404030301010803" pitchFamily="18" charset="0"/>
                <a:ea typeface="Times New Roman"/>
                <a:cs typeface="Times New Roman"/>
                <a:sym typeface="Times New Roman"/>
              </a:rPr>
              <a:t>A polymorphic reference</a:t>
            </a:r>
            <a:r>
              <a:rPr lang="en-US" sz="1600" b="1" u="none" dirty="0">
                <a:latin typeface="Garamond" panose="02020404030301010803" pitchFamily="18" charset="0"/>
                <a:ea typeface="Times New Roman"/>
                <a:cs typeface="Times New Roman"/>
                <a:sym typeface="Times New Roman"/>
              </a:rPr>
              <a:t> </a:t>
            </a:r>
            <a:r>
              <a:rPr lang="en-US" sz="1600" b="1" i="0" u="none" dirty="0">
                <a:latin typeface="Garamond" panose="02020404030301010803" pitchFamily="18" charset="0"/>
                <a:ea typeface="Times New Roman"/>
                <a:cs typeface="Times New Roman"/>
                <a:sym typeface="Times New Roman"/>
              </a:rPr>
              <a:t>is a variable that can </a:t>
            </a:r>
            <a:r>
              <a:rPr lang="en-US" sz="1600" b="1" i="0" u="none" dirty="0">
                <a:solidFill>
                  <a:schemeClr val="accent5"/>
                </a:solidFill>
                <a:latin typeface="Garamond" panose="02020404030301010803" pitchFamily="18" charset="0"/>
                <a:ea typeface="Times New Roman"/>
                <a:cs typeface="Times New Roman"/>
                <a:sym typeface="Times New Roman"/>
              </a:rPr>
              <a:t>refer to different types of objects </a:t>
            </a:r>
            <a:r>
              <a:rPr lang="en-US" sz="1600" b="1" i="0" u="none" dirty="0">
                <a:latin typeface="Garamond" panose="02020404030301010803" pitchFamily="18" charset="0"/>
                <a:ea typeface="Times New Roman"/>
                <a:cs typeface="Times New Roman"/>
                <a:sym typeface="Times New Roman"/>
              </a:rPr>
              <a:t>at </a:t>
            </a:r>
            <a:r>
              <a:rPr lang="en-US" sz="1600" b="1" i="0" u="none" dirty="0">
                <a:solidFill>
                  <a:schemeClr val="accent5"/>
                </a:solidFill>
                <a:latin typeface="Garamond" panose="02020404030301010803" pitchFamily="18" charset="0"/>
                <a:ea typeface="Times New Roman"/>
                <a:cs typeface="Times New Roman"/>
                <a:sym typeface="Times New Roman"/>
              </a:rPr>
              <a:t>different points in time</a:t>
            </a:r>
            <a:endParaRPr sz="1200" b="1" dirty="0">
              <a:solidFill>
                <a:schemeClr val="accent5"/>
              </a:solidFill>
              <a:latin typeface="Garamond" panose="02020404030301010803" pitchFamily="18" charset="0"/>
            </a:endParaRPr>
          </a:p>
        </p:txBody>
      </p:sp>
    </p:spTree>
    <p:extLst>
      <p:ext uri="{BB962C8B-B14F-4D97-AF65-F5344CB8AC3E}">
        <p14:creationId xmlns:p14="http://schemas.microsoft.com/office/powerpoint/2010/main" val="3210326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Polymorphism: </a:t>
            </a:r>
            <a:r>
              <a:rPr lang="en-US" sz="2800" dirty="0"/>
              <a:t>Example(2)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45</a:t>
            </a:fld>
            <a:endParaRPr lang="en-US"/>
          </a:p>
        </p:txBody>
      </p:sp>
      <p:grpSp>
        <p:nvGrpSpPr>
          <p:cNvPr id="7" name="Group 6"/>
          <p:cNvGrpSpPr/>
          <p:nvPr/>
        </p:nvGrpSpPr>
        <p:grpSpPr>
          <a:xfrm>
            <a:off x="2172509" y="4667813"/>
            <a:ext cx="1129492" cy="1388262"/>
            <a:chOff x="2172509" y="4625866"/>
            <a:chExt cx="1129492" cy="1388262"/>
          </a:xfrm>
        </p:grpSpPr>
        <p:sp>
          <p:nvSpPr>
            <p:cNvPr id="9" name="Google Shape;182;p18"/>
            <p:cNvSpPr txBox="1"/>
            <p:nvPr/>
          </p:nvSpPr>
          <p:spPr>
            <a:xfrm>
              <a:off x="2172509" y="4625866"/>
              <a:ext cx="1129491" cy="250934"/>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3" name="Google Shape;182;p18"/>
            <p:cNvSpPr txBox="1"/>
            <p:nvPr/>
          </p:nvSpPr>
          <p:spPr>
            <a:xfrm>
              <a:off x="2172511" y="5179395"/>
              <a:ext cx="1129490" cy="253665"/>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4" name="Google Shape;182;p18"/>
            <p:cNvSpPr txBox="1"/>
            <p:nvPr/>
          </p:nvSpPr>
          <p:spPr>
            <a:xfrm>
              <a:off x="2172510" y="5760463"/>
              <a:ext cx="1129490" cy="253665"/>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7" name="Google Shape;181;p18"/>
          <p:cNvSpPr txBox="1"/>
          <p:nvPr/>
        </p:nvSpPr>
        <p:spPr>
          <a:xfrm>
            <a:off x="157587" y="2986385"/>
            <a:ext cx="4861765" cy="652502"/>
          </a:xfrm>
          <a:prstGeom prst="rect">
            <a:avLst/>
          </a:prstGeom>
          <a:noFill/>
          <a:ln>
            <a:noFill/>
          </a:ln>
        </p:spPr>
        <p:txBody>
          <a:bodyPr spcFirstLastPara="1" wrap="square" lIns="91425" tIns="45700" rIns="91425" bIns="45700" anchor="t" anchorCtr="0">
            <a:noAutofit/>
          </a:bodyPr>
          <a:lstStyle/>
          <a:p>
            <a:pPr lvl="0" algn="ctr">
              <a:buClr>
                <a:srgbClr val="FF0000"/>
              </a:buClr>
              <a:buSzPts val="2400"/>
            </a:pPr>
            <a:r>
              <a:rPr lang="en-US" sz="1600" b="1" dirty="0">
                <a:latin typeface="Garamond" panose="02020404030301010803" pitchFamily="18" charset="0"/>
                <a:ea typeface="Times New Roman"/>
                <a:cs typeface="Times New Roman"/>
                <a:sym typeface="Times New Roman"/>
              </a:rPr>
              <a:t>The </a:t>
            </a:r>
            <a:r>
              <a:rPr lang="en-US" sz="1600" b="1" dirty="0">
                <a:solidFill>
                  <a:srgbClr val="FF0000"/>
                </a:solidFill>
                <a:latin typeface="Garamond" panose="02020404030301010803" pitchFamily="18" charset="0"/>
                <a:ea typeface="Times New Roman"/>
                <a:cs typeface="Times New Roman"/>
                <a:sym typeface="Times New Roman"/>
              </a:rPr>
              <a:t>method</a:t>
            </a:r>
            <a:r>
              <a:rPr lang="en-US" sz="1600" b="1" dirty="0">
                <a:latin typeface="Garamond" panose="02020404030301010803" pitchFamily="18" charset="0"/>
                <a:ea typeface="Times New Roman"/>
                <a:cs typeface="Times New Roman"/>
                <a:sym typeface="Times New Roman"/>
              </a:rPr>
              <a:t> </a:t>
            </a:r>
            <a:r>
              <a:rPr lang="en-US" sz="1600" b="1" dirty="0">
                <a:solidFill>
                  <a:srgbClr val="FF0000"/>
                </a:solidFill>
                <a:latin typeface="Garamond" panose="02020404030301010803" pitchFamily="18" charset="0"/>
                <a:ea typeface="Times New Roman"/>
                <a:cs typeface="Times New Roman"/>
                <a:sym typeface="Times New Roman"/>
              </a:rPr>
              <a:t>invoked</a:t>
            </a:r>
            <a:r>
              <a:rPr lang="en-US" sz="1600" b="1" dirty="0">
                <a:latin typeface="Garamond" panose="02020404030301010803" pitchFamily="18" charset="0"/>
                <a:ea typeface="Times New Roman"/>
                <a:cs typeface="Times New Roman"/>
                <a:sym typeface="Times New Roman"/>
              </a:rPr>
              <a:t> through a </a:t>
            </a:r>
            <a:r>
              <a:rPr lang="en-US" sz="1600" b="1" dirty="0">
                <a:solidFill>
                  <a:srgbClr val="FF0000"/>
                </a:solidFill>
                <a:latin typeface="Garamond" panose="02020404030301010803" pitchFamily="18" charset="0"/>
                <a:ea typeface="Times New Roman"/>
                <a:cs typeface="Times New Roman"/>
                <a:sym typeface="Times New Roman"/>
              </a:rPr>
              <a:t>polymorphic reference</a:t>
            </a:r>
            <a:r>
              <a:rPr lang="en-US" sz="1600" b="1" dirty="0">
                <a:latin typeface="Garamond" panose="02020404030301010803" pitchFamily="18" charset="0"/>
                <a:ea typeface="Times New Roman"/>
                <a:cs typeface="Times New Roman"/>
                <a:sym typeface="Times New Roman"/>
              </a:rPr>
              <a:t> can </a:t>
            </a:r>
            <a:r>
              <a:rPr lang="en-US" sz="1600" b="1" dirty="0">
                <a:solidFill>
                  <a:srgbClr val="FF0000"/>
                </a:solidFill>
                <a:latin typeface="Garamond" panose="02020404030301010803" pitchFamily="18" charset="0"/>
                <a:ea typeface="Times New Roman"/>
                <a:cs typeface="Times New Roman"/>
                <a:sym typeface="Times New Roman"/>
              </a:rPr>
              <a:t>change</a:t>
            </a:r>
            <a:r>
              <a:rPr lang="en-US" sz="1600" b="1" dirty="0">
                <a:latin typeface="Garamond" panose="02020404030301010803" pitchFamily="18" charset="0"/>
                <a:ea typeface="Times New Roman"/>
                <a:cs typeface="Times New Roman"/>
                <a:sym typeface="Times New Roman"/>
              </a:rPr>
              <a:t> from one invocation to the next.</a:t>
            </a:r>
          </a:p>
        </p:txBody>
      </p:sp>
      <p:pic>
        <p:nvPicPr>
          <p:cNvPr id="15" name="Picture 14"/>
          <p:cNvPicPr>
            <a:picLocks noChangeAspect="1"/>
          </p:cNvPicPr>
          <p:nvPr/>
        </p:nvPicPr>
        <p:blipFill>
          <a:blip r:embed="rId2"/>
          <a:stretch>
            <a:fillRect/>
          </a:stretch>
        </p:blipFill>
        <p:spPr>
          <a:xfrm>
            <a:off x="314469" y="939458"/>
            <a:ext cx="4320593" cy="1434367"/>
          </a:xfrm>
          <a:prstGeom prst="rect">
            <a:avLst/>
          </a:prstGeom>
        </p:spPr>
      </p:pic>
      <p:pic>
        <p:nvPicPr>
          <p:cNvPr id="16" name="Picture 15"/>
          <p:cNvPicPr>
            <a:picLocks noChangeAspect="1"/>
          </p:cNvPicPr>
          <p:nvPr/>
        </p:nvPicPr>
        <p:blipFill>
          <a:blip r:embed="rId3"/>
          <a:stretch>
            <a:fillRect/>
          </a:stretch>
        </p:blipFill>
        <p:spPr>
          <a:xfrm>
            <a:off x="4989473" y="939458"/>
            <a:ext cx="3904167" cy="4393260"/>
          </a:xfrm>
          <a:prstGeom prst="rect">
            <a:avLst/>
          </a:prstGeom>
        </p:spPr>
      </p:pic>
      <p:grpSp>
        <p:nvGrpSpPr>
          <p:cNvPr id="5" name="Group 4"/>
          <p:cNvGrpSpPr/>
          <p:nvPr/>
        </p:nvGrpSpPr>
        <p:grpSpPr>
          <a:xfrm>
            <a:off x="157587" y="3819920"/>
            <a:ext cx="4498185" cy="2622933"/>
            <a:chOff x="157587" y="3819920"/>
            <a:chExt cx="4498185" cy="2622933"/>
          </a:xfrm>
        </p:grpSpPr>
        <p:pic>
          <p:nvPicPr>
            <p:cNvPr id="18" name="Picture 17"/>
            <p:cNvPicPr>
              <a:picLocks noChangeAspect="1"/>
            </p:cNvPicPr>
            <p:nvPr/>
          </p:nvPicPr>
          <p:blipFill>
            <a:blip r:embed="rId4"/>
            <a:stretch>
              <a:fillRect/>
            </a:stretch>
          </p:blipFill>
          <p:spPr>
            <a:xfrm>
              <a:off x="157587" y="3878799"/>
              <a:ext cx="4498185" cy="2564054"/>
            </a:xfrm>
            <a:prstGeom prst="rect">
              <a:avLst/>
            </a:prstGeom>
          </p:spPr>
        </p:pic>
        <p:pic>
          <p:nvPicPr>
            <p:cNvPr id="2" name="Picture 1"/>
            <p:cNvPicPr>
              <a:picLocks noChangeAspect="1"/>
            </p:cNvPicPr>
            <p:nvPr/>
          </p:nvPicPr>
          <p:blipFill rotWithShape="1">
            <a:blip r:embed="rId5"/>
            <a:srcRect l="3101" t="4773" b="1"/>
            <a:stretch/>
          </p:blipFill>
          <p:spPr>
            <a:xfrm>
              <a:off x="1915370" y="3819920"/>
              <a:ext cx="2593533" cy="371884"/>
            </a:xfrm>
            <a:prstGeom prst="rect">
              <a:avLst/>
            </a:prstGeom>
          </p:spPr>
        </p:pic>
      </p:grpSp>
      <p:pic>
        <p:nvPicPr>
          <p:cNvPr id="20" name="Picture 19"/>
          <p:cNvPicPr>
            <a:picLocks noChangeAspect="1"/>
          </p:cNvPicPr>
          <p:nvPr/>
        </p:nvPicPr>
        <p:blipFill>
          <a:blip r:embed="rId6"/>
          <a:stretch>
            <a:fillRect/>
          </a:stretch>
        </p:blipFill>
        <p:spPr>
          <a:xfrm>
            <a:off x="5385430" y="5454006"/>
            <a:ext cx="3112251" cy="983471"/>
          </a:xfrm>
          <a:prstGeom prst="rect">
            <a:avLst/>
          </a:prstGeom>
          <a:ln>
            <a:solidFill>
              <a:schemeClr val="accent1"/>
            </a:solidFill>
          </a:ln>
        </p:spPr>
      </p:pic>
      <p:cxnSp>
        <p:nvCxnSpPr>
          <p:cNvPr id="10" name="Google Shape;184;p18"/>
          <p:cNvCxnSpPr>
            <a:stCxn id="9" idx="0"/>
          </p:cNvCxnSpPr>
          <p:nvPr/>
        </p:nvCxnSpPr>
        <p:spPr>
          <a:xfrm flipH="1" flipV="1">
            <a:off x="2622090" y="3519464"/>
            <a:ext cx="115165" cy="1148349"/>
          </a:xfrm>
          <a:prstGeom prst="straightConnector1">
            <a:avLst/>
          </a:prstGeom>
          <a:noFill/>
          <a:ln w="19050" cap="flat" cmpd="sng">
            <a:solidFill>
              <a:srgbClr val="FF0000"/>
            </a:solidFill>
            <a:prstDash val="solid"/>
            <a:miter lim="800000"/>
            <a:headEnd type="none" w="med" len="med"/>
            <a:tailEnd type="triangle" w="med" len="med"/>
          </a:ln>
        </p:spPr>
      </p:cxnSp>
    </p:spTree>
    <p:extLst>
      <p:ext uri="{BB962C8B-B14F-4D97-AF65-F5344CB8AC3E}">
        <p14:creationId xmlns:p14="http://schemas.microsoft.com/office/powerpoint/2010/main" val="335192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469" y="1118481"/>
            <a:ext cx="8543637" cy="865284"/>
          </a:xfrm>
        </p:spPr>
        <p:txBody>
          <a:bodyPr>
            <a:normAutofit lnSpcReduction="10000"/>
          </a:bodyPr>
          <a:lstStyle/>
          <a:p>
            <a:r>
              <a:rPr lang="en-US" sz="2600" dirty="0"/>
              <a:t>The process of associating a method </a:t>
            </a:r>
            <a:r>
              <a:rPr lang="en-US" sz="2600" dirty="0">
                <a:solidFill>
                  <a:schemeClr val="accent5"/>
                </a:solidFill>
              </a:rPr>
              <a:t>definition</a:t>
            </a:r>
            <a:r>
              <a:rPr lang="en-US" sz="2600" dirty="0"/>
              <a:t> with a method </a:t>
            </a:r>
            <a:r>
              <a:rPr lang="en-US" sz="2600" dirty="0">
                <a:solidFill>
                  <a:schemeClr val="accent5"/>
                </a:solidFill>
              </a:rPr>
              <a:t>invocation.</a:t>
            </a:r>
          </a:p>
        </p:txBody>
      </p:sp>
      <p:sp>
        <p:nvSpPr>
          <p:cNvPr id="3" name="Title 2"/>
          <p:cNvSpPr>
            <a:spLocks noGrp="1"/>
          </p:cNvSpPr>
          <p:nvPr>
            <p:ph type="ctrTitle"/>
          </p:nvPr>
        </p:nvSpPr>
        <p:spPr/>
        <p:txBody>
          <a:bodyPr/>
          <a:lstStyle/>
          <a:p>
            <a:r>
              <a:rPr lang="en-US" dirty="0"/>
              <a:t>Method Binding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46</a:t>
            </a:fld>
            <a:endParaRPr lang="en-US"/>
          </a:p>
        </p:txBody>
      </p:sp>
      <p:grpSp>
        <p:nvGrpSpPr>
          <p:cNvPr id="5" name="Group 4"/>
          <p:cNvGrpSpPr/>
          <p:nvPr/>
        </p:nvGrpSpPr>
        <p:grpSpPr>
          <a:xfrm>
            <a:off x="3086099" y="1661340"/>
            <a:ext cx="5989603" cy="1306289"/>
            <a:chOff x="640077" y="2114550"/>
            <a:chExt cx="7840806" cy="2155092"/>
          </a:xfrm>
        </p:grpSpPr>
        <p:sp>
          <p:nvSpPr>
            <p:cNvPr id="11" name="Rounded Rectangle 10"/>
            <p:cNvSpPr/>
            <p:nvPr/>
          </p:nvSpPr>
          <p:spPr>
            <a:xfrm>
              <a:off x="640077" y="2865847"/>
              <a:ext cx="2274571" cy="640080"/>
            </a:xfrm>
            <a:prstGeom prst="roundRect">
              <a:avLst/>
            </a:prstGeom>
            <a:solidFill>
              <a:schemeClr val="bg1"/>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Garamond" panose="02020404030301010803" pitchFamily="18" charset="0"/>
                </a:rPr>
                <a:t>Object.method</a:t>
              </a:r>
              <a:r>
                <a:rPr lang="en-US" sz="1600" dirty="0">
                  <a:solidFill>
                    <a:schemeClr val="tx1"/>
                  </a:solidFill>
                  <a:latin typeface="Garamond" panose="02020404030301010803" pitchFamily="18" charset="0"/>
                </a:rPr>
                <a:t>();</a:t>
              </a:r>
            </a:p>
          </p:txBody>
        </p:sp>
        <p:sp>
          <p:nvSpPr>
            <p:cNvPr id="12" name="Rounded Rectangle 11"/>
            <p:cNvSpPr/>
            <p:nvPr/>
          </p:nvSpPr>
          <p:spPr>
            <a:xfrm>
              <a:off x="5554803" y="2225767"/>
              <a:ext cx="2926080" cy="640080"/>
            </a:xfrm>
            <a:prstGeom prst="roundRect">
              <a:avLst/>
            </a:prstGeom>
            <a:solidFill>
              <a:schemeClr val="bg1"/>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aramond" panose="02020404030301010803" pitchFamily="18" charset="0"/>
                </a:rPr>
                <a:t>Static or early binding</a:t>
              </a:r>
            </a:p>
          </p:txBody>
        </p:sp>
        <p:sp>
          <p:nvSpPr>
            <p:cNvPr id="13" name="Rounded Rectangle 12"/>
            <p:cNvSpPr/>
            <p:nvPr/>
          </p:nvSpPr>
          <p:spPr>
            <a:xfrm>
              <a:off x="5554803" y="3474120"/>
              <a:ext cx="2926080" cy="640080"/>
            </a:xfrm>
            <a:prstGeom prst="roundRect">
              <a:avLst/>
            </a:prstGeom>
            <a:solidFill>
              <a:schemeClr val="bg1"/>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aramond" panose="02020404030301010803" pitchFamily="18" charset="0"/>
                </a:rPr>
                <a:t>Dynamic or late binding</a:t>
              </a:r>
            </a:p>
          </p:txBody>
        </p:sp>
        <p:sp>
          <p:nvSpPr>
            <p:cNvPr id="14" name="Rounded Rectangle 13"/>
            <p:cNvSpPr/>
            <p:nvPr/>
          </p:nvSpPr>
          <p:spPr>
            <a:xfrm>
              <a:off x="771872" y="2329034"/>
              <a:ext cx="1890497" cy="45094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latin typeface="Garamond" panose="02020404030301010803" pitchFamily="18" charset="0"/>
                </a:rPr>
                <a:t>Method Call</a:t>
              </a:r>
            </a:p>
          </p:txBody>
        </p:sp>
        <p:sp>
          <p:nvSpPr>
            <p:cNvPr id="15" name="Rounded Rectangle 14"/>
            <p:cNvSpPr/>
            <p:nvPr/>
          </p:nvSpPr>
          <p:spPr>
            <a:xfrm>
              <a:off x="2928788" y="2114550"/>
              <a:ext cx="2270512" cy="4289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Garamond" panose="02020404030301010803" pitchFamily="18" charset="0"/>
                </a:rPr>
                <a:t>at compile time</a:t>
              </a:r>
            </a:p>
          </p:txBody>
        </p:sp>
        <p:cxnSp>
          <p:nvCxnSpPr>
            <p:cNvPr id="18" name="Curved Connector 17"/>
            <p:cNvCxnSpPr>
              <a:stCxn id="11" idx="3"/>
              <a:endCxn id="12" idx="1"/>
            </p:cNvCxnSpPr>
            <p:nvPr/>
          </p:nvCxnSpPr>
          <p:spPr>
            <a:xfrm flipV="1">
              <a:off x="2914648" y="2545807"/>
              <a:ext cx="2640155"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1" idx="3"/>
              <a:endCxn id="13" idx="1"/>
            </p:cNvCxnSpPr>
            <p:nvPr/>
          </p:nvCxnSpPr>
          <p:spPr>
            <a:xfrm>
              <a:off x="2914648" y="3185887"/>
              <a:ext cx="2640155" cy="6082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928788" y="3857890"/>
              <a:ext cx="2270512" cy="41175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Garamond" panose="02020404030301010803" pitchFamily="18" charset="0"/>
                </a:rPr>
                <a:t>at runtime</a:t>
              </a:r>
            </a:p>
          </p:txBody>
        </p:sp>
      </p:grpSp>
      <p:pic>
        <p:nvPicPr>
          <p:cNvPr id="16" name="Picture 15"/>
          <p:cNvPicPr>
            <a:picLocks noChangeAspect="1"/>
          </p:cNvPicPr>
          <p:nvPr/>
        </p:nvPicPr>
        <p:blipFill>
          <a:blip r:embed="rId2"/>
          <a:stretch>
            <a:fillRect/>
          </a:stretch>
        </p:blipFill>
        <p:spPr>
          <a:xfrm>
            <a:off x="5163286" y="3199396"/>
            <a:ext cx="3960542" cy="3270641"/>
          </a:xfrm>
          <a:prstGeom prst="rect">
            <a:avLst/>
          </a:prstGeom>
          <a:ln>
            <a:solidFill>
              <a:schemeClr val="accent1"/>
            </a:solidFill>
          </a:ln>
        </p:spPr>
      </p:pic>
      <p:sp>
        <p:nvSpPr>
          <p:cNvPr id="17" name="Content Placeholder 1"/>
          <p:cNvSpPr txBox="1">
            <a:spLocks/>
          </p:cNvSpPr>
          <p:nvPr/>
        </p:nvSpPr>
        <p:spPr>
          <a:xfrm>
            <a:off x="43476" y="2126841"/>
            <a:ext cx="5160927" cy="433411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Static Binding</a:t>
            </a:r>
          </a:p>
          <a:p>
            <a:pPr marL="457200" lvl="1"/>
            <a:r>
              <a:rPr lang="en-US" sz="1600" dirty="0"/>
              <a:t>Methods marked </a:t>
            </a:r>
            <a:r>
              <a:rPr lang="en-US" sz="1600" dirty="0">
                <a:solidFill>
                  <a:srgbClr val="C00000"/>
                </a:solidFill>
              </a:rPr>
              <a:t>private</a:t>
            </a:r>
            <a:r>
              <a:rPr lang="en-US" sz="1600" dirty="0"/>
              <a:t>, </a:t>
            </a:r>
            <a:r>
              <a:rPr lang="en-US" sz="1600" dirty="0">
                <a:solidFill>
                  <a:schemeClr val="accent5"/>
                </a:solidFill>
              </a:rPr>
              <a:t>final</a:t>
            </a:r>
            <a:r>
              <a:rPr lang="en-US" sz="1600" dirty="0"/>
              <a:t>, or </a:t>
            </a:r>
            <a:r>
              <a:rPr lang="en-US" sz="1600" dirty="0">
                <a:solidFill>
                  <a:schemeClr val="accent6"/>
                </a:solidFill>
              </a:rPr>
              <a:t>Static</a:t>
            </a:r>
            <a:r>
              <a:rPr lang="en-US" sz="1600" dirty="0"/>
              <a:t>.</a:t>
            </a:r>
          </a:p>
          <a:p>
            <a:pPr marL="457200" lvl="1"/>
            <a:r>
              <a:rPr lang="en-US" sz="1600" dirty="0"/>
              <a:t>Based on the </a:t>
            </a:r>
            <a:r>
              <a:rPr lang="en-US" sz="1600" dirty="0">
                <a:solidFill>
                  <a:srgbClr val="FF0000"/>
                </a:solidFill>
              </a:rPr>
              <a:t>type of the reference variable</a:t>
            </a:r>
            <a:r>
              <a:rPr lang="en-US" sz="1600" dirty="0"/>
              <a:t>, not the </a:t>
            </a:r>
            <a:r>
              <a:rPr lang="en-US" sz="1600" dirty="0">
                <a:solidFill>
                  <a:srgbClr val="FF0000"/>
                </a:solidFill>
              </a:rPr>
              <a:t>object.</a:t>
            </a:r>
          </a:p>
          <a:p>
            <a:pPr marL="457200" lvl="1"/>
            <a:r>
              <a:rPr lang="en-US" sz="1600" dirty="0"/>
              <a:t>The compiler finds a matching method according to</a:t>
            </a:r>
          </a:p>
          <a:p>
            <a:pPr marL="914400" lvl="3"/>
            <a:r>
              <a:rPr lang="en-US" sz="1200" dirty="0">
                <a:solidFill>
                  <a:schemeClr val="accent5"/>
                </a:solidFill>
              </a:rPr>
              <a:t>Parameter type</a:t>
            </a:r>
            <a:r>
              <a:rPr lang="en-US" sz="1200" dirty="0"/>
              <a:t>, </a:t>
            </a:r>
            <a:r>
              <a:rPr lang="en-US" sz="1200" dirty="0">
                <a:solidFill>
                  <a:srgbClr val="FF0000"/>
                </a:solidFill>
              </a:rPr>
              <a:t>number of parameters</a:t>
            </a:r>
            <a:r>
              <a:rPr lang="en-US" sz="1200" dirty="0"/>
              <a:t> and </a:t>
            </a:r>
            <a:r>
              <a:rPr lang="en-US" sz="1200" dirty="0">
                <a:solidFill>
                  <a:srgbClr val="45B451"/>
                </a:solidFill>
              </a:rPr>
              <a:t>order of parameters</a:t>
            </a:r>
          </a:p>
          <a:p>
            <a:r>
              <a:rPr lang="en-US" sz="1800" dirty="0"/>
              <a:t>Dynamic binding</a:t>
            </a:r>
          </a:p>
          <a:p>
            <a:pPr marL="457200" lvl="1"/>
            <a:r>
              <a:rPr lang="en-US" sz="1600" dirty="0"/>
              <a:t>A method can be defined in a </a:t>
            </a:r>
            <a:r>
              <a:rPr lang="en-US" sz="1600" dirty="0">
                <a:solidFill>
                  <a:srgbClr val="C00000"/>
                </a:solidFill>
              </a:rPr>
              <a:t>superclass</a:t>
            </a:r>
            <a:r>
              <a:rPr lang="en-US" sz="1600" dirty="0"/>
              <a:t> and overridden in its </a:t>
            </a:r>
            <a:r>
              <a:rPr lang="en-US" sz="1600" dirty="0">
                <a:solidFill>
                  <a:srgbClr val="C00000"/>
                </a:solidFill>
              </a:rPr>
              <a:t>subclasses.</a:t>
            </a:r>
            <a:r>
              <a:rPr lang="ar-SA" sz="1600" dirty="0">
                <a:solidFill>
                  <a:srgbClr val="C00000"/>
                </a:solidFill>
              </a:rPr>
              <a:t> </a:t>
            </a:r>
          </a:p>
          <a:p>
            <a:pPr marL="457200" lvl="1"/>
            <a:r>
              <a:rPr lang="en-US" sz="1600" dirty="0">
                <a:solidFill>
                  <a:srgbClr val="C00000"/>
                </a:solidFill>
              </a:rPr>
              <a:t>The JVM decides which method to invoke at runtime.</a:t>
            </a:r>
            <a:r>
              <a:rPr lang="en-US" sz="1600" dirty="0"/>
              <a:t> </a:t>
            </a:r>
          </a:p>
          <a:p>
            <a:pPr marL="914400" lvl="2"/>
            <a:r>
              <a:rPr lang="en-US" sz="1200" dirty="0"/>
              <a:t>Based on the </a:t>
            </a:r>
            <a:r>
              <a:rPr lang="en-US" sz="1200" dirty="0">
                <a:solidFill>
                  <a:srgbClr val="FF0000"/>
                </a:solidFill>
              </a:rPr>
              <a:t>object</a:t>
            </a:r>
            <a:r>
              <a:rPr lang="en-US" sz="1200" dirty="0"/>
              <a:t>, not the type of the reference variable.</a:t>
            </a:r>
          </a:p>
        </p:txBody>
      </p:sp>
    </p:spTree>
    <p:extLst>
      <p:ext uri="{BB962C8B-B14F-4D97-AF65-F5344CB8AC3E}">
        <p14:creationId xmlns:p14="http://schemas.microsoft.com/office/powerpoint/2010/main" val="3509554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Polymorphism and Late Binding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47</a:t>
            </a:fld>
            <a:endParaRPr lang="en-US"/>
          </a:p>
        </p:txBody>
      </p:sp>
      <p:sp>
        <p:nvSpPr>
          <p:cNvPr id="5" name="Google Shape;235;p24"/>
          <p:cNvSpPr txBox="1"/>
          <p:nvPr/>
        </p:nvSpPr>
        <p:spPr>
          <a:xfrm>
            <a:off x="228600" y="1148080"/>
            <a:ext cx="3745407" cy="3672692"/>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endParaRPr lang="en-US" sz="1600" i="0" u="none" dirty="0">
              <a:solidFill>
                <a:srgbClr val="0070C0"/>
              </a:solidFill>
              <a:latin typeface="Cambria" panose="02040503050406030204" pitchFamily="18" charset="0"/>
              <a:ea typeface="Cambria" panose="02040503050406030204" pitchFamily="18" charset="0"/>
              <a:cs typeface="Courier New"/>
              <a:sym typeface="Courier New"/>
            </a:endParaRPr>
          </a:p>
          <a:p>
            <a:pPr marL="0" marR="0" lvl="0" indent="0" algn="l" rtl="0">
              <a:lnSpc>
                <a:spcPct val="50000"/>
              </a:lnSpc>
              <a:spcBef>
                <a:spcPts val="0"/>
              </a:spcBef>
              <a:spcAft>
                <a:spcPts val="0"/>
              </a:spcAft>
              <a:buClr>
                <a:srgbClr val="0070C0"/>
              </a:buClr>
              <a:buSzPts val="1600"/>
              <a:buFont typeface="Courier New"/>
              <a:buNone/>
            </a:pP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class</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latin typeface="Cambria" panose="02040503050406030204" pitchFamily="18" charset="0"/>
                <a:ea typeface="Cambria" panose="02040503050406030204" pitchFamily="18" charset="0"/>
                <a:cs typeface="Courier New"/>
                <a:sym typeface="Courier New"/>
              </a:rPr>
              <a:t>Person</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public String </a:t>
            </a:r>
            <a:r>
              <a:rPr lang="en-US" sz="1600" i="0" u="none" dirty="0" err="1">
                <a:latin typeface="Cambria" panose="02040503050406030204" pitchFamily="18" charset="0"/>
                <a:ea typeface="Cambria" panose="02040503050406030204" pitchFamily="18" charset="0"/>
                <a:cs typeface="Courier New"/>
                <a:sym typeface="Courier New"/>
              </a:rPr>
              <a:t>toString</a:t>
            </a:r>
            <a:r>
              <a:rPr lang="en-US" sz="1600" i="0" u="none" dirty="0">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latin typeface="Cambria" panose="02040503050406030204" pitchFamily="18" charset="0"/>
                <a:ea typeface="Cambria" panose="02040503050406030204" pitchFamily="18" charset="0"/>
                <a:cs typeface="Courier New"/>
                <a:sym typeface="Courier New"/>
              </a:rPr>
              <a:t>    </a:t>
            </a:r>
            <a:r>
              <a:rPr lang="en-US" sz="1600" i="0" u="none" dirty="0">
                <a:solidFill>
                  <a:schemeClr val="accent5"/>
                </a:solidFill>
                <a:latin typeface="Cambria" panose="02040503050406030204" pitchFamily="18" charset="0"/>
                <a:ea typeface="Cambria" panose="02040503050406030204" pitchFamily="18" charset="0"/>
                <a:cs typeface="Courier New"/>
                <a:sym typeface="Courier New"/>
              </a:rPr>
              <a:t>return</a:t>
            </a:r>
            <a:r>
              <a:rPr lang="en-US" sz="1600" i="0" u="none" dirty="0">
                <a:latin typeface="Cambria" panose="02040503050406030204" pitchFamily="18" charset="0"/>
                <a:ea typeface="Cambria" panose="02040503050406030204" pitchFamily="18" charset="0"/>
                <a:cs typeface="Courier New"/>
                <a:sym typeface="Courier New"/>
              </a:rPr>
              <a:t> "Person";</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rgbClr val="C00000"/>
              </a:buClr>
              <a:buSzPts val="1600"/>
              <a:buFont typeface="Courier New"/>
              <a:buNone/>
            </a:pPr>
            <a:endParaRPr lang="en-US" sz="1600" i="0" u="none" dirty="0">
              <a:solidFill>
                <a:srgbClr val="C00000"/>
              </a:solidFill>
              <a:latin typeface="Cambria" panose="02040503050406030204" pitchFamily="18" charset="0"/>
              <a:ea typeface="Cambria" panose="02040503050406030204" pitchFamily="18" charset="0"/>
              <a:cs typeface="Courier New"/>
              <a:sym typeface="Courier New"/>
            </a:endParaRPr>
          </a:p>
          <a:p>
            <a:pPr marL="0" marR="0" lvl="0" indent="0" algn="l" rtl="0">
              <a:lnSpc>
                <a:spcPct val="50000"/>
              </a:lnSpc>
              <a:spcBef>
                <a:spcPts val="800"/>
              </a:spcBef>
              <a:spcAft>
                <a:spcPts val="0"/>
              </a:spcAft>
              <a:buClr>
                <a:srgbClr val="C00000"/>
              </a:buClr>
              <a:buSzPts val="1600"/>
              <a:buFont typeface="Courier New"/>
              <a:buNone/>
            </a:pPr>
            <a:r>
              <a:rPr lang="en-US" sz="1600" i="0" u="none" dirty="0">
                <a:solidFill>
                  <a:srgbClr val="C00000"/>
                </a:solidFill>
                <a:latin typeface="Cambria" panose="02040503050406030204" pitchFamily="18" charset="0"/>
                <a:ea typeface="Cambria" panose="02040503050406030204" pitchFamily="18" charset="0"/>
                <a:cs typeface="Courier New"/>
                <a:sym typeface="Courier New"/>
              </a:rPr>
              <a:t>// Student Class</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rgbClr val="0070C0"/>
              </a:buClr>
              <a:buSzPts val="1600"/>
              <a:buFont typeface="Courier New"/>
              <a:buNone/>
            </a:pP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class</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Student </a:t>
            </a: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extends </a:t>
            </a:r>
            <a:r>
              <a:rPr lang="en-US" sz="1600" i="0" u="none" dirty="0">
                <a:latin typeface="Cambria" panose="02040503050406030204" pitchFamily="18" charset="0"/>
                <a:ea typeface="Cambria" panose="02040503050406030204" pitchFamily="18" charset="0"/>
                <a:cs typeface="Courier New"/>
                <a:sym typeface="Courier New"/>
              </a:rPr>
              <a:t>Person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public </a:t>
            </a:r>
            <a:r>
              <a:rPr lang="en-US" sz="1600" i="0" u="none" dirty="0">
                <a:latin typeface="Cambria" panose="02040503050406030204" pitchFamily="18" charset="0"/>
                <a:ea typeface="Cambria" panose="02040503050406030204" pitchFamily="18" charset="0"/>
                <a:cs typeface="Courier New"/>
                <a:sym typeface="Courier New"/>
              </a:rPr>
              <a:t>String </a:t>
            </a:r>
            <a:r>
              <a:rPr lang="en-US" sz="1600" i="0" u="none" dirty="0" err="1">
                <a:latin typeface="Cambria" panose="02040503050406030204" pitchFamily="18" charset="0"/>
                <a:ea typeface="Cambria" panose="02040503050406030204" pitchFamily="18" charset="0"/>
                <a:cs typeface="Courier New"/>
                <a:sym typeface="Courier New"/>
              </a:rPr>
              <a:t>toString</a:t>
            </a:r>
            <a:r>
              <a:rPr lang="en-US" sz="1600" i="0" u="none" dirty="0">
                <a:latin typeface="Cambria" panose="02040503050406030204" pitchFamily="18" charset="0"/>
                <a:ea typeface="Cambria" panose="02040503050406030204" pitchFamily="18" charset="0"/>
                <a:cs typeface="Courier New"/>
                <a:sym typeface="Courier New"/>
              </a:rPr>
              <a:t>() </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solidFill>
                  <a:schemeClr val="accent5"/>
                </a:solidFill>
                <a:latin typeface="Cambria" panose="02040503050406030204" pitchFamily="18" charset="0"/>
                <a:ea typeface="Cambria" panose="02040503050406030204" pitchFamily="18" charset="0"/>
                <a:cs typeface="Courier New"/>
                <a:sym typeface="Courier New"/>
              </a:rPr>
              <a:t>return</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latin typeface="Cambria" panose="02040503050406030204" pitchFamily="18" charset="0"/>
                <a:ea typeface="Cambria" panose="02040503050406030204" pitchFamily="18" charset="0"/>
                <a:cs typeface="Courier New"/>
                <a:sym typeface="Courier New"/>
              </a:rPr>
              <a:t>"Student";</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a:t>
            </a:r>
            <a:endParaRPr dirty="0">
              <a:latin typeface="Cambria" panose="02040503050406030204" pitchFamily="18" charset="0"/>
              <a:ea typeface="Cambria" panose="02040503050406030204" pitchFamily="18" charset="0"/>
            </a:endParaRPr>
          </a:p>
          <a:p>
            <a:pPr lvl="0">
              <a:lnSpc>
                <a:spcPct val="50000"/>
              </a:lnSpc>
              <a:spcBef>
                <a:spcPts val="800"/>
              </a:spcBef>
              <a:buClr>
                <a:srgbClr val="C00000"/>
              </a:buClr>
              <a:buSzPts val="1600"/>
            </a:pPr>
            <a:r>
              <a:rPr lang="en-US" sz="1600" i="0" u="none" dirty="0">
                <a:solidFill>
                  <a:srgbClr val="C00000"/>
                </a:solidFill>
                <a:latin typeface="Cambria" panose="02040503050406030204" pitchFamily="18" charset="0"/>
                <a:ea typeface="Cambria" panose="02040503050406030204" pitchFamily="18" charset="0"/>
                <a:cs typeface="Courier New"/>
                <a:sym typeface="Courier New"/>
              </a:rPr>
              <a:t>//</a:t>
            </a:r>
            <a:r>
              <a:rPr lang="en-US" sz="1600" dirty="0">
                <a:solidFill>
                  <a:schemeClr val="dk2"/>
                </a:solidFill>
                <a:latin typeface="Cambria" panose="02040503050406030204" pitchFamily="18" charset="0"/>
                <a:ea typeface="Cambria" panose="02040503050406030204" pitchFamily="18" charset="0"/>
                <a:cs typeface="Courier New"/>
                <a:sym typeface="Courier New"/>
              </a:rPr>
              <a:t> </a:t>
            </a:r>
            <a:r>
              <a:rPr lang="en-US" sz="1600" dirty="0" err="1">
                <a:solidFill>
                  <a:srgbClr val="FF0000"/>
                </a:solidFill>
                <a:latin typeface="Cambria" panose="02040503050406030204" pitchFamily="18" charset="0"/>
                <a:ea typeface="Cambria" panose="02040503050406030204" pitchFamily="18" charset="0"/>
                <a:cs typeface="Courier New"/>
                <a:sym typeface="Courier New"/>
              </a:rPr>
              <a:t>GraduateStudent</a:t>
            </a:r>
            <a:r>
              <a:rPr lang="en-US" sz="1600" dirty="0">
                <a:solidFill>
                  <a:srgbClr val="FF0000"/>
                </a:solidFill>
                <a:latin typeface="Cambria" panose="02040503050406030204" pitchFamily="18" charset="0"/>
                <a:ea typeface="Cambria" panose="02040503050406030204" pitchFamily="18" charset="0"/>
                <a:cs typeface="Courier New"/>
                <a:sym typeface="Courier New"/>
              </a:rPr>
              <a:t> Class </a:t>
            </a:r>
            <a:endParaRPr dirty="0">
              <a:solidFill>
                <a:srgbClr val="FF0000"/>
              </a:solidFill>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rgbClr val="0070C0"/>
              </a:buClr>
              <a:buSzPts val="1600"/>
              <a:buFont typeface="Courier New"/>
              <a:buNone/>
            </a:pP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class</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err="1">
                <a:latin typeface="Cambria" panose="02040503050406030204" pitchFamily="18" charset="0"/>
                <a:ea typeface="Cambria" panose="02040503050406030204" pitchFamily="18" charset="0"/>
                <a:cs typeface="Courier New"/>
                <a:sym typeface="Courier New"/>
              </a:rPr>
              <a:t>GraduateStudent</a:t>
            </a:r>
            <a:r>
              <a:rPr lang="en-US" sz="1600" i="0" u="none" dirty="0">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extends </a:t>
            </a:r>
            <a:r>
              <a:rPr lang="en-US" sz="1600" i="0" u="none" dirty="0">
                <a:latin typeface="Cambria" panose="02040503050406030204" pitchFamily="18" charset="0"/>
                <a:ea typeface="Cambria" panose="02040503050406030204" pitchFamily="18" charset="0"/>
                <a:cs typeface="Courier New"/>
                <a:sym typeface="Courier New"/>
              </a:rPr>
              <a:t>Student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latin typeface="Cambria" panose="02040503050406030204" pitchFamily="18" charset="0"/>
                <a:ea typeface="Cambria" panose="02040503050406030204" pitchFamily="18" charset="0"/>
                <a:cs typeface="Courier New"/>
                <a:sym typeface="Courier New"/>
              </a:rPr>
              <a:t>}</a:t>
            </a:r>
            <a:endParaRPr dirty="0">
              <a:latin typeface="Cambria" panose="02040503050406030204" pitchFamily="18" charset="0"/>
              <a:ea typeface="Cambria" panose="02040503050406030204" pitchFamily="18" charset="0"/>
            </a:endParaRPr>
          </a:p>
        </p:txBody>
      </p:sp>
      <p:sp>
        <p:nvSpPr>
          <p:cNvPr id="6" name="Google Shape;236;p24"/>
          <p:cNvSpPr txBox="1">
            <a:spLocks noChangeAspect="1"/>
          </p:cNvSpPr>
          <p:nvPr/>
        </p:nvSpPr>
        <p:spPr>
          <a:xfrm>
            <a:off x="4065444" y="988060"/>
            <a:ext cx="4951556" cy="4235450"/>
          </a:xfrm>
          <a:prstGeom prst="rect">
            <a:avLst/>
          </a:prstGeom>
          <a:noFill/>
          <a:ln>
            <a:solidFill>
              <a:schemeClr val="tx1"/>
            </a:solidFill>
          </a:ln>
        </p:spPr>
        <p:txBody>
          <a:bodyPr spcFirstLastPara="1" wrap="square" lIns="91425" tIns="18288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400" b="1" i="0" u="none" dirty="0">
                <a:solidFill>
                  <a:schemeClr val="accent5"/>
                </a:solidFill>
                <a:latin typeface="Courier New"/>
                <a:ea typeface="Courier New"/>
                <a:cs typeface="Courier New"/>
                <a:sym typeface="Courier New"/>
              </a:rPr>
              <a:t>public class </a:t>
            </a:r>
            <a:r>
              <a:rPr lang="en-US" sz="1400" b="1" i="0" u="none" dirty="0">
                <a:latin typeface="Courier New"/>
                <a:ea typeface="Courier New"/>
                <a:cs typeface="Courier New"/>
                <a:sym typeface="Courier New"/>
              </a:rPr>
              <a:t>PolymorphismDemo2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r>
              <a:rPr lang="en-US" sz="1400" b="1"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public static void </a:t>
            </a:r>
            <a:endParaRPr sz="1600" dirty="0">
              <a:solidFill>
                <a:schemeClr val="accent5"/>
              </a:solidFill>
            </a:endParaRPr>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main(String[] </a:t>
            </a:r>
            <a:r>
              <a:rPr lang="en-US" sz="1400" b="1" i="0" u="none" dirty="0" err="1">
                <a:latin typeface="Courier New"/>
                <a:ea typeface="Courier New"/>
                <a:cs typeface="Courier New"/>
                <a:sym typeface="Courier New"/>
              </a:rPr>
              <a:t>args</a:t>
            </a: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1"/>
              </a:buClr>
              <a:buSzPts val="1600"/>
              <a:buFont typeface="Times New Roman"/>
              <a:buNone/>
            </a:pPr>
            <a:endParaRPr sz="1400" b="1" i="0" u="none" dirty="0">
              <a:latin typeface="Courier New"/>
              <a:ea typeface="Courier New"/>
              <a:cs typeface="Courier New"/>
              <a:sym typeface="Courier New"/>
            </a:endParaRPr>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a:t>
            </a:r>
            <a:r>
              <a:rPr lang="en-US" sz="1400" b="1" i="0" u="none" dirty="0" err="1">
                <a:latin typeface="Courier New"/>
                <a:ea typeface="Courier New"/>
                <a:cs typeface="Courier New"/>
                <a:sym typeface="Courier New"/>
              </a:rPr>
              <a:t>GraduateStudent</a:t>
            </a: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Student());</a:t>
            </a:r>
            <a:endParaRPr sz="1600" dirty="0"/>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Person());</a:t>
            </a:r>
            <a:endParaRPr sz="1600" dirty="0"/>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Object());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endParaRPr lang="en-US" sz="1400" b="1" dirty="0">
              <a:latin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endParaRPr sz="1600" dirty="0"/>
          </a:p>
          <a:p>
            <a:pPr marL="0" marR="0" lvl="0" indent="0" algn="l" rtl="0">
              <a:lnSpc>
                <a:spcPct val="50000"/>
              </a:lnSpc>
              <a:spcBef>
                <a:spcPts val="800"/>
              </a:spcBef>
              <a:spcAft>
                <a:spcPts val="0"/>
              </a:spcAft>
              <a:buClr>
                <a:srgbClr val="0070C0"/>
              </a:buClr>
              <a:buSzPts val="1600"/>
              <a:buFont typeface="Courier New"/>
              <a:buNone/>
            </a:pPr>
            <a:r>
              <a:rPr lang="en-US" sz="1400" b="1" i="0" u="none" dirty="0">
                <a:latin typeface="Courier New"/>
                <a:ea typeface="Courier New"/>
                <a:cs typeface="Courier New"/>
                <a:sym typeface="Courier New"/>
              </a:rPr>
              <a:t>	</a:t>
            </a:r>
          </a:p>
          <a:p>
            <a:pPr lvl="0">
              <a:lnSpc>
                <a:spcPct val="50000"/>
              </a:lnSpc>
              <a:spcBef>
                <a:spcPts val="800"/>
              </a:spcBef>
              <a:buClr>
                <a:srgbClr val="0070C0"/>
              </a:buClr>
              <a:buSzPts val="1600"/>
            </a:pPr>
            <a:r>
              <a:rPr lang="en-US" sz="1400" b="1"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public static void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(Object </a:t>
            </a:r>
            <a:r>
              <a:rPr lang="en-US" sz="1400" b="1" i="0" u="none" dirty="0" err="1">
                <a:latin typeface="Courier New"/>
                <a:ea typeface="Courier New"/>
                <a:cs typeface="Courier New"/>
                <a:sym typeface="Courier New"/>
              </a:rPr>
              <a:t>obj</a:t>
            </a: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r>
              <a:rPr lang="en-US" sz="1400" b="1" dirty="0">
                <a:latin typeface="Courier New"/>
                <a:ea typeface="Courier New"/>
                <a:cs typeface="Courier New"/>
                <a:sym typeface="Courier New"/>
              </a:rPr>
              <a:t>        </a:t>
            </a:r>
            <a:r>
              <a:rPr lang="en-US" sz="1400" b="1" i="0" u="none" dirty="0">
                <a:latin typeface="Courier New"/>
                <a:ea typeface="Courier New"/>
                <a:cs typeface="Courier New"/>
                <a:sym typeface="Courier New"/>
              </a:rPr>
              <a:t>System.out.println(</a:t>
            </a:r>
            <a:r>
              <a:rPr lang="en-US" sz="1400" b="1" i="0" u="none" dirty="0" err="1">
                <a:latin typeface="Courier New"/>
                <a:ea typeface="Courier New"/>
                <a:cs typeface="Courier New"/>
                <a:sym typeface="Courier New"/>
              </a:rPr>
              <a:t>obj.toString</a:t>
            </a: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endParaRPr sz="1400" b="1" i="0" u="none" dirty="0">
              <a:latin typeface="Courier New"/>
              <a:ea typeface="Courier New"/>
              <a:cs typeface="Courier New"/>
              <a:sym typeface="Courier New"/>
            </a:endParaRPr>
          </a:p>
        </p:txBody>
      </p:sp>
      <p:sp>
        <p:nvSpPr>
          <p:cNvPr id="8" name="Google Shape;237;p24"/>
          <p:cNvSpPr txBox="1"/>
          <p:nvPr/>
        </p:nvSpPr>
        <p:spPr>
          <a:xfrm>
            <a:off x="6057901" y="3105785"/>
            <a:ext cx="2867662" cy="875586"/>
          </a:xfrm>
          <a:prstGeom prst="rect">
            <a:avLst/>
          </a:prstGeom>
          <a:noFill/>
          <a:ln>
            <a:solidFill>
              <a:srgbClr val="FF0000"/>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1600" dirty="0">
                <a:solidFill>
                  <a:srgbClr val="FF0000"/>
                </a:solidFill>
                <a:latin typeface="Garamond" panose="02020404030301010803" pitchFamily="18" charset="0"/>
                <a:ea typeface="Times New Roman"/>
                <a:cs typeface="Times New Roman"/>
                <a:sym typeface="Times New Roman"/>
              </a:rPr>
              <a:t>The m</a:t>
            </a:r>
            <a:r>
              <a:rPr lang="en-US" sz="1600" b="0" i="0" u="none" dirty="0">
                <a:solidFill>
                  <a:srgbClr val="FF0000"/>
                </a:solidFill>
                <a:latin typeface="Garamond" panose="02020404030301010803" pitchFamily="18" charset="0"/>
                <a:ea typeface="Times New Roman"/>
                <a:cs typeface="Times New Roman"/>
                <a:sym typeface="Times New Roman"/>
              </a:rPr>
              <a:t>ethod “display” takes a parameter of the Object type. You can invoke it with any object.</a:t>
            </a:r>
            <a:endParaRPr sz="1600" dirty="0">
              <a:latin typeface="Garamond" panose="02020404030301010803" pitchFamily="18" charset="0"/>
            </a:endParaRPr>
          </a:p>
        </p:txBody>
      </p:sp>
      <p:sp>
        <p:nvSpPr>
          <p:cNvPr id="9" name="Google Shape;245;p25"/>
          <p:cNvSpPr txBox="1"/>
          <p:nvPr/>
        </p:nvSpPr>
        <p:spPr>
          <a:xfrm>
            <a:off x="563880" y="4712681"/>
            <a:ext cx="4109720" cy="159512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FF0000"/>
              </a:buClr>
              <a:buSzPts val="1600"/>
              <a:buFont typeface="Times New Roman"/>
              <a:buNone/>
            </a:pP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This feature is known as </a:t>
            </a:r>
            <a:r>
              <a:rPr lang="en-US" sz="1400" b="0" i="1" u="none" dirty="0">
                <a:solidFill>
                  <a:srgbClr val="FF0000"/>
                </a:solidFill>
                <a:latin typeface="Cambria" panose="02040503050406030204" pitchFamily="18" charset="0"/>
                <a:ea typeface="Cambria" panose="02040503050406030204" pitchFamily="18" charset="0"/>
                <a:cs typeface="Times New Roman"/>
                <a:sym typeface="Times New Roman"/>
              </a:rPr>
              <a:t>polymorphism</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a:t>
            </a:r>
            <a:endParaRPr sz="1600" dirty="0">
              <a:latin typeface="Cambria" panose="02040503050406030204" pitchFamily="18" charset="0"/>
              <a:ea typeface="Cambria" panose="02040503050406030204" pitchFamily="18" charset="0"/>
            </a:endParaRPr>
          </a:p>
          <a:p>
            <a:pPr lvl="0">
              <a:spcBef>
                <a:spcPts val="800"/>
              </a:spcBef>
              <a:buClr>
                <a:srgbClr val="FF0000"/>
              </a:buClr>
              <a:buSzPts val="1600"/>
            </a:pPr>
            <a:r>
              <a:rPr lang="en-US" sz="1400" b="0" i="0" u="none" dirty="0">
                <a:solidFill>
                  <a:schemeClr val="accent5"/>
                </a:solidFill>
                <a:latin typeface="Cambria" panose="02040503050406030204" pitchFamily="18" charset="0"/>
                <a:ea typeface="Cambria" panose="02040503050406030204" pitchFamily="18" charset="0"/>
                <a:cs typeface="Times New Roman"/>
                <a:sym typeface="Times New Roman"/>
              </a:rPr>
              <a:t>Object</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a:t>
            </a:r>
            <a:r>
              <a:rPr lang="en-US" sz="1400" b="1" dirty="0" err="1">
                <a:solidFill>
                  <a:schemeClr val="dk2"/>
                </a:solidFill>
                <a:latin typeface="Cambria" panose="02040503050406030204" pitchFamily="18" charset="0"/>
                <a:ea typeface="Cambria" panose="02040503050406030204" pitchFamily="18" charset="0"/>
                <a:cs typeface="Courier New"/>
                <a:sym typeface="Courier New"/>
              </a:rPr>
              <a:t>obj</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 new </a:t>
            </a:r>
            <a:r>
              <a:rPr lang="en-US" sz="1400" b="0" i="0" u="none" dirty="0" err="1">
                <a:solidFill>
                  <a:srgbClr val="FF0000"/>
                </a:solidFill>
                <a:latin typeface="Cambria" panose="02040503050406030204" pitchFamily="18" charset="0"/>
                <a:ea typeface="Cambria" panose="02040503050406030204" pitchFamily="18" charset="0"/>
                <a:cs typeface="Times New Roman"/>
                <a:sym typeface="Times New Roman"/>
              </a:rPr>
              <a:t>GraduateStudets</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a:t>
            </a:r>
            <a:endParaRPr sz="1600" dirty="0">
              <a:latin typeface="Cambria" panose="02040503050406030204" pitchFamily="18" charset="0"/>
              <a:ea typeface="Cambria" panose="02040503050406030204" pitchFamily="18" charset="0"/>
            </a:endParaRPr>
          </a:p>
          <a:p>
            <a:pPr lvl="0">
              <a:spcBef>
                <a:spcPts val="800"/>
              </a:spcBef>
              <a:buClr>
                <a:srgbClr val="FF0000"/>
              </a:buClr>
              <a:buSzPts val="1600"/>
            </a:pPr>
            <a:r>
              <a:rPr lang="en-US" sz="1400" b="0" i="0" u="none" dirty="0">
                <a:solidFill>
                  <a:schemeClr val="accent5"/>
                </a:solidFill>
                <a:latin typeface="Cambria" panose="02040503050406030204" pitchFamily="18" charset="0"/>
                <a:ea typeface="Cambria" panose="02040503050406030204" pitchFamily="18" charset="0"/>
                <a:cs typeface="Times New Roman"/>
                <a:sym typeface="Times New Roman"/>
              </a:rPr>
              <a:t>Object</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a:t>
            </a:r>
            <a:r>
              <a:rPr lang="en-US" sz="1400" b="1" dirty="0" err="1">
                <a:solidFill>
                  <a:schemeClr val="dk2"/>
                </a:solidFill>
                <a:latin typeface="Cambria" panose="02040503050406030204" pitchFamily="18" charset="0"/>
                <a:ea typeface="Cambria" panose="02040503050406030204" pitchFamily="18" charset="0"/>
                <a:cs typeface="Courier New"/>
                <a:sym typeface="Courier New"/>
              </a:rPr>
              <a:t>obj</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 new Student();</a:t>
            </a:r>
            <a:endParaRPr sz="1600" dirty="0">
              <a:latin typeface="Cambria" panose="02040503050406030204" pitchFamily="18" charset="0"/>
              <a:ea typeface="Cambria" panose="02040503050406030204" pitchFamily="18" charset="0"/>
            </a:endParaRPr>
          </a:p>
          <a:p>
            <a:pPr lvl="0">
              <a:spcBef>
                <a:spcPts val="800"/>
              </a:spcBef>
              <a:buClr>
                <a:srgbClr val="FF0000"/>
              </a:buClr>
              <a:buSzPts val="1600"/>
            </a:pPr>
            <a:r>
              <a:rPr lang="en-US" sz="1400" b="0" i="0" u="none" dirty="0">
                <a:solidFill>
                  <a:schemeClr val="accent5"/>
                </a:solidFill>
                <a:latin typeface="Cambria" panose="02040503050406030204" pitchFamily="18" charset="0"/>
                <a:ea typeface="Cambria" panose="02040503050406030204" pitchFamily="18" charset="0"/>
                <a:cs typeface="Times New Roman"/>
                <a:sym typeface="Times New Roman"/>
              </a:rPr>
              <a:t>Object</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a:t>
            </a:r>
            <a:r>
              <a:rPr lang="en-US" sz="1400" b="1" dirty="0" err="1">
                <a:solidFill>
                  <a:schemeClr val="dk2"/>
                </a:solidFill>
                <a:latin typeface="Cambria" panose="02040503050406030204" pitchFamily="18" charset="0"/>
                <a:ea typeface="Cambria" panose="02040503050406030204" pitchFamily="18" charset="0"/>
                <a:cs typeface="Courier New"/>
                <a:sym typeface="Courier New"/>
              </a:rPr>
              <a:t>obj</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 new Person();</a:t>
            </a:r>
            <a:endParaRPr sz="1600" dirty="0">
              <a:latin typeface="Cambria" panose="02040503050406030204" pitchFamily="18" charset="0"/>
              <a:ea typeface="Cambria" panose="02040503050406030204" pitchFamily="18" charset="0"/>
            </a:endParaRPr>
          </a:p>
          <a:p>
            <a:pPr lvl="0">
              <a:spcBef>
                <a:spcPts val="800"/>
              </a:spcBef>
              <a:buClr>
                <a:srgbClr val="FF0000"/>
              </a:buClr>
              <a:buSzPts val="1600"/>
            </a:pPr>
            <a:r>
              <a:rPr lang="en-US" sz="1400" b="0" i="0" u="none" dirty="0">
                <a:solidFill>
                  <a:schemeClr val="accent5"/>
                </a:solidFill>
                <a:latin typeface="Cambria" panose="02040503050406030204" pitchFamily="18" charset="0"/>
                <a:ea typeface="Cambria" panose="02040503050406030204" pitchFamily="18" charset="0"/>
                <a:cs typeface="Times New Roman"/>
                <a:sym typeface="Times New Roman"/>
              </a:rPr>
              <a:t>Object</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a:t>
            </a:r>
            <a:r>
              <a:rPr lang="en-US" sz="1400" b="1" dirty="0" err="1">
                <a:solidFill>
                  <a:schemeClr val="dk2"/>
                </a:solidFill>
                <a:latin typeface="Cambria" panose="02040503050406030204" pitchFamily="18" charset="0"/>
                <a:ea typeface="Cambria" panose="02040503050406030204" pitchFamily="18" charset="0"/>
                <a:cs typeface="Courier New"/>
                <a:sym typeface="Courier New"/>
              </a:rPr>
              <a:t>obj</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 new Object();</a:t>
            </a:r>
            <a:endParaRPr sz="1600" dirty="0">
              <a:latin typeface="Cambria" panose="02040503050406030204" pitchFamily="18" charset="0"/>
              <a:ea typeface="Cambria" panose="02040503050406030204" pitchFamily="18" charset="0"/>
            </a:endParaRPr>
          </a:p>
        </p:txBody>
      </p:sp>
      <p:sp>
        <p:nvSpPr>
          <p:cNvPr id="10" name="Google Shape;245;p25"/>
          <p:cNvSpPr txBox="1"/>
          <p:nvPr/>
        </p:nvSpPr>
        <p:spPr>
          <a:xfrm>
            <a:off x="4065444" y="5630926"/>
            <a:ext cx="4951556" cy="676875"/>
          </a:xfrm>
          <a:prstGeom prst="rect">
            <a:avLst/>
          </a:prstGeom>
          <a:noFill/>
          <a:ln>
            <a:solidFill>
              <a:srgbClr val="FF0000"/>
            </a:solidFill>
          </a:ln>
        </p:spPr>
        <p:txBody>
          <a:bodyPr spcFirstLastPara="1" wrap="square" lIns="91425" tIns="45700" rIns="91425" bIns="45700" anchor="t" anchorCtr="0">
            <a:noAutofit/>
          </a:bodyPr>
          <a:lstStyle/>
          <a:p>
            <a:pPr lvl="0">
              <a:spcBef>
                <a:spcPts val="800"/>
              </a:spcBef>
              <a:buClr>
                <a:srgbClr val="FF0000"/>
              </a:buClr>
              <a:buSzPts val="1600"/>
            </a:pPr>
            <a:r>
              <a:rPr lang="en-US" sz="1400" dirty="0">
                <a:solidFill>
                  <a:srgbClr val="FF0000"/>
                </a:solidFill>
                <a:latin typeface="Times New Roman"/>
                <a:ea typeface="Times New Roman"/>
                <a:cs typeface="Times New Roman"/>
                <a:sym typeface="Times New Roman"/>
              </a:rPr>
              <a:t>Polymorphism</a:t>
            </a:r>
            <a:r>
              <a:rPr lang="en-US" sz="1400" dirty="0">
                <a:latin typeface="Times New Roman"/>
                <a:ea typeface="Times New Roman"/>
                <a:cs typeface="Times New Roman"/>
                <a:sym typeface="Times New Roman"/>
              </a:rPr>
              <a:t> allows methods to be used generically for a wide range of object arguments. This is known as </a:t>
            </a:r>
            <a:r>
              <a:rPr lang="en-US" sz="1400" dirty="0">
                <a:solidFill>
                  <a:schemeClr val="accent5">
                    <a:lumMod val="50000"/>
                  </a:schemeClr>
                </a:solidFill>
                <a:latin typeface="Times New Roman"/>
                <a:ea typeface="Times New Roman"/>
                <a:cs typeface="Times New Roman"/>
                <a:sym typeface="Times New Roman"/>
              </a:rPr>
              <a:t>generic programming</a:t>
            </a:r>
            <a:r>
              <a:rPr lang="en-US" sz="1400" dirty="0">
                <a:latin typeface="Times New Roman"/>
                <a:ea typeface="Times New Roman"/>
                <a:cs typeface="Times New Roman"/>
                <a:sym typeface="Times New Roman"/>
              </a:rPr>
              <a:t>. </a:t>
            </a:r>
          </a:p>
        </p:txBody>
      </p:sp>
    </p:spTree>
    <p:extLst>
      <p:ext uri="{BB962C8B-B14F-4D97-AF65-F5344CB8AC3E}">
        <p14:creationId xmlns:p14="http://schemas.microsoft.com/office/powerpoint/2010/main" val="3901572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1350" y="1927628"/>
            <a:ext cx="6230160" cy="3204442"/>
          </a:xfrm>
        </p:spPr>
        <p:txBody>
          <a:bodyPr>
            <a:normAutofit/>
          </a:bodyPr>
          <a:lstStyle/>
          <a:p>
            <a:r>
              <a:rPr lang="en-US" sz="2400" dirty="0"/>
              <a:t>JVM searches the implementation for a method m in C</a:t>
            </a:r>
            <a:r>
              <a:rPr lang="en-US" sz="2400" baseline="-25000" dirty="0"/>
              <a:t>1</a:t>
            </a:r>
            <a:r>
              <a:rPr lang="en-US" sz="2400" dirty="0"/>
              <a:t>, C</a:t>
            </a:r>
            <a:r>
              <a:rPr lang="en-US" sz="2400" baseline="-25000" dirty="0"/>
              <a:t>2</a:t>
            </a:r>
            <a:r>
              <a:rPr lang="en-US" sz="2400" dirty="0"/>
              <a:t>, ..., C</a:t>
            </a:r>
            <a:r>
              <a:rPr lang="en-US" sz="2400" baseline="-25000" dirty="0"/>
              <a:t>n-1</a:t>
            </a:r>
            <a:r>
              <a:rPr lang="en-US" sz="2400" dirty="0"/>
              <a:t> and C</a:t>
            </a:r>
            <a:r>
              <a:rPr lang="en-US" sz="2400" baseline="-25000" dirty="0"/>
              <a:t>n</a:t>
            </a:r>
            <a:r>
              <a:rPr lang="en-US" sz="2400" dirty="0"/>
              <a:t>, in this order, until it is found. </a:t>
            </a:r>
          </a:p>
          <a:p>
            <a:endParaRPr lang="en-US" sz="2400" dirty="0"/>
          </a:p>
          <a:p>
            <a:r>
              <a:rPr lang="en-US" sz="2400" dirty="0"/>
              <a:t>Once an implementation is found, the search stops and the first-found implementation is invoked.</a:t>
            </a:r>
          </a:p>
        </p:txBody>
      </p:sp>
      <p:sp>
        <p:nvSpPr>
          <p:cNvPr id="3" name="Title 2"/>
          <p:cNvSpPr>
            <a:spLocks noGrp="1"/>
          </p:cNvSpPr>
          <p:nvPr>
            <p:ph type="ctrTitle"/>
          </p:nvPr>
        </p:nvSpPr>
        <p:spPr/>
        <p:txBody>
          <a:bodyPr/>
          <a:lstStyle/>
          <a:p>
            <a:r>
              <a:rPr lang="en-US" dirty="0"/>
              <a:t>Dynamic Binding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48</a:t>
            </a:fld>
            <a:endParaRPr lang="en-US"/>
          </a:p>
        </p:txBody>
      </p:sp>
      <p:grpSp>
        <p:nvGrpSpPr>
          <p:cNvPr id="5" name="Google Shape;291;p29"/>
          <p:cNvGrpSpPr/>
          <p:nvPr/>
        </p:nvGrpSpPr>
        <p:grpSpPr>
          <a:xfrm>
            <a:off x="980440" y="1676400"/>
            <a:ext cx="1097280" cy="708025"/>
            <a:chOff x="0" y="0"/>
            <a:chExt cx="2147483647" cy="2147483646"/>
          </a:xfrm>
        </p:grpSpPr>
        <p:sp>
          <p:nvSpPr>
            <p:cNvPr id="6"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dk1"/>
                  </a:solidFill>
                  <a:latin typeface="Times New Roman"/>
                  <a:ea typeface="Times New Roman"/>
                  <a:cs typeface="Times New Roman"/>
                  <a:sym typeface="Times New Roman"/>
                </a:rPr>
                <a:t>Class</a:t>
              </a:r>
              <a:r>
                <a:rPr lang="en-US" sz="2400" b="0" i="0" u="none" baseline="-25000" dirty="0" err="1">
                  <a:solidFill>
                    <a:schemeClr val="dk1"/>
                  </a:solidFill>
                  <a:latin typeface="Times New Roman"/>
                  <a:ea typeface="Times New Roman"/>
                  <a:cs typeface="Times New Roman"/>
                  <a:sym typeface="Times New Roman"/>
                </a:rPr>
                <a:t>n</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7"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8" name="Google Shape;294;p29"/>
          <p:cNvGrpSpPr/>
          <p:nvPr/>
        </p:nvGrpSpPr>
        <p:grpSpPr>
          <a:xfrm>
            <a:off x="980440" y="2674937"/>
            <a:ext cx="1097280" cy="706437"/>
            <a:chOff x="0" y="0"/>
            <a:chExt cx="2147483647" cy="2147483646"/>
          </a:xfrm>
        </p:grpSpPr>
        <p:sp>
          <p:nvSpPr>
            <p:cNvPr id="9"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3</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0"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1" name="Google Shape;297;p29"/>
          <p:cNvGrpSpPr/>
          <p:nvPr/>
        </p:nvGrpSpPr>
        <p:grpSpPr>
          <a:xfrm>
            <a:off x="980440" y="3760787"/>
            <a:ext cx="1097280" cy="708025"/>
            <a:chOff x="0" y="0"/>
            <a:chExt cx="2147483647" cy="2147483646"/>
          </a:xfrm>
        </p:grpSpPr>
        <p:sp>
          <p:nvSpPr>
            <p:cNvPr id="12"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2</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3"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4" name="Google Shape;300;p29"/>
          <p:cNvGrpSpPr/>
          <p:nvPr/>
        </p:nvGrpSpPr>
        <p:grpSpPr>
          <a:xfrm>
            <a:off x="980440" y="4876800"/>
            <a:ext cx="1097280" cy="708025"/>
            <a:chOff x="0" y="0"/>
            <a:chExt cx="2147483647" cy="2147483646"/>
          </a:xfrm>
        </p:grpSpPr>
        <p:sp>
          <p:nvSpPr>
            <p:cNvPr id="15"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1</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6"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7" name="Google Shape;303;p29"/>
          <p:cNvCxnSpPr/>
          <p:nvPr/>
        </p:nvCxnSpPr>
        <p:spPr>
          <a:xfrm rot="10800000">
            <a:off x="1516380" y="23844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8" name="Google Shape;304;p29"/>
          <p:cNvCxnSpPr/>
          <p:nvPr/>
        </p:nvCxnSpPr>
        <p:spPr>
          <a:xfrm rot="10800000">
            <a:off x="1516380" y="33813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5;p29"/>
          <p:cNvCxnSpPr/>
          <p:nvPr/>
        </p:nvCxnSpPr>
        <p:spPr>
          <a:xfrm rot="10800000">
            <a:off x="1478280" y="4497387"/>
            <a:ext cx="0" cy="379412"/>
          </a:xfrm>
          <a:prstGeom prst="straightConnector1">
            <a:avLst/>
          </a:prstGeom>
          <a:noFill/>
          <a:ln w="12700"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1562871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Binding(1/6)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49</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dk1"/>
                  </a:solidFill>
                  <a:latin typeface="Times New Roman"/>
                  <a:ea typeface="Times New Roman"/>
                  <a:cs typeface="Times New Roman"/>
                  <a:sym typeface="Times New Roman"/>
                </a:rPr>
                <a:t>Class</a:t>
              </a:r>
              <a:r>
                <a:rPr lang="en-US" sz="2400" b="0" i="0" u="none" baseline="-25000" dirty="0" err="1">
                  <a:solidFill>
                    <a:schemeClr val="dk1"/>
                  </a:solidFill>
                  <a:latin typeface="Times New Roman"/>
                  <a:ea typeface="Times New Roman"/>
                  <a:cs typeface="Times New Roman"/>
                  <a:sym typeface="Times New Roman"/>
                </a:rPr>
                <a:t>n</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3</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2</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1</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4" name="TextBox 23"/>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rgbClr val="FF0000"/>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rgbClr val="FF0000"/>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
        <p:nvSpPr>
          <p:cNvPr id="25" name="Google Shape;307;p29"/>
          <p:cNvSpPr/>
          <p:nvPr/>
        </p:nvSpPr>
        <p:spPr>
          <a:xfrm>
            <a:off x="1074419" y="5566192"/>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199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Inheritance in Real life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a:t>
            </a:fld>
            <a:endParaRPr lang="en-US"/>
          </a:p>
        </p:txBody>
      </p:sp>
      <p:sp>
        <p:nvSpPr>
          <p:cNvPr id="8" name="Content Placeholder 7"/>
          <p:cNvSpPr>
            <a:spLocks noGrp="1"/>
          </p:cNvSpPr>
          <p:nvPr>
            <p:ph idx="1"/>
          </p:nvPr>
        </p:nvSpPr>
        <p:spPr/>
        <p:txBody>
          <a:bodyPr/>
          <a:lstStyle/>
          <a:p>
            <a:r>
              <a:rPr lang="en-US" dirty="0"/>
              <a:t>Children inherit some characteristics from their parents.</a:t>
            </a:r>
          </a:p>
          <a:p>
            <a:r>
              <a:rPr lang="en-US" dirty="0"/>
              <a:t>They have their own characteristics.</a:t>
            </a:r>
          </a:p>
        </p:txBody>
      </p:sp>
      <p:pic>
        <p:nvPicPr>
          <p:cNvPr id="9" name="Picture 8"/>
          <p:cNvPicPr>
            <a:picLocks noChangeAspect="1"/>
          </p:cNvPicPr>
          <p:nvPr/>
        </p:nvPicPr>
        <p:blipFill>
          <a:blip r:embed="rId3"/>
          <a:stretch>
            <a:fillRect/>
          </a:stretch>
        </p:blipFill>
        <p:spPr>
          <a:xfrm>
            <a:off x="2755417" y="2151242"/>
            <a:ext cx="3633166" cy="3728547"/>
          </a:xfrm>
          <a:prstGeom prst="rect">
            <a:avLst/>
          </a:prstGeom>
        </p:spPr>
      </p:pic>
    </p:spTree>
    <p:extLst>
      <p:ext uri="{BB962C8B-B14F-4D97-AF65-F5344CB8AC3E}">
        <p14:creationId xmlns:p14="http://schemas.microsoft.com/office/powerpoint/2010/main" val="2072270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Binding(2/6)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50</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accent5"/>
                  </a:solidFill>
                  <a:latin typeface="Times New Roman"/>
                  <a:ea typeface="Times New Roman"/>
                  <a:cs typeface="Times New Roman"/>
                  <a:sym typeface="Times New Roman"/>
                </a:rPr>
                <a:t>Class</a:t>
              </a:r>
              <a:r>
                <a:rPr lang="en-US" sz="2400" b="0" i="0" u="none" baseline="-25000" dirty="0" err="1">
                  <a:solidFill>
                    <a:schemeClr val="accent5"/>
                  </a:solidFill>
                  <a:latin typeface="Times New Roman"/>
                  <a:ea typeface="Times New Roman"/>
                  <a:cs typeface="Times New Roman"/>
                  <a:sym typeface="Times New Roman"/>
                </a:rPr>
                <a:t>n</a:t>
              </a:r>
              <a:endParaRPr dirty="0">
                <a:solidFill>
                  <a:schemeClr val="accent5"/>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accent5"/>
                  </a:solidFill>
                  <a:latin typeface="Times New Roman"/>
                  <a:ea typeface="Times New Roman"/>
                  <a:cs typeface="Times New Roman"/>
                  <a:sym typeface="Times New Roman"/>
                </a:rPr>
                <a:t>m()</a:t>
              </a:r>
              <a:endParaRPr dirty="0">
                <a:solidFill>
                  <a:schemeClr val="accent5"/>
                </a:solidFill>
              </a:endParaRPr>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accent5"/>
                  </a:solidFill>
                  <a:latin typeface="Times New Roman"/>
                  <a:ea typeface="Times New Roman"/>
                  <a:cs typeface="Times New Roman"/>
                  <a:sym typeface="Times New Roman"/>
                </a:rPr>
                <a:t>Class</a:t>
              </a:r>
              <a:r>
                <a:rPr lang="en-US" sz="2400" b="0" i="0" u="none" baseline="-25000" dirty="0">
                  <a:solidFill>
                    <a:schemeClr val="accent5"/>
                  </a:solidFill>
                  <a:latin typeface="Times New Roman"/>
                  <a:ea typeface="Times New Roman"/>
                  <a:cs typeface="Times New Roman"/>
                  <a:sym typeface="Times New Roman"/>
                </a:rPr>
                <a:t>3</a:t>
              </a:r>
              <a:endParaRPr dirty="0">
                <a:solidFill>
                  <a:schemeClr val="accent5"/>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accent5"/>
                  </a:solidFill>
                  <a:latin typeface="Times New Roman"/>
                  <a:ea typeface="Times New Roman"/>
                  <a:cs typeface="Times New Roman"/>
                  <a:sym typeface="Times New Roman"/>
                </a:rPr>
                <a:t>m()</a:t>
              </a:r>
              <a:endParaRPr dirty="0">
                <a:solidFill>
                  <a:schemeClr val="accent5"/>
                </a:solidFill>
              </a:endParaRPr>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accent5"/>
                  </a:solidFill>
                  <a:latin typeface="Times New Roman"/>
                  <a:ea typeface="Times New Roman"/>
                  <a:cs typeface="Times New Roman"/>
                  <a:sym typeface="Times New Roman"/>
                </a:rPr>
                <a:t>Class</a:t>
              </a:r>
              <a:r>
                <a:rPr lang="en-US" sz="2400" b="0" i="0" u="none" baseline="-25000" dirty="0">
                  <a:solidFill>
                    <a:schemeClr val="accent5"/>
                  </a:solidFill>
                  <a:latin typeface="Times New Roman"/>
                  <a:ea typeface="Times New Roman"/>
                  <a:cs typeface="Times New Roman"/>
                  <a:sym typeface="Times New Roman"/>
                </a:rPr>
                <a:t>2</a:t>
              </a:r>
              <a:endParaRPr dirty="0">
                <a:solidFill>
                  <a:schemeClr val="accent5"/>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accent5"/>
                  </a:solidFill>
                  <a:latin typeface="Times New Roman"/>
                  <a:ea typeface="Times New Roman"/>
                  <a:cs typeface="Times New Roman"/>
                  <a:sym typeface="Times New Roman"/>
                </a:rPr>
                <a:t>m()</a:t>
              </a:r>
              <a:endParaRPr dirty="0">
                <a:solidFill>
                  <a:schemeClr val="accent5"/>
                </a:solidFill>
              </a:endParaRPr>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accent5"/>
                  </a:solidFill>
                  <a:latin typeface="Times New Roman"/>
                  <a:ea typeface="Times New Roman"/>
                  <a:cs typeface="Times New Roman"/>
                  <a:sym typeface="Times New Roman"/>
                </a:rPr>
                <a:t>Class</a:t>
              </a:r>
              <a:r>
                <a:rPr lang="en-US" sz="2400" b="0" i="0" u="none" baseline="-25000" dirty="0">
                  <a:solidFill>
                    <a:schemeClr val="accent5"/>
                  </a:solidFill>
                  <a:latin typeface="Times New Roman"/>
                  <a:ea typeface="Times New Roman"/>
                  <a:cs typeface="Times New Roman"/>
                  <a:sym typeface="Times New Roman"/>
                </a:rPr>
                <a:t>1</a:t>
              </a:r>
              <a:endParaRPr dirty="0">
                <a:solidFill>
                  <a:schemeClr val="accent5"/>
                </a:solidFill>
              </a:endParaRPr>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5" name="Google Shape;307;p29"/>
          <p:cNvSpPr/>
          <p:nvPr/>
        </p:nvSpPr>
        <p:spPr>
          <a:xfrm>
            <a:off x="1074419" y="4483030"/>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6" name="TextBox 25"/>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chemeClr val="accent5"/>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chemeClr val="accent5"/>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6592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Binding(3/6)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51</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tx2"/>
                  </a:solidFill>
                  <a:latin typeface="Times New Roman"/>
                  <a:ea typeface="Times New Roman"/>
                  <a:cs typeface="Times New Roman"/>
                  <a:sym typeface="Times New Roman"/>
                </a:rPr>
                <a:t>Class</a:t>
              </a:r>
              <a:r>
                <a:rPr lang="en-US" sz="2400" b="0" i="0" u="none" baseline="-25000" dirty="0" err="1">
                  <a:solidFill>
                    <a:schemeClr val="tx2"/>
                  </a:solidFill>
                  <a:latin typeface="Times New Roman"/>
                  <a:ea typeface="Times New Roman"/>
                  <a:cs typeface="Times New Roman"/>
                  <a:sym typeface="Times New Roman"/>
                </a:rPr>
                <a:t>n</a:t>
              </a:r>
              <a:endParaRPr dirty="0">
                <a:solidFill>
                  <a:schemeClr val="tx2"/>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tx2"/>
                  </a:solidFill>
                  <a:latin typeface="Times New Roman"/>
                  <a:ea typeface="Times New Roman"/>
                  <a:cs typeface="Times New Roman"/>
                  <a:sym typeface="Times New Roman"/>
                </a:rPr>
                <a:t>m()</a:t>
              </a:r>
              <a:endParaRPr dirty="0">
                <a:solidFill>
                  <a:schemeClr val="tx2"/>
                </a:solidFill>
              </a:endParaRPr>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tx2"/>
                  </a:solidFill>
                  <a:latin typeface="Times New Roman"/>
                  <a:ea typeface="Times New Roman"/>
                  <a:cs typeface="Times New Roman"/>
                  <a:sym typeface="Times New Roman"/>
                </a:rPr>
                <a:t>Class</a:t>
              </a:r>
              <a:r>
                <a:rPr lang="en-US" sz="2400" b="0" i="0" u="none" baseline="-25000" dirty="0">
                  <a:solidFill>
                    <a:schemeClr val="tx2"/>
                  </a:solidFill>
                  <a:latin typeface="Times New Roman"/>
                  <a:ea typeface="Times New Roman"/>
                  <a:cs typeface="Times New Roman"/>
                  <a:sym typeface="Times New Roman"/>
                </a:rPr>
                <a:t>3</a:t>
              </a:r>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tx2"/>
                  </a:solidFill>
                  <a:latin typeface="Times New Roman"/>
                  <a:ea typeface="Times New Roman"/>
                  <a:cs typeface="Times New Roman"/>
                  <a:sym typeface="Times New Roman"/>
                </a:rPr>
                <a:t>Class</a:t>
              </a:r>
              <a:r>
                <a:rPr lang="en-US" sz="2400" b="0" i="0" u="none" baseline="-25000" dirty="0">
                  <a:solidFill>
                    <a:schemeClr val="tx2"/>
                  </a:solidFill>
                  <a:latin typeface="Times New Roman"/>
                  <a:ea typeface="Times New Roman"/>
                  <a:cs typeface="Times New Roman"/>
                  <a:sym typeface="Times New Roman"/>
                </a:rPr>
                <a:t>2</a:t>
              </a:r>
              <a:endParaRPr dirty="0">
                <a:solidFill>
                  <a:schemeClr val="tx2"/>
                </a:solidFill>
              </a:endParaRPr>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tx2"/>
                  </a:solidFill>
                  <a:latin typeface="Times New Roman"/>
                  <a:ea typeface="Times New Roman"/>
                  <a:cs typeface="Times New Roman"/>
                  <a:sym typeface="Times New Roman"/>
                </a:rPr>
                <a:t>Class</a:t>
              </a:r>
              <a:r>
                <a:rPr lang="en-US" sz="2400" b="0" i="0" u="none" baseline="-25000" dirty="0">
                  <a:solidFill>
                    <a:schemeClr val="tx2"/>
                  </a:solidFill>
                  <a:latin typeface="Times New Roman"/>
                  <a:ea typeface="Times New Roman"/>
                  <a:cs typeface="Times New Roman"/>
                  <a:sym typeface="Times New Roman"/>
                </a:rPr>
                <a:t>1</a:t>
              </a:r>
              <a:endParaRPr dirty="0">
                <a:solidFill>
                  <a:schemeClr val="tx2"/>
                </a:solidFill>
              </a:endParaRPr>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5" name="Google Shape;307;p29"/>
          <p:cNvSpPr/>
          <p:nvPr/>
        </p:nvSpPr>
        <p:spPr>
          <a:xfrm>
            <a:off x="1087120" y="2335212"/>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tx2"/>
              </a:solidFill>
              <a:latin typeface="Times New Roman"/>
              <a:ea typeface="Times New Roman"/>
              <a:cs typeface="Times New Roman"/>
              <a:sym typeface="Times New Roman"/>
            </a:endParaRPr>
          </a:p>
        </p:txBody>
      </p:sp>
      <p:sp>
        <p:nvSpPr>
          <p:cNvPr id="23" name="TextBox 22"/>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rgbClr val="FF0000"/>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rgbClr val="FF0000"/>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3630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Binding(4/6)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52</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accent5"/>
                  </a:solidFill>
                  <a:latin typeface="Times New Roman"/>
                  <a:ea typeface="Times New Roman"/>
                  <a:cs typeface="Times New Roman"/>
                  <a:sym typeface="Times New Roman"/>
                </a:rPr>
                <a:t>Class</a:t>
              </a:r>
              <a:r>
                <a:rPr lang="en-US" sz="2400" b="0" i="0" u="none" baseline="-25000" dirty="0" err="1">
                  <a:solidFill>
                    <a:schemeClr val="accent5"/>
                  </a:solidFill>
                  <a:latin typeface="Times New Roman"/>
                  <a:ea typeface="Times New Roman"/>
                  <a:cs typeface="Times New Roman"/>
                  <a:sym typeface="Times New Roman"/>
                </a:rPr>
                <a:t>n</a:t>
              </a:r>
              <a:endParaRPr dirty="0">
                <a:solidFill>
                  <a:schemeClr val="accent5"/>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accent5"/>
                  </a:solidFill>
                  <a:latin typeface="Times New Roman"/>
                  <a:ea typeface="Times New Roman"/>
                  <a:cs typeface="Times New Roman"/>
                  <a:sym typeface="Times New Roman"/>
                </a:rPr>
                <a:t>m()</a:t>
              </a:r>
              <a:endParaRPr dirty="0">
                <a:solidFill>
                  <a:schemeClr val="accent5"/>
                </a:solidFill>
              </a:endParaRPr>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3</a:t>
              </a:r>
              <a:endParaRPr lang="en-US" sz="2400" dirty="0">
                <a:solidFill>
                  <a:schemeClr val="accent5"/>
                </a:solidFill>
              </a:endParaRPr>
            </a:p>
            <a:p>
              <a:pPr lvl="0" algn="ctr">
                <a:buClr>
                  <a:schemeClr val="dk1"/>
                </a:buClr>
                <a:buSzPts val="1600"/>
              </a:pPr>
              <a:r>
                <a:rPr lang="en-US" sz="1600" dirty="0">
                  <a:solidFill>
                    <a:schemeClr val="accent5"/>
                  </a:solidFill>
                  <a:latin typeface="Times New Roman"/>
                  <a:ea typeface="Times New Roman"/>
                  <a:cs typeface="Times New Roman"/>
                  <a:sym typeface="Times New Roman"/>
                </a:rPr>
                <a:t>m()</a:t>
              </a:r>
              <a:endParaRPr lang="en-US" sz="2400" dirty="0">
                <a:solidFill>
                  <a:schemeClr val="accent5"/>
                </a:solidFill>
              </a:endParaRPr>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2</a:t>
              </a:r>
              <a:endParaRPr lang="en-US" sz="2400" dirty="0">
                <a:solidFill>
                  <a:schemeClr val="accent5"/>
                </a:solidFill>
              </a:endParaRPr>
            </a:p>
            <a:p>
              <a:pPr lvl="0" algn="ctr">
                <a:buClr>
                  <a:schemeClr val="dk1"/>
                </a:buClr>
                <a:buSzPts val="1600"/>
              </a:pPr>
              <a:r>
                <a:rPr lang="en-US" sz="1600" dirty="0">
                  <a:solidFill>
                    <a:schemeClr val="accent5"/>
                  </a:solidFill>
                  <a:latin typeface="Times New Roman"/>
                  <a:ea typeface="Times New Roman"/>
                  <a:cs typeface="Times New Roman"/>
                  <a:sym typeface="Times New Roman"/>
                </a:rPr>
                <a:t>m()</a:t>
              </a:r>
              <a:endParaRPr lang="en-US" sz="2400" dirty="0">
                <a:solidFill>
                  <a:schemeClr val="accent5"/>
                </a:solidFill>
              </a:endParaRPr>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1</a:t>
              </a:r>
              <a:endParaRPr lang="en-US" sz="2400" dirty="0">
                <a:solidFill>
                  <a:schemeClr val="accent5"/>
                </a:solidFill>
              </a:endParaRPr>
            </a:p>
            <a:p>
              <a:pPr lvl="0" algn="ctr">
                <a:buClr>
                  <a:schemeClr val="dk1"/>
                </a:buClr>
                <a:buSzPts val="1600"/>
              </a:pPr>
              <a:r>
                <a:rPr lang="en-US" sz="1600" dirty="0">
                  <a:solidFill>
                    <a:schemeClr val="accent5"/>
                  </a:solidFill>
                  <a:latin typeface="Times New Roman"/>
                  <a:ea typeface="Times New Roman"/>
                  <a:cs typeface="Times New Roman"/>
                  <a:sym typeface="Times New Roman"/>
                </a:rPr>
                <a:t>m()</a:t>
              </a:r>
              <a:endParaRPr lang="en-US" sz="2400" dirty="0">
                <a:solidFill>
                  <a:schemeClr val="accent5"/>
                </a:solidFill>
              </a:endParaRPr>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5" name="Google Shape;307;p29"/>
          <p:cNvSpPr/>
          <p:nvPr/>
        </p:nvSpPr>
        <p:spPr>
          <a:xfrm>
            <a:off x="1074419" y="4419599"/>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accent5"/>
              </a:solidFill>
              <a:latin typeface="Times New Roman"/>
              <a:ea typeface="Times New Roman"/>
              <a:cs typeface="Times New Roman"/>
              <a:sym typeface="Times New Roman"/>
            </a:endParaRPr>
          </a:p>
        </p:txBody>
      </p:sp>
      <p:sp>
        <p:nvSpPr>
          <p:cNvPr id="23" name="TextBox 22"/>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rgbClr val="FF0000"/>
                </a:solidFill>
                <a:latin typeface="Cambria Math" panose="02040503050406030204" pitchFamily="18" charset="0"/>
                <a:ea typeface="Cambria Math" panose="02040503050406030204" pitchFamily="18" charset="0"/>
              </a:rPr>
              <a:t>Class3</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chemeClr val="accent1"/>
                </a:solidFill>
                <a:latin typeface="Cambria Math" panose="02040503050406030204" pitchFamily="18" charset="0"/>
                <a:ea typeface="Cambria Math" panose="02040503050406030204" pitchFamily="18" charset="0"/>
              </a:rPr>
              <a:t>Class2</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2387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Binding(5/6)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53</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latin typeface="Times New Roman"/>
                  <a:ea typeface="Times New Roman"/>
                  <a:cs typeface="Times New Roman"/>
                  <a:sym typeface="Times New Roman"/>
                </a:rPr>
                <a:t>Class</a:t>
              </a:r>
              <a:r>
                <a:rPr lang="en-US" sz="2400" b="0" i="0" u="none" baseline="-25000" dirty="0" err="1">
                  <a:latin typeface="Times New Roman"/>
                  <a:ea typeface="Times New Roman"/>
                  <a:cs typeface="Times New Roman"/>
                  <a:sym typeface="Times New Roman"/>
                </a:rPr>
                <a:t>n</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latin typeface="Times New Roman"/>
                  <a:ea typeface="Times New Roman"/>
                  <a:cs typeface="Times New Roman"/>
                  <a:sym typeface="Times New Roman"/>
                </a:rPr>
                <a:t>m()</a:t>
              </a:r>
              <a:endParaRPr dirty="0"/>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latin typeface="Times New Roman"/>
                  <a:ea typeface="Times New Roman"/>
                  <a:cs typeface="Times New Roman"/>
                  <a:sym typeface="Times New Roman"/>
                </a:rPr>
                <a:t>Class</a:t>
              </a:r>
              <a:r>
                <a:rPr lang="en-US" sz="2400" baseline="-25000" dirty="0">
                  <a:latin typeface="Times New Roman"/>
                  <a:ea typeface="Times New Roman"/>
                  <a:cs typeface="Times New Roman"/>
                  <a:sym typeface="Times New Roman"/>
                </a:rPr>
                <a:t>3</a:t>
              </a:r>
              <a:endParaRPr lang="en-US" sz="2400" dirty="0"/>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latin typeface="Times New Roman"/>
                  <a:ea typeface="Times New Roman"/>
                  <a:cs typeface="Times New Roman"/>
                  <a:sym typeface="Times New Roman"/>
                </a:rPr>
                <a:t>Class</a:t>
              </a:r>
              <a:r>
                <a:rPr lang="en-US" sz="2400" baseline="-25000" dirty="0">
                  <a:latin typeface="Times New Roman"/>
                  <a:ea typeface="Times New Roman"/>
                  <a:cs typeface="Times New Roman"/>
                  <a:sym typeface="Times New Roman"/>
                </a:rPr>
                <a:t>2</a:t>
              </a:r>
              <a:endParaRPr lang="en-US" sz="2400" dirty="0"/>
            </a:p>
            <a:p>
              <a:pPr lvl="0" algn="ctr">
                <a:buClr>
                  <a:schemeClr val="dk1"/>
                </a:buClr>
                <a:buSzPts val="1600"/>
              </a:pPr>
              <a:r>
                <a:rPr lang="en-US" sz="1600" dirty="0">
                  <a:latin typeface="Times New Roman"/>
                  <a:ea typeface="Times New Roman"/>
                  <a:cs typeface="Times New Roman"/>
                  <a:sym typeface="Times New Roman"/>
                </a:rPr>
                <a:t>m()</a:t>
              </a:r>
              <a:endParaRPr lang="en-US" sz="2400" dirty="0"/>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latin typeface="Times New Roman"/>
                  <a:ea typeface="Times New Roman"/>
                  <a:cs typeface="Times New Roman"/>
                  <a:sym typeface="Times New Roman"/>
                </a:rPr>
                <a:t>Class</a:t>
              </a:r>
              <a:r>
                <a:rPr lang="en-US" sz="2400" baseline="-25000" dirty="0">
                  <a:latin typeface="Times New Roman"/>
                  <a:ea typeface="Times New Roman"/>
                  <a:cs typeface="Times New Roman"/>
                  <a:sym typeface="Times New Roman"/>
                </a:rPr>
                <a:t>1</a:t>
              </a:r>
              <a:endParaRPr lang="en-US" sz="2400" dirty="0"/>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5" name="Google Shape;307;p29"/>
          <p:cNvSpPr/>
          <p:nvPr/>
        </p:nvSpPr>
        <p:spPr>
          <a:xfrm>
            <a:off x="1074419" y="4419599"/>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latin typeface="Times New Roman"/>
              <a:ea typeface="Times New Roman"/>
              <a:cs typeface="Times New Roman"/>
              <a:sym typeface="Times New Roman"/>
            </a:endParaRPr>
          </a:p>
        </p:txBody>
      </p:sp>
      <p:sp>
        <p:nvSpPr>
          <p:cNvPr id="23" name="TextBox 22"/>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rgbClr val="FF0000"/>
                </a:solidFill>
                <a:latin typeface="Cambria Math" panose="02040503050406030204" pitchFamily="18" charset="0"/>
                <a:ea typeface="Cambria Math" panose="02040503050406030204" pitchFamily="18" charset="0"/>
              </a:rPr>
              <a:t>Class3</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chemeClr val="accent1"/>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30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Binding(6/6)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54</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accent5"/>
                  </a:solidFill>
                  <a:latin typeface="Times New Roman"/>
                  <a:ea typeface="Times New Roman"/>
                  <a:cs typeface="Times New Roman"/>
                  <a:sym typeface="Times New Roman"/>
                </a:rPr>
                <a:t>Class</a:t>
              </a:r>
              <a:r>
                <a:rPr lang="en-US" sz="2400" b="0" i="0" u="none" baseline="-25000" dirty="0" err="1">
                  <a:solidFill>
                    <a:schemeClr val="accent5"/>
                  </a:solidFill>
                  <a:latin typeface="Times New Roman"/>
                  <a:ea typeface="Times New Roman"/>
                  <a:cs typeface="Times New Roman"/>
                  <a:sym typeface="Times New Roman"/>
                </a:rPr>
                <a:t>n</a:t>
              </a:r>
              <a:endParaRPr dirty="0">
                <a:solidFill>
                  <a:schemeClr val="accent5"/>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accent5"/>
                  </a:solidFill>
                  <a:latin typeface="Times New Roman"/>
                  <a:ea typeface="Times New Roman"/>
                  <a:cs typeface="Times New Roman"/>
                  <a:sym typeface="Times New Roman"/>
                </a:rPr>
                <a:t>m()</a:t>
              </a:r>
              <a:endParaRPr dirty="0">
                <a:solidFill>
                  <a:schemeClr val="accent5"/>
                </a:solidFill>
              </a:endParaRPr>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3</a:t>
              </a:r>
              <a:endParaRPr lang="en-US" sz="2400" dirty="0">
                <a:solidFill>
                  <a:schemeClr val="accent5"/>
                </a:solidFill>
              </a:endParaRPr>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2</a:t>
              </a:r>
              <a:endParaRPr lang="en-US" sz="2400" dirty="0">
                <a:solidFill>
                  <a:schemeClr val="accent5"/>
                </a:solidFill>
              </a:endParaRPr>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1</a:t>
              </a:r>
              <a:endParaRPr lang="en-US" sz="2400" dirty="0">
                <a:solidFill>
                  <a:schemeClr val="accent5"/>
                </a:solidFill>
              </a:endParaRPr>
            </a:p>
            <a:p>
              <a:pPr lvl="0" algn="ctr">
                <a:buClr>
                  <a:schemeClr val="dk1"/>
                </a:buClr>
                <a:buSzPts val="1600"/>
              </a:pPr>
              <a:r>
                <a:rPr lang="en-US" sz="1600" dirty="0">
                  <a:solidFill>
                    <a:schemeClr val="accent5"/>
                  </a:solidFill>
                  <a:latin typeface="Times New Roman"/>
                  <a:ea typeface="Times New Roman"/>
                  <a:cs typeface="Times New Roman"/>
                  <a:sym typeface="Times New Roman"/>
                </a:rPr>
                <a:t>m()</a:t>
              </a:r>
              <a:endParaRPr lang="en-US" sz="2400" dirty="0">
                <a:solidFill>
                  <a:schemeClr val="accent5"/>
                </a:solidFill>
              </a:endParaRPr>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5" name="Google Shape;307;p29"/>
          <p:cNvSpPr/>
          <p:nvPr/>
        </p:nvSpPr>
        <p:spPr>
          <a:xfrm>
            <a:off x="1056640" y="2317120"/>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accent5"/>
              </a:solidFill>
              <a:latin typeface="Times New Roman"/>
              <a:ea typeface="Times New Roman"/>
              <a:cs typeface="Times New Roman"/>
              <a:sym typeface="Times New Roman"/>
            </a:endParaRPr>
          </a:p>
        </p:txBody>
      </p:sp>
      <p:sp>
        <p:nvSpPr>
          <p:cNvPr id="23" name="TextBox 22"/>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rgbClr val="FF0000"/>
                </a:solidFill>
                <a:latin typeface="Cambria Math" panose="02040503050406030204" pitchFamily="18" charset="0"/>
                <a:ea typeface="Cambria Math" panose="02040503050406030204" pitchFamily="18" charset="0"/>
              </a:rPr>
              <a:t>Class3</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rgbClr val="FF0000"/>
                </a:solidFill>
                <a:latin typeface="Cambria Math" panose="02040503050406030204" pitchFamily="18" charset="0"/>
                <a:ea typeface="Cambria Math" panose="02040503050406030204" pitchFamily="18" charset="0"/>
              </a:rPr>
              <a:t>Class2</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069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72672" y="3664855"/>
            <a:ext cx="3651451" cy="2730481"/>
          </a:xfrm>
          <a:prstGeom prst="rect">
            <a:avLst/>
          </a:prstGeom>
        </p:spPr>
      </p:pic>
      <p:sp>
        <p:nvSpPr>
          <p:cNvPr id="3" name="Title 2"/>
          <p:cNvSpPr>
            <a:spLocks noGrp="1"/>
          </p:cNvSpPr>
          <p:nvPr>
            <p:ph type="ctrTitle"/>
          </p:nvPr>
        </p:nvSpPr>
        <p:spPr/>
        <p:txBody>
          <a:bodyPr/>
          <a:lstStyle/>
          <a:p>
            <a:r>
              <a:rPr lang="en-US" dirty="0"/>
              <a:t>Binding: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55</a:t>
            </a:fld>
            <a:endParaRPr lang="en-US"/>
          </a:p>
        </p:txBody>
      </p:sp>
      <p:sp>
        <p:nvSpPr>
          <p:cNvPr id="9" name="Rectangle 8"/>
          <p:cNvSpPr/>
          <p:nvPr/>
        </p:nvSpPr>
        <p:spPr>
          <a:xfrm>
            <a:off x="5269974" y="3752388"/>
            <a:ext cx="3786053" cy="707886"/>
          </a:xfrm>
          <a:prstGeom prst="rect">
            <a:avLst/>
          </a:prstGeom>
          <a:ln>
            <a:solidFill>
              <a:srgbClr val="FF0000"/>
            </a:solidFill>
          </a:ln>
        </p:spPr>
        <p:txBody>
          <a:bodyPr wrap="square">
            <a:spAutoFit/>
          </a:bodyPr>
          <a:lstStyle/>
          <a:p>
            <a:r>
              <a:rPr lang="en-US" sz="2000" dirty="0">
                <a:latin typeface="Garamond" panose="02020404030301010803" pitchFamily="18" charset="0"/>
              </a:rPr>
              <a:t>The static method in </a:t>
            </a:r>
            <a:r>
              <a:rPr lang="en-US" sz="2000" dirty="0" err="1">
                <a:solidFill>
                  <a:srgbClr val="FF0000"/>
                </a:solidFill>
                <a:latin typeface="Garamond" panose="02020404030301010803" pitchFamily="18" charset="0"/>
              </a:rPr>
              <a:t>SuperClass</a:t>
            </a:r>
            <a:endParaRPr lang="en-US" sz="2000" dirty="0">
              <a:solidFill>
                <a:srgbClr val="FF0000"/>
              </a:solidFill>
              <a:latin typeface="Garamond" panose="02020404030301010803" pitchFamily="18" charset="0"/>
            </a:endParaRPr>
          </a:p>
          <a:p>
            <a:r>
              <a:rPr lang="en-US" sz="2000" dirty="0">
                <a:latin typeface="Garamond" panose="02020404030301010803" pitchFamily="18" charset="0"/>
              </a:rPr>
              <a:t>The instance method in </a:t>
            </a:r>
            <a:r>
              <a:rPr lang="en-US" sz="2000" dirty="0" err="1">
                <a:solidFill>
                  <a:srgbClr val="FF0000"/>
                </a:solidFill>
                <a:latin typeface="Garamond" panose="02020404030301010803" pitchFamily="18" charset="0"/>
              </a:rPr>
              <a:t>SuperClass</a:t>
            </a:r>
            <a:endParaRPr lang="en-US" sz="2000" dirty="0">
              <a:solidFill>
                <a:srgbClr val="FF0000"/>
              </a:solidFill>
              <a:latin typeface="Garamond" panose="02020404030301010803" pitchFamily="18" charset="0"/>
            </a:endParaRPr>
          </a:p>
        </p:txBody>
      </p:sp>
      <p:sp>
        <p:nvSpPr>
          <p:cNvPr id="11" name="Rectangle 10"/>
          <p:cNvSpPr/>
          <p:nvPr/>
        </p:nvSpPr>
        <p:spPr>
          <a:xfrm>
            <a:off x="5269974" y="4624361"/>
            <a:ext cx="3786053" cy="707886"/>
          </a:xfrm>
          <a:prstGeom prst="rect">
            <a:avLst/>
          </a:prstGeom>
          <a:ln>
            <a:solidFill>
              <a:srgbClr val="00B050"/>
            </a:solidFill>
          </a:ln>
        </p:spPr>
        <p:txBody>
          <a:bodyPr wrap="square">
            <a:spAutoFit/>
          </a:bodyPr>
          <a:lstStyle/>
          <a:p>
            <a:r>
              <a:rPr lang="en-US" sz="2000" dirty="0">
                <a:latin typeface="Garamond" panose="02020404030301010803" pitchFamily="18" charset="0"/>
              </a:rPr>
              <a:t>The static method in </a:t>
            </a:r>
            <a:r>
              <a:rPr lang="en-US" sz="2000" dirty="0" err="1">
                <a:solidFill>
                  <a:srgbClr val="45B451"/>
                </a:solidFill>
                <a:latin typeface="Garamond" panose="02020404030301010803" pitchFamily="18" charset="0"/>
              </a:rPr>
              <a:t>SubClass</a:t>
            </a:r>
            <a:endParaRPr lang="en-US" sz="2000" dirty="0">
              <a:solidFill>
                <a:srgbClr val="45B451"/>
              </a:solidFill>
              <a:latin typeface="Garamond" panose="02020404030301010803" pitchFamily="18" charset="0"/>
            </a:endParaRPr>
          </a:p>
          <a:p>
            <a:r>
              <a:rPr lang="en-US" sz="2000" dirty="0">
                <a:latin typeface="Garamond" panose="02020404030301010803" pitchFamily="18" charset="0"/>
              </a:rPr>
              <a:t>The instance method in </a:t>
            </a:r>
            <a:r>
              <a:rPr lang="en-US" sz="2000" dirty="0" err="1">
                <a:solidFill>
                  <a:srgbClr val="45B451"/>
                </a:solidFill>
                <a:latin typeface="Garamond" panose="02020404030301010803" pitchFamily="18" charset="0"/>
              </a:rPr>
              <a:t>SubClass</a:t>
            </a:r>
            <a:endParaRPr lang="en-US" sz="2000" dirty="0">
              <a:solidFill>
                <a:srgbClr val="45B451"/>
              </a:solidFill>
              <a:latin typeface="Garamond" panose="02020404030301010803" pitchFamily="18" charset="0"/>
            </a:endParaRPr>
          </a:p>
        </p:txBody>
      </p:sp>
      <p:sp>
        <p:nvSpPr>
          <p:cNvPr id="12" name="Rectangle 11"/>
          <p:cNvSpPr/>
          <p:nvPr/>
        </p:nvSpPr>
        <p:spPr>
          <a:xfrm>
            <a:off x="5269974" y="5496334"/>
            <a:ext cx="3757604" cy="707886"/>
          </a:xfrm>
          <a:prstGeom prst="rect">
            <a:avLst/>
          </a:prstGeom>
          <a:ln>
            <a:solidFill>
              <a:schemeClr val="accent5"/>
            </a:solidFill>
          </a:ln>
        </p:spPr>
        <p:txBody>
          <a:bodyPr wrap="square">
            <a:spAutoFit/>
          </a:bodyPr>
          <a:lstStyle/>
          <a:p>
            <a:r>
              <a:rPr lang="en-US" sz="2000" dirty="0">
                <a:latin typeface="Garamond" panose="02020404030301010803" pitchFamily="18" charset="0"/>
              </a:rPr>
              <a:t>The static method in </a:t>
            </a:r>
            <a:r>
              <a:rPr lang="en-US" sz="2000" dirty="0" err="1">
                <a:solidFill>
                  <a:schemeClr val="accent5"/>
                </a:solidFill>
                <a:latin typeface="Garamond" panose="02020404030301010803" pitchFamily="18" charset="0"/>
              </a:rPr>
              <a:t>SuperClass</a:t>
            </a:r>
            <a:endParaRPr lang="en-US" sz="2000" dirty="0">
              <a:solidFill>
                <a:schemeClr val="accent5"/>
              </a:solidFill>
              <a:latin typeface="Garamond" panose="02020404030301010803" pitchFamily="18" charset="0"/>
            </a:endParaRPr>
          </a:p>
          <a:p>
            <a:r>
              <a:rPr lang="en-US" sz="2000" dirty="0">
                <a:latin typeface="Garamond" panose="02020404030301010803" pitchFamily="18" charset="0"/>
              </a:rPr>
              <a:t>The instance method in </a:t>
            </a:r>
            <a:r>
              <a:rPr lang="en-US" sz="2000" dirty="0" err="1">
                <a:solidFill>
                  <a:schemeClr val="accent5"/>
                </a:solidFill>
                <a:latin typeface="Garamond" panose="02020404030301010803" pitchFamily="18" charset="0"/>
              </a:rPr>
              <a:t>SubClass</a:t>
            </a:r>
            <a:endParaRPr lang="en-US" sz="2000" dirty="0">
              <a:solidFill>
                <a:schemeClr val="accent5"/>
              </a:solidFill>
              <a:latin typeface="Garamond" panose="02020404030301010803" pitchFamily="18" charset="0"/>
            </a:endParaRPr>
          </a:p>
        </p:txBody>
      </p:sp>
      <p:sp>
        <p:nvSpPr>
          <p:cNvPr id="13" name="Rectangle 12"/>
          <p:cNvSpPr/>
          <p:nvPr/>
        </p:nvSpPr>
        <p:spPr>
          <a:xfrm>
            <a:off x="1146614" y="4090907"/>
            <a:ext cx="3070160" cy="546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46614" y="5507513"/>
            <a:ext cx="3070160" cy="54633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53963" y="4732572"/>
            <a:ext cx="3070160" cy="54633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902070" y="950503"/>
            <a:ext cx="4241930" cy="369332"/>
          </a:xfrm>
          <a:prstGeom prst="rect">
            <a:avLst/>
          </a:prstGeom>
          <a:noFill/>
        </p:spPr>
        <p:txBody>
          <a:bodyPr wrap="none" rtlCol="0">
            <a:spAutoFit/>
          </a:bodyPr>
          <a:lstStyle/>
          <a:p>
            <a:r>
              <a:rPr lang="en-US" b="1" dirty="0">
                <a:latin typeface="Garamond" panose="02020404030301010803" pitchFamily="18" charset="0"/>
              </a:rPr>
              <a:t>What is the output of the following code?</a:t>
            </a:r>
          </a:p>
        </p:txBody>
      </p:sp>
      <p:pic>
        <p:nvPicPr>
          <p:cNvPr id="5" name="Picture 4"/>
          <p:cNvPicPr>
            <a:picLocks noChangeAspect="1"/>
          </p:cNvPicPr>
          <p:nvPr/>
        </p:nvPicPr>
        <p:blipFill>
          <a:blip r:embed="rId3"/>
          <a:stretch>
            <a:fillRect/>
          </a:stretch>
        </p:blipFill>
        <p:spPr>
          <a:xfrm>
            <a:off x="314469" y="950503"/>
            <a:ext cx="3993060" cy="2593259"/>
          </a:xfrm>
          <a:prstGeom prst="rect">
            <a:avLst/>
          </a:prstGeom>
        </p:spPr>
      </p:pic>
    </p:spTree>
    <p:extLst>
      <p:ext uri="{BB962C8B-B14F-4D97-AF65-F5344CB8AC3E}">
        <p14:creationId xmlns:p14="http://schemas.microsoft.com/office/powerpoint/2010/main" val="283070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Casting Objects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56</a:t>
            </a:fld>
            <a:endParaRPr lang="en-US"/>
          </a:p>
        </p:txBody>
      </p:sp>
      <p:sp>
        <p:nvSpPr>
          <p:cNvPr id="19" name="Content Placeholder 18"/>
          <p:cNvSpPr>
            <a:spLocks noGrp="1"/>
          </p:cNvSpPr>
          <p:nvPr>
            <p:ph idx="1"/>
          </p:nvPr>
        </p:nvSpPr>
        <p:spPr>
          <a:xfrm>
            <a:off x="300182" y="1071415"/>
            <a:ext cx="8529349" cy="5179436"/>
          </a:xfrm>
        </p:spPr>
        <p:txBody>
          <a:bodyPr>
            <a:normAutofit/>
          </a:bodyPr>
          <a:lstStyle/>
          <a:p>
            <a:r>
              <a:rPr lang="en-US" sz="2400" dirty="0"/>
              <a:t>Conversion of one type to another type implicitly or explicitly.</a:t>
            </a:r>
          </a:p>
          <a:p>
            <a:pPr lvl="1"/>
            <a:r>
              <a:rPr lang="en-US" sz="1600" dirty="0" err="1"/>
              <a:t>int</a:t>
            </a:r>
            <a:r>
              <a:rPr lang="en-US" sz="1600" dirty="0"/>
              <a:t> to double.</a:t>
            </a:r>
          </a:p>
          <a:p>
            <a:pPr lvl="1"/>
            <a:r>
              <a:rPr lang="en-US" sz="1600" dirty="0"/>
              <a:t>Child object or parent to another.</a:t>
            </a:r>
          </a:p>
          <a:p>
            <a:r>
              <a:rPr lang="en-US" sz="2400" dirty="0"/>
              <a:t>We use casting operators to convert variables of one primitive type to another.</a:t>
            </a:r>
          </a:p>
        </p:txBody>
      </p:sp>
      <p:sp>
        <p:nvSpPr>
          <p:cNvPr id="21" name="Rectangle 20"/>
          <p:cNvSpPr/>
          <p:nvPr/>
        </p:nvSpPr>
        <p:spPr>
          <a:xfrm>
            <a:off x="690591" y="3577598"/>
            <a:ext cx="4899056" cy="2246769"/>
          </a:xfrm>
          <a:prstGeom prst="rect">
            <a:avLst/>
          </a:prstGeom>
        </p:spPr>
        <p:txBody>
          <a:bodyPr wrap="square">
            <a:spAutoFit/>
          </a:bodyPr>
          <a:lstStyle/>
          <a:p>
            <a:pPr lvl="0">
              <a:buClr>
                <a:schemeClr val="dk1"/>
              </a:buClr>
              <a:buSzPts val="2000"/>
            </a:pPr>
            <a:r>
              <a:rPr lang="en-US" sz="1400" b="1" dirty="0">
                <a:solidFill>
                  <a:schemeClr val="accent1"/>
                </a:solidFill>
                <a:latin typeface="Courier New" panose="02070309020205020404" pitchFamily="49" charset="0"/>
                <a:ea typeface="Trebuchet MS"/>
                <a:cs typeface="Courier New" panose="02070309020205020404" pitchFamily="49" charset="0"/>
                <a:sym typeface="Trebuchet MS"/>
              </a:rPr>
              <a:t>class</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Test{ </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public static void main(String </a:t>
            </a:r>
            <a:r>
              <a:rPr lang="en-US" sz="1400" b="1" dirty="0" err="1">
                <a:solidFill>
                  <a:schemeClr val="dk1"/>
                </a:solidFill>
                <a:latin typeface="Courier New" panose="02070309020205020404" pitchFamily="49" charset="0"/>
                <a:ea typeface="Trebuchet MS"/>
                <a:cs typeface="Courier New" panose="02070309020205020404" pitchFamily="49" charset="0"/>
                <a:sym typeface="Trebuchet MS"/>
              </a:rPr>
              <a:t>args</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r>
              <a:rPr lang="en-US" sz="1400" b="1" dirty="0">
                <a:solidFill>
                  <a:schemeClr val="accent5"/>
                </a:solidFill>
                <a:latin typeface="Courier New" panose="02070309020205020404" pitchFamily="49" charset="0"/>
                <a:ea typeface="Trebuchet MS"/>
                <a:cs typeface="Courier New" panose="02070309020205020404" pitchFamily="49" charset="0"/>
                <a:sym typeface="Trebuchet MS"/>
              </a:rPr>
              <a:t>double</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d;</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r>
              <a:rPr lang="en-US" sz="1400" b="1" dirty="0" err="1">
                <a:solidFill>
                  <a:schemeClr val="accent5"/>
                </a:solidFill>
                <a:latin typeface="Courier New" panose="02070309020205020404" pitchFamily="49" charset="0"/>
                <a:ea typeface="Trebuchet MS"/>
                <a:cs typeface="Courier New" panose="02070309020205020404" pitchFamily="49" charset="0"/>
                <a:sym typeface="Trebuchet MS"/>
              </a:rPr>
              <a:t>int</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r>
              <a:rPr lang="en-US" sz="1400" b="1" dirty="0" err="1">
                <a:solidFill>
                  <a:schemeClr val="dk1"/>
                </a:solidFill>
                <a:latin typeface="Courier New" panose="02070309020205020404" pitchFamily="49" charset="0"/>
                <a:ea typeface="Trebuchet MS"/>
                <a:cs typeface="Courier New" panose="02070309020205020404" pitchFamily="49" charset="0"/>
                <a:sym typeface="Trebuchet MS"/>
              </a:rPr>
              <a:t>i</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a:t>
            </a:r>
          </a:p>
          <a:p>
            <a:pPr lvl="0">
              <a:buClr>
                <a:schemeClr val="dk1"/>
              </a:buClr>
              <a:buSzPts val="2000"/>
            </a:pP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p>
          <a:p>
            <a:pPr lvl="0">
              <a:buClr>
                <a:schemeClr val="dk1"/>
              </a:buClr>
              <a:buSzPts val="2000"/>
            </a:pP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d = 13;                  </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r>
              <a:rPr lang="en-US" sz="1400" b="1" dirty="0" err="1">
                <a:solidFill>
                  <a:schemeClr val="dk1"/>
                </a:solidFill>
                <a:latin typeface="Courier New" panose="02070309020205020404" pitchFamily="49" charset="0"/>
                <a:ea typeface="Trebuchet MS"/>
                <a:cs typeface="Courier New" panose="02070309020205020404" pitchFamily="49" charset="0"/>
                <a:sym typeface="Trebuchet MS"/>
              </a:rPr>
              <a:t>i</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 45.6;               </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r>
              <a:rPr lang="en-US" sz="1400" b="1" dirty="0" err="1">
                <a:solidFill>
                  <a:schemeClr val="dk1"/>
                </a:solidFill>
                <a:latin typeface="Courier New" panose="02070309020205020404" pitchFamily="49" charset="0"/>
                <a:ea typeface="Trebuchet MS"/>
                <a:cs typeface="Courier New" panose="02070309020205020404" pitchFamily="49" charset="0"/>
                <a:sym typeface="Trebuchet MS"/>
              </a:rPr>
              <a:t>i</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 (</a:t>
            </a:r>
            <a:r>
              <a:rPr lang="en-US" sz="1400" b="1" dirty="0" err="1">
                <a:solidFill>
                  <a:schemeClr val="dk1"/>
                </a:solidFill>
                <a:latin typeface="Courier New" panose="02070309020205020404" pitchFamily="49" charset="0"/>
                <a:ea typeface="Trebuchet MS"/>
                <a:cs typeface="Courier New" panose="02070309020205020404" pitchFamily="49" charset="0"/>
                <a:sym typeface="Trebuchet MS"/>
              </a:rPr>
              <a:t>int</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45.6;</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a:t>
            </a:r>
            <a:endParaRPr lang="en-US" sz="1400" b="1" dirty="0">
              <a:latin typeface="Courier New" panose="02070309020205020404" pitchFamily="49" charset="0"/>
              <a:cs typeface="Courier New" panose="02070309020205020404" pitchFamily="49" charset="0"/>
            </a:endParaRPr>
          </a:p>
        </p:txBody>
      </p:sp>
      <p:grpSp>
        <p:nvGrpSpPr>
          <p:cNvPr id="2" name="Group 1"/>
          <p:cNvGrpSpPr/>
          <p:nvPr/>
        </p:nvGrpSpPr>
        <p:grpSpPr>
          <a:xfrm>
            <a:off x="1068197" y="4649566"/>
            <a:ext cx="609600" cy="895909"/>
            <a:chOff x="4072890" y="3389237"/>
            <a:chExt cx="609600" cy="895909"/>
          </a:xfrm>
        </p:grpSpPr>
        <p:sp>
          <p:nvSpPr>
            <p:cNvPr id="22" name="Google Shape;589;p50"/>
            <p:cNvSpPr txBox="1"/>
            <p:nvPr/>
          </p:nvSpPr>
          <p:spPr>
            <a:xfrm>
              <a:off x="4072890" y="3885096"/>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000"/>
                <a:buFont typeface="Times New Roman"/>
                <a:buNone/>
              </a:pPr>
              <a:r>
                <a:rPr lang="en-US" sz="1200" b="1" i="0" u="none" dirty="0">
                  <a:solidFill>
                    <a:srgbClr val="00B050"/>
                  </a:solidFill>
                  <a:latin typeface="Times New Roman"/>
                  <a:ea typeface="Times New Roman"/>
                  <a:cs typeface="Times New Roman"/>
                  <a:sym typeface="Times New Roman"/>
                </a:rPr>
                <a:t>√</a:t>
              </a:r>
              <a:endParaRPr sz="1100" dirty="0">
                <a:solidFill>
                  <a:srgbClr val="00B050"/>
                </a:solidFill>
              </a:endParaRPr>
            </a:p>
          </p:txBody>
        </p:sp>
        <p:sp>
          <p:nvSpPr>
            <p:cNvPr id="23" name="Google Shape;589;p50"/>
            <p:cNvSpPr txBox="1"/>
            <p:nvPr/>
          </p:nvSpPr>
          <p:spPr>
            <a:xfrm>
              <a:off x="4072890" y="3389237"/>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000"/>
                <a:buFont typeface="Times New Roman"/>
                <a:buNone/>
              </a:pPr>
              <a:r>
                <a:rPr lang="en-US" sz="1200" b="1" i="0" u="none" dirty="0">
                  <a:solidFill>
                    <a:srgbClr val="00B050"/>
                  </a:solidFill>
                  <a:latin typeface="Times New Roman"/>
                  <a:ea typeface="Times New Roman"/>
                  <a:cs typeface="Times New Roman"/>
                  <a:sym typeface="Times New Roman"/>
                </a:rPr>
                <a:t>√</a:t>
              </a:r>
              <a:endParaRPr sz="1100" dirty="0">
                <a:solidFill>
                  <a:srgbClr val="00B050"/>
                </a:solidFill>
              </a:endParaRPr>
            </a:p>
          </p:txBody>
        </p:sp>
        <p:sp>
          <p:nvSpPr>
            <p:cNvPr id="24" name="Google Shape;589;p50"/>
            <p:cNvSpPr txBox="1"/>
            <p:nvPr/>
          </p:nvSpPr>
          <p:spPr>
            <a:xfrm>
              <a:off x="4072890" y="3647249"/>
              <a:ext cx="609600" cy="400050"/>
            </a:xfrm>
            <a:prstGeom prst="rect">
              <a:avLst/>
            </a:prstGeom>
            <a:noFill/>
            <a:ln>
              <a:noFill/>
            </a:ln>
          </p:spPr>
          <p:txBody>
            <a:bodyPr spcFirstLastPara="1" wrap="square" lIns="91425" tIns="45700" rIns="91425" bIns="45700" anchor="t" anchorCtr="0">
              <a:noAutofit/>
            </a:bodyPr>
            <a:lstStyle/>
            <a:p>
              <a:pPr lvl="0" algn="ctr">
                <a:buClr>
                  <a:srgbClr val="FF0000"/>
                </a:buClr>
                <a:buSzPts val="2000"/>
              </a:pPr>
              <a:r>
                <a:rPr lang="en-US" sz="1200" b="1" dirty="0">
                  <a:solidFill>
                    <a:srgbClr val="FF0000"/>
                  </a:solidFill>
                  <a:latin typeface="Times New Roman"/>
                  <a:ea typeface="Times New Roman"/>
                  <a:cs typeface="Times New Roman"/>
                  <a:sym typeface="Times New Roman"/>
                </a:rPr>
                <a:t>X</a:t>
              </a:r>
              <a:endParaRPr lang="en-US" sz="1200" dirty="0"/>
            </a:p>
          </p:txBody>
        </p:sp>
      </p:grpSp>
      <p:grpSp>
        <p:nvGrpSpPr>
          <p:cNvPr id="12" name="Group 11"/>
          <p:cNvGrpSpPr/>
          <p:nvPr/>
        </p:nvGrpSpPr>
        <p:grpSpPr>
          <a:xfrm>
            <a:off x="4232233" y="5252742"/>
            <a:ext cx="3162343" cy="1147123"/>
            <a:chOff x="1963597" y="5068880"/>
            <a:chExt cx="3162343" cy="1147123"/>
          </a:xfrm>
        </p:grpSpPr>
        <p:sp>
          <p:nvSpPr>
            <p:cNvPr id="25" name="Rectangle 24"/>
            <p:cNvSpPr/>
            <p:nvPr/>
          </p:nvSpPr>
          <p:spPr>
            <a:xfrm>
              <a:off x="1963597" y="5721866"/>
              <a:ext cx="2106667" cy="369332"/>
            </a:xfrm>
            <a:prstGeom prst="rect">
              <a:avLst/>
            </a:prstGeom>
          </p:spPr>
          <p:txBody>
            <a:bodyPr wrap="none">
              <a:spAutoFit/>
            </a:bodyPr>
            <a:lstStyle/>
            <a:p>
              <a:r>
                <a:rPr lang="en-US" b="1" dirty="0">
                  <a:latin typeface="Garamond" panose="02020404030301010803" pitchFamily="18" charset="0"/>
                </a:rPr>
                <a:t>Child</a:t>
              </a:r>
              <a:r>
                <a:rPr lang="en-US" b="1" dirty="0">
                  <a:solidFill>
                    <a:srgbClr val="FF0000"/>
                  </a:solidFill>
                  <a:latin typeface="Garamond" panose="02020404030301010803" pitchFamily="18" charset="0"/>
                </a:rPr>
                <a:t> c = </a:t>
              </a:r>
              <a:r>
                <a:rPr lang="en-US" b="1" dirty="0">
                  <a:latin typeface="Garamond" panose="02020404030301010803" pitchFamily="18" charset="0"/>
                </a:rPr>
                <a:t>(Child) p;</a:t>
              </a:r>
            </a:p>
          </p:txBody>
        </p:sp>
        <p:sp>
          <p:nvSpPr>
            <p:cNvPr id="26" name="Rectangle 25"/>
            <p:cNvSpPr/>
            <p:nvPr/>
          </p:nvSpPr>
          <p:spPr>
            <a:xfrm>
              <a:off x="1983557" y="5068880"/>
              <a:ext cx="2498441" cy="369332"/>
            </a:xfrm>
            <a:prstGeom prst="rect">
              <a:avLst/>
            </a:prstGeom>
          </p:spPr>
          <p:txBody>
            <a:bodyPr wrap="none">
              <a:spAutoFit/>
            </a:bodyPr>
            <a:lstStyle/>
            <a:p>
              <a:r>
                <a:rPr lang="en-US" b="1" dirty="0">
                  <a:latin typeface="Garamond" panose="02020404030301010803" pitchFamily="18" charset="0"/>
                </a:rPr>
                <a:t>Parent</a:t>
              </a:r>
              <a:r>
                <a:rPr lang="en-US" b="1" dirty="0">
                  <a:solidFill>
                    <a:srgbClr val="FF0000"/>
                  </a:solidFill>
                  <a:latin typeface="Garamond" panose="02020404030301010803" pitchFamily="18" charset="0"/>
                </a:rPr>
                <a:t> p = </a:t>
              </a:r>
              <a:r>
                <a:rPr lang="en-US" b="1" dirty="0">
                  <a:solidFill>
                    <a:schemeClr val="accent5"/>
                  </a:solidFill>
                  <a:latin typeface="Garamond" panose="02020404030301010803" pitchFamily="18" charset="0"/>
                </a:rPr>
                <a:t>new</a:t>
              </a:r>
              <a:r>
                <a:rPr lang="en-US" b="1" dirty="0">
                  <a:solidFill>
                    <a:srgbClr val="FF0000"/>
                  </a:solidFill>
                  <a:latin typeface="Garamond" panose="02020404030301010803" pitchFamily="18" charset="0"/>
                </a:rPr>
                <a:t> </a:t>
              </a:r>
              <a:r>
                <a:rPr lang="en-US" b="1" dirty="0">
                  <a:latin typeface="Garamond" panose="02020404030301010803" pitchFamily="18" charset="0"/>
                </a:rPr>
                <a:t>Child();</a:t>
              </a:r>
            </a:p>
          </p:txBody>
        </p:sp>
        <p:sp>
          <p:nvSpPr>
            <p:cNvPr id="27" name="Rectangle 26"/>
            <p:cNvSpPr/>
            <p:nvPr/>
          </p:nvSpPr>
          <p:spPr>
            <a:xfrm>
              <a:off x="1983557" y="5398730"/>
              <a:ext cx="1404552" cy="369332"/>
            </a:xfrm>
            <a:prstGeom prst="rect">
              <a:avLst/>
            </a:prstGeom>
          </p:spPr>
          <p:txBody>
            <a:bodyPr wrap="none">
              <a:spAutoFit/>
            </a:bodyPr>
            <a:lstStyle/>
            <a:p>
              <a:r>
                <a:rPr lang="en-US" b="1" dirty="0">
                  <a:latin typeface="Garamond" panose="02020404030301010803" pitchFamily="18" charset="0"/>
                </a:rPr>
                <a:t>Child</a:t>
              </a:r>
              <a:r>
                <a:rPr lang="en-US" b="1" dirty="0">
                  <a:solidFill>
                    <a:srgbClr val="FF0000"/>
                  </a:solidFill>
                  <a:latin typeface="Garamond" panose="02020404030301010803" pitchFamily="18" charset="0"/>
                </a:rPr>
                <a:t> c =  p;</a:t>
              </a:r>
            </a:p>
          </p:txBody>
        </p:sp>
        <p:grpSp>
          <p:nvGrpSpPr>
            <p:cNvPr id="28" name="Group 27"/>
            <p:cNvGrpSpPr/>
            <p:nvPr/>
          </p:nvGrpSpPr>
          <p:grpSpPr>
            <a:xfrm>
              <a:off x="4366004" y="5091724"/>
              <a:ext cx="759936" cy="1124279"/>
              <a:chOff x="3901624" y="3294267"/>
              <a:chExt cx="759936" cy="1124279"/>
            </a:xfrm>
          </p:grpSpPr>
          <p:sp>
            <p:nvSpPr>
              <p:cNvPr id="29" name="Google Shape;589;p50"/>
              <p:cNvSpPr txBox="1"/>
              <p:nvPr/>
            </p:nvSpPr>
            <p:spPr>
              <a:xfrm>
                <a:off x="3901624" y="4018496"/>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000"/>
                  <a:buFont typeface="Times New Roman"/>
                  <a:buNone/>
                </a:pPr>
                <a:r>
                  <a:rPr lang="en-US" sz="2000" b="1" i="0" u="none" dirty="0">
                    <a:solidFill>
                      <a:srgbClr val="00B050"/>
                    </a:solidFill>
                    <a:latin typeface="Times New Roman"/>
                    <a:ea typeface="Times New Roman"/>
                    <a:cs typeface="Times New Roman"/>
                    <a:sym typeface="Times New Roman"/>
                  </a:rPr>
                  <a:t>√</a:t>
                </a:r>
                <a:endParaRPr dirty="0">
                  <a:solidFill>
                    <a:srgbClr val="00B050"/>
                  </a:solidFill>
                </a:endParaRPr>
              </a:p>
            </p:txBody>
          </p:sp>
          <p:sp>
            <p:nvSpPr>
              <p:cNvPr id="30" name="Google Shape;589;p50"/>
              <p:cNvSpPr txBox="1"/>
              <p:nvPr/>
            </p:nvSpPr>
            <p:spPr>
              <a:xfrm>
                <a:off x="4051960" y="3294267"/>
                <a:ext cx="609600"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000"/>
                  <a:buFont typeface="Times New Roman"/>
                  <a:buNone/>
                </a:pPr>
                <a:r>
                  <a:rPr lang="en-US" sz="2000" b="1" i="0" u="none" dirty="0">
                    <a:solidFill>
                      <a:srgbClr val="00B050"/>
                    </a:solidFill>
                    <a:latin typeface="Times New Roman"/>
                    <a:ea typeface="Times New Roman"/>
                    <a:cs typeface="Times New Roman"/>
                    <a:sym typeface="Times New Roman"/>
                  </a:rPr>
                  <a:t>√</a:t>
                </a:r>
                <a:endParaRPr dirty="0">
                  <a:solidFill>
                    <a:srgbClr val="00B050"/>
                  </a:solidFill>
                </a:endParaRPr>
              </a:p>
            </p:txBody>
          </p:sp>
          <p:sp>
            <p:nvSpPr>
              <p:cNvPr id="31" name="Google Shape;589;p50"/>
              <p:cNvSpPr txBox="1"/>
              <p:nvPr/>
            </p:nvSpPr>
            <p:spPr>
              <a:xfrm>
                <a:off x="4047667" y="3664006"/>
                <a:ext cx="609600" cy="400050"/>
              </a:xfrm>
              <a:prstGeom prst="rect">
                <a:avLst/>
              </a:prstGeom>
              <a:noFill/>
              <a:ln>
                <a:noFill/>
              </a:ln>
            </p:spPr>
            <p:txBody>
              <a:bodyPr spcFirstLastPara="1" wrap="square" lIns="91425" tIns="45700" rIns="91425" bIns="45700" anchor="t" anchorCtr="0">
                <a:noAutofit/>
              </a:bodyPr>
              <a:lstStyle/>
              <a:p>
                <a:pPr lvl="0">
                  <a:buClr>
                    <a:srgbClr val="FF0000"/>
                  </a:buClr>
                  <a:buSzPts val="2000"/>
                </a:pPr>
                <a:r>
                  <a:rPr lang="en-US" sz="2000" b="1" dirty="0">
                    <a:solidFill>
                      <a:srgbClr val="FF0000"/>
                    </a:solidFill>
                    <a:latin typeface="Times New Roman"/>
                    <a:ea typeface="Times New Roman"/>
                    <a:cs typeface="Times New Roman"/>
                    <a:sym typeface="Times New Roman"/>
                  </a:rPr>
                  <a:t>X</a:t>
                </a:r>
                <a:endParaRPr lang="en-US" sz="2000" dirty="0"/>
              </a:p>
            </p:txBody>
          </p:sp>
        </p:grpSp>
      </p:grpSp>
      <p:grpSp>
        <p:nvGrpSpPr>
          <p:cNvPr id="18" name="Group 17"/>
          <p:cNvGrpSpPr/>
          <p:nvPr/>
        </p:nvGrpSpPr>
        <p:grpSpPr>
          <a:xfrm>
            <a:off x="6205817" y="3164156"/>
            <a:ext cx="2740435" cy="1787219"/>
            <a:chOff x="6054457" y="4151935"/>
            <a:chExt cx="2946766" cy="1849694"/>
          </a:xfrm>
        </p:grpSpPr>
        <p:grpSp>
          <p:nvGrpSpPr>
            <p:cNvPr id="16" name="Group 15"/>
            <p:cNvGrpSpPr/>
            <p:nvPr/>
          </p:nvGrpSpPr>
          <p:grpSpPr>
            <a:xfrm>
              <a:off x="6055815" y="4151935"/>
              <a:ext cx="2945408" cy="1848058"/>
              <a:chOff x="8929203" y="3555432"/>
              <a:chExt cx="2945408" cy="1848058"/>
            </a:xfrm>
          </p:grpSpPr>
          <p:grpSp>
            <p:nvGrpSpPr>
              <p:cNvPr id="5" name="Group 4"/>
              <p:cNvGrpSpPr/>
              <p:nvPr/>
            </p:nvGrpSpPr>
            <p:grpSpPr>
              <a:xfrm>
                <a:off x="9425011" y="3555432"/>
                <a:ext cx="1872145" cy="1848058"/>
                <a:chOff x="4142598" y="4575296"/>
                <a:chExt cx="1872145" cy="1848058"/>
              </a:xfrm>
            </p:grpSpPr>
            <p:sp>
              <p:nvSpPr>
                <p:cNvPr id="6" name="Rectangle 5"/>
                <p:cNvSpPr>
                  <a:spLocks noChangeArrowheads="1"/>
                </p:cNvSpPr>
                <p:nvPr/>
              </p:nvSpPr>
              <p:spPr bwMode="auto">
                <a:xfrm>
                  <a:off x="4142598" y="4575296"/>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a:latin typeface="Garamond" panose="02020404030301010803" pitchFamily="18" charset="0"/>
                    </a:rPr>
                    <a:t>Person</a:t>
                  </a:r>
                </a:p>
              </p:txBody>
            </p:sp>
            <p:sp>
              <p:nvSpPr>
                <p:cNvPr id="7" name="Rectangle 6"/>
                <p:cNvSpPr>
                  <a:spLocks noChangeArrowheads="1"/>
                </p:cNvSpPr>
                <p:nvPr/>
              </p:nvSpPr>
              <p:spPr bwMode="auto">
                <a:xfrm>
                  <a:off x="4142598" y="5301900"/>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a:latin typeface="Garamond" panose="02020404030301010803" pitchFamily="18" charset="0"/>
                    </a:rPr>
                    <a:t>Student</a:t>
                  </a:r>
                </a:p>
              </p:txBody>
            </p:sp>
            <p:sp>
              <p:nvSpPr>
                <p:cNvPr id="8" name="Rectangle 7"/>
                <p:cNvSpPr>
                  <a:spLocks noChangeArrowheads="1"/>
                </p:cNvSpPr>
                <p:nvPr/>
              </p:nvSpPr>
              <p:spPr bwMode="auto">
                <a:xfrm>
                  <a:off x="4142598" y="6087107"/>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err="1">
                      <a:latin typeface="Garamond" panose="02020404030301010803" pitchFamily="18" charset="0"/>
                    </a:rPr>
                    <a:t>PhDStudent</a:t>
                  </a:r>
                  <a:endParaRPr lang="en-CA" altLang="en-US" sz="2000" b="1" dirty="0">
                    <a:latin typeface="Garamond" panose="02020404030301010803" pitchFamily="18" charset="0"/>
                  </a:endParaRPr>
                </a:p>
              </p:txBody>
            </p:sp>
            <p:cxnSp>
              <p:nvCxnSpPr>
                <p:cNvPr id="9" name="Straight Arrow Connector 8"/>
                <p:cNvCxnSpPr/>
                <p:nvPr/>
              </p:nvCxnSpPr>
              <p:spPr>
                <a:xfrm flipV="1">
                  <a:off x="5042707" y="4920910"/>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42707" y="5696750"/>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1411282" y="3891679"/>
                <a:ext cx="463329" cy="1402485"/>
              </a:xfrm>
              <a:prstGeom prst="rect">
                <a:avLst/>
              </a:prstGeom>
              <a:noFill/>
            </p:spPr>
            <p:txBody>
              <a:bodyPr vert="vert" wrap="none" rtlCol="0">
                <a:spAutoFit/>
              </a:bodyPr>
              <a:lstStyle/>
              <a:p>
                <a:r>
                  <a:rPr lang="en-US" sz="1600" b="1" dirty="0">
                    <a:solidFill>
                      <a:srgbClr val="FF0000"/>
                    </a:solidFill>
                    <a:latin typeface="Garamond" panose="02020404030301010803" pitchFamily="18" charset="0"/>
                  </a:rPr>
                  <a:t>Down-Casting</a:t>
                </a:r>
              </a:p>
            </p:txBody>
          </p:sp>
          <p:sp>
            <p:nvSpPr>
              <p:cNvPr id="15" name="TextBox 14"/>
              <p:cNvSpPr txBox="1"/>
              <p:nvPr/>
            </p:nvSpPr>
            <p:spPr>
              <a:xfrm>
                <a:off x="8929203" y="4133901"/>
                <a:ext cx="463329" cy="1137437"/>
              </a:xfrm>
              <a:prstGeom prst="rect">
                <a:avLst/>
              </a:prstGeom>
              <a:noFill/>
            </p:spPr>
            <p:txBody>
              <a:bodyPr vert="vert270" wrap="none" rtlCol="0">
                <a:spAutoFit/>
              </a:bodyPr>
              <a:lstStyle/>
              <a:p>
                <a:r>
                  <a:rPr lang="en-US" sz="1600" b="1" dirty="0">
                    <a:solidFill>
                      <a:schemeClr val="accent5"/>
                    </a:solidFill>
                    <a:latin typeface="Garamond" panose="02020404030301010803" pitchFamily="18" charset="0"/>
                  </a:rPr>
                  <a:t>Up-Casting</a:t>
                </a:r>
              </a:p>
            </p:txBody>
          </p:sp>
        </p:grpSp>
        <p:cxnSp>
          <p:nvCxnSpPr>
            <p:cNvPr id="32" name="Straight Arrow Connector 31"/>
            <p:cNvCxnSpPr/>
            <p:nvPr/>
          </p:nvCxnSpPr>
          <p:spPr>
            <a:xfrm>
              <a:off x="8939539" y="4497549"/>
              <a:ext cx="0" cy="145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054457" y="4545149"/>
              <a:ext cx="0" cy="145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3809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285894" y="1061782"/>
            <a:ext cx="8543637" cy="2699309"/>
          </a:xfrm>
        </p:spPr>
        <p:txBody>
          <a:bodyPr/>
          <a:lstStyle/>
          <a:p>
            <a:r>
              <a:rPr lang="en-US" sz="2400" dirty="0" err="1"/>
              <a:t>Upcasting</a:t>
            </a:r>
            <a:r>
              <a:rPr lang="en-US" sz="2400" dirty="0"/>
              <a:t> (Generalization or Widening)</a:t>
            </a:r>
          </a:p>
          <a:p>
            <a:pPr lvl="1"/>
            <a:r>
              <a:rPr lang="en-US" sz="1800" dirty="0"/>
              <a:t>Converting a child object to a parent object (specialized to common).</a:t>
            </a:r>
          </a:p>
          <a:p>
            <a:pPr lvl="1"/>
            <a:r>
              <a:rPr lang="en-US" sz="1800" dirty="0"/>
              <a:t>Can be done implicitly.</a:t>
            </a:r>
          </a:p>
          <a:p>
            <a:pPr lvl="1"/>
            <a:r>
              <a:rPr lang="en-US" sz="1800" dirty="0"/>
              <a:t>An object can be used as its own type or as a type of its super classes. </a:t>
            </a:r>
          </a:p>
          <a:p>
            <a:pPr lvl="1"/>
            <a:r>
              <a:rPr lang="en-US" sz="1800" dirty="0"/>
              <a:t>Gives us the flexibility to access the parent class members but it is not possible to access all the child class member.</a:t>
            </a:r>
          </a:p>
        </p:txBody>
      </p:sp>
      <p:sp>
        <p:nvSpPr>
          <p:cNvPr id="3" name="Title 2"/>
          <p:cNvSpPr>
            <a:spLocks noGrp="1"/>
          </p:cNvSpPr>
          <p:nvPr>
            <p:ph type="ctrTitle"/>
          </p:nvPr>
        </p:nvSpPr>
        <p:spPr/>
        <p:txBody>
          <a:bodyPr/>
          <a:lstStyle/>
          <a:p>
            <a:r>
              <a:rPr lang="en-US" dirty="0"/>
              <a:t>Casting Objects: </a:t>
            </a:r>
            <a:r>
              <a:rPr lang="en-US" sz="2800" dirty="0" err="1"/>
              <a:t>Upcasting</a:t>
            </a:r>
            <a:endParaRPr lang="en-US" sz="2800"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57</a:t>
            </a:fld>
            <a:endParaRPr lang="en-US"/>
          </a:p>
        </p:txBody>
      </p:sp>
      <p:sp>
        <p:nvSpPr>
          <p:cNvPr id="17" name="Content Placeholder 1"/>
          <p:cNvSpPr txBox="1">
            <a:spLocks/>
          </p:cNvSpPr>
          <p:nvPr/>
        </p:nvSpPr>
        <p:spPr>
          <a:xfrm>
            <a:off x="452582" y="1223815"/>
            <a:ext cx="8543637" cy="5179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2000" dirty="0"/>
          </a:p>
        </p:txBody>
      </p:sp>
      <p:grpSp>
        <p:nvGrpSpPr>
          <p:cNvPr id="2" name="Group 1"/>
          <p:cNvGrpSpPr/>
          <p:nvPr/>
        </p:nvGrpSpPr>
        <p:grpSpPr>
          <a:xfrm>
            <a:off x="2900877" y="4380919"/>
            <a:ext cx="3104875" cy="1138939"/>
            <a:chOff x="3044651" y="5034457"/>
            <a:chExt cx="2752228" cy="1138939"/>
          </a:xfrm>
        </p:grpSpPr>
        <p:sp>
          <p:nvSpPr>
            <p:cNvPr id="18" name="Rectangle 17"/>
            <p:cNvSpPr/>
            <p:nvPr/>
          </p:nvSpPr>
          <p:spPr>
            <a:xfrm>
              <a:off x="3044651" y="5034457"/>
              <a:ext cx="2752228" cy="369332"/>
            </a:xfrm>
            <a:prstGeom prst="rect">
              <a:avLst/>
            </a:prstGeom>
            <a:ln>
              <a:solidFill>
                <a:schemeClr val="tx2"/>
              </a:solidFill>
            </a:ln>
          </p:spPr>
          <p:txBody>
            <a:bodyPr wrap="none">
              <a:spAutoFit/>
            </a:bodyPr>
            <a:lstStyle/>
            <a:p>
              <a:r>
                <a:rPr lang="en-US" b="1" dirty="0">
                  <a:latin typeface="Garamond" panose="02020404030301010803" pitchFamily="18" charset="0"/>
                </a:rPr>
                <a:t>Person p = </a:t>
              </a:r>
              <a:r>
                <a:rPr lang="en-US" b="1" dirty="0">
                  <a:solidFill>
                    <a:schemeClr val="accent5"/>
                  </a:solidFill>
                  <a:latin typeface="Garamond" panose="02020404030301010803" pitchFamily="18" charset="0"/>
                </a:rPr>
                <a:t>new</a:t>
              </a:r>
              <a:r>
                <a:rPr lang="en-US" b="1" dirty="0">
                  <a:latin typeface="Garamond" panose="02020404030301010803" pitchFamily="18" charset="0"/>
                </a:rPr>
                <a:t> Student();</a:t>
              </a:r>
            </a:p>
          </p:txBody>
        </p:sp>
        <p:sp>
          <p:nvSpPr>
            <p:cNvPr id="21" name="Rectangle 20"/>
            <p:cNvSpPr/>
            <p:nvPr/>
          </p:nvSpPr>
          <p:spPr>
            <a:xfrm>
              <a:off x="3142772" y="5527065"/>
              <a:ext cx="2529381" cy="646331"/>
            </a:xfrm>
            <a:prstGeom prst="rect">
              <a:avLst/>
            </a:prstGeom>
            <a:ln>
              <a:solidFill>
                <a:schemeClr val="tx2"/>
              </a:solidFill>
            </a:ln>
          </p:spPr>
          <p:txBody>
            <a:bodyPr wrap="square">
              <a:spAutoFit/>
            </a:bodyPr>
            <a:lstStyle/>
            <a:p>
              <a:r>
                <a:rPr lang="en-US" b="1" dirty="0">
                  <a:latin typeface="Garamond" panose="02020404030301010803" pitchFamily="18" charset="0"/>
                </a:rPr>
                <a:t>Student c =  </a:t>
              </a:r>
              <a:r>
                <a:rPr lang="en-US" b="1" dirty="0">
                  <a:solidFill>
                    <a:schemeClr val="accent5"/>
                  </a:solidFill>
                  <a:latin typeface="Garamond" panose="02020404030301010803" pitchFamily="18" charset="0"/>
                </a:rPr>
                <a:t>new</a:t>
              </a:r>
              <a:r>
                <a:rPr lang="en-US" b="1" dirty="0">
                  <a:latin typeface="Garamond" panose="02020404030301010803" pitchFamily="18" charset="0"/>
                </a:rPr>
                <a:t> Student();</a:t>
              </a:r>
            </a:p>
            <a:p>
              <a:r>
                <a:rPr lang="en-US" b="1" dirty="0">
                  <a:latin typeface="Garamond" panose="02020404030301010803" pitchFamily="18" charset="0"/>
                </a:rPr>
                <a:t>Person p = c;</a:t>
              </a:r>
            </a:p>
          </p:txBody>
        </p:sp>
      </p:grpSp>
      <p:sp>
        <p:nvSpPr>
          <p:cNvPr id="22" name="Rectangle 21"/>
          <p:cNvSpPr/>
          <p:nvPr/>
        </p:nvSpPr>
        <p:spPr>
          <a:xfrm>
            <a:off x="28803" y="4362843"/>
            <a:ext cx="3047321" cy="1015663"/>
          </a:xfrm>
          <a:prstGeom prst="rect">
            <a:avLst/>
          </a:prstGeom>
        </p:spPr>
        <p:txBody>
          <a:bodyPr wrap="square">
            <a:spAutoFit/>
          </a:bodyPr>
          <a:lstStyle/>
          <a:p>
            <a:pPr algn="ctr"/>
            <a:r>
              <a:rPr lang="en-US" sz="1200" dirty="0">
                <a:latin typeface="Cambria" panose="02040503050406030204" pitchFamily="18" charset="0"/>
                <a:ea typeface="Cambria" panose="02040503050406030204" pitchFamily="18" charset="0"/>
              </a:rPr>
              <a:t>These statements are known as </a:t>
            </a:r>
            <a:r>
              <a:rPr lang="en-US" sz="1200" dirty="0">
                <a:solidFill>
                  <a:schemeClr val="accent5"/>
                </a:solidFill>
                <a:latin typeface="Cambria" panose="02040503050406030204" pitchFamily="18" charset="0"/>
                <a:ea typeface="Cambria" panose="02040503050406030204" pitchFamily="18" charset="0"/>
              </a:rPr>
              <a:t>implicit casting</a:t>
            </a:r>
            <a:r>
              <a:rPr lang="en-US" sz="1200" dirty="0">
                <a:latin typeface="Cambria" panose="02040503050406030204" pitchFamily="18" charset="0"/>
                <a:ea typeface="Cambria" panose="02040503050406030204" pitchFamily="18" charset="0"/>
              </a:rPr>
              <a:t>. </a:t>
            </a:r>
          </a:p>
          <a:p>
            <a:pPr algn="ctr"/>
            <a:endParaRPr lang="en-US" sz="1200" dirty="0">
              <a:latin typeface="Cambria" panose="02040503050406030204" pitchFamily="18" charset="0"/>
              <a:ea typeface="Cambria" panose="02040503050406030204" pitchFamily="18" charset="0"/>
            </a:endParaRPr>
          </a:p>
          <a:p>
            <a:pPr algn="ctr"/>
            <a:r>
              <a:rPr lang="en-US" sz="1200" dirty="0">
                <a:latin typeface="Cambria" panose="02040503050406030204" pitchFamily="18" charset="0"/>
                <a:ea typeface="Cambria" panose="02040503050406030204" pitchFamily="18" charset="0"/>
              </a:rPr>
              <a:t>It is legal because an instance of a child is automatically an instance of a parent.</a:t>
            </a:r>
          </a:p>
        </p:txBody>
      </p:sp>
      <p:grpSp>
        <p:nvGrpSpPr>
          <p:cNvPr id="35" name="Group 34"/>
          <p:cNvGrpSpPr/>
          <p:nvPr/>
        </p:nvGrpSpPr>
        <p:grpSpPr>
          <a:xfrm>
            <a:off x="6089096" y="4514832"/>
            <a:ext cx="2740435" cy="1787219"/>
            <a:chOff x="6054457" y="4151935"/>
            <a:chExt cx="2946766" cy="1849694"/>
          </a:xfrm>
        </p:grpSpPr>
        <p:grpSp>
          <p:nvGrpSpPr>
            <p:cNvPr id="36" name="Group 35"/>
            <p:cNvGrpSpPr/>
            <p:nvPr/>
          </p:nvGrpSpPr>
          <p:grpSpPr>
            <a:xfrm>
              <a:off x="6055815" y="4151935"/>
              <a:ext cx="2945408" cy="1848058"/>
              <a:chOff x="8929203" y="3555432"/>
              <a:chExt cx="2945408" cy="1848058"/>
            </a:xfrm>
          </p:grpSpPr>
          <p:grpSp>
            <p:nvGrpSpPr>
              <p:cNvPr id="39" name="Group 38"/>
              <p:cNvGrpSpPr/>
              <p:nvPr/>
            </p:nvGrpSpPr>
            <p:grpSpPr>
              <a:xfrm>
                <a:off x="9425011" y="3555432"/>
                <a:ext cx="1872145" cy="1848058"/>
                <a:chOff x="4142598" y="4575296"/>
                <a:chExt cx="1872145" cy="1848058"/>
              </a:xfrm>
            </p:grpSpPr>
            <p:sp>
              <p:nvSpPr>
                <p:cNvPr id="42" name="Rectangle 41"/>
                <p:cNvSpPr>
                  <a:spLocks noChangeArrowheads="1"/>
                </p:cNvSpPr>
                <p:nvPr/>
              </p:nvSpPr>
              <p:spPr bwMode="auto">
                <a:xfrm>
                  <a:off x="4142598" y="4575296"/>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a:latin typeface="Garamond" panose="02020404030301010803" pitchFamily="18" charset="0"/>
                    </a:rPr>
                    <a:t>Person</a:t>
                  </a:r>
                </a:p>
              </p:txBody>
            </p:sp>
            <p:sp>
              <p:nvSpPr>
                <p:cNvPr id="43" name="Rectangle 42"/>
                <p:cNvSpPr>
                  <a:spLocks noChangeArrowheads="1"/>
                </p:cNvSpPr>
                <p:nvPr/>
              </p:nvSpPr>
              <p:spPr bwMode="auto">
                <a:xfrm>
                  <a:off x="4142598" y="5301900"/>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a:latin typeface="Garamond" panose="02020404030301010803" pitchFamily="18" charset="0"/>
                    </a:rPr>
                    <a:t>Student</a:t>
                  </a:r>
                </a:p>
              </p:txBody>
            </p:sp>
            <p:sp>
              <p:nvSpPr>
                <p:cNvPr id="44" name="Rectangle 43"/>
                <p:cNvSpPr>
                  <a:spLocks noChangeArrowheads="1"/>
                </p:cNvSpPr>
                <p:nvPr/>
              </p:nvSpPr>
              <p:spPr bwMode="auto">
                <a:xfrm>
                  <a:off x="4142598" y="6087107"/>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err="1">
                      <a:latin typeface="Garamond" panose="02020404030301010803" pitchFamily="18" charset="0"/>
                    </a:rPr>
                    <a:t>PhDStudent</a:t>
                  </a:r>
                  <a:endParaRPr lang="en-CA" altLang="en-US" sz="2000" b="1" dirty="0">
                    <a:latin typeface="Garamond" panose="02020404030301010803" pitchFamily="18" charset="0"/>
                  </a:endParaRPr>
                </a:p>
              </p:txBody>
            </p:sp>
            <p:cxnSp>
              <p:nvCxnSpPr>
                <p:cNvPr id="45" name="Straight Arrow Connector 44"/>
                <p:cNvCxnSpPr/>
                <p:nvPr/>
              </p:nvCxnSpPr>
              <p:spPr>
                <a:xfrm flipV="1">
                  <a:off x="5042707" y="4920910"/>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042707" y="5696750"/>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411282" y="3891679"/>
                <a:ext cx="463329" cy="1402485"/>
              </a:xfrm>
              <a:prstGeom prst="rect">
                <a:avLst/>
              </a:prstGeom>
              <a:noFill/>
            </p:spPr>
            <p:txBody>
              <a:bodyPr vert="vert" wrap="none" rtlCol="0">
                <a:spAutoFit/>
              </a:bodyPr>
              <a:lstStyle/>
              <a:p>
                <a:r>
                  <a:rPr lang="en-US" sz="1600" b="1" dirty="0">
                    <a:solidFill>
                      <a:srgbClr val="FF0000"/>
                    </a:solidFill>
                    <a:latin typeface="Garamond" panose="02020404030301010803" pitchFamily="18" charset="0"/>
                  </a:rPr>
                  <a:t>Down-Casting</a:t>
                </a:r>
              </a:p>
            </p:txBody>
          </p:sp>
          <p:sp>
            <p:nvSpPr>
              <p:cNvPr id="41" name="TextBox 40"/>
              <p:cNvSpPr txBox="1"/>
              <p:nvPr/>
            </p:nvSpPr>
            <p:spPr>
              <a:xfrm>
                <a:off x="8929203" y="4133901"/>
                <a:ext cx="463329" cy="1137437"/>
              </a:xfrm>
              <a:prstGeom prst="rect">
                <a:avLst/>
              </a:prstGeom>
              <a:noFill/>
            </p:spPr>
            <p:txBody>
              <a:bodyPr vert="vert270" wrap="none" rtlCol="0">
                <a:spAutoFit/>
              </a:bodyPr>
              <a:lstStyle/>
              <a:p>
                <a:r>
                  <a:rPr lang="en-US" sz="1600" b="1" dirty="0">
                    <a:solidFill>
                      <a:schemeClr val="accent5"/>
                    </a:solidFill>
                    <a:latin typeface="Garamond" panose="02020404030301010803" pitchFamily="18" charset="0"/>
                  </a:rPr>
                  <a:t>Up-Casting</a:t>
                </a:r>
              </a:p>
            </p:txBody>
          </p:sp>
        </p:grpSp>
        <p:cxnSp>
          <p:nvCxnSpPr>
            <p:cNvPr id="37" name="Straight Arrow Connector 36"/>
            <p:cNvCxnSpPr/>
            <p:nvPr/>
          </p:nvCxnSpPr>
          <p:spPr>
            <a:xfrm>
              <a:off x="8939539" y="4497549"/>
              <a:ext cx="0" cy="145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6054457" y="4545149"/>
              <a:ext cx="0" cy="145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2781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285894" y="1061782"/>
            <a:ext cx="8543637" cy="5179436"/>
          </a:xfrm>
        </p:spPr>
        <p:txBody>
          <a:bodyPr/>
          <a:lstStyle/>
          <a:p>
            <a:r>
              <a:rPr lang="en-US" dirty="0" err="1"/>
              <a:t>Downcasting</a:t>
            </a:r>
            <a:r>
              <a:rPr lang="en-US" dirty="0"/>
              <a:t> (specialization or narrowing)</a:t>
            </a:r>
          </a:p>
          <a:p>
            <a:pPr lvl="1"/>
            <a:r>
              <a:rPr lang="en-US" sz="2000" dirty="0"/>
              <a:t>Converting a parent object to a child object ( common to specialized)</a:t>
            </a:r>
          </a:p>
          <a:p>
            <a:pPr lvl="1"/>
            <a:r>
              <a:rPr lang="en-US" sz="2000" dirty="0"/>
              <a:t>Cannot be done implicitly. Why? </a:t>
            </a:r>
          </a:p>
        </p:txBody>
      </p:sp>
      <p:sp>
        <p:nvSpPr>
          <p:cNvPr id="3" name="Title 2"/>
          <p:cNvSpPr>
            <a:spLocks noGrp="1"/>
          </p:cNvSpPr>
          <p:nvPr>
            <p:ph type="ctrTitle"/>
          </p:nvPr>
        </p:nvSpPr>
        <p:spPr/>
        <p:txBody>
          <a:bodyPr/>
          <a:lstStyle/>
          <a:p>
            <a:r>
              <a:rPr lang="en-US" dirty="0"/>
              <a:t>Typecasting: </a:t>
            </a:r>
            <a:r>
              <a:rPr lang="en-US" sz="2800" dirty="0" err="1"/>
              <a:t>Downcasting</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58</a:t>
            </a:fld>
            <a:endParaRPr lang="en-US"/>
          </a:p>
        </p:txBody>
      </p:sp>
      <p:sp>
        <p:nvSpPr>
          <p:cNvPr id="17" name="Content Placeholder 1"/>
          <p:cNvSpPr txBox="1">
            <a:spLocks/>
          </p:cNvSpPr>
          <p:nvPr/>
        </p:nvSpPr>
        <p:spPr>
          <a:xfrm>
            <a:off x="452582" y="1223815"/>
            <a:ext cx="8543637" cy="5179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2000" dirty="0"/>
          </a:p>
        </p:txBody>
      </p:sp>
      <p:sp>
        <p:nvSpPr>
          <p:cNvPr id="21" name="Rectangle 20"/>
          <p:cNvSpPr/>
          <p:nvPr/>
        </p:nvSpPr>
        <p:spPr>
          <a:xfrm>
            <a:off x="493679" y="3039783"/>
            <a:ext cx="2893833" cy="1200329"/>
          </a:xfrm>
          <a:prstGeom prst="rect">
            <a:avLst/>
          </a:prstGeom>
          <a:ln>
            <a:solidFill>
              <a:schemeClr val="tx2"/>
            </a:solidFill>
          </a:ln>
        </p:spPr>
        <p:txBody>
          <a:bodyPr wrap="square">
            <a:spAutoFit/>
          </a:bodyPr>
          <a:lstStyle/>
          <a:p>
            <a:r>
              <a:rPr lang="en-CA" altLang="en-US" b="1" dirty="0">
                <a:latin typeface="Garamond" panose="02020404030301010803" pitchFamily="18" charset="0"/>
              </a:rPr>
              <a:t>Person</a:t>
            </a:r>
            <a:r>
              <a:rPr lang="en-US" b="1" dirty="0">
                <a:solidFill>
                  <a:schemeClr val="accent1"/>
                </a:solidFill>
                <a:latin typeface="Garamond" panose="02020404030301010803" pitchFamily="18" charset="0"/>
              </a:rPr>
              <a:t> p = new </a:t>
            </a:r>
            <a:r>
              <a:rPr lang="en-CA" altLang="en-US" b="1" dirty="0">
                <a:latin typeface="Garamond" panose="02020404030301010803" pitchFamily="18" charset="0"/>
              </a:rPr>
              <a:t>Staff</a:t>
            </a:r>
            <a:r>
              <a:rPr lang="en-US" b="1" dirty="0">
                <a:latin typeface="Garamond" panose="02020404030301010803" pitchFamily="18" charset="0"/>
              </a:rPr>
              <a:t>();</a:t>
            </a:r>
          </a:p>
          <a:p>
            <a:endParaRPr lang="en-US" b="1" dirty="0">
              <a:solidFill>
                <a:schemeClr val="accent1"/>
              </a:solidFill>
              <a:latin typeface="Garamond" panose="02020404030301010803" pitchFamily="18" charset="0"/>
            </a:endParaRPr>
          </a:p>
          <a:p>
            <a:r>
              <a:rPr lang="en-CA" altLang="en-US" b="1" dirty="0">
                <a:latin typeface="Garamond" panose="02020404030301010803" pitchFamily="18" charset="0"/>
              </a:rPr>
              <a:t>Staff</a:t>
            </a:r>
            <a:r>
              <a:rPr lang="en-US" b="1" dirty="0">
                <a:solidFill>
                  <a:schemeClr val="accent1"/>
                </a:solidFill>
                <a:latin typeface="Garamond" panose="02020404030301010803" pitchFamily="18" charset="0"/>
              </a:rPr>
              <a:t> c = (</a:t>
            </a:r>
            <a:r>
              <a:rPr lang="en-CA" altLang="en-US" b="1" dirty="0">
                <a:latin typeface="Garamond" panose="02020404030301010803" pitchFamily="18" charset="0"/>
              </a:rPr>
              <a:t>Staff</a:t>
            </a:r>
            <a:r>
              <a:rPr lang="en-US" b="1" dirty="0">
                <a:solidFill>
                  <a:schemeClr val="accent1"/>
                </a:solidFill>
                <a:latin typeface="Garamond" panose="02020404030301010803" pitchFamily="18" charset="0"/>
              </a:rPr>
              <a:t>) p;</a:t>
            </a:r>
          </a:p>
          <a:p>
            <a:endParaRPr lang="en-US" b="1" dirty="0">
              <a:solidFill>
                <a:schemeClr val="accent1"/>
              </a:solidFill>
              <a:latin typeface="Garamond" panose="02020404030301010803" pitchFamily="18" charset="0"/>
            </a:endParaRPr>
          </a:p>
        </p:txBody>
      </p:sp>
      <p:sp>
        <p:nvSpPr>
          <p:cNvPr id="23" name="Rectangle 22"/>
          <p:cNvSpPr/>
          <p:nvPr/>
        </p:nvSpPr>
        <p:spPr>
          <a:xfrm>
            <a:off x="493678" y="4534675"/>
            <a:ext cx="2893833" cy="1200329"/>
          </a:xfrm>
          <a:prstGeom prst="rect">
            <a:avLst/>
          </a:prstGeom>
          <a:ln>
            <a:solidFill>
              <a:schemeClr val="tx2"/>
            </a:solidFill>
          </a:ln>
        </p:spPr>
        <p:txBody>
          <a:bodyPr wrap="square">
            <a:spAutoFit/>
          </a:bodyPr>
          <a:lstStyle/>
          <a:p>
            <a:r>
              <a:rPr lang="en-CA" altLang="en-US" b="1" dirty="0">
                <a:latin typeface="Garamond" panose="02020404030301010803" pitchFamily="18" charset="0"/>
              </a:rPr>
              <a:t>Person</a:t>
            </a:r>
            <a:r>
              <a:rPr lang="en-US" b="1" dirty="0">
                <a:solidFill>
                  <a:schemeClr val="accent1"/>
                </a:solidFill>
                <a:latin typeface="Garamond" panose="02020404030301010803" pitchFamily="18" charset="0"/>
              </a:rPr>
              <a:t> p = new </a:t>
            </a:r>
            <a:r>
              <a:rPr lang="en-CA" altLang="en-US" b="1" dirty="0">
                <a:latin typeface="Garamond" panose="02020404030301010803" pitchFamily="18" charset="0"/>
              </a:rPr>
              <a:t>Student</a:t>
            </a:r>
            <a:r>
              <a:rPr lang="en-US" b="1" dirty="0">
                <a:latin typeface="Garamond" panose="02020404030301010803" pitchFamily="18" charset="0"/>
              </a:rPr>
              <a:t>();</a:t>
            </a:r>
          </a:p>
          <a:p>
            <a:endParaRPr lang="en-US" b="1" dirty="0">
              <a:solidFill>
                <a:schemeClr val="accent1"/>
              </a:solidFill>
              <a:latin typeface="Garamond" panose="02020404030301010803" pitchFamily="18" charset="0"/>
            </a:endParaRPr>
          </a:p>
          <a:p>
            <a:r>
              <a:rPr lang="en-CA" altLang="en-US" b="1" dirty="0">
                <a:latin typeface="Garamond" panose="02020404030301010803" pitchFamily="18" charset="0"/>
              </a:rPr>
              <a:t>Staff</a:t>
            </a:r>
            <a:r>
              <a:rPr lang="en-US" b="1" dirty="0">
                <a:solidFill>
                  <a:schemeClr val="accent1"/>
                </a:solidFill>
                <a:latin typeface="Garamond" panose="02020404030301010803" pitchFamily="18" charset="0"/>
              </a:rPr>
              <a:t> c = (</a:t>
            </a:r>
            <a:r>
              <a:rPr lang="en-CA" altLang="en-US" b="1" dirty="0">
                <a:latin typeface="Garamond" panose="02020404030301010803" pitchFamily="18" charset="0"/>
              </a:rPr>
              <a:t>Staff</a:t>
            </a:r>
            <a:r>
              <a:rPr lang="en-US" b="1" dirty="0">
                <a:solidFill>
                  <a:schemeClr val="accent1"/>
                </a:solidFill>
                <a:latin typeface="Garamond" panose="02020404030301010803" pitchFamily="18" charset="0"/>
              </a:rPr>
              <a:t>) p;</a:t>
            </a:r>
          </a:p>
          <a:p>
            <a:endParaRPr lang="en-US" b="1" dirty="0">
              <a:solidFill>
                <a:schemeClr val="accent1"/>
              </a:solidFill>
              <a:latin typeface="Garamond" panose="02020404030301010803" pitchFamily="18" charset="0"/>
            </a:endParaRPr>
          </a:p>
        </p:txBody>
      </p:sp>
      <p:sp>
        <p:nvSpPr>
          <p:cNvPr id="24" name="Google Shape;589;p50"/>
          <p:cNvSpPr txBox="1"/>
          <p:nvPr/>
        </p:nvSpPr>
        <p:spPr>
          <a:xfrm>
            <a:off x="3806246" y="3466624"/>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000"/>
              <a:buFont typeface="Times New Roman"/>
              <a:buNone/>
            </a:pPr>
            <a:r>
              <a:rPr lang="en-US" sz="2000" b="1" i="0" u="none" dirty="0">
                <a:solidFill>
                  <a:srgbClr val="FF0000"/>
                </a:solidFill>
                <a:latin typeface="Times New Roman"/>
                <a:ea typeface="Times New Roman"/>
                <a:cs typeface="Times New Roman"/>
                <a:sym typeface="Times New Roman"/>
              </a:rPr>
              <a:t>√</a:t>
            </a:r>
            <a:endParaRPr dirty="0"/>
          </a:p>
        </p:txBody>
      </p:sp>
      <p:sp>
        <p:nvSpPr>
          <p:cNvPr id="25" name="Google Shape;589;p50"/>
          <p:cNvSpPr txBox="1"/>
          <p:nvPr/>
        </p:nvSpPr>
        <p:spPr>
          <a:xfrm>
            <a:off x="3850313" y="4895748"/>
            <a:ext cx="609600" cy="400050"/>
          </a:xfrm>
          <a:prstGeom prst="rect">
            <a:avLst/>
          </a:prstGeom>
          <a:noFill/>
          <a:ln>
            <a:noFill/>
          </a:ln>
        </p:spPr>
        <p:txBody>
          <a:bodyPr spcFirstLastPara="1" wrap="square" lIns="91425" tIns="45700" rIns="91425" bIns="45700" anchor="t" anchorCtr="0">
            <a:noAutofit/>
          </a:bodyPr>
          <a:lstStyle/>
          <a:p>
            <a:pPr lvl="0">
              <a:buClr>
                <a:srgbClr val="FF0000"/>
              </a:buClr>
              <a:buSzPts val="2000"/>
            </a:pPr>
            <a:r>
              <a:rPr lang="en-US" sz="2000" b="1" dirty="0">
                <a:solidFill>
                  <a:srgbClr val="FF0000"/>
                </a:solidFill>
                <a:latin typeface="Times New Roman"/>
                <a:ea typeface="Times New Roman"/>
                <a:cs typeface="Times New Roman"/>
                <a:sym typeface="Times New Roman"/>
              </a:rPr>
              <a:t>X</a:t>
            </a:r>
            <a:endParaRPr lang="en-US" sz="2000" dirty="0"/>
          </a:p>
        </p:txBody>
      </p:sp>
      <p:sp>
        <p:nvSpPr>
          <p:cNvPr id="26" name="Google Shape;611;p52"/>
          <p:cNvSpPr txBox="1"/>
          <p:nvPr/>
        </p:nvSpPr>
        <p:spPr>
          <a:xfrm>
            <a:off x="4459914" y="5010998"/>
            <a:ext cx="4536306" cy="9705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1600" b="0" i="0" u="none" dirty="0">
                <a:solidFill>
                  <a:schemeClr val="dk1"/>
                </a:solidFill>
                <a:latin typeface="Cambria" panose="02040503050406030204" pitchFamily="18" charset="0"/>
                <a:ea typeface="Cambria" panose="02040503050406030204" pitchFamily="18" charset="0"/>
                <a:cs typeface="Times New Roman"/>
                <a:sym typeface="Times New Roman"/>
              </a:rPr>
              <a:t>A Child object is always an instance of a parent object, but a parent object is not necessarily an instance of the child object.</a:t>
            </a:r>
            <a:endParaRPr sz="1200" dirty="0">
              <a:latin typeface="Cambria" panose="02040503050406030204" pitchFamily="18" charset="0"/>
              <a:ea typeface="Cambria" panose="02040503050406030204" pitchFamily="18" charset="0"/>
            </a:endParaRPr>
          </a:p>
        </p:txBody>
      </p:sp>
      <p:grpSp>
        <p:nvGrpSpPr>
          <p:cNvPr id="28" name="Group 27"/>
          <p:cNvGrpSpPr/>
          <p:nvPr/>
        </p:nvGrpSpPr>
        <p:grpSpPr>
          <a:xfrm>
            <a:off x="5352460" y="3216772"/>
            <a:ext cx="2805524" cy="1502812"/>
            <a:chOff x="2549249" y="2410546"/>
            <a:chExt cx="4098372" cy="2196375"/>
          </a:xfrm>
        </p:grpSpPr>
        <p:sp>
          <p:nvSpPr>
            <p:cNvPr id="31" name="Rectangle 30"/>
            <p:cNvSpPr>
              <a:spLocks noChangeArrowheads="1"/>
            </p:cNvSpPr>
            <p:nvPr/>
          </p:nvSpPr>
          <p:spPr bwMode="auto">
            <a:xfrm>
              <a:off x="3669481" y="2410546"/>
              <a:ext cx="1736461" cy="5984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chemeClr val="bg2">
                      <a:lumMod val="10000"/>
                    </a:schemeClr>
                  </a:solidFill>
                  <a:latin typeface="Garamond" panose="02020404030301010803" pitchFamily="18" charset="0"/>
                </a:rPr>
                <a:t>Person</a:t>
              </a:r>
            </a:p>
          </p:txBody>
        </p:sp>
        <p:sp>
          <p:nvSpPr>
            <p:cNvPr id="32" name="Rectangle 31"/>
            <p:cNvSpPr>
              <a:spLocks noChangeArrowheads="1"/>
            </p:cNvSpPr>
            <p:nvPr/>
          </p:nvSpPr>
          <p:spPr bwMode="auto">
            <a:xfrm>
              <a:off x="4911160" y="3945644"/>
              <a:ext cx="1736461"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chemeClr val="bg2">
                      <a:lumMod val="10000"/>
                    </a:schemeClr>
                  </a:solidFill>
                  <a:latin typeface="Garamond" panose="02020404030301010803" pitchFamily="18" charset="0"/>
                </a:rPr>
                <a:t>Student</a:t>
              </a:r>
            </a:p>
          </p:txBody>
        </p:sp>
        <p:sp>
          <p:nvSpPr>
            <p:cNvPr id="33" name="Rectangle 32"/>
            <p:cNvSpPr>
              <a:spLocks noChangeArrowheads="1"/>
            </p:cNvSpPr>
            <p:nvPr/>
          </p:nvSpPr>
          <p:spPr bwMode="auto">
            <a:xfrm>
              <a:off x="2549249" y="3945644"/>
              <a:ext cx="1872145"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chemeClr val="bg2">
                      <a:lumMod val="10000"/>
                    </a:schemeClr>
                  </a:solidFill>
                  <a:latin typeface="Garamond" panose="02020404030301010803" pitchFamily="18" charset="0"/>
                </a:rPr>
                <a:t>Staff</a:t>
              </a:r>
            </a:p>
          </p:txBody>
        </p:sp>
        <p:cxnSp>
          <p:nvCxnSpPr>
            <p:cNvPr id="34" name="Elbow Connector 33"/>
            <p:cNvCxnSpPr/>
            <p:nvPr/>
          </p:nvCxnSpPr>
          <p:spPr>
            <a:xfrm rot="5400000" flipH="1" flipV="1">
              <a:off x="3265512" y="3009271"/>
              <a:ext cx="936674" cy="936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16200000" flipV="1">
              <a:off x="4876938" y="3043192"/>
              <a:ext cx="936673" cy="868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530390" y="5902665"/>
            <a:ext cx="8083219" cy="338554"/>
          </a:xfrm>
          <a:prstGeom prst="rect">
            <a:avLst/>
          </a:prstGeom>
        </p:spPr>
        <p:txBody>
          <a:bodyPr wrap="square">
            <a:spAutoFit/>
          </a:bodyPr>
          <a:lstStyle/>
          <a:p>
            <a:r>
              <a:rPr lang="en-US" sz="1600" dirty="0">
                <a:latin typeface="Cambria" panose="02040503050406030204" pitchFamily="18" charset="0"/>
                <a:ea typeface="Cambria" panose="02040503050406030204" pitchFamily="18" charset="0"/>
              </a:rPr>
              <a:t>If the superclass object is not an instance of the subclass, a runtime </a:t>
            </a:r>
            <a:r>
              <a:rPr lang="en-US" sz="1400" dirty="0" err="1">
                <a:solidFill>
                  <a:schemeClr val="accent5"/>
                </a:solidFill>
                <a:latin typeface="Cambria" panose="02040503050406030204" pitchFamily="18" charset="0"/>
                <a:ea typeface="Cambria" panose="02040503050406030204" pitchFamily="18" charset="0"/>
              </a:rPr>
              <a:t>ClassCastException</a:t>
            </a:r>
            <a:r>
              <a:rPr lang="en-US" sz="1600" dirty="0">
                <a:latin typeface="Cambria" panose="02040503050406030204" pitchFamily="18" charset="0"/>
                <a:ea typeface="Cambria" panose="02040503050406030204" pitchFamily="18" charset="0"/>
              </a:rPr>
              <a:t> occurs</a:t>
            </a:r>
          </a:p>
        </p:txBody>
      </p:sp>
    </p:spTree>
    <p:extLst>
      <p:ext uri="{BB962C8B-B14F-4D97-AF65-F5344CB8AC3E}">
        <p14:creationId xmlns:p14="http://schemas.microsoft.com/office/powerpoint/2010/main" val="366578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type of casting may </a:t>
            </a:r>
            <a:r>
              <a:rPr lang="en-US" dirty="0">
                <a:solidFill>
                  <a:schemeClr val="accent2"/>
                </a:solidFill>
              </a:rPr>
              <a:t>not always succeed</a:t>
            </a:r>
            <a:r>
              <a:rPr lang="en-US" dirty="0"/>
              <a:t>.</a:t>
            </a:r>
          </a:p>
          <a:p>
            <a:endParaRPr lang="en-US" dirty="0"/>
          </a:p>
        </p:txBody>
      </p:sp>
      <p:sp>
        <p:nvSpPr>
          <p:cNvPr id="3" name="Title 2"/>
          <p:cNvSpPr>
            <a:spLocks noGrp="1"/>
          </p:cNvSpPr>
          <p:nvPr>
            <p:ph type="ctrTitle"/>
          </p:nvPr>
        </p:nvSpPr>
        <p:spPr/>
        <p:txBody>
          <a:bodyPr/>
          <a:lstStyle/>
          <a:p>
            <a:r>
              <a:rPr lang="en-US" dirty="0"/>
              <a:t>Typecasting : </a:t>
            </a:r>
            <a:r>
              <a:rPr lang="en-US" sz="2800" dirty="0"/>
              <a:t>When Casting Is Necessary? (1/2)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59</a:t>
            </a:fld>
            <a:endParaRPr lang="en-US"/>
          </a:p>
        </p:txBody>
      </p:sp>
      <p:grpSp>
        <p:nvGrpSpPr>
          <p:cNvPr id="8" name="Group 7"/>
          <p:cNvGrpSpPr/>
          <p:nvPr/>
        </p:nvGrpSpPr>
        <p:grpSpPr>
          <a:xfrm>
            <a:off x="1010966" y="1697057"/>
            <a:ext cx="7122067" cy="640080"/>
            <a:chOff x="904063" y="4357558"/>
            <a:chExt cx="7122067" cy="640080"/>
          </a:xfrm>
        </p:grpSpPr>
        <p:sp>
          <p:nvSpPr>
            <p:cNvPr id="5" name="Rounded Rectangle 4"/>
            <p:cNvSpPr/>
            <p:nvPr/>
          </p:nvSpPr>
          <p:spPr>
            <a:xfrm>
              <a:off x="904063" y="4357558"/>
              <a:ext cx="3108960" cy="640080"/>
            </a:xfrm>
            <a:prstGeom prst="roundRect">
              <a:avLst/>
            </a:prstGeom>
            <a:solidFill>
              <a:schemeClr val="bg1"/>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ramond" panose="02020404030301010803" pitchFamily="18" charset="0"/>
                </a:rPr>
                <a:t>Superclass</a:t>
              </a:r>
            </a:p>
          </p:txBody>
        </p:sp>
        <p:sp>
          <p:nvSpPr>
            <p:cNvPr id="6" name="Rounded Rectangle 5"/>
            <p:cNvSpPr/>
            <p:nvPr/>
          </p:nvSpPr>
          <p:spPr>
            <a:xfrm>
              <a:off x="4988290" y="4494718"/>
              <a:ext cx="3037840" cy="365760"/>
            </a:xfrm>
            <a:prstGeom prst="roundRect">
              <a:avLst/>
            </a:prstGeom>
            <a:solidFill>
              <a:schemeClr val="bg1"/>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ramond" panose="02020404030301010803" pitchFamily="18" charset="0"/>
                </a:rPr>
                <a:t>subclass</a:t>
              </a:r>
            </a:p>
          </p:txBody>
        </p:sp>
        <p:sp>
          <p:nvSpPr>
            <p:cNvPr id="7" name="Right Arrow 6"/>
            <p:cNvSpPr/>
            <p:nvPr/>
          </p:nvSpPr>
          <p:spPr>
            <a:xfrm>
              <a:off x="4170601" y="4550598"/>
              <a:ext cx="721360" cy="254000"/>
            </a:xfrm>
            <a:prstGeom prst="right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2764609" y="2528580"/>
            <a:ext cx="3902899" cy="1015663"/>
          </a:xfrm>
          <a:prstGeom prst="rect">
            <a:avLst/>
          </a:prstGeom>
        </p:spPr>
        <p:txBody>
          <a:bodyPr wrap="square">
            <a:spAutoFit/>
          </a:bodyPr>
          <a:lstStyle/>
          <a:p>
            <a:pPr lvl="0">
              <a:lnSpc>
                <a:spcPct val="150000"/>
              </a:lnSpc>
              <a:buSzPts val="1800"/>
            </a:pPr>
            <a:r>
              <a:rPr lang="en-US" sz="2000" dirty="0" err="1">
                <a:solidFill>
                  <a:schemeClr val="dk1"/>
                </a:solidFill>
                <a:latin typeface="Garamond" panose="02020404030301010803" pitchFamily="18" charset="0"/>
                <a:ea typeface="Courier New"/>
                <a:cs typeface="Courier New"/>
                <a:sym typeface="Courier New"/>
              </a:rPr>
              <a:t>SuperClass</a:t>
            </a:r>
            <a:r>
              <a:rPr lang="en-US" sz="2000" dirty="0">
                <a:solidFill>
                  <a:schemeClr val="dk1"/>
                </a:solidFill>
                <a:latin typeface="Garamond" panose="02020404030301010803" pitchFamily="18" charset="0"/>
                <a:ea typeface="Courier New"/>
                <a:cs typeface="Courier New"/>
                <a:sym typeface="Courier New"/>
              </a:rPr>
              <a:t>  </a:t>
            </a:r>
            <a:r>
              <a:rPr lang="en-US" sz="2000" dirty="0" err="1">
                <a:solidFill>
                  <a:schemeClr val="dk1"/>
                </a:solidFill>
                <a:latin typeface="Garamond" panose="02020404030301010803" pitchFamily="18" charset="0"/>
                <a:ea typeface="Courier New"/>
                <a:cs typeface="Courier New"/>
                <a:sym typeface="Courier New"/>
              </a:rPr>
              <a:t>obj</a:t>
            </a:r>
            <a:r>
              <a:rPr lang="en-US" sz="2000" dirty="0">
                <a:solidFill>
                  <a:schemeClr val="dk1"/>
                </a:solidFill>
                <a:latin typeface="Garamond" panose="02020404030301010803" pitchFamily="18" charset="0"/>
                <a:ea typeface="Courier New"/>
                <a:cs typeface="Courier New"/>
                <a:sym typeface="Courier New"/>
              </a:rPr>
              <a:t> = new </a:t>
            </a:r>
            <a:r>
              <a:rPr lang="en-US" sz="2000" dirty="0" err="1">
                <a:solidFill>
                  <a:schemeClr val="dk1"/>
                </a:solidFill>
                <a:latin typeface="Garamond" panose="02020404030301010803" pitchFamily="18" charset="0"/>
                <a:ea typeface="Courier New"/>
                <a:cs typeface="Courier New"/>
                <a:sym typeface="Courier New"/>
              </a:rPr>
              <a:t>SuperClass</a:t>
            </a:r>
            <a:r>
              <a:rPr lang="en-US" sz="2000" dirty="0">
                <a:solidFill>
                  <a:schemeClr val="dk1"/>
                </a:solidFill>
                <a:latin typeface="Garamond" panose="02020404030301010803" pitchFamily="18" charset="0"/>
                <a:ea typeface="Courier New"/>
                <a:cs typeface="Courier New"/>
                <a:sym typeface="Courier New"/>
              </a:rPr>
              <a:t>();</a:t>
            </a:r>
          </a:p>
          <a:p>
            <a:pPr lvl="0">
              <a:lnSpc>
                <a:spcPct val="150000"/>
              </a:lnSpc>
              <a:buSzPts val="1800"/>
            </a:pPr>
            <a:r>
              <a:rPr lang="en-US" sz="2000" dirty="0" err="1">
                <a:solidFill>
                  <a:schemeClr val="dk1"/>
                </a:solidFill>
                <a:latin typeface="Garamond" panose="02020404030301010803" pitchFamily="18" charset="0"/>
                <a:cs typeface="Courier New"/>
                <a:sym typeface="Courier New"/>
              </a:rPr>
              <a:t>SubClass</a:t>
            </a:r>
            <a:r>
              <a:rPr lang="en-US" sz="2000" dirty="0">
                <a:solidFill>
                  <a:schemeClr val="dk1"/>
                </a:solidFill>
                <a:latin typeface="Garamond" panose="02020404030301010803" pitchFamily="18" charset="0"/>
                <a:cs typeface="Courier New"/>
                <a:sym typeface="Courier New"/>
              </a:rPr>
              <a:t> c = (subclass) </a:t>
            </a:r>
            <a:r>
              <a:rPr lang="en-US" sz="2000" dirty="0" err="1">
                <a:solidFill>
                  <a:schemeClr val="dk1"/>
                </a:solidFill>
                <a:latin typeface="Garamond" panose="02020404030301010803" pitchFamily="18" charset="0"/>
                <a:cs typeface="Courier New"/>
                <a:sym typeface="Courier New"/>
              </a:rPr>
              <a:t>obj</a:t>
            </a:r>
            <a:r>
              <a:rPr lang="en-US" sz="2000" dirty="0">
                <a:solidFill>
                  <a:schemeClr val="dk1"/>
                </a:solidFill>
                <a:latin typeface="Garamond" panose="02020404030301010803" pitchFamily="18" charset="0"/>
                <a:cs typeface="Courier New"/>
                <a:sym typeface="Courier New"/>
              </a:rPr>
              <a:t>; </a:t>
            </a:r>
            <a:endParaRPr lang="en-US" sz="1600" dirty="0">
              <a:latin typeface="Garamond" panose="02020404030301010803" pitchFamily="18" charset="0"/>
            </a:endParaRPr>
          </a:p>
        </p:txBody>
      </p:sp>
      <p:sp>
        <p:nvSpPr>
          <p:cNvPr id="10" name="Rectangle 9"/>
          <p:cNvSpPr/>
          <p:nvPr/>
        </p:nvSpPr>
        <p:spPr>
          <a:xfrm>
            <a:off x="340057" y="3928726"/>
            <a:ext cx="3805457" cy="2031325"/>
          </a:xfrm>
          <a:prstGeom prst="rect">
            <a:avLst/>
          </a:prstGeom>
          <a:ln>
            <a:solidFill>
              <a:schemeClr val="tx1"/>
            </a:solidFill>
          </a:ln>
        </p:spPr>
        <p:txBody>
          <a:bodyPr wrap="square">
            <a:spAutoFit/>
          </a:bodyPr>
          <a:lstStyle/>
          <a:p>
            <a:endParaRPr lang="en-US" b="1" dirty="0">
              <a:latin typeface="Garamond" panose="02020404030301010803" pitchFamily="18" charset="0"/>
            </a:endParaRPr>
          </a:p>
          <a:p>
            <a:r>
              <a:rPr lang="en-US" b="1" dirty="0">
                <a:solidFill>
                  <a:schemeClr val="accent1"/>
                </a:solidFill>
                <a:latin typeface="Garamond" panose="02020404030301010803" pitchFamily="18" charset="0"/>
              </a:rPr>
              <a:t>public static void </a:t>
            </a:r>
            <a:r>
              <a:rPr lang="en-US" b="1" dirty="0">
                <a:latin typeface="Garamond" panose="02020404030301010803" pitchFamily="18" charset="0"/>
              </a:rPr>
              <a:t>method(Object x){</a:t>
            </a:r>
          </a:p>
          <a:p>
            <a:endParaRPr lang="en-US" b="1" dirty="0">
              <a:latin typeface="Garamond" panose="02020404030301010803" pitchFamily="18" charset="0"/>
            </a:endParaRPr>
          </a:p>
          <a:p>
            <a:r>
              <a:rPr lang="en-US" b="1" dirty="0">
                <a:latin typeface="Garamond" panose="02020404030301010803" pitchFamily="18" charset="0"/>
              </a:rPr>
              <a:t>      Object x = new Student();</a:t>
            </a:r>
          </a:p>
          <a:p>
            <a:r>
              <a:rPr lang="en-US" b="1" dirty="0">
                <a:latin typeface="Garamond" panose="02020404030301010803" pitchFamily="18" charset="0"/>
              </a:rPr>
              <a:t>      Student </a:t>
            </a:r>
            <a:r>
              <a:rPr lang="en-US" b="1" dirty="0" err="1">
                <a:latin typeface="Garamond" panose="02020404030301010803" pitchFamily="18" charset="0"/>
              </a:rPr>
              <a:t>studObj</a:t>
            </a:r>
            <a:r>
              <a:rPr lang="en-US" b="1" dirty="0">
                <a:latin typeface="Garamond" panose="02020404030301010803" pitchFamily="18" charset="0"/>
              </a:rPr>
              <a:t> = x;</a:t>
            </a:r>
          </a:p>
          <a:p>
            <a:endParaRPr lang="en-US" b="1" dirty="0">
              <a:latin typeface="Garamond" panose="02020404030301010803" pitchFamily="18" charset="0"/>
            </a:endParaRPr>
          </a:p>
          <a:p>
            <a:r>
              <a:rPr lang="en-US" b="1" dirty="0">
                <a:latin typeface="Garamond" panose="02020404030301010803" pitchFamily="18" charset="0"/>
              </a:rPr>
              <a:t>}</a:t>
            </a:r>
          </a:p>
        </p:txBody>
      </p:sp>
      <p:sp>
        <p:nvSpPr>
          <p:cNvPr id="11" name="Rectangle 10"/>
          <p:cNvSpPr/>
          <p:nvPr/>
        </p:nvSpPr>
        <p:spPr>
          <a:xfrm>
            <a:off x="4877489" y="3928726"/>
            <a:ext cx="3834899" cy="2031325"/>
          </a:xfrm>
          <a:prstGeom prst="rect">
            <a:avLst/>
          </a:prstGeom>
          <a:ln>
            <a:solidFill>
              <a:schemeClr val="tx1"/>
            </a:solidFill>
          </a:ln>
        </p:spPr>
        <p:txBody>
          <a:bodyPr wrap="square">
            <a:spAutoFit/>
          </a:bodyPr>
          <a:lstStyle/>
          <a:p>
            <a:endParaRPr lang="en-US" b="1" dirty="0">
              <a:latin typeface="Garamond" panose="02020404030301010803" pitchFamily="18" charset="0"/>
            </a:endParaRPr>
          </a:p>
          <a:p>
            <a:r>
              <a:rPr lang="en-US" b="1" dirty="0">
                <a:solidFill>
                  <a:schemeClr val="accent1"/>
                </a:solidFill>
                <a:latin typeface="Garamond" panose="02020404030301010803" pitchFamily="18" charset="0"/>
              </a:rPr>
              <a:t>public static void </a:t>
            </a:r>
            <a:r>
              <a:rPr lang="en-US" b="1" dirty="0">
                <a:latin typeface="Garamond" panose="02020404030301010803" pitchFamily="18" charset="0"/>
              </a:rPr>
              <a:t>method(Object x){</a:t>
            </a:r>
          </a:p>
          <a:p>
            <a:endParaRPr lang="en-US" b="1" dirty="0">
              <a:latin typeface="Garamond" panose="02020404030301010803" pitchFamily="18" charset="0"/>
            </a:endParaRPr>
          </a:p>
          <a:p>
            <a:r>
              <a:rPr lang="en-US" b="1" dirty="0">
                <a:latin typeface="Garamond" panose="02020404030301010803" pitchFamily="18" charset="0"/>
              </a:rPr>
              <a:t>      Object x = new Student();</a:t>
            </a:r>
          </a:p>
          <a:p>
            <a:r>
              <a:rPr lang="en-US" b="1" dirty="0">
                <a:latin typeface="Garamond" panose="02020404030301010803" pitchFamily="18" charset="0"/>
              </a:rPr>
              <a:t>      Student </a:t>
            </a:r>
            <a:r>
              <a:rPr lang="en-US" b="1" dirty="0" err="1">
                <a:latin typeface="Garamond" panose="02020404030301010803" pitchFamily="18" charset="0"/>
              </a:rPr>
              <a:t>studObj</a:t>
            </a:r>
            <a:r>
              <a:rPr lang="en-US" b="1" dirty="0">
                <a:latin typeface="Garamond" panose="02020404030301010803" pitchFamily="18" charset="0"/>
              </a:rPr>
              <a:t> = (Student) x;</a:t>
            </a:r>
          </a:p>
          <a:p>
            <a:endParaRPr lang="en-US" b="1" dirty="0">
              <a:latin typeface="Garamond" panose="02020404030301010803" pitchFamily="18" charset="0"/>
            </a:endParaRPr>
          </a:p>
          <a:p>
            <a:r>
              <a:rPr lang="en-US" b="1" dirty="0">
                <a:latin typeface="Garamond" panose="02020404030301010803" pitchFamily="18" charset="0"/>
              </a:rPr>
              <a:t>}</a:t>
            </a:r>
          </a:p>
        </p:txBody>
      </p:sp>
      <p:sp>
        <p:nvSpPr>
          <p:cNvPr id="12" name="Google Shape;619;p53"/>
          <p:cNvSpPr txBox="1"/>
          <p:nvPr/>
        </p:nvSpPr>
        <p:spPr>
          <a:xfrm>
            <a:off x="1690576" y="3350033"/>
            <a:ext cx="1066165" cy="6461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3600"/>
              <a:buFont typeface="Times New Roman"/>
              <a:buNone/>
            </a:pPr>
            <a:r>
              <a:rPr lang="en-US" sz="3600" b="1" i="0" u="none" dirty="0">
                <a:solidFill>
                  <a:srgbClr val="FF0000"/>
                </a:solidFill>
                <a:latin typeface="Times New Roman"/>
                <a:ea typeface="Times New Roman"/>
                <a:cs typeface="Times New Roman"/>
                <a:sym typeface="Times New Roman"/>
              </a:rPr>
              <a:t>X</a:t>
            </a:r>
            <a:endParaRPr dirty="0"/>
          </a:p>
        </p:txBody>
      </p:sp>
      <p:sp>
        <p:nvSpPr>
          <p:cNvPr id="13" name="Google Shape;619;p53"/>
          <p:cNvSpPr txBox="1"/>
          <p:nvPr/>
        </p:nvSpPr>
        <p:spPr>
          <a:xfrm>
            <a:off x="6228399" y="3383142"/>
            <a:ext cx="1066165" cy="646112"/>
          </a:xfrm>
          <a:prstGeom prst="rect">
            <a:avLst/>
          </a:prstGeom>
          <a:noFill/>
          <a:ln>
            <a:noFill/>
          </a:ln>
        </p:spPr>
        <p:txBody>
          <a:bodyPr spcFirstLastPara="1" wrap="square" lIns="91425" tIns="45700" rIns="91425" bIns="45700" anchor="t" anchorCtr="0">
            <a:noAutofit/>
          </a:bodyPr>
          <a:lstStyle/>
          <a:p>
            <a:pPr algn="ctr">
              <a:buClr>
                <a:srgbClr val="FF0000"/>
              </a:buClr>
              <a:buSzPts val="3600"/>
            </a:pPr>
            <a:r>
              <a:rPr lang="en-US" sz="3600" b="1" dirty="0">
                <a:solidFill>
                  <a:srgbClr val="00B050"/>
                </a:solidFill>
                <a:latin typeface="Times New Roman"/>
                <a:ea typeface="Times New Roman"/>
                <a:cs typeface="Times New Roman"/>
                <a:sym typeface="Times New Roman"/>
              </a:rPr>
              <a:t>√</a:t>
            </a:r>
            <a:endParaRPr lang="en-US" sz="3600" dirty="0">
              <a:solidFill>
                <a:srgbClr val="00B050"/>
              </a:solidFill>
            </a:endParaRPr>
          </a:p>
        </p:txBody>
      </p:sp>
      <p:sp>
        <p:nvSpPr>
          <p:cNvPr id="14" name="Content Placeholder 1"/>
          <p:cNvSpPr txBox="1">
            <a:spLocks/>
          </p:cNvSpPr>
          <p:nvPr/>
        </p:nvSpPr>
        <p:spPr>
          <a:xfrm>
            <a:off x="775793" y="6056264"/>
            <a:ext cx="7487463" cy="329319"/>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2400"/>
              <a:buFont typeface="Arial" panose="020B0604020202020204" pitchFamily="34" charset="0"/>
              <a:buNone/>
            </a:pPr>
            <a:r>
              <a:rPr lang="en-US" sz="1400">
                <a:solidFill>
                  <a:srgbClr val="C00000"/>
                </a:solidFill>
                <a:ea typeface="Times New Roman"/>
                <a:cs typeface="Times New Roman"/>
                <a:sym typeface="Times New Roman"/>
              </a:rPr>
              <a:t>Even though you can see that x is really a Student object, the compiler is not so clever to know it. </a:t>
            </a:r>
            <a:endParaRPr lang="en-US" sz="1400" dirty="0">
              <a:solidFill>
                <a:srgbClr val="C00000"/>
              </a:solidFill>
            </a:endParaRPr>
          </a:p>
        </p:txBody>
      </p:sp>
    </p:spTree>
    <p:extLst>
      <p:ext uri="{BB962C8B-B14F-4D97-AF65-F5344CB8AC3E}">
        <p14:creationId xmlns:p14="http://schemas.microsoft.com/office/powerpoint/2010/main" val="120823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29349" cy="2911413"/>
          </a:xfrm>
        </p:spPr>
        <p:txBody>
          <a:bodyPr>
            <a:normAutofit/>
          </a:bodyPr>
          <a:lstStyle/>
          <a:p>
            <a:r>
              <a:rPr lang="en-US" sz="2400" dirty="0"/>
              <a:t>A parent-child relation between classes in OOP.</a:t>
            </a:r>
          </a:p>
          <a:p>
            <a:pPr lvl="1"/>
            <a:r>
              <a:rPr lang="en-US" sz="2000" dirty="0"/>
              <a:t>The process by which a new class is derived from another class.</a:t>
            </a:r>
          </a:p>
          <a:p>
            <a:pPr lvl="1"/>
            <a:r>
              <a:rPr lang="en-US" sz="2000" dirty="0"/>
              <a:t>One class inherits capabilities from another class.</a:t>
            </a:r>
          </a:p>
          <a:p>
            <a:r>
              <a:rPr lang="en-US" sz="2400" dirty="0"/>
              <a:t>The relation between a child class and its parent class is called “is-a relation”. </a:t>
            </a:r>
            <a:r>
              <a:rPr lang="en-US" sz="2000" dirty="0"/>
              <a:t>Student is a Person</a:t>
            </a:r>
          </a:p>
          <a:p>
            <a:pPr lvl="1"/>
            <a:r>
              <a:rPr lang="en-US" sz="2000" dirty="0"/>
              <a:t>Person class is the </a:t>
            </a:r>
            <a:r>
              <a:rPr lang="en-US" sz="2000" dirty="0">
                <a:solidFill>
                  <a:srgbClr val="FF0000"/>
                </a:solidFill>
              </a:rPr>
              <a:t>parent/</a:t>
            </a:r>
            <a:r>
              <a:rPr lang="en-US" sz="2000" dirty="0" err="1">
                <a:solidFill>
                  <a:srgbClr val="FF0000"/>
                </a:solidFill>
              </a:rPr>
              <a:t>baseclass</a:t>
            </a:r>
            <a:r>
              <a:rPr lang="en-US" sz="2000" dirty="0">
                <a:solidFill>
                  <a:srgbClr val="FF0000"/>
                </a:solidFill>
              </a:rPr>
              <a:t>/superclass</a:t>
            </a:r>
            <a:r>
              <a:rPr lang="en-US" sz="2000" dirty="0"/>
              <a:t> of Student class.</a:t>
            </a:r>
          </a:p>
          <a:p>
            <a:pPr lvl="1"/>
            <a:r>
              <a:rPr lang="en-US" sz="2000" dirty="0"/>
              <a:t>Student class is a </a:t>
            </a:r>
            <a:r>
              <a:rPr lang="en-US" sz="2000" dirty="0">
                <a:solidFill>
                  <a:srgbClr val="FF0000"/>
                </a:solidFill>
              </a:rPr>
              <a:t>child/subclass/derived/extended</a:t>
            </a:r>
            <a:r>
              <a:rPr lang="en-US" sz="2000" dirty="0"/>
              <a:t> class of the Person class.</a:t>
            </a:r>
          </a:p>
        </p:txBody>
      </p:sp>
      <p:sp>
        <p:nvSpPr>
          <p:cNvPr id="3" name="Title 2"/>
          <p:cNvSpPr>
            <a:spLocks noGrp="1"/>
          </p:cNvSpPr>
          <p:nvPr>
            <p:ph type="ctrTitle"/>
          </p:nvPr>
        </p:nvSpPr>
        <p:spPr/>
        <p:txBody>
          <a:bodyPr/>
          <a:lstStyle/>
          <a:p>
            <a:r>
              <a:rPr lang="en-US"/>
              <a:t>Inheritance</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6</a:t>
            </a:fld>
            <a:endParaRPr lang="en-US"/>
          </a:p>
        </p:txBody>
      </p:sp>
      <p:grpSp>
        <p:nvGrpSpPr>
          <p:cNvPr id="5" name="Group 4"/>
          <p:cNvGrpSpPr/>
          <p:nvPr/>
        </p:nvGrpSpPr>
        <p:grpSpPr>
          <a:xfrm>
            <a:off x="5820950" y="4062424"/>
            <a:ext cx="3147252" cy="2318939"/>
            <a:chOff x="641810" y="2327077"/>
            <a:chExt cx="3147252" cy="2318939"/>
          </a:xfrm>
        </p:grpSpPr>
        <p:grpSp>
          <p:nvGrpSpPr>
            <p:cNvPr id="6" name="Group 5"/>
            <p:cNvGrpSpPr/>
            <p:nvPr/>
          </p:nvGrpSpPr>
          <p:grpSpPr>
            <a:xfrm>
              <a:off x="641810" y="2327077"/>
              <a:ext cx="2805524" cy="1502812"/>
              <a:chOff x="2549249" y="2410546"/>
              <a:chExt cx="4098372" cy="2196375"/>
            </a:xfrm>
          </p:grpSpPr>
          <p:sp>
            <p:nvSpPr>
              <p:cNvPr id="9" name="Rectangle 8"/>
              <p:cNvSpPr>
                <a:spLocks noChangeArrowheads="1"/>
              </p:cNvSpPr>
              <p:nvPr/>
            </p:nvSpPr>
            <p:spPr bwMode="auto">
              <a:xfrm>
                <a:off x="3669481" y="2410546"/>
                <a:ext cx="1736461" cy="5984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Person</a:t>
                </a:r>
              </a:p>
            </p:txBody>
          </p:sp>
          <p:sp>
            <p:nvSpPr>
              <p:cNvPr id="10" name="Rectangle 9"/>
              <p:cNvSpPr>
                <a:spLocks noChangeArrowheads="1"/>
              </p:cNvSpPr>
              <p:nvPr/>
            </p:nvSpPr>
            <p:spPr bwMode="auto">
              <a:xfrm>
                <a:off x="4911160" y="3945644"/>
                <a:ext cx="1736461"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Student</a:t>
                </a:r>
              </a:p>
            </p:txBody>
          </p:sp>
          <p:sp>
            <p:nvSpPr>
              <p:cNvPr id="11" name="Rectangle 10"/>
              <p:cNvSpPr>
                <a:spLocks noChangeArrowheads="1"/>
              </p:cNvSpPr>
              <p:nvPr/>
            </p:nvSpPr>
            <p:spPr bwMode="auto">
              <a:xfrm>
                <a:off x="2549249" y="3945644"/>
                <a:ext cx="1872145"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Staff</a:t>
                </a:r>
              </a:p>
            </p:txBody>
          </p:sp>
          <p:cxnSp>
            <p:nvCxnSpPr>
              <p:cNvPr id="12" name="Elbow Connector 11"/>
              <p:cNvCxnSpPr/>
              <p:nvPr/>
            </p:nvCxnSpPr>
            <p:spPr>
              <a:xfrm rot="5400000" flipH="1" flipV="1">
                <a:off x="3265512" y="3009271"/>
                <a:ext cx="936674" cy="936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V="1">
                <a:off x="4876938" y="3043192"/>
                <a:ext cx="936673" cy="868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angle 6"/>
            <p:cNvSpPr>
              <a:spLocks noChangeArrowheads="1"/>
            </p:cNvSpPr>
            <p:nvPr/>
          </p:nvSpPr>
          <p:spPr bwMode="auto">
            <a:xfrm>
              <a:off x="1916917" y="4309769"/>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rgbClr val="FF0000"/>
                  </a:solidFill>
                  <a:latin typeface="Garamond" panose="02020404030301010803" pitchFamily="18" charset="0"/>
                </a:rPr>
                <a:t>PhD Student</a:t>
              </a:r>
            </a:p>
          </p:txBody>
        </p:sp>
        <p:cxnSp>
          <p:nvCxnSpPr>
            <p:cNvPr id="8" name="Straight Arrow Connector 7"/>
            <p:cNvCxnSpPr/>
            <p:nvPr/>
          </p:nvCxnSpPr>
          <p:spPr>
            <a:xfrm flipV="1">
              <a:off x="2852990" y="3860809"/>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Content Placeholder 1"/>
          <p:cNvSpPr txBox="1">
            <a:spLocks/>
          </p:cNvSpPr>
          <p:nvPr/>
        </p:nvSpPr>
        <p:spPr>
          <a:xfrm>
            <a:off x="300181" y="3982828"/>
            <a:ext cx="5585423" cy="25026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2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6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6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An existing class (a general class ) has collection of fields and methods.</a:t>
            </a:r>
          </a:p>
          <a:p>
            <a:r>
              <a:rPr lang="en-US" sz="2400" dirty="0"/>
              <a:t>Another class (a specialized class ) inherits them and adds its own new features.</a:t>
            </a:r>
          </a:p>
          <a:p>
            <a:pPr lvl="1"/>
            <a:r>
              <a:rPr lang="en-US" sz="2000" dirty="0"/>
              <a:t>Can add new data fields and methods.</a:t>
            </a:r>
          </a:p>
          <a:p>
            <a:pPr lvl="1"/>
            <a:r>
              <a:rPr lang="en-US" sz="2000" dirty="0"/>
              <a:t>Can override superclass methods.</a:t>
            </a:r>
          </a:p>
        </p:txBody>
      </p:sp>
    </p:spTree>
    <p:extLst>
      <p:ext uri="{BB962C8B-B14F-4D97-AF65-F5344CB8AC3E}">
        <p14:creationId xmlns:p14="http://schemas.microsoft.com/office/powerpoint/2010/main" val="11400306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Consider the analogy of fruit, apple, and orange with the Fruit class as the superclass for Apple and Orange.</a:t>
            </a:r>
          </a:p>
        </p:txBody>
      </p:sp>
      <p:sp>
        <p:nvSpPr>
          <p:cNvPr id="3" name="Title 2"/>
          <p:cNvSpPr>
            <a:spLocks noGrp="1"/>
          </p:cNvSpPr>
          <p:nvPr>
            <p:ph type="ctrTitle"/>
          </p:nvPr>
        </p:nvSpPr>
        <p:spPr/>
        <p:txBody>
          <a:bodyPr/>
          <a:lstStyle/>
          <a:p>
            <a:r>
              <a:rPr lang="en-US" dirty="0"/>
              <a:t>Typecasting: </a:t>
            </a:r>
            <a:r>
              <a:rPr lang="en-US" sz="2800" dirty="0"/>
              <a:t>When Casting Is Necessary? (2/2)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60</a:t>
            </a:fld>
            <a:endParaRPr lang="en-US"/>
          </a:p>
        </p:txBody>
      </p:sp>
      <p:grpSp>
        <p:nvGrpSpPr>
          <p:cNvPr id="12" name="Group 11"/>
          <p:cNvGrpSpPr/>
          <p:nvPr/>
        </p:nvGrpSpPr>
        <p:grpSpPr>
          <a:xfrm>
            <a:off x="3169238" y="2158321"/>
            <a:ext cx="2805524" cy="1502812"/>
            <a:chOff x="931588" y="4575296"/>
            <a:chExt cx="2805524" cy="1502812"/>
          </a:xfrm>
        </p:grpSpPr>
        <p:sp>
          <p:nvSpPr>
            <p:cNvPr id="6" name="Rectangle 5"/>
            <p:cNvSpPr>
              <a:spLocks noChangeArrowheads="1"/>
            </p:cNvSpPr>
            <p:nvPr/>
          </p:nvSpPr>
          <p:spPr bwMode="auto">
            <a:xfrm>
              <a:off x="1698438" y="4575296"/>
              <a:ext cx="1188687" cy="409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Fruit</a:t>
              </a:r>
            </a:p>
          </p:txBody>
        </p:sp>
        <p:sp>
          <p:nvSpPr>
            <p:cNvPr id="7" name="Rectangle 6"/>
            <p:cNvSpPr>
              <a:spLocks noChangeArrowheads="1"/>
            </p:cNvSpPr>
            <p:nvPr/>
          </p:nvSpPr>
          <p:spPr bwMode="auto">
            <a:xfrm>
              <a:off x="2548425" y="5625647"/>
              <a:ext cx="1188687" cy="4524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Orange</a:t>
              </a:r>
            </a:p>
          </p:txBody>
        </p:sp>
        <p:sp>
          <p:nvSpPr>
            <p:cNvPr id="8" name="Rectangle 7"/>
            <p:cNvSpPr>
              <a:spLocks noChangeArrowheads="1"/>
            </p:cNvSpPr>
            <p:nvPr/>
          </p:nvSpPr>
          <p:spPr bwMode="auto">
            <a:xfrm>
              <a:off x="931588" y="5625647"/>
              <a:ext cx="1281569" cy="4524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Apple</a:t>
              </a:r>
            </a:p>
          </p:txBody>
        </p:sp>
        <p:cxnSp>
          <p:nvCxnSpPr>
            <p:cNvPr id="9" name="Elbow Connector 8"/>
            <p:cNvCxnSpPr/>
            <p:nvPr/>
          </p:nvCxnSpPr>
          <p:spPr>
            <a:xfrm rot="5400000" flipH="1" flipV="1">
              <a:off x="1422054" y="4984807"/>
              <a:ext cx="640895" cy="6407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6200000" flipV="1">
              <a:off x="2525149" y="5008028"/>
              <a:ext cx="640894" cy="5943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744614" y="3942528"/>
            <a:ext cx="3761405" cy="2400657"/>
          </a:xfrm>
          <a:prstGeom prst="rect">
            <a:avLst/>
          </a:prstGeom>
        </p:spPr>
        <p:txBody>
          <a:bodyPr wrap="square">
            <a:spAutoFit/>
          </a:bodyPr>
          <a:lstStyle/>
          <a:p>
            <a:pPr lvl="0">
              <a:lnSpc>
                <a:spcPct val="150000"/>
              </a:lnSpc>
              <a:buSzPts val="1800"/>
            </a:pPr>
            <a:r>
              <a:rPr lang="en-US" sz="2000" dirty="0">
                <a:solidFill>
                  <a:schemeClr val="dk1"/>
                </a:solidFill>
                <a:latin typeface="Cambria" panose="02040503050406030204" pitchFamily="18" charset="0"/>
                <a:ea typeface="Cambria" panose="02040503050406030204" pitchFamily="18" charset="0"/>
                <a:cs typeface="Courier New"/>
                <a:sym typeface="Courier New"/>
              </a:rPr>
              <a:t>Fruit fruit= new Apple();</a:t>
            </a:r>
            <a:endParaRPr lang="en-US" sz="1600" dirty="0">
              <a:latin typeface="Cambria" panose="02040503050406030204" pitchFamily="18" charset="0"/>
              <a:ea typeface="Cambria" panose="02040503050406030204" pitchFamily="18" charset="0"/>
              <a:sym typeface="Courier New"/>
            </a:endParaRPr>
          </a:p>
          <a:p>
            <a:pPr lvl="0">
              <a:lnSpc>
                <a:spcPct val="150000"/>
              </a:lnSpc>
              <a:buSzPts val="1800"/>
            </a:pPr>
            <a:r>
              <a:rPr lang="en-US" sz="2000" dirty="0">
                <a:solidFill>
                  <a:schemeClr val="dk1"/>
                </a:solidFill>
                <a:latin typeface="Cambria" panose="02040503050406030204" pitchFamily="18" charset="0"/>
                <a:ea typeface="Cambria" panose="02040503050406030204" pitchFamily="18" charset="0"/>
                <a:cs typeface="Courier New"/>
                <a:sym typeface="Courier New"/>
              </a:rPr>
              <a:t>Apple x = fruit;</a:t>
            </a:r>
            <a:endParaRPr lang="en-US" sz="1600" dirty="0">
              <a:latin typeface="Cambria" panose="02040503050406030204" pitchFamily="18" charset="0"/>
              <a:ea typeface="Cambria" panose="02040503050406030204" pitchFamily="18" charset="0"/>
              <a:sym typeface="Courier New"/>
            </a:endParaRPr>
          </a:p>
          <a:p>
            <a:pPr lvl="0">
              <a:lnSpc>
                <a:spcPct val="150000"/>
              </a:lnSpc>
              <a:buSzPts val="1800"/>
            </a:pPr>
            <a:r>
              <a:rPr lang="en-US" sz="2000" dirty="0">
                <a:solidFill>
                  <a:schemeClr val="dk1"/>
                </a:solidFill>
                <a:latin typeface="Cambria" panose="02040503050406030204" pitchFamily="18" charset="0"/>
                <a:ea typeface="Cambria" panose="02040503050406030204" pitchFamily="18" charset="0"/>
                <a:cs typeface="Courier New"/>
                <a:sym typeface="Courier New"/>
              </a:rPr>
              <a:t>Apple x = (Apple) fruit</a:t>
            </a:r>
          </a:p>
          <a:p>
            <a:pPr lvl="0">
              <a:lnSpc>
                <a:spcPct val="150000"/>
              </a:lnSpc>
              <a:buSzPts val="1800"/>
            </a:pPr>
            <a:endParaRPr lang="en-US" sz="2000" dirty="0">
              <a:solidFill>
                <a:schemeClr val="dk1"/>
              </a:solidFill>
              <a:latin typeface="Cambria" panose="02040503050406030204" pitchFamily="18" charset="0"/>
              <a:ea typeface="Cambria" panose="02040503050406030204" pitchFamily="18" charset="0"/>
              <a:cs typeface="Courier New"/>
              <a:sym typeface="Courier New"/>
            </a:endParaRPr>
          </a:p>
          <a:p>
            <a:pPr lvl="0">
              <a:lnSpc>
                <a:spcPct val="150000"/>
              </a:lnSpc>
              <a:buSzPts val="1800"/>
            </a:pPr>
            <a:r>
              <a:rPr lang="en-US" sz="2000" dirty="0">
                <a:solidFill>
                  <a:schemeClr val="dk1"/>
                </a:solidFill>
                <a:latin typeface="Cambria" panose="02040503050406030204" pitchFamily="18" charset="0"/>
                <a:ea typeface="Cambria" panose="02040503050406030204" pitchFamily="18" charset="0"/>
                <a:cs typeface="Courier New"/>
                <a:sym typeface="Courier New"/>
              </a:rPr>
              <a:t>Orange x = (Orange) fruit;</a:t>
            </a:r>
            <a:endParaRPr lang="en-US" sz="1600" dirty="0">
              <a:latin typeface="Cambria" panose="02040503050406030204" pitchFamily="18" charset="0"/>
              <a:ea typeface="Cambria" panose="02040503050406030204" pitchFamily="18" charset="0"/>
            </a:endParaRPr>
          </a:p>
        </p:txBody>
      </p:sp>
      <p:sp>
        <p:nvSpPr>
          <p:cNvPr id="14" name="Google Shape;631;p54"/>
          <p:cNvSpPr txBox="1"/>
          <p:nvPr/>
        </p:nvSpPr>
        <p:spPr>
          <a:xfrm>
            <a:off x="4300544" y="4268948"/>
            <a:ext cx="3460426" cy="646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b="1" i="0" u="none" dirty="0">
                <a:solidFill>
                  <a:srgbClr val="FF0000"/>
                </a:solidFill>
                <a:latin typeface="Garamond" panose="02020404030301010803" pitchFamily="18" charset="0"/>
                <a:ea typeface="Times New Roman"/>
                <a:cs typeface="Times New Roman"/>
                <a:sym typeface="Times New Roman"/>
              </a:rPr>
              <a:t>A fruit is not necessarily an apple</a:t>
            </a:r>
            <a:endParaRPr sz="1600" dirty="0">
              <a:latin typeface="Garamond" panose="02020404030301010803" pitchFamily="18" charset="0"/>
            </a:endParaRPr>
          </a:p>
        </p:txBody>
      </p:sp>
      <p:sp>
        <p:nvSpPr>
          <p:cNvPr id="15" name="Google Shape;632;p54"/>
          <p:cNvSpPr txBox="1"/>
          <p:nvPr/>
        </p:nvSpPr>
        <p:spPr>
          <a:xfrm>
            <a:off x="4278173" y="4853700"/>
            <a:ext cx="4551358" cy="68551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FF0000"/>
              </a:buClr>
              <a:buSzPts val="3600"/>
              <a:buFont typeface="Times New Roman"/>
              <a:buNone/>
            </a:pPr>
            <a:r>
              <a:rPr lang="en-US" b="1" i="0" u="none" dirty="0">
                <a:solidFill>
                  <a:srgbClr val="00B050"/>
                </a:solidFill>
                <a:latin typeface="Garamond" panose="02020404030301010803" pitchFamily="18" charset="0"/>
                <a:ea typeface="Times New Roman"/>
                <a:cs typeface="Times New Roman"/>
                <a:sym typeface="Times New Roman"/>
              </a:rPr>
              <a:t>So you have to use explicit casting to assign an instance of Fruit to a variable of Apple</a:t>
            </a:r>
            <a:endParaRPr sz="1600" dirty="0">
              <a:solidFill>
                <a:srgbClr val="00B050"/>
              </a:solidFill>
              <a:latin typeface="Garamond" panose="02020404030301010803" pitchFamily="18" charset="0"/>
            </a:endParaRPr>
          </a:p>
        </p:txBody>
      </p:sp>
      <p:sp>
        <p:nvSpPr>
          <p:cNvPr id="17" name="Google Shape;634;p54"/>
          <p:cNvSpPr txBox="1"/>
          <p:nvPr/>
        </p:nvSpPr>
        <p:spPr>
          <a:xfrm>
            <a:off x="4300545" y="3927146"/>
            <a:ext cx="2225986"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000" b="0" i="0" u="none" dirty="0">
                <a:solidFill>
                  <a:srgbClr val="FF0000"/>
                </a:solidFill>
                <a:latin typeface="Garamond" panose="02020404030301010803" pitchFamily="18" charset="0"/>
                <a:ea typeface="Times New Roman"/>
                <a:cs typeface="Times New Roman"/>
                <a:sym typeface="Times New Roman"/>
              </a:rPr>
              <a:t>An apple is a fruit </a:t>
            </a:r>
            <a:endParaRPr sz="1600" dirty="0">
              <a:latin typeface="Garamond" panose="02020404030301010803" pitchFamily="18" charset="0"/>
            </a:endParaRPr>
          </a:p>
        </p:txBody>
      </p:sp>
      <p:sp>
        <p:nvSpPr>
          <p:cNvPr id="18" name="Google Shape;631;p54"/>
          <p:cNvSpPr txBox="1"/>
          <p:nvPr/>
        </p:nvSpPr>
        <p:spPr>
          <a:xfrm>
            <a:off x="300182" y="4389108"/>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FF0000"/>
                </a:solidFill>
                <a:latin typeface="Garamond" panose="02020404030301010803" pitchFamily="18" charset="0"/>
                <a:ea typeface="Times New Roman"/>
                <a:cs typeface="Times New Roman"/>
                <a:sym typeface="Times New Roman"/>
              </a:rPr>
              <a:t>X</a:t>
            </a:r>
            <a:endParaRPr sz="1600" dirty="0">
              <a:latin typeface="Garamond" panose="02020404030301010803" pitchFamily="18" charset="0"/>
            </a:endParaRPr>
          </a:p>
        </p:txBody>
      </p:sp>
      <p:sp>
        <p:nvSpPr>
          <p:cNvPr id="19" name="Google Shape;632;p54"/>
          <p:cNvSpPr txBox="1"/>
          <p:nvPr/>
        </p:nvSpPr>
        <p:spPr>
          <a:xfrm>
            <a:off x="300182" y="4980308"/>
            <a:ext cx="585655" cy="4734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00B050"/>
                </a:solidFill>
                <a:latin typeface="Garamond" panose="02020404030301010803" pitchFamily="18" charset="0"/>
                <a:ea typeface="Times New Roman"/>
                <a:cs typeface="Times New Roman"/>
                <a:sym typeface="Times New Roman"/>
              </a:rPr>
              <a:t>√</a:t>
            </a:r>
            <a:endParaRPr sz="1600" dirty="0">
              <a:solidFill>
                <a:srgbClr val="00B050"/>
              </a:solidFill>
              <a:latin typeface="Garamond" panose="02020404030301010803" pitchFamily="18" charset="0"/>
            </a:endParaRPr>
          </a:p>
        </p:txBody>
      </p:sp>
      <p:sp>
        <p:nvSpPr>
          <p:cNvPr id="20" name="Google Shape;631;p54"/>
          <p:cNvSpPr txBox="1"/>
          <p:nvPr/>
        </p:nvSpPr>
        <p:spPr>
          <a:xfrm>
            <a:off x="262561" y="5832266"/>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chemeClr val="accent2"/>
                </a:solidFill>
                <a:latin typeface="Garamond" panose="02020404030301010803" pitchFamily="18" charset="0"/>
                <a:ea typeface="Times New Roman"/>
                <a:cs typeface="Times New Roman"/>
                <a:sym typeface="Times New Roman"/>
              </a:rPr>
              <a:t>X</a:t>
            </a:r>
            <a:endParaRPr sz="1600" dirty="0">
              <a:solidFill>
                <a:schemeClr val="accent2"/>
              </a:solidFill>
              <a:latin typeface="Garamond" panose="02020404030301010803" pitchFamily="18" charset="0"/>
            </a:endParaRPr>
          </a:p>
        </p:txBody>
      </p:sp>
      <p:sp>
        <p:nvSpPr>
          <p:cNvPr id="21" name="Google Shape;632;p54"/>
          <p:cNvSpPr txBox="1"/>
          <p:nvPr/>
        </p:nvSpPr>
        <p:spPr>
          <a:xfrm>
            <a:off x="4384406" y="5943956"/>
            <a:ext cx="2426529" cy="411949"/>
          </a:xfrm>
          <a:prstGeom prst="rect">
            <a:avLst/>
          </a:prstGeom>
          <a:noFill/>
          <a:ln>
            <a:noFill/>
          </a:ln>
        </p:spPr>
        <p:txBody>
          <a:bodyPr spcFirstLastPara="1" wrap="square" lIns="91425" tIns="45700" rIns="91425" bIns="45700" anchor="t" anchorCtr="0">
            <a:noAutofit/>
          </a:bodyPr>
          <a:lstStyle/>
          <a:p>
            <a:pPr lvl="0">
              <a:buClr>
                <a:srgbClr val="FF0000"/>
              </a:buClr>
              <a:buSzPts val="3600"/>
            </a:pPr>
            <a:r>
              <a:rPr lang="en-US" sz="2000" b="1" dirty="0" err="1">
                <a:solidFill>
                  <a:schemeClr val="accent2"/>
                </a:solidFill>
                <a:latin typeface="Garamond" panose="02020404030301010803" pitchFamily="18" charset="0"/>
                <a:ea typeface="Times New Roman"/>
                <a:cs typeface="Times New Roman"/>
                <a:sym typeface="Times New Roman"/>
              </a:rPr>
              <a:t>ClassCastException</a:t>
            </a:r>
            <a:endParaRPr dirty="0">
              <a:solidFill>
                <a:schemeClr val="accent2"/>
              </a:solidFill>
              <a:latin typeface="Garamond" panose="02020404030301010803" pitchFamily="18" charset="0"/>
            </a:endParaRPr>
          </a:p>
        </p:txBody>
      </p:sp>
      <p:sp>
        <p:nvSpPr>
          <p:cNvPr id="23" name="Google Shape;632;p54"/>
          <p:cNvSpPr txBox="1"/>
          <p:nvPr/>
        </p:nvSpPr>
        <p:spPr>
          <a:xfrm>
            <a:off x="349272" y="3909112"/>
            <a:ext cx="585655" cy="4734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00B050"/>
                </a:solidFill>
                <a:latin typeface="Garamond" panose="02020404030301010803" pitchFamily="18" charset="0"/>
                <a:ea typeface="Times New Roman"/>
                <a:cs typeface="Times New Roman"/>
                <a:sym typeface="Times New Roman"/>
              </a:rPr>
              <a:t>√</a:t>
            </a:r>
            <a:endParaRPr sz="1600" dirty="0">
              <a:solidFill>
                <a:srgbClr val="00B050"/>
              </a:solidFill>
              <a:latin typeface="Garamond" panose="02020404030301010803" pitchFamily="18" charset="0"/>
            </a:endParaRPr>
          </a:p>
        </p:txBody>
      </p:sp>
    </p:spTree>
    <p:extLst>
      <p:ext uri="{BB962C8B-B14F-4D97-AF65-F5344CB8AC3E}">
        <p14:creationId xmlns:p14="http://schemas.microsoft.com/office/powerpoint/2010/main" val="23228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accent5"/>
                </a:solidFill>
              </a:rPr>
              <a:t>instanceof</a:t>
            </a:r>
            <a:r>
              <a:rPr lang="en-US" dirty="0"/>
              <a:t> Operator </a:t>
            </a:r>
          </a:p>
          <a:p>
            <a:pPr lvl="1"/>
            <a:r>
              <a:rPr lang="en-US" dirty="0"/>
              <a:t>test whether an object is an instance of a class</a:t>
            </a:r>
          </a:p>
        </p:txBody>
      </p:sp>
      <p:sp>
        <p:nvSpPr>
          <p:cNvPr id="3" name="Title 2"/>
          <p:cNvSpPr>
            <a:spLocks noGrp="1"/>
          </p:cNvSpPr>
          <p:nvPr>
            <p:ph type="ctrTitle"/>
          </p:nvPr>
        </p:nvSpPr>
        <p:spPr/>
        <p:txBody>
          <a:bodyPr/>
          <a:lstStyle/>
          <a:p>
            <a:r>
              <a:rPr lang="en-US" dirty="0"/>
              <a:t>Checking Whether Downcasting Is Legitimate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61</a:t>
            </a:fld>
            <a:endParaRPr lang="en-US"/>
          </a:p>
        </p:txBody>
      </p:sp>
      <p:grpSp>
        <p:nvGrpSpPr>
          <p:cNvPr id="5" name="Group 4"/>
          <p:cNvGrpSpPr/>
          <p:nvPr/>
        </p:nvGrpSpPr>
        <p:grpSpPr>
          <a:xfrm>
            <a:off x="6038295" y="1949948"/>
            <a:ext cx="2805524" cy="1502812"/>
            <a:chOff x="931588" y="4575296"/>
            <a:chExt cx="2805524" cy="1502812"/>
          </a:xfrm>
        </p:grpSpPr>
        <p:sp>
          <p:nvSpPr>
            <p:cNvPr id="6" name="Rectangle 5"/>
            <p:cNvSpPr>
              <a:spLocks noChangeArrowheads="1"/>
            </p:cNvSpPr>
            <p:nvPr/>
          </p:nvSpPr>
          <p:spPr bwMode="auto">
            <a:xfrm>
              <a:off x="1698438" y="4575296"/>
              <a:ext cx="1188687" cy="409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Fruit</a:t>
              </a:r>
            </a:p>
          </p:txBody>
        </p:sp>
        <p:sp>
          <p:nvSpPr>
            <p:cNvPr id="7" name="Rectangle 6"/>
            <p:cNvSpPr>
              <a:spLocks noChangeArrowheads="1"/>
            </p:cNvSpPr>
            <p:nvPr/>
          </p:nvSpPr>
          <p:spPr bwMode="auto">
            <a:xfrm>
              <a:off x="2548425" y="5625647"/>
              <a:ext cx="1188687" cy="4524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Orange</a:t>
              </a:r>
            </a:p>
          </p:txBody>
        </p:sp>
        <p:sp>
          <p:nvSpPr>
            <p:cNvPr id="8" name="Rectangle 7"/>
            <p:cNvSpPr>
              <a:spLocks noChangeArrowheads="1"/>
            </p:cNvSpPr>
            <p:nvPr/>
          </p:nvSpPr>
          <p:spPr bwMode="auto">
            <a:xfrm>
              <a:off x="931588" y="5625647"/>
              <a:ext cx="1281569" cy="4524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Apple</a:t>
              </a:r>
            </a:p>
          </p:txBody>
        </p:sp>
        <p:cxnSp>
          <p:nvCxnSpPr>
            <p:cNvPr id="9" name="Elbow Connector 8"/>
            <p:cNvCxnSpPr/>
            <p:nvPr/>
          </p:nvCxnSpPr>
          <p:spPr>
            <a:xfrm rot="5400000" flipH="1" flipV="1">
              <a:off x="1422054" y="4984807"/>
              <a:ext cx="640895" cy="6407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6200000" flipV="1">
              <a:off x="2525149" y="5008028"/>
              <a:ext cx="640894" cy="5943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726002" y="1981460"/>
            <a:ext cx="4523333" cy="2744173"/>
            <a:chOff x="262561" y="3734205"/>
            <a:chExt cx="4523333" cy="2744173"/>
          </a:xfrm>
        </p:grpSpPr>
        <p:sp>
          <p:nvSpPr>
            <p:cNvPr id="11" name="Rectangle 10"/>
            <p:cNvSpPr/>
            <p:nvPr/>
          </p:nvSpPr>
          <p:spPr>
            <a:xfrm>
              <a:off x="1024489" y="3734205"/>
              <a:ext cx="3761405" cy="2723823"/>
            </a:xfrm>
            <a:prstGeom prst="rect">
              <a:avLst/>
            </a:prstGeom>
          </p:spPr>
          <p:txBody>
            <a:bodyPr wrap="square">
              <a:spAutoFit/>
            </a:bodyPr>
            <a:lstStyle/>
            <a:p>
              <a:pPr lvl="0">
                <a:lnSpc>
                  <a:spcPct val="150000"/>
                </a:lnSpc>
                <a:buSzPts val="1800"/>
              </a:pPr>
              <a:r>
                <a:rPr lang="en-US" sz="2400" dirty="0">
                  <a:solidFill>
                    <a:schemeClr val="dk1"/>
                  </a:solidFill>
                  <a:latin typeface="Garamond" panose="02020404030301010803" pitchFamily="18" charset="0"/>
                  <a:ea typeface="Courier New"/>
                  <a:cs typeface="Courier New"/>
                  <a:sym typeface="Courier New"/>
                </a:rPr>
                <a:t>Fruit fruit= new Apple();</a:t>
              </a:r>
              <a:endParaRPr lang="en-US" dirty="0">
                <a:latin typeface="Garamond" panose="02020404030301010803" pitchFamily="18" charset="0"/>
                <a:sym typeface="Courier New"/>
              </a:endParaRPr>
            </a:p>
            <a:p>
              <a:pPr lvl="0">
                <a:lnSpc>
                  <a:spcPct val="150000"/>
                </a:lnSpc>
                <a:buSzPts val="1800"/>
              </a:pPr>
              <a:r>
                <a:rPr lang="en-US" sz="2400" dirty="0">
                  <a:solidFill>
                    <a:schemeClr val="dk1"/>
                  </a:solidFill>
                  <a:latin typeface="Garamond" panose="02020404030301010803" pitchFamily="18" charset="0"/>
                  <a:ea typeface="Courier New"/>
                  <a:cs typeface="Courier New"/>
                  <a:sym typeface="Courier New"/>
                </a:rPr>
                <a:t>Apple x = fruit;</a:t>
              </a:r>
              <a:endParaRPr lang="en-US" dirty="0">
                <a:latin typeface="Garamond" panose="02020404030301010803" pitchFamily="18" charset="0"/>
                <a:sym typeface="Courier New"/>
              </a:endParaRPr>
            </a:p>
            <a:p>
              <a:pPr lvl="0">
                <a:lnSpc>
                  <a:spcPct val="150000"/>
                </a:lnSpc>
                <a:buSzPts val="1800"/>
              </a:pPr>
              <a:r>
                <a:rPr lang="en-US" sz="2400" dirty="0">
                  <a:solidFill>
                    <a:schemeClr val="dk1"/>
                  </a:solidFill>
                  <a:latin typeface="Garamond" panose="02020404030301010803" pitchFamily="18" charset="0"/>
                  <a:ea typeface="Courier New"/>
                  <a:cs typeface="Courier New"/>
                  <a:sym typeface="Courier New"/>
                </a:rPr>
                <a:t>Apple x = (Apple) fruit</a:t>
              </a:r>
            </a:p>
            <a:p>
              <a:pPr lvl="0">
                <a:lnSpc>
                  <a:spcPct val="150000"/>
                </a:lnSpc>
                <a:buSzPts val="1800"/>
              </a:pPr>
              <a:endParaRPr lang="en-US" dirty="0">
                <a:latin typeface="Garamond" panose="02020404030301010803" pitchFamily="18" charset="0"/>
                <a:sym typeface="Courier New"/>
              </a:endParaRPr>
            </a:p>
            <a:p>
              <a:pPr lvl="0">
                <a:lnSpc>
                  <a:spcPct val="150000"/>
                </a:lnSpc>
                <a:buSzPts val="1800"/>
              </a:pPr>
              <a:r>
                <a:rPr lang="en-US" sz="2400" dirty="0">
                  <a:solidFill>
                    <a:schemeClr val="dk1"/>
                  </a:solidFill>
                  <a:latin typeface="Garamond" panose="02020404030301010803" pitchFamily="18" charset="0"/>
                  <a:ea typeface="Courier New"/>
                  <a:cs typeface="Courier New"/>
                  <a:sym typeface="Courier New"/>
                </a:rPr>
                <a:t>Orange x = (Orange) fruit;</a:t>
              </a:r>
              <a:endParaRPr lang="en-US" dirty="0">
                <a:latin typeface="Garamond" panose="02020404030301010803" pitchFamily="18" charset="0"/>
              </a:endParaRPr>
            </a:p>
          </p:txBody>
        </p:sp>
        <p:sp>
          <p:nvSpPr>
            <p:cNvPr id="12" name="Google Shape;631;p54"/>
            <p:cNvSpPr txBox="1"/>
            <p:nvPr/>
          </p:nvSpPr>
          <p:spPr>
            <a:xfrm>
              <a:off x="279205" y="4389108"/>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FF0000"/>
                  </a:solidFill>
                  <a:latin typeface="Garamond" panose="02020404030301010803" pitchFamily="18" charset="0"/>
                  <a:ea typeface="Times New Roman"/>
                  <a:cs typeface="Times New Roman"/>
                  <a:sym typeface="Times New Roman"/>
                </a:rPr>
                <a:t>X</a:t>
              </a:r>
              <a:endParaRPr sz="1600" dirty="0">
                <a:latin typeface="Garamond" panose="02020404030301010803" pitchFamily="18" charset="0"/>
              </a:endParaRPr>
            </a:p>
          </p:txBody>
        </p:sp>
        <p:sp>
          <p:nvSpPr>
            <p:cNvPr id="13" name="Google Shape;632;p54"/>
            <p:cNvSpPr txBox="1"/>
            <p:nvPr/>
          </p:nvSpPr>
          <p:spPr>
            <a:xfrm>
              <a:off x="262561" y="5016853"/>
              <a:ext cx="585655" cy="4734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00B050"/>
                  </a:solidFill>
                  <a:latin typeface="Garamond" panose="02020404030301010803" pitchFamily="18" charset="0"/>
                  <a:ea typeface="Times New Roman"/>
                  <a:cs typeface="Times New Roman"/>
                  <a:sym typeface="Times New Roman"/>
                </a:rPr>
                <a:t>√</a:t>
              </a:r>
              <a:endParaRPr sz="1600" dirty="0">
                <a:solidFill>
                  <a:srgbClr val="00B050"/>
                </a:solidFill>
                <a:latin typeface="Garamond" panose="02020404030301010803" pitchFamily="18" charset="0"/>
              </a:endParaRPr>
            </a:p>
          </p:txBody>
        </p:sp>
        <p:sp>
          <p:nvSpPr>
            <p:cNvPr id="14" name="Google Shape;631;p54"/>
            <p:cNvSpPr txBox="1"/>
            <p:nvPr/>
          </p:nvSpPr>
          <p:spPr>
            <a:xfrm>
              <a:off x="262561" y="5832266"/>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chemeClr val="accent2"/>
                  </a:solidFill>
                  <a:latin typeface="Garamond" panose="02020404030301010803" pitchFamily="18" charset="0"/>
                  <a:ea typeface="Times New Roman"/>
                  <a:cs typeface="Times New Roman"/>
                  <a:sym typeface="Times New Roman"/>
                </a:rPr>
                <a:t>X</a:t>
              </a:r>
              <a:endParaRPr sz="1600" dirty="0">
                <a:solidFill>
                  <a:schemeClr val="accent2"/>
                </a:solidFill>
                <a:latin typeface="Garamond" panose="02020404030301010803" pitchFamily="18" charset="0"/>
              </a:endParaRPr>
            </a:p>
          </p:txBody>
        </p:sp>
      </p:grpSp>
      <p:sp>
        <p:nvSpPr>
          <p:cNvPr id="16" name="Rectangle 15"/>
          <p:cNvSpPr/>
          <p:nvPr/>
        </p:nvSpPr>
        <p:spPr>
          <a:xfrm>
            <a:off x="4766983" y="4669145"/>
            <a:ext cx="4253110" cy="1569660"/>
          </a:xfrm>
          <a:prstGeom prst="rect">
            <a:avLst/>
          </a:prstGeom>
        </p:spPr>
        <p:txBody>
          <a:bodyPr wrap="square">
            <a:spAutoFit/>
          </a:bodyPr>
          <a:lstStyle/>
          <a:p>
            <a:pPr lvl="0">
              <a:lnSpc>
                <a:spcPct val="150000"/>
              </a:lnSpc>
              <a:buSzPts val="1800"/>
            </a:pPr>
            <a:r>
              <a:rPr lang="en-US" sz="1600" dirty="0">
                <a:solidFill>
                  <a:schemeClr val="dk1"/>
                </a:solidFill>
                <a:latin typeface="Courier New" panose="02070309020205020404" pitchFamily="49" charset="0"/>
                <a:ea typeface="Courier New"/>
                <a:cs typeface="Courier New" panose="02070309020205020404" pitchFamily="49" charset="0"/>
                <a:sym typeface="Courier New"/>
              </a:rPr>
              <a:t>if </a:t>
            </a:r>
            <a:r>
              <a:rPr lang="en-US" sz="1600" dirty="0">
                <a:solidFill>
                  <a:srgbClr val="FF0000"/>
                </a:solidFill>
                <a:latin typeface="Courier New" panose="02070309020205020404" pitchFamily="49" charset="0"/>
                <a:ea typeface="Courier New"/>
                <a:cs typeface="Courier New" panose="02070309020205020404" pitchFamily="49" charset="0"/>
                <a:sym typeface="Courier New"/>
              </a:rPr>
              <a:t>(fruit instanceof Apple)</a:t>
            </a:r>
          </a:p>
          <a:p>
            <a:pPr lvl="0">
              <a:lnSpc>
                <a:spcPct val="150000"/>
              </a:lnSpc>
              <a:buSzPts val="1800"/>
            </a:pPr>
            <a:r>
              <a:rPr lang="en-US" sz="1600" dirty="0">
                <a:solidFill>
                  <a:schemeClr val="dk1"/>
                </a:solidFill>
                <a:latin typeface="Courier New" panose="02070309020205020404" pitchFamily="49" charset="0"/>
                <a:ea typeface="Courier New"/>
                <a:cs typeface="Courier New" panose="02070309020205020404" pitchFamily="49" charset="0"/>
                <a:sym typeface="Courier New"/>
              </a:rPr>
              <a:t>	Apple x = (Apple) fruit;</a:t>
            </a:r>
          </a:p>
          <a:p>
            <a:pPr>
              <a:lnSpc>
                <a:spcPct val="150000"/>
              </a:lnSpc>
              <a:buSzPts val="1800"/>
            </a:pPr>
            <a:r>
              <a:rPr lang="en-US" sz="1600" dirty="0">
                <a:solidFill>
                  <a:schemeClr val="dk1"/>
                </a:solidFill>
                <a:latin typeface="Courier New" panose="02070309020205020404" pitchFamily="49" charset="0"/>
                <a:ea typeface="Courier New"/>
                <a:cs typeface="Courier New" panose="02070309020205020404" pitchFamily="49" charset="0"/>
                <a:sym typeface="Courier New"/>
              </a:rPr>
              <a:t>else if </a:t>
            </a:r>
            <a:r>
              <a:rPr lang="en-US" sz="1600" dirty="0">
                <a:solidFill>
                  <a:srgbClr val="FF0000"/>
                </a:solidFill>
                <a:latin typeface="Courier New" panose="02070309020205020404" pitchFamily="49" charset="0"/>
                <a:ea typeface="Courier New"/>
                <a:cs typeface="Courier New" panose="02070309020205020404" pitchFamily="49" charset="0"/>
                <a:sym typeface="Courier New"/>
              </a:rPr>
              <a:t>(fruit instanceof Orange)</a:t>
            </a:r>
          </a:p>
          <a:p>
            <a:pPr lvl="0">
              <a:lnSpc>
                <a:spcPct val="150000"/>
              </a:lnSpc>
              <a:buSzPts val="1800"/>
            </a:pPr>
            <a:r>
              <a:rPr lang="en-US" sz="1600" dirty="0">
                <a:solidFill>
                  <a:schemeClr val="dk1"/>
                </a:solidFill>
                <a:latin typeface="Courier New" panose="02070309020205020404" pitchFamily="49" charset="0"/>
                <a:ea typeface="Courier New"/>
                <a:cs typeface="Courier New" panose="02070309020205020404" pitchFamily="49" charset="0"/>
                <a:sym typeface="Courier New"/>
              </a:rPr>
              <a:t>	Orange x = (Orange) fruit;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5342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Typecasting: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62</a:t>
            </a:fld>
            <a:endParaRPr lang="en-US"/>
          </a:p>
        </p:txBody>
      </p:sp>
      <p:pic>
        <p:nvPicPr>
          <p:cNvPr id="2" name="Picture 1"/>
          <p:cNvPicPr>
            <a:picLocks noChangeAspect="1"/>
          </p:cNvPicPr>
          <p:nvPr/>
        </p:nvPicPr>
        <p:blipFill>
          <a:blip r:embed="rId2"/>
          <a:stretch>
            <a:fillRect/>
          </a:stretch>
        </p:blipFill>
        <p:spPr>
          <a:xfrm>
            <a:off x="2218367" y="943482"/>
            <a:ext cx="4962891" cy="5368871"/>
          </a:xfrm>
          <a:prstGeom prst="rect">
            <a:avLst/>
          </a:prstGeom>
        </p:spPr>
      </p:pic>
    </p:spTree>
    <p:extLst>
      <p:ext uri="{BB962C8B-B14F-4D97-AF65-F5344CB8AC3E}">
        <p14:creationId xmlns:p14="http://schemas.microsoft.com/office/powerpoint/2010/main" val="17669128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4343654" y="3909810"/>
            <a:ext cx="4732550" cy="2539580"/>
          </a:xfrm>
          <a:prstGeom prst="rect">
            <a:avLst/>
          </a:prstGeom>
        </p:spPr>
      </p:pic>
      <p:sp>
        <p:nvSpPr>
          <p:cNvPr id="2" name="Content Placeholder 1"/>
          <p:cNvSpPr>
            <a:spLocks noGrp="1"/>
          </p:cNvSpPr>
          <p:nvPr>
            <p:ph idx="1"/>
          </p:nvPr>
        </p:nvSpPr>
        <p:spPr>
          <a:xfrm>
            <a:off x="300182" y="1071415"/>
            <a:ext cx="5240006" cy="3819713"/>
          </a:xfrm>
        </p:spPr>
        <p:txBody>
          <a:bodyPr>
            <a:normAutofit fontScale="92500" lnSpcReduction="10000"/>
          </a:bodyPr>
          <a:lstStyle/>
          <a:p>
            <a:r>
              <a:rPr lang="en-US" sz="2400" dirty="0"/>
              <a:t>A </a:t>
            </a:r>
            <a:r>
              <a:rPr lang="en-US" sz="2400" dirty="0" err="1"/>
              <a:t>boolean</a:t>
            </a:r>
            <a:r>
              <a:rPr lang="en-US" sz="2400" dirty="0"/>
              <a:t> valued method to compare two objects of the class to see whether they are equal.</a:t>
            </a:r>
          </a:p>
          <a:p>
            <a:r>
              <a:rPr lang="en-US" sz="2400" dirty="0"/>
              <a:t>The default implementation uses the equality operator == to test  whether the object references are equal.</a:t>
            </a:r>
          </a:p>
          <a:p>
            <a:endParaRPr lang="en-US" sz="2400" dirty="0"/>
          </a:p>
          <a:p>
            <a:endParaRPr lang="en-US" sz="2400" dirty="0">
              <a:solidFill>
                <a:schemeClr val="dk1"/>
              </a:solidFill>
              <a:ea typeface="Times New Roman"/>
              <a:cs typeface="Times New Roman"/>
              <a:sym typeface="Times New Roman"/>
            </a:endParaRPr>
          </a:p>
          <a:p>
            <a:endParaRPr lang="en-US" sz="2200" dirty="0">
              <a:solidFill>
                <a:schemeClr val="dk1"/>
              </a:solidFill>
              <a:ea typeface="Times New Roman"/>
              <a:cs typeface="Times New Roman"/>
              <a:sym typeface="Times New Roman"/>
            </a:endParaRPr>
          </a:p>
          <a:p>
            <a:r>
              <a:rPr lang="en-US" sz="2200" dirty="0">
                <a:solidFill>
                  <a:schemeClr val="dk1"/>
                </a:solidFill>
                <a:ea typeface="Times New Roman"/>
                <a:cs typeface="Times New Roman"/>
                <a:sym typeface="Times New Roman"/>
              </a:rPr>
              <a:t>It is overridden in the class </a:t>
            </a:r>
            <a:r>
              <a:rPr lang="en-US" sz="2200" dirty="0">
                <a:solidFill>
                  <a:schemeClr val="accent2"/>
                </a:solidFill>
                <a:ea typeface="Trebuchet MS"/>
                <a:cs typeface="Trebuchet MS"/>
                <a:sym typeface="Trebuchet MS"/>
              </a:rPr>
              <a:t>String</a:t>
            </a:r>
          </a:p>
        </p:txBody>
      </p:sp>
      <p:sp>
        <p:nvSpPr>
          <p:cNvPr id="3" name="Title 2"/>
          <p:cNvSpPr>
            <a:spLocks noGrp="1"/>
          </p:cNvSpPr>
          <p:nvPr>
            <p:ph type="ctrTitle"/>
          </p:nvPr>
        </p:nvSpPr>
        <p:spPr/>
        <p:txBody>
          <a:bodyPr/>
          <a:lstStyle/>
          <a:p>
            <a:r>
              <a:rPr lang="en-US" dirty="0"/>
              <a:t>The equals Method(1/3)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63</a:t>
            </a:fld>
            <a:endParaRPr lang="en-US"/>
          </a:p>
        </p:txBody>
      </p:sp>
      <p:sp>
        <p:nvSpPr>
          <p:cNvPr id="8" name="Google Shape;705;p63"/>
          <p:cNvSpPr txBox="1"/>
          <p:nvPr/>
        </p:nvSpPr>
        <p:spPr>
          <a:xfrm>
            <a:off x="565828" y="3182503"/>
            <a:ext cx="4006172" cy="1004757"/>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chemeClr val="dk1"/>
              </a:buClr>
              <a:buSzPts val="2400"/>
              <a:buFont typeface="Courier New"/>
              <a:buNone/>
            </a:pPr>
            <a:r>
              <a:rPr lang="en-US" sz="2000" b="1" i="0" u="none" dirty="0">
                <a:solidFill>
                  <a:schemeClr val="accent5"/>
                </a:solidFill>
                <a:latin typeface="Garamond" panose="02020404030301010803" pitchFamily="18" charset="0"/>
                <a:ea typeface="Courier New"/>
                <a:cs typeface="Courier New"/>
                <a:sym typeface="Courier New"/>
              </a:rPr>
              <a:t>public</a:t>
            </a:r>
            <a:r>
              <a:rPr lang="en-US" sz="2000" b="1" i="0" u="none" dirty="0">
                <a:latin typeface="Garamond" panose="02020404030301010803" pitchFamily="18" charset="0"/>
                <a:ea typeface="Courier New"/>
                <a:cs typeface="Courier New"/>
                <a:sym typeface="Courier New"/>
              </a:rPr>
              <a:t> </a:t>
            </a:r>
            <a:r>
              <a:rPr lang="en-US" sz="2000" b="1" i="0" u="none" dirty="0" err="1">
                <a:solidFill>
                  <a:schemeClr val="accent5"/>
                </a:solidFill>
                <a:latin typeface="Garamond" panose="02020404030301010803" pitchFamily="18" charset="0"/>
                <a:ea typeface="Courier New"/>
                <a:cs typeface="Courier New"/>
                <a:sym typeface="Courier New"/>
              </a:rPr>
              <a:t>boolean</a:t>
            </a:r>
            <a:r>
              <a:rPr lang="en-US" sz="2000" b="1" i="0" u="none" dirty="0">
                <a:latin typeface="Garamond" panose="02020404030301010803" pitchFamily="18" charset="0"/>
                <a:ea typeface="Courier New"/>
                <a:cs typeface="Courier New"/>
                <a:sym typeface="Courier New"/>
              </a:rPr>
              <a:t> equals(Object </a:t>
            </a:r>
            <a:r>
              <a:rPr lang="en-US" sz="2000" b="1" i="0" u="none" dirty="0" err="1">
                <a:latin typeface="Garamond" panose="02020404030301010803" pitchFamily="18" charset="0"/>
                <a:ea typeface="Courier New"/>
                <a:cs typeface="Courier New"/>
                <a:sym typeface="Courier New"/>
              </a:rPr>
              <a:t>obj</a:t>
            </a:r>
            <a:r>
              <a:rPr lang="en-US" sz="2000" b="1" i="0" u="none" dirty="0">
                <a:latin typeface="Garamond" panose="02020404030301010803" pitchFamily="18" charset="0"/>
                <a:ea typeface="Courier New"/>
                <a:cs typeface="Courier New"/>
                <a:sym typeface="Courier New"/>
              </a:rPr>
              <a:t>) {</a:t>
            </a:r>
          </a:p>
          <a:p>
            <a:pPr marL="0" marR="0" lvl="0" indent="0" algn="l" rtl="0">
              <a:lnSpc>
                <a:spcPct val="0"/>
              </a:lnSpc>
              <a:spcBef>
                <a:spcPts val="1800"/>
              </a:spcBef>
              <a:spcAft>
                <a:spcPts val="0"/>
              </a:spcAft>
              <a:buClr>
                <a:schemeClr val="dk1"/>
              </a:buClr>
              <a:buSzPts val="2400"/>
              <a:buFont typeface="Courier New"/>
              <a:buNone/>
            </a:pPr>
            <a:r>
              <a:rPr lang="en-US" sz="2000" b="1" i="0" u="none" dirty="0">
                <a:latin typeface="Garamond" panose="02020404030301010803" pitchFamily="18" charset="0"/>
                <a:ea typeface="Courier New"/>
                <a:cs typeface="Courier New"/>
                <a:sym typeface="Courier New"/>
              </a:rPr>
              <a:t>  	</a:t>
            </a:r>
            <a:r>
              <a:rPr lang="en-US" sz="2000" b="1" i="0" u="none" dirty="0">
                <a:solidFill>
                  <a:schemeClr val="accent5"/>
                </a:solidFill>
                <a:latin typeface="Garamond" panose="02020404030301010803" pitchFamily="18" charset="0"/>
                <a:ea typeface="Courier New"/>
                <a:cs typeface="Courier New"/>
                <a:sym typeface="Courier New"/>
              </a:rPr>
              <a:t>return</a:t>
            </a:r>
            <a:r>
              <a:rPr lang="en-US" sz="2000" b="1" i="0" u="none" dirty="0">
                <a:latin typeface="Garamond" panose="02020404030301010803" pitchFamily="18" charset="0"/>
                <a:ea typeface="Courier New"/>
                <a:cs typeface="Courier New"/>
                <a:sym typeface="Courier New"/>
              </a:rPr>
              <a:t> this == </a:t>
            </a:r>
            <a:r>
              <a:rPr lang="en-US" sz="2000" b="1" i="0" u="none" dirty="0" err="1">
                <a:latin typeface="Garamond" panose="02020404030301010803" pitchFamily="18" charset="0"/>
                <a:ea typeface="Courier New"/>
                <a:cs typeface="Courier New"/>
                <a:sym typeface="Courier New"/>
              </a:rPr>
              <a:t>obj</a:t>
            </a:r>
            <a:r>
              <a:rPr lang="en-US" sz="2000" b="1" i="0" u="none" dirty="0">
                <a:latin typeface="Garamond" panose="02020404030301010803" pitchFamily="18" charset="0"/>
                <a:ea typeface="Courier New"/>
                <a:cs typeface="Courier New"/>
                <a:sym typeface="Courier New"/>
              </a:rPr>
              <a:t>;</a:t>
            </a:r>
            <a:endParaRPr sz="2000" b="1" dirty="0">
              <a:latin typeface="Garamond" panose="02020404030301010803" pitchFamily="18" charset="0"/>
            </a:endParaRPr>
          </a:p>
          <a:p>
            <a:pPr marL="0" marR="0" lvl="0" indent="0" algn="l" rtl="0">
              <a:lnSpc>
                <a:spcPct val="0"/>
              </a:lnSpc>
              <a:spcBef>
                <a:spcPts val="1800"/>
              </a:spcBef>
              <a:spcAft>
                <a:spcPts val="0"/>
              </a:spcAft>
              <a:buClr>
                <a:schemeClr val="dk1"/>
              </a:buClr>
              <a:buSzPts val="2400"/>
              <a:buFont typeface="Courier New"/>
              <a:buNone/>
            </a:pPr>
            <a:r>
              <a:rPr lang="en-US" sz="2000" b="1" i="0" u="none" dirty="0">
                <a:latin typeface="Garamond" panose="02020404030301010803" pitchFamily="18" charset="0"/>
                <a:ea typeface="Courier New"/>
                <a:cs typeface="Courier New"/>
                <a:sym typeface="Courier New"/>
              </a:rPr>
              <a:t>}</a:t>
            </a:r>
            <a:endParaRPr sz="2000" b="1" dirty="0">
              <a:latin typeface="Garamond" panose="02020404030301010803" pitchFamily="18" charset="0"/>
            </a:endParaRPr>
          </a:p>
        </p:txBody>
      </p:sp>
      <p:sp>
        <p:nvSpPr>
          <p:cNvPr id="7" name="Content Placeholder 1"/>
          <p:cNvSpPr txBox="1">
            <a:spLocks/>
          </p:cNvSpPr>
          <p:nvPr/>
        </p:nvSpPr>
        <p:spPr>
          <a:xfrm>
            <a:off x="293038" y="4891128"/>
            <a:ext cx="3856052" cy="132679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Output:</a:t>
            </a:r>
          </a:p>
          <a:p>
            <a:pPr lvl="1"/>
            <a:r>
              <a:rPr lang="en-US" sz="1800" dirty="0"/>
              <a:t>Circle1 and circle2 are equal</a:t>
            </a:r>
          </a:p>
          <a:p>
            <a:pPr lvl="1"/>
            <a:r>
              <a:rPr lang="en-US" sz="1800" dirty="0"/>
              <a:t>Circle1 and circle3 are not equal</a:t>
            </a:r>
          </a:p>
        </p:txBody>
      </p:sp>
      <p:sp>
        <p:nvSpPr>
          <p:cNvPr id="9" name="Rectangle 8"/>
          <p:cNvSpPr/>
          <p:nvPr/>
        </p:nvSpPr>
        <p:spPr>
          <a:xfrm>
            <a:off x="5716217" y="2419250"/>
            <a:ext cx="3113314" cy="884216"/>
          </a:xfrm>
          <a:prstGeom prst="rect">
            <a:avLst/>
          </a:prstGeom>
          <a:ln>
            <a:solidFill>
              <a:schemeClr val="tx1"/>
            </a:solidFill>
          </a:ln>
        </p:spPr>
        <p:txBody>
          <a:bodyPr wrap="square">
            <a:spAutoFit/>
          </a:bodyPr>
          <a:lstStyle/>
          <a:p>
            <a:pPr>
              <a:lnSpc>
                <a:spcPct val="150000"/>
              </a:lnSpc>
            </a:pPr>
            <a:r>
              <a:rPr lang="en-US" b="1" dirty="0">
                <a:solidFill>
                  <a:schemeClr val="accent5"/>
                </a:solidFill>
                <a:latin typeface="Garamond" panose="02020404030301010803" pitchFamily="18" charset="0"/>
              </a:rPr>
              <a:t>Class</a:t>
            </a:r>
            <a:r>
              <a:rPr lang="en-US" b="1" dirty="0">
                <a:solidFill>
                  <a:srgbClr val="C00000"/>
                </a:solidFill>
                <a:latin typeface="Garamond" panose="02020404030301010803" pitchFamily="18" charset="0"/>
              </a:rPr>
              <a:t> </a:t>
            </a:r>
            <a:r>
              <a:rPr lang="en-US" b="1" dirty="0">
                <a:latin typeface="Garamond" panose="02020404030301010803" pitchFamily="18" charset="0"/>
              </a:rPr>
              <a:t>object1</a:t>
            </a:r>
            <a:r>
              <a:rPr lang="en-US" b="1" dirty="0">
                <a:solidFill>
                  <a:srgbClr val="C00000"/>
                </a:solidFill>
                <a:latin typeface="Garamond" panose="02020404030301010803" pitchFamily="18" charset="0"/>
              </a:rPr>
              <a:t> = new </a:t>
            </a:r>
            <a:r>
              <a:rPr lang="en-US" b="1" dirty="0">
                <a:solidFill>
                  <a:schemeClr val="accent5"/>
                </a:solidFill>
                <a:latin typeface="Garamond" panose="02020404030301010803" pitchFamily="18" charset="0"/>
              </a:rPr>
              <a:t>Class();</a:t>
            </a:r>
            <a:br>
              <a:rPr lang="en-US" b="1" dirty="0">
                <a:solidFill>
                  <a:schemeClr val="accent5"/>
                </a:solidFill>
                <a:latin typeface="Garamond" panose="02020404030301010803" pitchFamily="18" charset="0"/>
              </a:rPr>
            </a:br>
            <a:r>
              <a:rPr lang="en-US" b="1" dirty="0">
                <a:solidFill>
                  <a:schemeClr val="accent5"/>
                </a:solidFill>
                <a:latin typeface="Garamond" panose="02020404030301010803" pitchFamily="18" charset="0"/>
              </a:rPr>
              <a:t>Class</a:t>
            </a:r>
            <a:r>
              <a:rPr lang="en-US" b="1" dirty="0">
                <a:solidFill>
                  <a:srgbClr val="C00000"/>
                </a:solidFill>
                <a:latin typeface="Garamond" panose="02020404030301010803" pitchFamily="18" charset="0"/>
              </a:rPr>
              <a:t> </a:t>
            </a:r>
            <a:r>
              <a:rPr lang="en-US" b="1" dirty="0">
                <a:latin typeface="Garamond" panose="02020404030301010803" pitchFamily="18" charset="0"/>
              </a:rPr>
              <a:t>object2</a:t>
            </a:r>
            <a:r>
              <a:rPr lang="en-US" b="1" dirty="0">
                <a:solidFill>
                  <a:srgbClr val="C00000"/>
                </a:solidFill>
                <a:latin typeface="Garamond" panose="02020404030301010803" pitchFamily="18" charset="0"/>
              </a:rPr>
              <a:t> = new </a:t>
            </a:r>
            <a:r>
              <a:rPr lang="en-US" b="1" dirty="0">
                <a:solidFill>
                  <a:schemeClr val="accent5"/>
                </a:solidFill>
                <a:latin typeface="Garamond" panose="02020404030301010803" pitchFamily="18" charset="0"/>
              </a:rPr>
              <a:t>Class();</a:t>
            </a:r>
          </a:p>
        </p:txBody>
      </p:sp>
      <p:sp>
        <p:nvSpPr>
          <p:cNvPr id="10" name="Rectangle 9"/>
          <p:cNvSpPr/>
          <p:nvPr/>
        </p:nvSpPr>
        <p:spPr>
          <a:xfrm>
            <a:off x="5716217" y="1071415"/>
            <a:ext cx="3113314" cy="884216"/>
          </a:xfrm>
          <a:prstGeom prst="rect">
            <a:avLst/>
          </a:prstGeom>
          <a:ln>
            <a:solidFill>
              <a:schemeClr val="tx1"/>
            </a:solidFill>
          </a:ln>
        </p:spPr>
        <p:txBody>
          <a:bodyPr wrap="square">
            <a:spAutoFit/>
          </a:bodyPr>
          <a:lstStyle/>
          <a:p>
            <a:pPr>
              <a:lnSpc>
                <a:spcPct val="150000"/>
              </a:lnSpc>
            </a:pPr>
            <a:r>
              <a:rPr lang="en-US" b="1" dirty="0">
                <a:solidFill>
                  <a:schemeClr val="accent5"/>
                </a:solidFill>
                <a:latin typeface="Garamond" panose="02020404030301010803" pitchFamily="18" charset="0"/>
              </a:rPr>
              <a:t>Class</a:t>
            </a:r>
            <a:r>
              <a:rPr lang="en-US" b="1" dirty="0">
                <a:solidFill>
                  <a:srgbClr val="C00000"/>
                </a:solidFill>
                <a:latin typeface="Garamond" panose="02020404030301010803" pitchFamily="18" charset="0"/>
              </a:rPr>
              <a:t> </a:t>
            </a:r>
            <a:r>
              <a:rPr lang="en-US" b="1" dirty="0">
                <a:latin typeface="Garamond" panose="02020404030301010803" pitchFamily="18" charset="0"/>
              </a:rPr>
              <a:t>object1</a:t>
            </a:r>
            <a:r>
              <a:rPr lang="en-US" b="1" dirty="0">
                <a:solidFill>
                  <a:srgbClr val="C00000"/>
                </a:solidFill>
                <a:latin typeface="Garamond" panose="02020404030301010803" pitchFamily="18" charset="0"/>
              </a:rPr>
              <a:t> = new </a:t>
            </a:r>
            <a:r>
              <a:rPr lang="en-US" b="1" dirty="0">
                <a:solidFill>
                  <a:schemeClr val="accent5"/>
                </a:solidFill>
                <a:latin typeface="Garamond" panose="02020404030301010803" pitchFamily="18" charset="0"/>
              </a:rPr>
              <a:t>Class();</a:t>
            </a:r>
            <a:br>
              <a:rPr lang="en-US" b="1" dirty="0">
                <a:solidFill>
                  <a:schemeClr val="accent5"/>
                </a:solidFill>
                <a:latin typeface="Garamond" panose="02020404030301010803" pitchFamily="18" charset="0"/>
              </a:rPr>
            </a:br>
            <a:r>
              <a:rPr lang="en-US" b="1" dirty="0">
                <a:solidFill>
                  <a:schemeClr val="accent5"/>
                </a:solidFill>
                <a:latin typeface="Garamond" panose="02020404030301010803" pitchFamily="18" charset="0"/>
              </a:rPr>
              <a:t>Class</a:t>
            </a:r>
            <a:r>
              <a:rPr lang="en-US" b="1" dirty="0">
                <a:solidFill>
                  <a:srgbClr val="C00000"/>
                </a:solidFill>
                <a:latin typeface="Garamond" panose="02020404030301010803" pitchFamily="18" charset="0"/>
              </a:rPr>
              <a:t> </a:t>
            </a:r>
            <a:r>
              <a:rPr lang="en-US" b="1" dirty="0">
                <a:latin typeface="Garamond" panose="02020404030301010803" pitchFamily="18" charset="0"/>
              </a:rPr>
              <a:t>object2</a:t>
            </a:r>
            <a:r>
              <a:rPr lang="en-US" b="1" dirty="0">
                <a:solidFill>
                  <a:srgbClr val="C00000"/>
                </a:solidFill>
                <a:latin typeface="Garamond" panose="02020404030301010803" pitchFamily="18" charset="0"/>
              </a:rPr>
              <a:t> = </a:t>
            </a:r>
            <a:r>
              <a:rPr lang="en-US" b="1" dirty="0">
                <a:latin typeface="Garamond" panose="02020404030301010803" pitchFamily="18" charset="0"/>
              </a:rPr>
              <a:t>object1;</a:t>
            </a:r>
          </a:p>
        </p:txBody>
      </p:sp>
      <p:sp>
        <p:nvSpPr>
          <p:cNvPr id="11" name="Rectangle 10"/>
          <p:cNvSpPr/>
          <p:nvPr/>
        </p:nvSpPr>
        <p:spPr>
          <a:xfrm>
            <a:off x="5761911" y="2021722"/>
            <a:ext cx="2944524" cy="338554"/>
          </a:xfrm>
          <a:prstGeom prst="rect">
            <a:avLst/>
          </a:prstGeom>
        </p:spPr>
        <p:txBody>
          <a:bodyPr wrap="none">
            <a:spAutoFit/>
          </a:bodyPr>
          <a:lstStyle/>
          <a:p>
            <a:r>
              <a:rPr lang="en-US" sz="1600" b="1" dirty="0">
                <a:solidFill>
                  <a:srgbClr val="FF0000"/>
                </a:solidFill>
                <a:latin typeface="Garamond" panose="02020404030301010803" pitchFamily="18" charset="0"/>
              </a:rPr>
              <a:t> Are these two “Objects” equal?</a:t>
            </a:r>
          </a:p>
        </p:txBody>
      </p:sp>
      <p:sp>
        <p:nvSpPr>
          <p:cNvPr id="12" name="Rectangle 11"/>
          <p:cNvSpPr/>
          <p:nvPr/>
        </p:nvSpPr>
        <p:spPr>
          <a:xfrm>
            <a:off x="5716217" y="3408520"/>
            <a:ext cx="3035912" cy="461665"/>
          </a:xfrm>
          <a:prstGeom prst="rect">
            <a:avLst/>
          </a:prstGeom>
        </p:spPr>
        <p:txBody>
          <a:bodyPr wrap="square">
            <a:spAutoFit/>
          </a:bodyPr>
          <a:lstStyle/>
          <a:p>
            <a:pPr algn="ctr"/>
            <a:r>
              <a:rPr lang="en-US" sz="1200" dirty="0">
                <a:latin typeface="Cambria" panose="02040503050406030204" pitchFamily="18" charset="0"/>
                <a:ea typeface="Cambria" panose="02040503050406030204" pitchFamily="18" charset="0"/>
              </a:rPr>
              <a:t>For objects, == tests whether the two are the same object.</a:t>
            </a:r>
          </a:p>
        </p:txBody>
      </p:sp>
    </p:spTree>
    <p:extLst>
      <p:ext uri="{BB962C8B-B14F-4D97-AF65-F5344CB8AC3E}">
        <p14:creationId xmlns:p14="http://schemas.microsoft.com/office/powerpoint/2010/main" val="243282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237318" y="4226365"/>
            <a:ext cx="4351492" cy="2106400"/>
          </a:xfrm>
          <a:prstGeom prst="rect">
            <a:avLst/>
          </a:prstGeom>
        </p:spPr>
      </p:pic>
      <p:sp>
        <p:nvSpPr>
          <p:cNvPr id="2" name="Content Placeholder 1"/>
          <p:cNvSpPr>
            <a:spLocks noGrp="1"/>
          </p:cNvSpPr>
          <p:nvPr>
            <p:ph idx="1"/>
          </p:nvPr>
        </p:nvSpPr>
        <p:spPr/>
        <p:txBody>
          <a:bodyPr>
            <a:normAutofit/>
          </a:bodyPr>
          <a:lstStyle/>
          <a:p>
            <a:r>
              <a:rPr lang="en-US" sz="2400" dirty="0"/>
              <a:t>equals method is always inherited from the Object class.</a:t>
            </a:r>
          </a:p>
          <a:p>
            <a:pPr lvl="1"/>
            <a:r>
              <a:rPr lang="en-US" sz="2000" dirty="0"/>
              <a:t>It should be overridden.</a:t>
            </a:r>
          </a:p>
          <a:p>
            <a:r>
              <a:rPr lang="en-US" sz="2400" dirty="0"/>
              <a:t>The overridden version of equals must meet the following conditions:</a:t>
            </a:r>
          </a:p>
          <a:p>
            <a:pPr lvl="1">
              <a:spcBef>
                <a:spcPts val="600"/>
              </a:spcBef>
            </a:pPr>
            <a:r>
              <a:rPr lang="en-US" sz="2000" dirty="0"/>
              <a:t>Its parameter should of the type Object.</a:t>
            </a:r>
          </a:p>
          <a:p>
            <a:pPr lvl="1">
              <a:spcBef>
                <a:spcPts val="600"/>
              </a:spcBef>
            </a:pPr>
            <a:r>
              <a:rPr lang="en-US" sz="2000" dirty="0"/>
              <a:t>The parameter should be casted down to the type of the overridden class.</a:t>
            </a:r>
          </a:p>
          <a:p>
            <a:pPr lvl="1">
              <a:spcBef>
                <a:spcPts val="600"/>
              </a:spcBef>
            </a:pPr>
            <a:r>
              <a:rPr lang="en-US" sz="2000" dirty="0"/>
              <a:t>It should compare each instance variables of the overridden object and the parameter object.</a:t>
            </a:r>
          </a:p>
        </p:txBody>
      </p:sp>
      <p:sp>
        <p:nvSpPr>
          <p:cNvPr id="3" name="Title 2"/>
          <p:cNvSpPr>
            <a:spLocks noGrp="1"/>
          </p:cNvSpPr>
          <p:nvPr>
            <p:ph type="ctrTitle"/>
          </p:nvPr>
        </p:nvSpPr>
        <p:spPr/>
        <p:txBody>
          <a:bodyPr/>
          <a:lstStyle/>
          <a:p>
            <a:r>
              <a:rPr lang="en-US" dirty="0"/>
              <a:t>The equals Method(2/3): Requirements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64</a:t>
            </a:fld>
            <a:endParaRPr lang="en-US"/>
          </a:p>
        </p:txBody>
      </p:sp>
      <p:cxnSp>
        <p:nvCxnSpPr>
          <p:cNvPr id="7" name="Curved Connector 6"/>
          <p:cNvCxnSpPr/>
          <p:nvPr/>
        </p:nvCxnSpPr>
        <p:spPr>
          <a:xfrm>
            <a:off x="3237318" y="3358268"/>
            <a:ext cx="2169072" cy="11190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a:off x="1728033" y="3979187"/>
            <a:ext cx="2363910" cy="14374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a:off x="2263573" y="3587124"/>
            <a:ext cx="1668347" cy="127848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645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2"/>
            <a:ext cx="8543637" cy="905973"/>
          </a:xfrm>
        </p:spPr>
        <p:txBody>
          <a:bodyPr>
            <a:normAutofit/>
          </a:bodyPr>
          <a:lstStyle/>
          <a:p>
            <a:r>
              <a:rPr lang="en-US" altLang="en-US" sz="2400" dirty="0"/>
              <a:t>To test whether two objects are equal in the sense of containing the same information</a:t>
            </a:r>
            <a:endParaRPr lang="en-US" sz="2400" dirty="0"/>
          </a:p>
        </p:txBody>
      </p:sp>
      <p:sp>
        <p:nvSpPr>
          <p:cNvPr id="3" name="Title 2"/>
          <p:cNvSpPr>
            <a:spLocks noGrp="1"/>
          </p:cNvSpPr>
          <p:nvPr>
            <p:ph type="ctrTitle"/>
          </p:nvPr>
        </p:nvSpPr>
        <p:spPr/>
        <p:txBody>
          <a:bodyPr/>
          <a:lstStyle/>
          <a:p>
            <a:r>
              <a:rPr lang="en-US" dirty="0"/>
              <a:t>The equals Method(3/3): Implementation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65</a:t>
            </a:fld>
            <a:endParaRPr lang="en-US"/>
          </a:p>
        </p:txBody>
      </p:sp>
      <p:sp>
        <p:nvSpPr>
          <p:cNvPr id="7" name="Rectangle 6"/>
          <p:cNvSpPr/>
          <p:nvPr/>
        </p:nvSpPr>
        <p:spPr>
          <a:xfrm>
            <a:off x="709187" y="4471176"/>
            <a:ext cx="3154017" cy="646331"/>
          </a:xfrm>
          <a:prstGeom prst="rect">
            <a:avLst/>
          </a:prstGeom>
        </p:spPr>
        <p:txBody>
          <a:bodyPr wrap="square">
            <a:spAutoFit/>
          </a:bodyPr>
          <a:lstStyle/>
          <a:p>
            <a:r>
              <a:rPr lang="en-US" dirty="0">
                <a:solidFill>
                  <a:schemeClr val="accent1"/>
                </a:solidFill>
                <a:latin typeface="Garamond" panose="02020404030301010803" pitchFamily="18" charset="0"/>
              </a:rPr>
              <a:t>Circle1 and circle2 are not equal</a:t>
            </a:r>
          </a:p>
          <a:p>
            <a:r>
              <a:rPr lang="en-US" dirty="0">
                <a:solidFill>
                  <a:schemeClr val="accent1"/>
                </a:solidFill>
                <a:latin typeface="Garamond" panose="02020404030301010803" pitchFamily="18" charset="0"/>
              </a:rPr>
              <a:t>Circle1 and circle3 are equal</a:t>
            </a:r>
          </a:p>
        </p:txBody>
      </p:sp>
      <p:sp>
        <p:nvSpPr>
          <p:cNvPr id="5" name="Rectangle 4"/>
          <p:cNvSpPr/>
          <p:nvPr/>
        </p:nvSpPr>
        <p:spPr>
          <a:xfrm>
            <a:off x="314469" y="5735911"/>
            <a:ext cx="1872629" cy="338554"/>
          </a:xfrm>
          <a:prstGeom prst="rect">
            <a:avLst/>
          </a:prstGeom>
        </p:spPr>
        <p:txBody>
          <a:bodyPr wrap="none">
            <a:spAutoFit/>
          </a:bodyPr>
          <a:lstStyle/>
          <a:p>
            <a:r>
              <a:rPr lang="en-US" sz="1600" dirty="0">
                <a:solidFill>
                  <a:srgbClr val="FF0000"/>
                </a:solidFill>
                <a:latin typeface="Garamond" panose="02020404030301010803" pitchFamily="18" charset="0"/>
              </a:rPr>
              <a:t>CircleWthEquals.java</a:t>
            </a:r>
          </a:p>
        </p:txBody>
      </p:sp>
      <p:sp>
        <p:nvSpPr>
          <p:cNvPr id="9" name="Rectangle 8"/>
          <p:cNvSpPr/>
          <p:nvPr/>
        </p:nvSpPr>
        <p:spPr>
          <a:xfrm>
            <a:off x="233955" y="6074465"/>
            <a:ext cx="2215158" cy="338554"/>
          </a:xfrm>
          <a:prstGeom prst="rect">
            <a:avLst/>
          </a:prstGeom>
        </p:spPr>
        <p:txBody>
          <a:bodyPr wrap="none">
            <a:spAutoFit/>
          </a:bodyPr>
          <a:lstStyle/>
          <a:p>
            <a:r>
              <a:rPr lang="en-US" sz="1600" dirty="0">
                <a:solidFill>
                  <a:srgbClr val="FF0000"/>
                </a:solidFill>
                <a:latin typeface="Garamond" panose="02020404030301010803" pitchFamily="18" charset="0"/>
              </a:rPr>
              <a:t>CircleWthEqualsTest.java</a:t>
            </a:r>
          </a:p>
        </p:txBody>
      </p:sp>
      <p:pic>
        <p:nvPicPr>
          <p:cNvPr id="12" name="Picture 11"/>
          <p:cNvPicPr>
            <a:picLocks noChangeAspect="1"/>
          </p:cNvPicPr>
          <p:nvPr/>
        </p:nvPicPr>
        <p:blipFill>
          <a:blip r:embed="rId3"/>
          <a:stretch>
            <a:fillRect/>
          </a:stretch>
        </p:blipFill>
        <p:spPr>
          <a:xfrm>
            <a:off x="224007" y="1981878"/>
            <a:ext cx="4351492" cy="2106400"/>
          </a:xfrm>
          <a:prstGeom prst="rect">
            <a:avLst/>
          </a:prstGeom>
        </p:spPr>
      </p:pic>
      <p:pic>
        <p:nvPicPr>
          <p:cNvPr id="13" name="Picture 12"/>
          <p:cNvPicPr>
            <a:picLocks noChangeAspect="1"/>
          </p:cNvPicPr>
          <p:nvPr/>
        </p:nvPicPr>
        <p:blipFill>
          <a:blip r:embed="rId4"/>
          <a:stretch>
            <a:fillRect/>
          </a:stretch>
        </p:blipFill>
        <p:spPr>
          <a:xfrm>
            <a:off x="4182681" y="3527828"/>
            <a:ext cx="4733122" cy="2699832"/>
          </a:xfrm>
          <a:prstGeom prst="rect">
            <a:avLst/>
          </a:prstGeom>
        </p:spPr>
      </p:pic>
    </p:spTree>
    <p:extLst>
      <p:ext uri="{BB962C8B-B14F-4D97-AF65-F5344CB8AC3E}">
        <p14:creationId xmlns:p14="http://schemas.microsoft.com/office/powerpoint/2010/main" val="27362756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Popup-Question(1):</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66</a:t>
            </a:fld>
            <a:endParaRPr lang="en-US"/>
          </a:p>
        </p:txBody>
      </p:sp>
      <p:sp>
        <p:nvSpPr>
          <p:cNvPr id="5" name="Google Shape;235;p24"/>
          <p:cNvSpPr txBox="1"/>
          <p:nvPr/>
        </p:nvSpPr>
        <p:spPr>
          <a:xfrm>
            <a:off x="228600" y="1148080"/>
            <a:ext cx="4018280" cy="3505200"/>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endParaRPr lang="en-US" sz="1600" b="1" i="0" u="none" dirty="0">
              <a:solidFill>
                <a:srgbClr val="0070C0"/>
              </a:solidFill>
              <a:latin typeface="Courier New"/>
              <a:ea typeface="Courier New"/>
              <a:cs typeface="Courier New"/>
              <a:sym typeface="Courier New"/>
            </a:endParaRPr>
          </a:p>
          <a:p>
            <a:pPr marL="0" marR="0" lvl="0" indent="0" algn="l" rtl="0">
              <a:lnSpc>
                <a:spcPct val="50000"/>
              </a:lnSpc>
              <a:spcBef>
                <a:spcPts val="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Person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String </a:t>
            </a:r>
            <a:r>
              <a:rPr lang="en-US" sz="1600" b="1" i="0" u="none" dirty="0" err="1">
                <a:solidFill>
                  <a:schemeClr val="dk2"/>
                </a:solidFill>
                <a:latin typeface="Courier New"/>
                <a:ea typeface="Courier New"/>
                <a:cs typeface="Courier New"/>
                <a:sym typeface="Courier New"/>
              </a:rPr>
              <a:t>toString</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"Person";</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rgbClr val="C00000"/>
              </a:buClr>
              <a:buSzPts val="1600"/>
              <a:buFont typeface="Courier New"/>
              <a:buNone/>
            </a:pPr>
            <a:endParaRPr lang="en-US" sz="1600" b="1" i="0" u="none" dirty="0">
              <a:solidFill>
                <a:srgbClr val="C00000"/>
              </a:solidFill>
              <a:latin typeface="Courier New"/>
              <a:ea typeface="Courier New"/>
              <a:cs typeface="Courier New"/>
              <a:sym typeface="Courier New"/>
            </a:endParaRPr>
          </a:p>
          <a:p>
            <a:pPr marL="0" marR="0" lvl="0" indent="0" algn="l" rtl="0">
              <a:lnSpc>
                <a:spcPct val="50000"/>
              </a:lnSpc>
              <a:spcBef>
                <a:spcPts val="800"/>
              </a:spcBef>
              <a:spcAft>
                <a:spcPts val="0"/>
              </a:spcAft>
              <a:buClr>
                <a:srgbClr val="C00000"/>
              </a:buClr>
              <a:buSzPts val="1600"/>
              <a:buFont typeface="Courier New"/>
              <a:buNone/>
            </a:pPr>
            <a:r>
              <a:rPr lang="en-US" sz="1600" b="1" i="0" u="none" dirty="0">
                <a:solidFill>
                  <a:srgbClr val="C00000"/>
                </a:solidFill>
                <a:latin typeface="Courier New"/>
                <a:ea typeface="Courier New"/>
                <a:cs typeface="Courier New"/>
                <a:sym typeface="Courier New"/>
              </a:rPr>
              <a:t>// Student Class</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Student </a:t>
            </a:r>
            <a:r>
              <a:rPr lang="en-US" sz="1600" b="1" i="0" u="none" dirty="0">
                <a:solidFill>
                  <a:srgbClr val="0070C0"/>
                </a:solidFill>
                <a:latin typeface="Courier New"/>
                <a:ea typeface="Courier New"/>
                <a:cs typeface="Courier New"/>
                <a:sym typeface="Courier New"/>
              </a:rPr>
              <a:t>extends </a:t>
            </a:r>
            <a:r>
              <a:rPr lang="en-US" sz="1600" b="1" i="0" u="none" dirty="0">
                <a:solidFill>
                  <a:schemeClr val="dk2"/>
                </a:solidFill>
                <a:latin typeface="Courier New"/>
                <a:ea typeface="Courier New"/>
                <a:cs typeface="Courier New"/>
                <a:sym typeface="Courier New"/>
              </a:rPr>
              <a:t>Person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String </a:t>
            </a:r>
            <a:r>
              <a:rPr lang="en-US" sz="1600" b="1" i="0" u="none" dirty="0" err="1">
                <a:solidFill>
                  <a:schemeClr val="dk2"/>
                </a:solidFill>
                <a:latin typeface="Courier New"/>
                <a:ea typeface="Courier New"/>
                <a:cs typeface="Courier New"/>
                <a:sym typeface="Courier New"/>
              </a:rPr>
              <a:t>toString</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"Student";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lvl="0">
              <a:lnSpc>
                <a:spcPct val="50000"/>
              </a:lnSpc>
              <a:spcBef>
                <a:spcPts val="800"/>
              </a:spcBef>
              <a:buClr>
                <a:srgbClr val="C00000"/>
              </a:buClr>
              <a:buSzPts val="1600"/>
            </a:pPr>
            <a:r>
              <a:rPr lang="en-US" sz="1600" b="1" i="0" u="none" dirty="0">
                <a:solidFill>
                  <a:srgbClr val="C00000"/>
                </a:solidFill>
                <a:latin typeface="Courier New"/>
                <a:ea typeface="Courier New"/>
                <a:cs typeface="Courier New"/>
                <a:sym typeface="Courier New"/>
              </a:rPr>
              <a:t>//</a:t>
            </a:r>
            <a:r>
              <a:rPr lang="en-US" sz="1600" b="1" dirty="0">
                <a:solidFill>
                  <a:schemeClr val="dk2"/>
                </a:solidFill>
                <a:latin typeface="Courier New"/>
                <a:ea typeface="Courier New"/>
                <a:cs typeface="Courier New"/>
                <a:sym typeface="Courier New"/>
              </a:rPr>
              <a:t> </a:t>
            </a:r>
            <a:r>
              <a:rPr lang="en-US" sz="1600" b="1" dirty="0" err="1">
                <a:solidFill>
                  <a:schemeClr val="dk2"/>
                </a:solidFill>
                <a:latin typeface="Courier New"/>
                <a:ea typeface="Courier New"/>
                <a:cs typeface="Courier New"/>
                <a:sym typeface="Courier New"/>
              </a:rPr>
              <a:t>GraduateStudent</a:t>
            </a:r>
            <a:r>
              <a:rPr lang="en-US" sz="1600" b="1" dirty="0">
                <a:solidFill>
                  <a:schemeClr val="dk2"/>
                </a:solidFill>
                <a:latin typeface="Courier New"/>
                <a:ea typeface="Courier New"/>
                <a:cs typeface="Courier New"/>
                <a:sym typeface="Courier New"/>
              </a:rPr>
              <a:t> Class </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a:t>
            </a:r>
            <a:r>
              <a:rPr lang="en-US" sz="1600" b="1" i="0" u="none" dirty="0" err="1">
                <a:solidFill>
                  <a:schemeClr val="dk2"/>
                </a:solidFill>
                <a:latin typeface="Courier New"/>
                <a:ea typeface="Courier New"/>
                <a:cs typeface="Courier New"/>
                <a:sym typeface="Courier New"/>
              </a:rPr>
              <a:t>GraduateStudent</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extends </a:t>
            </a:r>
            <a:r>
              <a:rPr lang="en-US" sz="1600" b="1" i="0" u="none" dirty="0">
                <a:solidFill>
                  <a:schemeClr val="dk2"/>
                </a:solidFill>
                <a:latin typeface="Courier New"/>
                <a:ea typeface="Courier New"/>
                <a:cs typeface="Courier New"/>
                <a:sym typeface="Courier New"/>
              </a:rPr>
              <a:t>Student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p:txBody>
      </p:sp>
      <p:sp>
        <p:nvSpPr>
          <p:cNvPr id="11" name="Google Shape;263;p27"/>
          <p:cNvSpPr txBox="1"/>
          <p:nvPr/>
        </p:nvSpPr>
        <p:spPr>
          <a:xfrm>
            <a:off x="228599" y="5499847"/>
            <a:ext cx="8600931" cy="5446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1600" b="0" i="0" u="none" dirty="0">
                <a:solidFill>
                  <a:schemeClr val="dk1"/>
                </a:solidFill>
                <a:latin typeface="Cambria" panose="02040503050406030204" pitchFamily="18" charset="0"/>
                <a:ea typeface="Cambria" panose="02040503050406030204" pitchFamily="18" charset="0"/>
                <a:cs typeface="Times New Roman"/>
                <a:sym typeface="Times New Roman"/>
              </a:rPr>
              <a:t>Which </a:t>
            </a:r>
            <a:r>
              <a:rPr lang="en-US" sz="1600" b="0" i="0" u="none" dirty="0" err="1">
                <a:solidFill>
                  <a:schemeClr val="dk1"/>
                </a:solidFill>
                <a:latin typeface="Cambria" panose="02040503050406030204" pitchFamily="18" charset="0"/>
                <a:ea typeface="Cambria" panose="02040503050406030204" pitchFamily="18" charset="0"/>
                <a:cs typeface="Times New Roman"/>
                <a:sym typeface="Times New Roman"/>
              </a:rPr>
              <a:t>toString</a:t>
            </a:r>
            <a:r>
              <a:rPr lang="en-US" sz="1600" b="0" i="0" u="none" dirty="0">
                <a:solidFill>
                  <a:schemeClr val="dk1"/>
                </a:solidFill>
                <a:latin typeface="Cambria" panose="02040503050406030204" pitchFamily="18" charset="0"/>
                <a:ea typeface="Cambria" panose="02040503050406030204" pitchFamily="18" charset="0"/>
                <a:cs typeface="Times New Roman"/>
                <a:sym typeface="Times New Roman"/>
              </a:rPr>
              <a:t> implementation is invoked will be determined dynamically by the Java Virtual Machine at runtime</a:t>
            </a:r>
            <a:endParaRPr sz="1400" dirty="0">
              <a:latin typeface="Cambria" panose="02040503050406030204" pitchFamily="18" charset="0"/>
              <a:ea typeface="Cambria" panose="02040503050406030204" pitchFamily="18" charset="0"/>
            </a:endParaRPr>
          </a:p>
        </p:txBody>
      </p:sp>
      <p:sp>
        <p:nvSpPr>
          <p:cNvPr id="9" name="Google Shape;237;p24"/>
          <p:cNvSpPr txBox="1"/>
          <p:nvPr/>
        </p:nvSpPr>
        <p:spPr>
          <a:xfrm>
            <a:off x="6057901" y="3105785"/>
            <a:ext cx="2867662" cy="875586"/>
          </a:xfrm>
          <a:prstGeom prst="rect">
            <a:avLst/>
          </a:prstGeom>
          <a:noFill/>
          <a:ln>
            <a:solidFill>
              <a:srgbClr val="FF0000"/>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1600" dirty="0">
                <a:solidFill>
                  <a:srgbClr val="FF0000"/>
                </a:solidFill>
                <a:latin typeface="Garamond" panose="02020404030301010803" pitchFamily="18" charset="0"/>
                <a:ea typeface="Times New Roman"/>
                <a:cs typeface="Times New Roman"/>
                <a:sym typeface="Times New Roman"/>
              </a:rPr>
              <a:t>The m</a:t>
            </a:r>
            <a:r>
              <a:rPr lang="en-US" sz="1600" b="0" i="0" u="none" dirty="0">
                <a:solidFill>
                  <a:srgbClr val="FF0000"/>
                </a:solidFill>
                <a:latin typeface="Garamond" panose="02020404030301010803" pitchFamily="18" charset="0"/>
                <a:ea typeface="Times New Roman"/>
                <a:cs typeface="Times New Roman"/>
                <a:sym typeface="Times New Roman"/>
              </a:rPr>
              <a:t>ethod “display” takes a parameter of the Object type. You can invoke it with any object.</a:t>
            </a:r>
            <a:endParaRPr sz="1600" dirty="0">
              <a:latin typeface="Garamond" panose="02020404030301010803" pitchFamily="18" charset="0"/>
            </a:endParaRPr>
          </a:p>
        </p:txBody>
      </p:sp>
      <p:sp>
        <p:nvSpPr>
          <p:cNvPr id="10" name="Google Shape;236;p24"/>
          <p:cNvSpPr txBox="1">
            <a:spLocks noChangeAspect="1"/>
          </p:cNvSpPr>
          <p:nvPr/>
        </p:nvSpPr>
        <p:spPr>
          <a:xfrm>
            <a:off x="4065444" y="988060"/>
            <a:ext cx="4951556" cy="4235450"/>
          </a:xfrm>
          <a:prstGeom prst="rect">
            <a:avLst/>
          </a:prstGeom>
          <a:noFill/>
          <a:ln>
            <a:solidFill>
              <a:schemeClr val="tx1"/>
            </a:solidFill>
          </a:ln>
        </p:spPr>
        <p:txBody>
          <a:bodyPr spcFirstLastPara="1" wrap="square" lIns="91425" tIns="18288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400" b="1" i="0" u="none" dirty="0">
                <a:solidFill>
                  <a:schemeClr val="accent5"/>
                </a:solidFill>
                <a:latin typeface="Courier New"/>
                <a:ea typeface="Courier New"/>
                <a:cs typeface="Courier New"/>
                <a:sym typeface="Courier New"/>
              </a:rPr>
              <a:t>public class </a:t>
            </a:r>
            <a:r>
              <a:rPr lang="en-US" sz="1400" b="1" i="0" u="none" dirty="0">
                <a:latin typeface="Courier New"/>
                <a:ea typeface="Courier New"/>
                <a:cs typeface="Courier New"/>
                <a:sym typeface="Courier New"/>
              </a:rPr>
              <a:t>PolymorphismDemo2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r>
              <a:rPr lang="en-US" sz="1400" b="1"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public static void </a:t>
            </a:r>
            <a:endParaRPr sz="1600" dirty="0">
              <a:solidFill>
                <a:schemeClr val="accent5"/>
              </a:solidFill>
            </a:endParaRPr>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main(String[] </a:t>
            </a:r>
            <a:r>
              <a:rPr lang="en-US" sz="1400" b="1" i="0" u="none" dirty="0" err="1">
                <a:latin typeface="Courier New"/>
                <a:ea typeface="Courier New"/>
                <a:cs typeface="Courier New"/>
                <a:sym typeface="Courier New"/>
              </a:rPr>
              <a:t>args</a:t>
            </a: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1"/>
              </a:buClr>
              <a:buSzPts val="1600"/>
              <a:buFont typeface="Times New Roman"/>
              <a:buNone/>
            </a:pPr>
            <a:endParaRPr sz="1400" b="1" i="0" u="none" dirty="0">
              <a:latin typeface="Courier New"/>
              <a:ea typeface="Courier New"/>
              <a:cs typeface="Courier New"/>
              <a:sym typeface="Courier New"/>
            </a:endParaRPr>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a:t>
            </a:r>
            <a:r>
              <a:rPr lang="en-US" sz="1400" b="1" i="0" u="none" dirty="0" err="1">
                <a:latin typeface="Courier New"/>
                <a:ea typeface="Courier New"/>
                <a:cs typeface="Courier New"/>
                <a:sym typeface="Courier New"/>
              </a:rPr>
              <a:t>GraduateStudent</a:t>
            </a: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Student());</a:t>
            </a:r>
            <a:endParaRPr sz="1600" dirty="0"/>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Person());</a:t>
            </a:r>
            <a:endParaRPr sz="1600" dirty="0"/>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Object());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endParaRPr lang="en-US" sz="1400" b="1" dirty="0">
              <a:latin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endParaRPr sz="1600" dirty="0"/>
          </a:p>
          <a:p>
            <a:pPr marL="0" marR="0" lvl="0" indent="0" algn="l" rtl="0">
              <a:lnSpc>
                <a:spcPct val="50000"/>
              </a:lnSpc>
              <a:spcBef>
                <a:spcPts val="800"/>
              </a:spcBef>
              <a:spcAft>
                <a:spcPts val="0"/>
              </a:spcAft>
              <a:buClr>
                <a:srgbClr val="0070C0"/>
              </a:buClr>
              <a:buSzPts val="1600"/>
              <a:buFont typeface="Courier New"/>
              <a:buNone/>
            </a:pPr>
            <a:r>
              <a:rPr lang="en-US" sz="1400" b="1" i="0" u="none" dirty="0">
                <a:latin typeface="Courier New"/>
                <a:ea typeface="Courier New"/>
                <a:cs typeface="Courier New"/>
                <a:sym typeface="Courier New"/>
              </a:rPr>
              <a:t>	</a:t>
            </a:r>
          </a:p>
          <a:p>
            <a:pPr lvl="0">
              <a:lnSpc>
                <a:spcPct val="50000"/>
              </a:lnSpc>
              <a:spcBef>
                <a:spcPts val="800"/>
              </a:spcBef>
              <a:buClr>
                <a:srgbClr val="0070C0"/>
              </a:buClr>
              <a:buSzPts val="1600"/>
            </a:pPr>
            <a:r>
              <a:rPr lang="en-US" sz="1400" b="1"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public static void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(Object </a:t>
            </a:r>
            <a:r>
              <a:rPr lang="en-US" sz="1400" b="1" i="0" u="none" dirty="0" err="1">
                <a:latin typeface="Courier New"/>
                <a:ea typeface="Courier New"/>
                <a:cs typeface="Courier New"/>
                <a:sym typeface="Courier New"/>
              </a:rPr>
              <a:t>obj</a:t>
            </a: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r>
              <a:rPr lang="en-US" sz="1400" b="1" dirty="0">
                <a:latin typeface="Courier New"/>
                <a:ea typeface="Courier New"/>
                <a:cs typeface="Courier New"/>
                <a:sym typeface="Courier New"/>
              </a:rPr>
              <a:t>        </a:t>
            </a:r>
            <a:r>
              <a:rPr lang="en-US" sz="1400" b="1" i="0" u="none" dirty="0">
                <a:latin typeface="Courier New"/>
                <a:ea typeface="Courier New"/>
                <a:cs typeface="Courier New"/>
                <a:sym typeface="Courier New"/>
              </a:rPr>
              <a:t>System.out.println(</a:t>
            </a:r>
            <a:r>
              <a:rPr lang="en-US" sz="1400" b="1" i="0" u="none" dirty="0" err="1">
                <a:latin typeface="Courier New"/>
                <a:ea typeface="Courier New"/>
                <a:cs typeface="Courier New"/>
                <a:sym typeface="Courier New"/>
              </a:rPr>
              <a:t>obj.toString</a:t>
            </a: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endParaRPr sz="1400" b="1" i="0" u="none" dirty="0">
              <a:latin typeface="Courier New"/>
              <a:ea typeface="Courier New"/>
              <a:cs typeface="Courier New"/>
              <a:sym typeface="Courier New"/>
            </a:endParaRPr>
          </a:p>
        </p:txBody>
      </p:sp>
      <p:sp>
        <p:nvSpPr>
          <p:cNvPr id="2" name="Rectangle 1"/>
          <p:cNvSpPr/>
          <p:nvPr/>
        </p:nvSpPr>
        <p:spPr>
          <a:xfrm>
            <a:off x="6370763" y="6068052"/>
            <a:ext cx="2646237" cy="369332"/>
          </a:xfrm>
          <a:prstGeom prst="rect">
            <a:avLst/>
          </a:prstGeom>
        </p:spPr>
        <p:txBody>
          <a:bodyPr wrap="none">
            <a:spAutoFit/>
          </a:bodyPr>
          <a:lstStyle/>
          <a:p>
            <a:r>
              <a:rPr lang="en-US" dirty="0">
                <a:solidFill>
                  <a:srgbClr val="FF0000"/>
                </a:solidFill>
              </a:rPr>
              <a:t>PolymorphismDemo2.java</a:t>
            </a:r>
          </a:p>
        </p:txBody>
      </p:sp>
    </p:spTree>
    <p:extLst>
      <p:ext uri="{BB962C8B-B14F-4D97-AF65-F5344CB8AC3E}">
        <p14:creationId xmlns:p14="http://schemas.microsoft.com/office/powerpoint/2010/main" val="15003855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p:cNvSpPr>
            <a:spLocks noGrp="1"/>
          </p:cNvSpPr>
          <p:nvPr>
            <p:ph idx="1"/>
          </p:nvPr>
        </p:nvSpPr>
        <p:spPr>
          <a:xfrm>
            <a:off x="300183" y="1071415"/>
            <a:ext cx="5003338" cy="1271735"/>
          </a:xfrm>
        </p:spPr>
        <p:txBody>
          <a:bodyPr/>
          <a:lstStyle/>
          <a:p>
            <a:r>
              <a:rPr lang="en-US" dirty="0"/>
              <a:t>What is the output of the following code?</a:t>
            </a:r>
          </a:p>
        </p:txBody>
      </p:sp>
      <p:sp>
        <p:nvSpPr>
          <p:cNvPr id="3" name="Title 2"/>
          <p:cNvSpPr>
            <a:spLocks noGrp="1"/>
          </p:cNvSpPr>
          <p:nvPr>
            <p:ph type="ctrTitle"/>
          </p:nvPr>
        </p:nvSpPr>
        <p:spPr/>
        <p:txBody>
          <a:bodyPr/>
          <a:lstStyle/>
          <a:p>
            <a:r>
              <a:rPr lang="en-US" dirty="0"/>
              <a:t>Popup-Question(2)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67</a:t>
            </a:fld>
            <a:endParaRPr lang="en-US"/>
          </a:p>
        </p:txBody>
      </p:sp>
      <p:pic>
        <p:nvPicPr>
          <p:cNvPr id="5" name="Picture 4"/>
          <p:cNvPicPr>
            <a:picLocks noChangeAspect="1"/>
          </p:cNvPicPr>
          <p:nvPr/>
        </p:nvPicPr>
        <p:blipFill>
          <a:blip r:embed="rId3"/>
          <a:stretch>
            <a:fillRect/>
          </a:stretch>
        </p:blipFill>
        <p:spPr>
          <a:xfrm>
            <a:off x="314212" y="2195958"/>
            <a:ext cx="5139143" cy="3678711"/>
          </a:xfrm>
          <a:prstGeom prst="rect">
            <a:avLst/>
          </a:prstGeom>
        </p:spPr>
      </p:pic>
      <p:sp>
        <p:nvSpPr>
          <p:cNvPr id="9" name="Rectangle 8"/>
          <p:cNvSpPr/>
          <p:nvPr/>
        </p:nvSpPr>
        <p:spPr>
          <a:xfrm>
            <a:off x="5822951" y="1227473"/>
            <a:ext cx="2846070" cy="646331"/>
          </a:xfrm>
          <a:prstGeom prst="rect">
            <a:avLst/>
          </a:prstGeom>
        </p:spPr>
        <p:txBody>
          <a:bodyPr wrap="square">
            <a:spAutoFit/>
          </a:bodyPr>
          <a:lstStyle/>
          <a:p>
            <a:r>
              <a:rPr lang="en-US" b="1" dirty="0">
                <a:latin typeface="Garamond" panose="02020404030301010803" pitchFamily="18" charset="0"/>
              </a:rPr>
              <a:t>Circle: instance Method </a:t>
            </a:r>
          </a:p>
          <a:p>
            <a:r>
              <a:rPr lang="en-US" b="1" dirty="0">
                <a:solidFill>
                  <a:srgbClr val="FF0000"/>
                </a:solidFill>
                <a:latin typeface="Garamond" panose="02020404030301010803" pitchFamily="18" charset="0"/>
              </a:rPr>
              <a:t>Shape: static Method </a:t>
            </a:r>
          </a:p>
        </p:txBody>
      </p:sp>
      <p:sp>
        <p:nvSpPr>
          <p:cNvPr id="10" name="Rectangle 9"/>
          <p:cNvSpPr/>
          <p:nvPr/>
        </p:nvSpPr>
        <p:spPr>
          <a:xfrm>
            <a:off x="5863446" y="2838130"/>
            <a:ext cx="2846070" cy="646331"/>
          </a:xfrm>
          <a:prstGeom prst="rect">
            <a:avLst/>
          </a:prstGeom>
        </p:spPr>
        <p:txBody>
          <a:bodyPr wrap="square">
            <a:spAutoFit/>
          </a:bodyPr>
          <a:lstStyle/>
          <a:p>
            <a:r>
              <a:rPr lang="en-US" b="1" dirty="0">
                <a:latin typeface="Garamond" panose="02020404030301010803" pitchFamily="18" charset="0"/>
              </a:rPr>
              <a:t>Circle: instance Method </a:t>
            </a:r>
          </a:p>
          <a:p>
            <a:r>
              <a:rPr lang="en-US" b="1" dirty="0">
                <a:solidFill>
                  <a:srgbClr val="FF0000"/>
                </a:solidFill>
                <a:latin typeface="Garamond" panose="02020404030301010803" pitchFamily="18" charset="0"/>
              </a:rPr>
              <a:t>Shape: static Method </a:t>
            </a:r>
          </a:p>
        </p:txBody>
      </p:sp>
      <p:sp>
        <p:nvSpPr>
          <p:cNvPr id="11" name="Rectangle 10"/>
          <p:cNvSpPr/>
          <p:nvPr/>
        </p:nvSpPr>
        <p:spPr>
          <a:xfrm>
            <a:off x="5822951" y="1978858"/>
            <a:ext cx="2846070" cy="646331"/>
          </a:xfrm>
          <a:prstGeom prst="rect">
            <a:avLst/>
          </a:prstGeom>
        </p:spPr>
        <p:txBody>
          <a:bodyPr wrap="square">
            <a:spAutoFit/>
          </a:bodyPr>
          <a:lstStyle/>
          <a:p>
            <a:r>
              <a:rPr lang="en-US" b="1" dirty="0">
                <a:latin typeface="Garamond" panose="02020404030301010803" pitchFamily="18" charset="0"/>
              </a:rPr>
              <a:t>Circle: instance Method </a:t>
            </a:r>
          </a:p>
          <a:p>
            <a:r>
              <a:rPr lang="en-US" b="1" dirty="0">
                <a:solidFill>
                  <a:schemeClr val="accent5"/>
                </a:solidFill>
                <a:latin typeface="Garamond" panose="02020404030301010803" pitchFamily="18" charset="0"/>
              </a:rPr>
              <a:t>Circle: static Method </a:t>
            </a:r>
          </a:p>
        </p:txBody>
      </p:sp>
      <p:pic>
        <p:nvPicPr>
          <p:cNvPr id="2" name="Picture 1"/>
          <p:cNvPicPr>
            <a:picLocks noChangeAspect="1"/>
          </p:cNvPicPr>
          <p:nvPr/>
        </p:nvPicPr>
        <p:blipFill>
          <a:blip r:embed="rId4"/>
          <a:stretch>
            <a:fillRect/>
          </a:stretch>
        </p:blipFill>
        <p:spPr>
          <a:xfrm>
            <a:off x="5377571" y="3484461"/>
            <a:ext cx="3631614" cy="2937233"/>
          </a:xfrm>
          <a:prstGeom prst="rect">
            <a:avLst/>
          </a:prstGeom>
        </p:spPr>
      </p:pic>
    </p:spTree>
    <p:extLst>
      <p:ext uri="{BB962C8B-B14F-4D97-AF65-F5344CB8AC3E}">
        <p14:creationId xmlns:p14="http://schemas.microsoft.com/office/powerpoint/2010/main" val="247018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legal and illegal in the following classes?</a:t>
            </a:r>
          </a:p>
        </p:txBody>
      </p:sp>
      <p:sp>
        <p:nvSpPr>
          <p:cNvPr id="3" name="Title 2"/>
          <p:cNvSpPr>
            <a:spLocks noGrp="1"/>
          </p:cNvSpPr>
          <p:nvPr>
            <p:ph type="ctrTitle"/>
          </p:nvPr>
        </p:nvSpPr>
        <p:spPr/>
        <p:txBody>
          <a:bodyPr/>
          <a:lstStyle/>
          <a:p>
            <a:r>
              <a:rPr lang="en-US" dirty="0"/>
              <a:t>Popup-Question(3)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68</a:t>
            </a:fld>
            <a:endParaRPr lang="en-US"/>
          </a:p>
        </p:txBody>
      </p:sp>
      <p:pic>
        <p:nvPicPr>
          <p:cNvPr id="5" name="Picture 4"/>
          <p:cNvPicPr>
            <a:picLocks noChangeAspect="1"/>
          </p:cNvPicPr>
          <p:nvPr/>
        </p:nvPicPr>
        <p:blipFill rotWithShape="1">
          <a:blip r:embed="rId2"/>
          <a:srcRect r="7908"/>
          <a:stretch/>
        </p:blipFill>
        <p:spPr>
          <a:xfrm>
            <a:off x="314469" y="1570975"/>
            <a:ext cx="4582747" cy="3611822"/>
          </a:xfrm>
          <a:prstGeom prst="rect">
            <a:avLst/>
          </a:prstGeom>
        </p:spPr>
      </p:pic>
      <p:pic>
        <p:nvPicPr>
          <p:cNvPr id="7" name="Picture 6"/>
          <p:cNvPicPr>
            <a:picLocks noChangeAspect="1"/>
          </p:cNvPicPr>
          <p:nvPr/>
        </p:nvPicPr>
        <p:blipFill>
          <a:blip r:embed="rId3"/>
          <a:stretch>
            <a:fillRect/>
          </a:stretch>
        </p:blipFill>
        <p:spPr>
          <a:xfrm>
            <a:off x="4731712" y="3518713"/>
            <a:ext cx="4098199" cy="2598666"/>
          </a:xfrm>
          <a:prstGeom prst="rect">
            <a:avLst/>
          </a:prstGeom>
        </p:spPr>
      </p:pic>
      <p:sp>
        <p:nvSpPr>
          <p:cNvPr id="6" name="Rectangle 5"/>
          <p:cNvSpPr/>
          <p:nvPr/>
        </p:nvSpPr>
        <p:spPr>
          <a:xfrm>
            <a:off x="1406485" y="5682357"/>
            <a:ext cx="2970533" cy="369332"/>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mObj.method</a:t>
            </a:r>
            <a:r>
              <a:rPr lang="en-US" dirty="0">
                <a:latin typeface="Times New Roman" panose="02020603050405020304" pitchFamily="18" charset="0"/>
                <a:cs typeface="Times New Roman" panose="02020603050405020304" pitchFamily="18" charset="0"/>
              </a:rPr>
              <a:t>(10.6); </a:t>
            </a:r>
            <a:r>
              <a:rPr lang="en-US" dirty="0">
                <a:solidFill>
                  <a:srgbClr val="FF0000"/>
                </a:solidFill>
                <a:latin typeface="Times New Roman" panose="02020603050405020304" pitchFamily="18" charset="0"/>
                <a:cs typeface="Times New Roman" panose="02020603050405020304" pitchFamily="18" charset="0"/>
              </a:rPr>
              <a:t>illegal</a:t>
            </a:r>
          </a:p>
        </p:txBody>
      </p:sp>
      <p:sp>
        <p:nvSpPr>
          <p:cNvPr id="8" name="Rectangle 7"/>
          <p:cNvSpPr/>
          <p:nvPr/>
        </p:nvSpPr>
        <p:spPr>
          <a:xfrm>
            <a:off x="6655091" y="6060850"/>
            <a:ext cx="2292231" cy="400110"/>
          </a:xfrm>
          <a:prstGeom prst="rect">
            <a:avLst/>
          </a:prstGeom>
        </p:spPr>
        <p:txBody>
          <a:bodyPr wrap="none">
            <a:spAutoFit/>
          </a:bodyPr>
          <a:lstStyle/>
          <a:p>
            <a:r>
              <a:rPr lang="en-US" sz="2000" dirty="0">
                <a:solidFill>
                  <a:srgbClr val="FF0000"/>
                </a:solidFill>
                <a:latin typeface="Garamond" panose="02020404030301010803" pitchFamily="18" charset="0"/>
              </a:rPr>
              <a:t>Q3_Overloading.java</a:t>
            </a:r>
          </a:p>
        </p:txBody>
      </p:sp>
    </p:spTree>
    <p:extLst>
      <p:ext uri="{BB962C8B-B14F-4D97-AF65-F5344CB8AC3E}">
        <p14:creationId xmlns:p14="http://schemas.microsoft.com/office/powerpoint/2010/main" val="272332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717508" y="3505023"/>
            <a:ext cx="4306019" cy="2853892"/>
          </a:xfrm>
          <a:prstGeom prst="rect">
            <a:avLst/>
          </a:prstGeom>
        </p:spPr>
      </p:pic>
      <p:sp>
        <p:nvSpPr>
          <p:cNvPr id="2" name="Content Placeholder 1"/>
          <p:cNvSpPr>
            <a:spLocks noGrp="1"/>
          </p:cNvSpPr>
          <p:nvPr>
            <p:ph idx="1"/>
          </p:nvPr>
        </p:nvSpPr>
        <p:spPr>
          <a:xfrm>
            <a:off x="300182" y="1071415"/>
            <a:ext cx="5662405" cy="1192606"/>
          </a:xfrm>
        </p:spPr>
        <p:txBody>
          <a:bodyPr/>
          <a:lstStyle/>
          <a:p>
            <a:r>
              <a:rPr lang="en-US" dirty="0"/>
              <a:t>After removing the illegal statement, what is the output?</a:t>
            </a:r>
          </a:p>
        </p:txBody>
      </p:sp>
      <p:sp>
        <p:nvSpPr>
          <p:cNvPr id="3" name="Title 2"/>
          <p:cNvSpPr>
            <a:spLocks noGrp="1"/>
          </p:cNvSpPr>
          <p:nvPr>
            <p:ph type="ctrTitle"/>
          </p:nvPr>
        </p:nvSpPr>
        <p:spPr/>
        <p:txBody>
          <a:bodyPr/>
          <a:lstStyle/>
          <a:p>
            <a:r>
              <a:rPr lang="en-US" dirty="0"/>
              <a:t>Popup-Question(4)</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69</a:t>
            </a:fld>
            <a:endParaRPr lang="en-US"/>
          </a:p>
        </p:txBody>
      </p:sp>
      <p:pic>
        <p:nvPicPr>
          <p:cNvPr id="5" name="Picture 4"/>
          <p:cNvPicPr>
            <a:picLocks noChangeAspect="1"/>
          </p:cNvPicPr>
          <p:nvPr/>
        </p:nvPicPr>
        <p:blipFill rotWithShape="1">
          <a:blip r:embed="rId3"/>
          <a:srcRect r="7908"/>
          <a:stretch/>
        </p:blipFill>
        <p:spPr>
          <a:xfrm>
            <a:off x="314469" y="2505557"/>
            <a:ext cx="4582747" cy="3611822"/>
          </a:xfrm>
          <a:prstGeom prst="rect">
            <a:avLst/>
          </a:prstGeom>
        </p:spPr>
      </p:pic>
      <p:sp>
        <p:nvSpPr>
          <p:cNvPr id="6" name="Rectangle 5"/>
          <p:cNvSpPr/>
          <p:nvPr/>
        </p:nvSpPr>
        <p:spPr>
          <a:xfrm>
            <a:off x="6655091" y="6060850"/>
            <a:ext cx="2292231" cy="400110"/>
          </a:xfrm>
          <a:prstGeom prst="rect">
            <a:avLst/>
          </a:prstGeom>
        </p:spPr>
        <p:txBody>
          <a:bodyPr wrap="none">
            <a:spAutoFit/>
          </a:bodyPr>
          <a:lstStyle/>
          <a:p>
            <a:r>
              <a:rPr lang="en-US" sz="2000" dirty="0">
                <a:solidFill>
                  <a:srgbClr val="FF0000"/>
                </a:solidFill>
                <a:latin typeface="Garamond" panose="02020404030301010803" pitchFamily="18" charset="0"/>
              </a:rPr>
              <a:t>Q3_Overloading.java</a:t>
            </a:r>
          </a:p>
        </p:txBody>
      </p:sp>
      <p:sp>
        <p:nvSpPr>
          <p:cNvPr id="8" name="Rectangle 7"/>
          <p:cNvSpPr/>
          <p:nvPr/>
        </p:nvSpPr>
        <p:spPr>
          <a:xfrm>
            <a:off x="6268404" y="1052097"/>
            <a:ext cx="2189796" cy="369332"/>
          </a:xfrm>
          <a:prstGeom prst="rect">
            <a:avLst/>
          </a:prstGeom>
        </p:spPr>
        <p:txBody>
          <a:bodyPr wrap="square">
            <a:spAutoFit/>
          </a:bodyPr>
          <a:lstStyle/>
          <a:p>
            <a:r>
              <a:rPr lang="en-US" b="1" dirty="0">
                <a:latin typeface="Garamond" panose="02020404030301010803" pitchFamily="18" charset="0"/>
              </a:rPr>
              <a:t>I am the Main Class</a:t>
            </a:r>
          </a:p>
        </p:txBody>
      </p:sp>
      <p:sp>
        <p:nvSpPr>
          <p:cNvPr id="10" name="Rectangle 9"/>
          <p:cNvSpPr/>
          <p:nvPr/>
        </p:nvSpPr>
        <p:spPr>
          <a:xfrm>
            <a:off x="6268404" y="2907047"/>
            <a:ext cx="2509480" cy="369332"/>
          </a:xfrm>
          <a:prstGeom prst="rect">
            <a:avLst/>
          </a:prstGeom>
        </p:spPr>
        <p:txBody>
          <a:bodyPr wrap="square">
            <a:spAutoFit/>
          </a:bodyPr>
          <a:lstStyle/>
          <a:p>
            <a:r>
              <a:rPr lang="en-US" b="1" dirty="0">
                <a:latin typeface="Garamond" panose="02020404030301010803" pitchFamily="18" charset="0"/>
              </a:rPr>
              <a:t>I am the Sub Class 5.2</a:t>
            </a:r>
          </a:p>
        </p:txBody>
      </p:sp>
      <p:sp>
        <p:nvSpPr>
          <p:cNvPr id="11" name="Rectangle 10"/>
          <p:cNvSpPr/>
          <p:nvPr/>
        </p:nvSpPr>
        <p:spPr>
          <a:xfrm>
            <a:off x="6268404" y="1520417"/>
            <a:ext cx="2507020" cy="369332"/>
          </a:xfrm>
          <a:prstGeom prst="rect">
            <a:avLst/>
          </a:prstGeom>
        </p:spPr>
        <p:txBody>
          <a:bodyPr wrap="square">
            <a:spAutoFit/>
          </a:bodyPr>
          <a:lstStyle/>
          <a:p>
            <a:r>
              <a:rPr lang="en-US" b="1" dirty="0">
                <a:latin typeface="Garamond" panose="02020404030301010803" pitchFamily="18" charset="0"/>
              </a:rPr>
              <a:t>I am the Main Class 3</a:t>
            </a:r>
          </a:p>
        </p:txBody>
      </p:sp>
      <p:sp>
        <p:nvSpPr>
          <p:cNvPr id="12" name="Rectangle 11"/>
          <p:cNvSpPr/>
          <p:nvPr/>
        </p:nvSpPr>
        <p:spPr>
          <a:xfrm>
            <a:off x="6268404" y="1975878"/>
            <a:ext cx="2173372" cy="369332"/>
          </a:xfrm>
          <a:prstGeom prst="rect">
            <a:avLst/>
          </a:prstGeom>
        </p:spPr>
        <p:txBody>
          <a:bodyPr wrap="square">
            <a:spAutoFit/>
          </a:bodyPr>
          <a:lstStyle/>
          <a:p>
            <a:r>
              <a:rPr lang="en-US" b="1" dirty="0">
                <a:latin typeface="Garamond" panose="02020404030301010803" pitchFamily="18" charset="0"/>
              </a:rPr>
              <a:t>I am the Sub Class</a:t>
            </a:r>
          </a:p>
        </p:txBody>
      </p:sp>
      <p:sp>
        <p:nvSpPr>
          <p:cNvPr id="13" name="Rectangle 12"/>
          <p:cNvSpPr/>
          <p:nvPr/>
        </p:nvSpPr>
        <p:spPr>
          <a:xfrm>
            <a:off x="6258075" y="2422263"/>
            <a:ext cx="2507020" cy="369332"/>
          </a:xfrm>
          <a:prstGeom prst="rect">
            <a:avLst/>
          </a:prstGeom>
        </p:spPr>
        <p:txBody>
          <a:bodyPr wrap="square">
            <a:spAutoFit/>
          </a:bodyPr>
          <a:lstStyle/>
          <a:p>
            <a:r>
              <a:rPr lang="en-US" b="1" dirty="0">
                <a:latin typeface="Garamond" panose="02020404030301010803" pitchFamily="18" charset="0"/>
              </a:rPr>
              <a:t>I am the Main Class 4</a:t>
            </a:r>
          </a:p>
        </p:txBody>
      </p:sp>
    </p:spTree>
    <p:extLst>
      <p:ext uri="{BB962C8B-B14F-4D97-AF65-F5344CB8AC3E}">
        <p14:creationId xmlns:p14="http://schemas.microsoft.com/office/powerpoint/2010/main" val="85340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In Java, a class can only extend one class.</a:t>
            </a:r>
          </a:p>
          <a:p>
            <a:r>
              <a:rPr lang="en-US" sz="2400" dirty="0"/>
              <a:t>The </a:t>
            </a:r>
            <a:r>
              <a:rPr lang="en-US" sz="2400" dirty="0">
                <a:solidFill>
                  <a:schemeClr val="accent5"/>
                </a:solidFill>
              </a:rPr>
              <a:t>extends</a:t>
            </a:r>
            <a:r>
              <a:rPr lang="en-US" sz="2400" dirty="0"/>
              <a:t> keyword is used to implement inheritance.</a:t>
            </a:r>
          </a:p>
          <a:p>
            <a:r>
              <a:rPr lang="en-US" sz="2400" dirty="0"/>
              <a:t>Syntax:	</a:t>
            </a:r>
          </a:p>
        </p:txBody>
      </p:sp>
      <p:sp>
        <p:nvSpPr>
          <p:cNvPr id="3" name="Title 2"/>
          <p:cNvSpPr>
            <a:spLocks noGrp="1"/>
          </p:cNvSpPr>
          <p:nvPr>
            <p:ph type="ctrTitle"/>
          </p:nvPr>
        </p:nvSpPr>
        <p:spPr/>
        <p:txBody>
          <a:bodyPr/>
          <a:lstStyle/>
          <a:p>
            <a:r>
              <a:rPr lang="en-US" dirty="0"/>
              <a:t>Inheritance Implementation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a:t>
            </a:fld>
            <a:endParaRPr lang="en-US"/>
          </a:p>
        </p:txBody>
      </p:sp>
      <p:sp>
        <p:nvSpPr>
          <p:cNvPr id="5" name="Rectangle 4"/>
          <p:cNvSpPr/>
          <p:nvPr/>
        </p:nvSpPr>
        <p:spPr>
          <a:xfrm>
            <a:off x="486383" y="4555412"/>
            <a:ext cx="7776874" cy="1200329"/>
          </a:xfrm>
          <a:prstGeom prst="rect">
            <a:avLst/>
          </a:prstGeom>
        </p:spPr>
        <p:txBody>
          <a:bodyPr wrap="square">
            <a:spAutoFit/>
          </a:bodyPr>
          <a:lstStyle/>
          <a:p>
            <a:r>
              <a:rPr lang="en-US" sz="2400" b="1" dirty="0">
                <a:solidFill>
                  <a:schemeClr val="accent5"/>
                </a:solidFill>
                <a:latin typeface="Garamond" panose="02020404030301010803" pitchFamily="18" charset="0"/>
              </a:rPr>
              <a:t>public class</a:t>
            </a:r>
            <a:r>
              <a:rPr lang="en-US" sz="2400" b="1" dirty="0">
                <a:latin typeface="Garamond" panose="02020404030301010803" pitchFamily="18" charset="0"/>
              </a:rPr>
              <a:t> </a:t>
            </a:r>
            <a:r>
              <a:rPr lang="en-US" sz="2400" b="1" dirty="0" err="1">
                <a:latin typeface="Garamond" panose="02020404030301010803" pitchFamily="18" charset="0"/>
              </a:rPr>
              <a:t>DerivedClassName</a:t>
            </a:r>
            <a:r>
              <a:rPr lang="en-US" sz="2400" b="1" dirty="0">
                <a:latin typeface="Garamond" panose="02020404030301010803" pitchFamily="18" charset="0"/>
              </a:rPr>
              <a:t> </a:t>
            </a:r>
            <a:r>
              <a:rPr lang="en-US" sz="2400" b="1" dirty="0">
                <a:solidFill>
                  <a:srgbClr val="FF0000"/>
                </a:solidFill>
                <a:latin typeface="Garamond" panose="02020404030301010803" pitchFamily="18" charset="0"/>
              </a:rPr>
              <a:t>extends</a:t>
            </a:r>
            <a:r>
              <a:rPr lang="en-US" sz="2400" b="1" dirty="0">
                <a:latin typeface="Garamond" panose="02020404030301010803" pitchFamily="18" charset="0"/>
              </a:rPr>
              <a:t> </a:t>
            </a:r>
            <a:r>
              <a:rPr lang="en-US" sz="2400" b="1" dirty="0" err="1">
                <a:latin typeface="Garamond" panose="02020404030301010803" pitchFamily="18" charset="0"/>
              </a:rPr>
              <a:t>BaseClassName</a:t>
            </a:r>
            <a:r>
              <a:rPr lang="en-US" sz="2400" b="1" dirty="0">
                <a:latin typeface="Garamond" panose="02020404030301010803" pitchFamily="18" charset="0"/>
              </a:rPr>
              <a:t> {  </a:t>
            </a:r>
          </a:p>
          <a:p>
            <a:endParaRPr lang="en-US" sz="2400" b="1" dirty="0">
              <a:latin typeface="Garamond" panose="02020404030301010803" pitchFamily="18" charset="0"/>
            </a:endParaRPr>
          </a:p>
          <a:p>
            <a:r>
              <a:rPr lang="en-US" sz="2400" b="1" dirty="0">
                <a:latin typeface="Garamond" panose="02020404030301010803" pitchFamily="18" charset="0"/>
              </a:rPr>
              <a:t>} </a:t>
            </a:r>
          </a:p>
        </p:txBody>
      </p:sp>
      <p:sp>
        <p:nvSpPr>
          <p:cNvPr id="6" name="Rectangle 5"/>
          <p:cNvSpPr/>
          <p:nvPr/>
        </p:nvSpPr>
        <p:spPr>
          <a:xfrm>
            <a:off x="2616740" y="2609933"/>
            <a:ext cx="4121285" cy="1200329"/>
          </a:xfrm>
          <a:prstGeom prst="rect">
            <a:avLst/>
          </a:prstGeom>
        </p:spPr>
        <p:txBody>
          <a:bodyPr wrap="square">
            <a:spAutoFit/>
          </a:bodyPr>
          <a:lstStyle/>
          <a:p>
            <a:r>
              <a:rPr lang="en-US" sz="2400" b="1" dirty="0">
                <a:solidFill>
                  <a:schemeClr val="accent5"/>
                </a:solidFill>
                <a:latin typeface="Garamond" panose="02020404030301010803" pitchFamily="18" charset="0"/>
              </a:rPr>
              <a:t>public class</a:t>
            </a:r>
            <a:r>
              <a:rPr lang="en-US" sz="2400" b="1" dirty="0">
                <a:latin typeface="Garamond" panose="02020404030301010803" pitchFamily="18" charset="0"/>
              </a:rPr>
              <a:t> </a:t>
            </a:r>
            <a:r>
              <a:rPr lang="en-US" sz="2400" b="1" dirty="0" err="1">
                <a:latin typeface="Garamond" panose="02020404030301010803" pitchFamily="18" charset="0"/>
              </a:rPr>
              <a:t>BaseClassName</a:t>
            </a:r>
            <a:r>
              <a:rPr lang="en-US" sz="2400" b="1" dirty="0">
                <a:latin typeface="Garamond" panose="02020404030301010803" pitchFamily="18" charset="0"/>
              </a:rPr>
              <a:t> {  </a:t>
            </a:r>
          </a:p>
          <a:p>
            <a:endParaRPr lang="en-US" sz="2400" b="1" dirty="0">
              <a:latin typeface="Garamond" panose="02020404030301010803" pitchFamily="18" charset="0"/>
            </a:endParaRPr>
          </a:p>
          <a:p>
            <a:r>
              <a:rPr lang="en-US" sz="2400" b="1" dirty="0">
                <a:latin typeface="Garamond" panose="02020404030301010803" pitchFamily="18" charset="0"/>
              </a:rPr>
              <a:t>} </a:t>
            </a:r>
          </a:p>
        </p:txBody>
      </p:sp>
      <p:sp>
        <p:nvSpPr>
          <p:cNvPr id="7" name="TextBox 6"/>
          <p:cNvSpPr txBox="1"/>
          <p:nvPr/>
        </p:nvSpPr>
        <p:spPr>
          <a:xfrm>
            <a:off x="773398" y="3841480"/>
            <a:ext cx="1027845" cy="369332"/>
          </a:xfrm>
          <a:prstGeom prst="rect">
            <a:avLst/>
          </a:prstGeom>
          <a:noFill/>
        </p:spPr>
        <p:txBody>
          <a:bodyPr wrap="none" rtlCol="0">
            <a:spAutoFit/>
          </a:bodyPr>
          <a:lstStyle/>
          <a:p>
            <a:r>
              <a:rPr lang="en-US" dirty="0">
                <a:solidFill>
                  <a:srgbClr val="FF0000"/>
                </a:solidFill>
                <a:latin typeface="Cambria" panose="02040503050406030204" pitchFamily="18" charset="0"/>
                <a:ea typeface="Cambria" panose="02040503050406030204" pitchFamily="18" charset="0"/>
              </a:rPr>
              <a:t>Subclass</a:t>
            </a:r>
          </a:p>
        </p:txBody>
      </p:sp>
      <p:sp>
        <p:nvSpPr>
          <p:cNvPr id="8" name="TextBox 7"/>
          <p:cNvSpPr txBox="1"/>
          <p:nvPr/>
        </p:nvSpPr>
        <p:spPr>
          <a:xfrm>
            <a:off x="6915117" y="3841480"/>
            <a:ext cx="1234440" cy="369332"/>
          </a:xfrm>
          <a:prstGeom prst="rect">
            <a:avLst/>
          </a:prstGeom>
          <a:noFill/>
        </p:spPr>
        <p:txBody>
          <a:bodyPr wrap="none" rtlCol="0">
            <a:spAutoFit/>
          </a:bodyPr>
          <a:lstStyle/>
          <a:p>
            <a:r>
              <a:rPr lang="en-US" dirty="0">
                <a:solidFill>
                  <a:srgbClr val="FF0000"/>
                </a:solidFill>
                <a:latin typeface="Cambria" panose="02040503050406030204" pitchFamily="18" charset="0"/>
                <a:ea typeface="Cambria" panose="02040503050406030204" pitchFamily="18" charset="0"/>
              </a:rPr>
              <a:t>Superclass</a:t>
            </a:r>
          </a:p>
        </p:txBody>
      </p:sp>
      <p:cxnSp>
        <p:nvCxnSpPr>
          <p:cNvPr id="10" name="Curved Connector 9"/>
          <p:cNvCxnSpPr>
            <a:stCxn id="7" idx="2"/>
          </p:cNvCxnSpPr>
          <p:nvPr/>
        </p:nvCxnSpPr>
        <p:spPr>
          <a:xfrm rot="16200000" flipH="1">
            <a:off x="1895388" y="3602745"/>
            <a:ext cx="432626" cy="16487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8" idx="2"/>
          </p:cNvCxnSpPr>
          <p:nvPr/>
        </p:nvCxnSpPr>
        <p:spPr>
          <a:xfrm rot="5400000">
            <a:off x="6844275" y="3867350"/>
            <a:ext cx="344600" cy="10315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2806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of the following code?</a:t>
            </a:r>
          </a:p>
        </p:txBody>
      </p:sp>
      <p:sp>
        <p:nvSpPr>
          <p:cNvPr id="3" name="Title 2"/>
          <p:cNvSpPr>
            <a:spLocks noGrp="1"/>
          </p:cNvSpPr>
          <p:nvPr>
            <p:ph type="ctrTitle"/>
          </p:nvPr>
        </p:nvSpPr>
        <p:spPr/>
        <p:txBody>
          <a:bodyPr/>
          <a:lstStyle/>
          <a:p>
            <a:r>
              <a:rPr lang="en-US" dirty="0"/>
              <a:t>Popup-Question(5)</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70</a:t>
            </a:fld>
            <a:endParaRPr lang="en-US"/>
          </a:p>
        </p:txBody>
      </p:sp>
      <p:sp>
        <p:nvSpPr>
          <p:cNvPr id="9" name="Rectangle 8"/>
          <p:cNvSpPr/>
          <p:nvPr/>
        </p:nvSpPr>
        <p:spPr>
          <a:xfrm>
            <a:off x="6372454" y="1701284"/>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sp>
        <p:nvSpPr>
          <p:cNvPr id="10" name="Rectangle 9"/>
          <p:cNvSpPr/>
          <p:nvPr/>
        </p:nvSpPr>
        <p:spPr>
          <a:xfrm>
            <a:off x="6372454" y="2217145"/>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sp>
        <p:nvSpPr>
          <p:cNvPr id="12" name="Rectangle 11"/>
          <p:cNvSpPr/>
          <p:nvPr/>
        </p:nvSpPr>
        <p:spPr>
          <a:xfrm>
            <a:off x="6372454" y="2672175"/>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sp>
        <p:nvSpPr>
          <p:cNvPr id="13" name="Rectangle 12"/>
          <p:cNvSpPr/>
          <p:nvPr/>
        </p:nvSpPr>
        <p:spPr>
          <a:xfrm>
            <a:off x="6372454" y="3130819"/>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pic>
        <p:nvPicPr>
          <p:cNvPr id="8" name="Picture 7"/>
          <p:cNvPicPr>
            <a:picLocks noChangeAspect="1"/>
          </p:cNvPicPr>
          <p:nvPr/>
        </p:nvPicPr>
        <p:blipFill>
          <a:blip r:embed="rId2"/>
          <a:stretch>
            <a:fillRect/>
          </a:stretch>
        </p:blipFill>
        <p:spPr>
          <a:xfrm>
            <a:off x="286031" y="1576725"/>
            <a:ext cx="5105400" cy="4457700"/>
          </a:xfrm>
          <a:prstGeom prst="rect">
            <a:avLst/>
          </a:prstGeom>
        </p:spPr>
      </p:pic>
      <p:pic>
        <p:nvPicPr>
          <p:cNvPr id="6" name="Picture 5"/>
          <p:cNvPicPr>
            <a:picLocks noChangeAspect="1"/>
          </p:cNvPicPr>
          <p:nvPr/>
        </p:nvPicPr>
        <p:blipFill>
          <a:blip r:embed="rId3"/>
          <a:stretch>
            <a:fillRect/>
          </a:stretch>
        </p:blipFill>
        <p:spPr>
          <a:xfrm>
            <a:off x="5323359" y="3612220"/>
            <a:ext cx="3588532" cy="2635940"/>
          </a:xfrm>
          <a:prstGeom prst="rect">
            <a:avLst/>
          </a:prstGeom>
        </p:spPr>
      </p:pic>
    </p:spTree>
    <p:extLst>
      <p:ext uri="{BB962C8B-B14F-4D97-AF65-F5344CB8AC3E}">
        <p14:creationId xmlns:p14="http://schemas.microsoft.com/office/powerpoint/2010/main" val="362730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of the following code?</a:t>
            </a:r>
          </a:p>
        </p:txBody>
      </p:sp>
      <p:sp>
        <p:nvSpPr>
          <p:cNvPr id="3" name="Title 2"/>
          <p:cNvSpPr>
            <a:spLocks noGrp="1"/>
          </p:cNvSpPr>
          <p:nvPr>
            <p:ph type="ctrTitle"/>
          </p:nvPr>
        </p:nvSpPr>
        <p:spPr/>
        <p:txBody>
          <a:bodyPr/>
          <a:lstStyle/>
          <a:p>
            <a:r>
              <a:rPr lang="en-US" dirty="0"/>
              <a:t>Popup-Question(6)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71</a:t>
            </a:fld>
            <a:endParaRPr lang="en-US"/>
          </a:p>
        </p:txBody>
      </p:sp>
      <p:sp>
        <p:nvSpPr>
          <p:cNvPr id="9" name="Rectangle 8"/>
          <p:cNvSpPr/>
          <p:nvPr/>
        </p:nvSpPr>
        <p:spPr>
          <a:xfrm>
            <a:off x="6372454" y="1701284"/>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shape.</a:t>
            </a:r>
          </a:p>
        </p:txBody>
      </p:sp>
      <p:sp>
        <p:nvSpPr>
          <p:cNvPr id="10" name="Rectangle 9"/>
          <p:cNvSpPr/>
          <p:nvPr/>
        </p:nvSpPr>
        <p:spPr>
          <a:xfrm>
            <a:off x="6372454" y="2217145"/>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pic>
        <p:nvPicPr>
          <p:cNvPr id="6" name="Picture 5"/>
          <p:cNvPicPr>
            <a:picLocks noChangeAspect="1"/>
          </p:cNvPicPr>
          <p:nvPr/>
        </p:nvPicPr>
        <p:blipFill rotWithShape="1">
          <a:blip r:embed="rId2"/>
          <a:srcRect t="1062"/>
          <a:stretch/>
        </p:blipFill>
        <p:spPr>
          <a:xfrm>
            <a:off x="314469" y="1634017"/>
            <a:ext cx="5143500" cy="4382092"/>
          </a:xfrm>
          <a:prstGeom prst="rect">
            <a:avLst/>
          </a:prstGeom>
        </p:spPr>
      </p:pic>
      <p:sp>
        <p:nvSpPr>
          <p:cNvPr id="12" name="Rectangle 11"/>
          <p:cNvSpPr/>
          <p:nvPr/>
        </p:nvSpPr>
        <p:spPr>
          <a:xfrm>
            <a:off x="6372454" y="2672175"/>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shape.</a:t>
            </a:r>
          </a:p>
        </p:txBody>
      </p:sp>
      <p:sp>
        <p:nvSpPr>
          <p:cNvPr id="13" name="Rectangle 12"/>
          <p:cNvSpPr/>
          <p:nvPr/>
        </p:nvSpPr>
        <p:spPr>
          <a:xfrm>
            <a:off x="6372454" y="3122512"/>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cxnSp>
        <p:nvCxnSpPr>
          <p:cNvPr id="8" name="Straight Connector 7"/>
          <p:cNvCxnSpPr/>
          <p:nvPr/>
        </p:nvCxnSpPr>
        <p:spPr>
          <a:xfrm>
            <a:off x="1839621" y="3933543"/>
            <a:ext cx="82783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1770184" y="5406142"/>
            <a:ext cx="827830" cy="0"/>
          </a:xfrm>
          <a:prstGeom prst="line">
            <a:avLst/>
          </a:prstGeom>
        </p:spPr>
        <p:style>
          <a:lnRef idx="3">
            <a:schemeClr val="accent2"/>
          </a:lnRef>
          <a:fillRef idx="0">
            <a:schemeClr val="accent2"/>
          </a:fillRef>
          <a:effectRef idx="2">
            <a:schemeClr val="accent2"/>
          </a:effectRef>
          <a:fontRef idx="minor">
            <a:schemeClr val="tx1"/>
          </a:fontRef>
        </p:style>
      </p:cxnSp>
      <p:pic>
        <p:nvPicPr>
          <p:cNvPr id="11" name="Picture 10"/>
          <p:cNvPicPr>
            <a:picLocks noChangeAspect="1"/>
          </p:cNvPicPr>
          <p:nvPr/>
        </p:nvPicPr>
        <p:blipFill>
          <a:blip r:embed="rId3"/>
          <a:stretch>
            <a:fillRect/>
          </a:stretch>
        </p:blipFill>
        <p:spPr>
          <a:xfrm>
            <a:off x="5449248" y="3592229"/>
            <a:ext cx="3380283" cy="2667987"/>
          </a:xfrm>
          <a:prstGeom prst="rect">
            <a:avLst/>
          </a:prstGeom>
        </p:spPr>
      </p:pic>
    </p:spTree>
    <p:extLst>
      <p:ext uri="{BB962C8B-B14F-4D97-AF65-F5344CB8AC3E}">
        <p14:creationId xmlns:p14="http://schemas.microsoft.com/office/powerpoint/2010/main" val="116178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legal and illegal here? Why?</a:t>
            </a:r>
          </a:p>
        </p:txBody>
      </p:sp>
      <p:sp>
        <p:nvSpPr>
          <p:cNvPr id="3" name="Title 2"/>
          <p:cNvSpPr>
            <a:spLocks noGrp="1"/>
          </p:cNvSpPr>
          <p:nvPr>
            <p:ph type="ctrTitle"/>
          </p:nvPr>
        </p:nvSpPr>
        <p:spPr/>
        <p:txBody>
          <a:bodyPr/>
          <a:lstStyle/>
          <a:p>
            <a:r>
              <a:rPr lang="en-US" dirty="0"/>
              <a:t>Popup-Question(7): Typecasting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72</a:t>
            </a:fld>
            <a:endParaRPr lang="en-US"/>
          </a:p>
        </p:txBody>
      </p:sp>
      <p:sp>
        <p:nvSpPr>
          <p:cNvPr id="5" name="Rectangle 4"/>
          <p:cNvSpPr/>
          <p:nvPr/>
        </p:nvSpPr>
        <p:spPr>
          <a:xfrm>
            <a:off x="548640" y="2046493"/>
            <a:ext cx="4389120" cy="2246769"/>
          </a:xfrm>
          <a:prstGeom prst="rect">
            <a:avLst/>
          </a:prstGeom>
        </p:spPr>
        <p:txBody>
          <a:bodyPr wrap="square">
            <a:spAutoFit/>
          </a:bodyPr>
          <a:lstStyle/>
          <a:p>
            <a:r>
              <a:rPr lang="en-US" sz="2000" b="1" dirty="0">
                <a:latin typeface="Garamond" panose="02020404030301010803" pitchFamily="18" charset="0"/>
              </a:rPr>
              <a:t>method(new Student());</a:t>
            </a:r>
          </a:p>
          <a:p>
            <a:endParaRPr lang="en-US" sz="2000" b="1" dirty="0">
              <a:latin typeface="Garamond" panose="02020404030301010803" pitchFamily="18" charset="0"/>
            </a:endParaRPr>
          </a:p>
          <a:p>
            <a:r>
              <a:rPr lang="en-US" sz="2000" b="1" dirty="0">
                <a:solidFill>
                  <a:schemeClr val="accent1"/>
                </a:solidFill>
                <a:latin typeface="Garamond" panose="02020404030301010803" pitchFamily="18" charset="0"/>
              </a:rPr>
              <a:t>public static void </a:t>
            </a:r>
            <a:r>
              <a:rPr lang="en-US" sz="2000" b="1" dirty="0">
                <a:latin typeface="Garamond" panose="02020404030301010803" pitchFamily="18" charset="0"/>
              </a:rPr>
              <a:t>method(Object x){</a:t>
            </a:r>
          </a:p>
          <a:p>
            <a:endParaRPr lang="en-US" sz="2000" b="1" dirty="0">
              <a:latin typeface="Garamond" panose="02020404030301010803" pitchFamily="18" charset="0"/>
            </a:endParaRPr>
          </a:p>
          <a:p>
            <a:r>
              <a:rPr lang="en-US" sz="2000" b="1" dirty="0">
                <a:latin typeface="Garamond" panose="02020404030301010803" pitchFamily="18" charset="0"/>
              </a:rPr>
              <a:t>      Object y = new Student();</a:t>
            </a:r>
          </a:p>
          <a:p>
            <a:r>
              <a:rPr lang="en-US" sz="2000" b="1" dirty="0">
                <a:latin typeface="Garamond" panose="02020404030301010803" pitchFamily="18" charset="0"/>
              </a:rPr>
              <a:t>      Student z = x;</a:t>
            </a:r>
          </a:p>
          <a:p>
            <a:r>
              <a:rPr lang="en-US" sz="2000" b="1" dirty="0">
                <a:latin typeface="Garamond" panose="02020404030301010803" pitchFamily="18" charset="0"/>
              </a:rPr>
              <a:t>}</a:t>
            </a:r>
          </a:p>
        </p:txBody>
      </p:sp>
      <p:sp>
        <p:nvSpPr>
          <p:cNvPr id="6" name="Rectangle 5"/>
          <p:cNvSpPr/>
          <p:nvPr/>
        </p:nvSpPr>
        <p:spPr>
          <a:xfrm>
            <a:off x="4572000" y="4269139"/>
            <a:ext cx="4389120" cy="2246769"/>
          </a:xfrm>
          <a:prstGeom prst="rect">
            <a:avLst/>
          </a:prstGeom>
        </p:spPr>
        <p:txBody>
          <a:bodyPr wrap="square">
            <a:spAutoFit/>
          </a:bodyPr>
          <a:lstStyle/>
          <a:p>
            <a:r>
              <a:rPr lang="en-US" sz="2000" b="1" dirty="0">
                <a:latin typeface="Garamond" panose="02020404030301010803" pitchFamily="18" charset="0"/>
              </a:rPr>
              <a:t>method(new Student());</a:t>
            </a:r>
          </a:p>
          <a:p>
            <a:endParaRPr lang="en-US" sz="2000" b="1" dirty="0">
              <a:latin typeface="Garamond" panose="02020404030301010803" pitchFamily="18" charset="0"/>
            </a:endParaRPr>
          </a:p>
          <a:p>
            <a:r>
              <a:rPr lang="en-US" sz="2000" b="1" dirty="0">
                <a:solidFill>
                  <a:schemeClr val="accent1"/>
                </a:solidFill>
                <a:latin typeface="Garamond" panose="02020404030301010803" pitchFamily="18" charset="0"/>
              </a:rPr>
              <a:t>public static void </a:t>
            </a:r>
            <a:r>
              <a:rPr lang="en-US" sz="2000" b="1" dirty="0">
                <a:latin typeface="Garamond" panose="02020404030301010803" pitchFamily="18" charset="0"/>
              </a:rPr>
              <a:t>method(Student x){</a:t>
            </a:r>
          </a:p>
          <a:p>
            <a:endParaRPr lang="en-US" sz="2000" b="1" dirty="0">
              <a:latin typeface="Garamond" panose="02020404030301010803" pitchFamily="18" charset="0"/>
            </a:endParaRPr>
          </a:p>
          <a:p>
            <a:r>
              <a:rPr lang="en-US" sz="2000" b="1" dirty="0">
                <a:solidFill>
                  <a:schemeClr val="dk1"/>
                </a:solidFill>
                <a:latin typeface="Garamond" panose="02020404030301010803" pitchFamily="18" charset="0"/>
                <a:ea typeface="Times New Roman"/>
                <a:cs typeface="Times New Roman"/>
                <a:sym typeface="Times New Roman"/>
              </a:rPr>
              <a:t>    Student y = new Object();</a:t>
            </a:r>
          </a:p>
          <a:p>
            <a:r>
              <a:rPr lang="en-US" sz="2000" b="1" dirty="0">
                <a:latin typeface="Garamond" panose="02020404030301010803" pitchFamily="18" charset="0"/>
              </a:rPr>
              <a:t>    Student z = x;</a:t>
            </a:r>
            <a:endParaRPr lang="en-US" sz="2000" b="1" dirty="0">
              <a:solidFill>
                <a:schemeClr val="dk1"/>
              </a:solidFill>
              <a:latin typeface="Garamond" panose="02020404030301010803" pitchFamily="18" charset="0"/>
              <a:ea typeface="Times New Roman"/>
              <a:cs typeface="Times New Roman"/>
              <a:sym typeface="Times New Roman"/>
            </a:endParaRPr>
          </a:p>
          <a:p>
            <a:r>
              <a:rPr lang="en-US" sz="2000" b="1" dirty="0">
                <a:latin typeface="Garamond" panose="02020404030301010803" pitchFamily="18" charset="0"/>
              </a:rPr>
              <a:t>}</a:t>
            </a:r>
          </a:p>
        </p:txBody>
      </p:sp>
      <p:sp>
        <p:nvSpPr>
          <p:cNvPr id="7" name="Google Shape;631;p54"/>
          <p:cNvSpPr txBox="1"/>
          <p:nvPr/>
        </p:nvSpPr>
        <p:spPr>
          <a:xfrm>
            <a:off x="2875294" y="3517608"/>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FF0000"/>
                </a:solidFill>
                <a:latin typeface="Garamond" panose="02020404030301010803" pitchFamily="18" charset="0"/>
                <a:ea typeface="Times New Roman"/>
                <a:cs typeface="Times New Roman"/>
                <a:sym typeface="Times New Roman"/>
              </a:rPr>
              <a:t>X</a:t>
            </a:r>
            <a:endParaRPr sz="1600" dirty="0">
              <a:latin typeface="Garamond" panose="02020404030301010803" pitchFamily="18" charset="0"/>
            </a:endParaRPr>
          </a:p>
        </p:txBody>
      </p:sp>
      <p:sp>
        <p:nvSpPr>
          <p:cNvPr id="9" name="Google Shape;631;p54"/>
          <p:cNvSpPr txBox="1"/>
          <p:nvPr/>
        </p:nvSpPr>
        <p:spPr>
          <a:xfrm>
            <a:off x="7713994" y="5392523"/>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FF0000"/>
                </a:solidFill>
                <a:latin typeface="Garamond" panose="02020404030301010803" pitchFamily="18" charset="0"/>
                <a:ea typeface="Times New Roman"/>
                <a:cs typeface="Times New Roman"/>
                <a:sym typeface="Times New Roman"/>
              </a:rPr>
              <a:t>X</a:t>
            </a:r>
            <a:endParaRPr sz="1600" dirty="0">
              <a:latin typeface="Garamond" panose="02020404030301010803" pitchFamily="18" charset="0"/>
            </a:endParaRPr>
          </a:p>
        </p:txBody>
      </p:sp>
    </p:spTree>
    <p:extLst>
      <p:ext uri="{BB962C8B-B14F-4D97-AF65-F5344CB8AC3E}">
        <p14:creationId xmlns:p14="http://schemas.microsoft.com/office/powerpoint/2010/main" val="340922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Define classes to model circles, rectangles, squares and triangles. </a:t>
            </a:r>
          </a:p>
          <a:p>
            <a:r>
              <a:rPr lang="en-US" sz="2400" dirty="0"/>
              <a:t>These classes have many common features. </a:t>
            </a:r>
          </a:p>
          <a:p>
            <a:pPr lvl="1"/>
            <a:r>
              <a:rPr lang="en-US" sz="2000" dirty="0"/>
              <a:t>Color, filled or unfilled, date created, etc.</a:t>
            </a:r>
          </a:p>
          <a:p>
            <a:r>
              <a:rPr lang="en-US" sz="2400" dirty="0"/>
              <a:t>What is the best way to design these classes so as to </a:t>
            </a:r>
            <a:r>
              <a:rPr lang="en-US" sz="2400" dirty="0">
                <a:solidFill>
                  <a:srgbClr val="FF0000"/>
                </a:solidFill>
              </a:rPr>
              <a:t>avoid redundancy </a:t>
            </a:r>
            <a:r>
              <a:rPr lang="en-US" sz="2400" dirty="0"/>
              <a:t>and make the system </a:t>
            </a:r>
            <a:r>
              <a:rPr lang="en-US" sz="2400" dirty="0">
                <a:solidFill>
                  <a:srgbClr val="FF0000"/>
                </a:solidFill>
              </a:rPr>
              <a:t>easy to comprehend</a:t>
            </a:r>
            <a:r>
              <a:rPr lang="en-US" sz="2400" dirty="0"/>
              <a:t> and </a:t>
            </a:r>
            <a:r>
              <a:rPr lang="en-US" sz="2400" dirty="0">
                <a:solidFill>
                  <a:srgbClr val="FF0000"/>
                </a:solidFill>
              </a:rPr>
              <a:t>easy to maintain</a:t>
            </a:r>
            <a:r>
              <a:rPr lang="en-US" sz="2400" dirty="0"/>
              <a:t>? </a:t>
            </a:r>
          </a:p>
          <a:p>
            <a:endParaRPr lang="en-US" sz="2400" dirty="0"/>
          </a:p>
        </p:txBody>
      </p:sp>
      <p:sp>
        <p:nvSpPr>
          <p:cNvPr id="3" name="Title 2"/>
          <p:cNvSpPr>
            <a:spLocks noGrp="1"/>
          </p:cNvSpPr>
          <p:nvPr>
            <p:ph type="ctrTitle"/>
          </p:nvPr>
        </p:nvSpPr>
        <p:spPr/>
        <p:txBody>
          <a:bodyPr/>
          <a:lstStyle/>
          <a:p>
            <a:r>
              <a:rPr lang="en-US" dirty="0"/>
              <a:t>Inheritance: Example 1 (1/5)</a:t>
            </a:r>
          </a:p>
        </p:txBody>
      </p:sp>
      <p:sp>
        <p:nvSpPr>
          <p:cNvPr id="4" name="Slide Number Placeholder 3"/>
          <p:cNvSpPr>
            <a:spLocks noGrp="1"/>
          </p:cNvSpPr>
          <p:nvPr>
            <p:ph type="sldNum" sz="quarter" idx="12"/>
          </p:nvPr>
        </p:nvSpPr>
        <p:spPr/>
        <p:txBody>
          <a:bodyPr/>
          <a:lstStyle/>
          <a:p>
            <a:fld id="{99AE015D-4E99-42B8-B1B4-4F7FEE987B9B}" type="slidenum">
              <a:rPr lang="en-US" smtClean="0"/>
              <a:pPr/>
              <a:t>8</a:t>
            </a:fld>
            <a:endParaRPr lang="en-US"/>
          </a:p>
        </p:txBody>
      </p:sp>
      <p:sp>
        <p:nvSpPr>
          <p:cNvPr id="5" name="Oval 4"/>
          <p:cNvSpPr/>
          <p:nvPr/>
        </p:nvSpPr>
        <p:spPr>
          <a:xfrm>
            <a:off x="328757" y="4147228"/>
            <a:ext cx="1538868" cy="153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2548287" y="4146939"/>
            <a:ext cx="1527717" cy="1471961"/>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37639" y="4243789"/>
            <a:ext cx="13716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6734464" y="4214727"/>
            <a:ext cx="2109355" cy="1371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770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468" y="903579"/>
            <a:ext cx="4202113" cy="5557381"/>
          </a:xfrm>
        </p:spPr>
        <p:txBody>
          <a:bodyPr>
            <a:noAutofit/>
          </a:bodyPr>
          <a:lstStyle/>
          <a:p>
            <a:pPr>
              <a:spcBef>
                <a:spcPts val="0"/>
              </a:spcBef>
            </a:pPr>
            <a:r>
              <a:rPr lang="en-US" sz="1800" dirty="0"/>
              <a:t>A general class </a:t>
            </a:r>
            <a:r>
              <a:rPr lang="en-US" sz="1800" dirty="0" err="1">
                <a:solidFill>
                  <a:srgbClr val="FF0000"/>
                </a:solidFill>
              </a:rPr>
              <a:t>SimpleShape</a:t>
            </a:r>
            <a:r>
              <a:rPr lang="en-US" sz="1800" dirty="0"/>
              <a:t> can be used to model all geometric shapes.</a:t>
            </a:r>
          </a:p>
          <a:p>
            <a:pPr lvl="1">
              <a:spcBef>
                <a:spcPts val="0"/>
              </a:spcBef>
            </a:pPr>
            <a:r>
              <a:rPr lang="en-US" sz="1600" dirty="0"/>
              <a:t>Contains common features: color, filled, date created, etc…</a:t>
            </a:r>
          </a:p>
          <a:p>
            <a:pPr lvl="1">
              <a:spcBef>
                <a:spcPts val="0"/>
              </a:spcBef>
            </a:pPr>
            <a:r>
              <a:rPr lang="en-US" sz="1600" dirty="0"/>
              <a:t>Contains common behavior: Set color, get color, set filled, set date created</a:t>
            </a:r>
          </a:p>
          <a:p>
            <a:pPr>
              <a:spcBef>
                <a:spcPts val="0"/>
              </a:spcBef>
            </a:pPr>
            <a:endParaRPr lang="en-US" sz="1600" dirty="0"/>
          </a:p>
          <a:p>
            <a:pPr>
              <a:spcBef>
                <a:spcPts val="0"/>
              </a:spcBef>
            </a:pPr>
            <a:r>
              <a:rPr lang="en-US" sz="1600" dirty="0"/>
              <a:t>A specialized class can be defined for each  shape.</a:t>
            </a:r>
          </a:p>
          <a:p>
            <a:pPr>
              <a:spcBef>
                <a:spcPts val="0"/>
              </a:spcBef>
            </a:pPr>
            <a:endParaRPr lang="en-US" sz="1600" dirty="0"/>
          </a:p>
          <a:p>
            <a:pPr>
              <a:spcBef>
                <a:spcPts val="0"/>
              </a:spcBef>
            </a:pPr>
            <a:r>
              <a:rPr lang="en-US" sz="1600" dirty="0"/>
              <a:t>Each one has its own special features (attributes).</a:t>
            </a:r>
          </a:p>
          <a:p>
            <a:pPr lvl="1">
              <a:spcBef>
                <a:spcPts val="0"/>
              </a:spcBef>
            </a:pPr>
            <a:r>
              <a:rPr lang="en-US" sz="1400" b="1" dirty="0">
                <a:solidFill>
                  <a:schemeClr val="accent5"/>
                </a:solidFill>
              </a:rPr>
              <a:t>Circle</a:t>
            </a:r>
            <a:r>
              <a:rPr lang="en-US" sz="1400" dirty="0"/>
              <a:t>: radius, diameter. </a:t>
            </a:r>
          </a:p>
          <a:p>
            <a:pPr lvl="1">
              <a:spcBef>
                <a:spcPts val="0"/>
              </a:spcBef>
            </a:pPr>
            <a:r>
              <a:rPr lang="en-US" sz="1400" b="1" dirty="0">
                <a:solidFill>
                  <a:schemeClr val="accent5"/>
                </a:solidFill>
              </a:rPr>
              <a:t>Rectangle</a:t>
            </a:r>
            <a:r>
              <a:rPr lang="en-US" sz="1400" dirty="0"/>
              <a:t>: width, height</a:t>
            </a:r>
          </a:p>
          <a:p>
            <a:pPr>
              <a:spcBef>
                <a:spcPts val="0"/>
              </a:spcBef>
            </a:pPr>
            <a:endParaRPr lang="en-US" sz="1600" dirty="0"/>
          </a:p>
          <a:p>
            <a:pPr>
              <a:spcBef>
                <a:spcPts val="0"/>
              </a:spcBef>
            </a:pPr>
            <a:r>
              <a:rPr lang="en-US" sz="1600" dirty="0"/>
              <a:t>Each one has its own special behavior ( methods).</a:t>
            </a:r>
          </a:p>
          <a:p>
            <a:pPr lvl="1">
              <a:spcBef>
                <a:spcPts val="0"/>
              </a:spcBef>
            </a:pPr>
            <a:r>
              <a:rPr lang="en-US" sz="1400" b="1" dirty="0">
                <a:solidFill>
                  <a:schemeClr val="accent5"/>
                </a:solidFill>
              </a:rPr>
              <a:t>Circle</a:t>
            </a:r>
            <a:r>
              <a:rPr lang="en-US" sz="1400" dirty="0"/>
              <a:t>: set radius.  </a:t>
            </a:r>
            <a:r>
              <a:rPr lang="en-US" sz="1400" b="1" dirty="0">
                <a:solidFill>
                  <a:schemeClr val="accent5"/>
                </a:solidFill>
              </a:rPr>
              <a:t>Rectangle</a:t>
            </a:r>
            <a:r>
              <a:rPr lang="en-US" sz="1400" dirty="0"/>
              <a:t>: get width.</a:t>
            </a:r>
          </a:p>
          <a:p>
            <a:pPr lvl="1">
              <a:spcBef>
                <a:spcPts val="0"/>
              </a:spcBef>
            </a:pPr>
            <a:r>
              <a:rPr lang="en-US" sz="1600" dirty="0"/>
              <a:t>Each one inherits the common features from the </a:t>
            </a:r>
            <a:r>
              <a:rPr lang="en-US" sz="1600" dirty="0" err="1">
                <a:solidFill>
                  <a:srgbClr val="FF0000"/>
                </a:solidFill>
              </a:rPr>
              <a:t>SimplShape</a:t>
            </a:r>
            <a:r>
              <a:rPr lang="en-US" sz="1600" dirty="0"/>
              <a:t> class.</a:t>
            </a:r>
          </a:p>
          <a:p>
            <a:pPr lvl="2">
              <a:spcBef>
                <a:spcPts val="0"/>
              </a:spcBef>
            </a:pPr>
            <a:r>
              <a:rPr lang="en-US" sz="1400" dirty="0"/>
              <a:t>Color, data created</a:t>
            </a:r>
          </a:p>
          <a:p>
            <a:pPr lvl="1">
              <a:spcBef>
                <a:spcPts val="0"/>
              </a:spcBef>
            </a:pPr>
            <a:r>
              <a:rPr lang="en-US" sz="1600" dirty="0"/>
              <a:t>Redefine the behavior of the superclass</a:t>
            </a:r>
          </a:p>
          <a:p>
            <a:pPr lvl="2">
              <a:spcBef>
                <a:spcPts val="0"/>
              </a:spcBef>
            </a:pPr>
            <a:r>
              <a:rPr lang="en-US" sz="1400" dirty="0">
                <a:solidFill>
                  <a:srgbClr val="FF0000"/>
                </a:solidFill>
              </a:rPr>
              <a:t>Override methods</a:t>
            </a:r>
            <a:r>
              <a:rPr lang="en-US" sz="1400" dirty="0"/>
              <a:t>.</a:t>
            </a:r>
          </a:p>
        </p:txBody>
      </p:sp>
      <p:sp>
        <p:nvSpPr>
          <p:cNvPr id="3" name="Title 2"/>
          <p:cNvSpPr>
            <a:spLocks noGrp="1"/>
          </p:cNvSpPr>
          <p:nvPr>
            <p:ph type="ctrTitle"/>
          </p:nvPr>
        </p:nvSpPr>
        <p:spPr/>
        <p:txBody>
          <a:bodyPr/>
          <a:lstStyle/>
          <a:p>
            <a:r>
              <a:rPr lang="en-US" dirty="0"/>
              <a:t>Inheritance: Example 1 (2/5)</a:t>
            </a:r>
          </a:p>
        </p:txBody>
      </p:sp>
      <p:sp>
        <p:nvSpPr>
          <p:cNvPr id="4" name="Slide Number Placeholder 3"/>
          <p:cNvSpPr>
            <a:spLocks noGrp="1"/>
          </p:cNvSpPr>
          <p:nvPr>
            <p:ph type="sldNum" sz="quarter" idx="12"/>
          </p:nvPr>
        </p:nvSpPr>
        <p:spPr/>
        <p:txBody>
          <a:bodyPr/>
          <a:lstStyle/>
          <a:p>
            <a:fld id="{99AE015D-4E99-42B8-B1B4-4F7FEE987B9B}" type="slidenum">
              <a:rPr lang="en-US" smtClean="0"/>
              <a:pPr/>
              <a:t>9</a:t>
            </a:fld>
            <a:endParaRPr lang="en-US"/>
          </a:p>
        </p:txBody>
      </p:sp>
      <p:graphicFrame>
        <p:nvGraphicFramePr>
          <p:cNvPr id="5" name="Object 13"/>
          <p:cNvGraphicFramePr>
            <a:graphicFrameLocks noChangeAspect="1"/>
          </p:cNvGraphicFramePr>
          <p:nvPr>
            <p:extLst>
              <p:ext uri="{D42A27DB-BD31-4B8C-83A1-F6EECF244321}">
                <p14:modId xmlns:p14="http://schemas.microsoft.com/office/powerpoint/2010/main" val="1565967740"/>
              </p:ext>
            </p:extLst>
          </p:nvPr>
        </p:nvGraphicFramePr>
        <p:xfrm>
          <a:off x="4425950" y="1284288"/>
          <a:ext cx="4700588" cy="4814887"/>
        </p:xfrm>
        <a:graphic>
          <a:graphicData uri="http://schemas.openxmlformats.org/presentationml/2006/ole">
            <mc:AlternateContent xmlns:mc="http://schemas.openxmlformats.org/markup-compatibility/2006">
              <mc:Choice xmlns:v="urn:schemas-microsoft-com:vml" Requires="v">
                <p:oleObj name="Picture" r:id="rId3" imgW="4518720" imgH="4612680" progId="Word.Picture.8">
                  <p:embed/>
                </p:oleObj>
              </mc:Choice>
              <mc:Fallback>
                <p:oleObj name="Picture" r:id="rId3" imgW="4518720" imgH="4612680" progId="Word.Picture.8">
                  <p:embed/>
                  <p:pic>
                    <p:nvPicPr>
                      <p:cNvPr id="5" name="Object 13"/>
                      <p:cNvPicPr>
                        <a:picLocks noChangeAspect="1" noChangeArrowheads="1"/>
                      </p:cNvPicPr>
                      <p:nvPr/>
                    </p:nvPicPr>
                    <p:blipFill>
                      <a:blip r:embed="rId4"/>
                      <a:srcRect/>
                      <a:stretch>
                        <a:fillRect/>
                      </a:stretch>
                    </p:blipFill>
                    <p:spPr bwMode="auto">
                      <a:xfrm>
                        <a:off x="4425950" y="1284288"/>
                        <a:ext cx="4700588" cy="48148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126155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8111</TotalTime>
  <Words>6694</Words>
  <Application>Microsoft Office PowerPoint</Application>
  <PresentationFormat>On-screen Show (4:3)</PresentationFormat>
  <Paragraphs>1014</Paragraphs>
  <Slides>72</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2" baseType="lpstr">
      <vt:lpstr>Arial</vt:lpstr>
      <vt:lpstr>Calibri</vt:lpstr>
      <vt:lpstr>Cambria</vt:lpstr>
      <vt:lpstr>Cambria Math</vt:lpstr>
      <vt:lpstr>Courier New</vt:lpstr>
      <vt:lpstr>Garamond</vt:lpstr>
      <vt:lpstr>Times New Roman</vt:lpstr>
      <vt:lpstr>Wingdings</vt:lpstr>
      <vt:lpstr>Office Theme</vt:lpstr>
      <vt:lpstr>Picture</vt:lpstr>
      <vt:lpstr>Module 06: Inheritance &amp; Polymorphism</vt:lpstr>
      <vt:lpstr>Motivation</vt:lpstr>
      <vt:lpstr>Objectives </vt:lpstr>
      <vt:lpstr>Objectives</vt:lpstr>
      <vt:lpstr>Inheritance in Real life</vt:lpstr>
      <vt:lpstr>Inheritance</vt:lpstr>
      <vt:lpstr>Inheritance Implementation</vt:lpstr>
      <vt:lpstr>Inheritance: Example 1 (1/5)</vt:lpstr>
      <vt:lpstr>Inheritance: Example 1 (2/5)</vt:lpstr>
      <vt:lpstr>Inheritance: Example 1 (4/5)</vt:lpstr>
      <vt:lpstr>Inheritance: Example 1 (5/5)</vt:lpstr>
      <vt:lpstr>Calling Superclass Constructors</vt:lpstr>
      <vt:lpstr>Constructor Chaining </vt:lpstr>
      <vt:lpstr>Impact of a Superclass without no-arg Constructor</vt:lpstr>
      <vt:lpstr>Using the super Keyword</vt:lpstr>
      <vt:lpstr>Overriding Methods</vt:lpstr>
      <vt:lpstr>Overriding Methods</vt:lpstr>
      <vt:lpstr>Overriding Methods: Changing the Access Permission</vt:lpstr>
      <vt:lpstr>Overloading Methods</vt:lpstr>
      <vt:lpstr>Overriding vs. Overloading</vt:lpstr>
      <vt:lpstr>Overriding vs. Overloading: Example</vt:lpstr>
      <vt:lpstr>Access Modifiers and Inheritance</vt:lpstr>
      <vt:lpstr>Access Modifiers and Inheritance</vt:lpstr>
      <vt:lpstr>Final Keyword with Inheritance</vt:lpstr>
      <vt:lpstr>The Object Class</vt:lpstr>
      <vt:lpstr>The Object Class</vt:lpstr>
      <vt:lpstr>The toString Method</vt:lpstr>
      <vt:lpstr>The toString Method</vt:lpstr>
      <vt:lpstr>Popup-Question(1): Invocation of the Default Constructor </vt:lpstr>
      <vt:lpstr>Popup-Question(2): Invocation of Parameterized  Constructor </vt:lpstr>
      <vt:lpstr>Popup-Question(3): Invocation of Parameterized  Constructor </vt:lpstr>
      <vt:lpstr>Popup-Question(4): Invocation of Parameterized  Constructor </vt:lpstr>
      <vt:lpstr>Popup-Question(5): Overriding Methods</vt:lpstr>
      <vt:lpstr>Popup-Question(6): Overriding Methods</vt:lpstr>
      <vt:lpstr>Popup-Question(7): Overriding Methods</vt:lpstr>
      <vt:lpstr>Popup-Question(8): Overloading Methods</vt:lpstr>
      <vt:lpstr>Popup-Question(9): Overriding vs. Overloading</vt:lpstr>
      <vt:lpstr>Polymorphism</vt:lpstr>
      <vt:lpstr>What is Polymorphism?</vt:lpstr>
      <vt:lpstr>Polymorphism and Inheritance</vt:lpstr>
      <vt:lpstr>Polymorphism and Inheritance</vt:lpstr>
      <vt:lpstr>Polymorphism: Example(1)</vt:lpstr>
      <vt:lpstr>Polymorphism: Example(2)</vt:lpstr>
      <vt:lpstr>Polymorphism: Example(2)</vt:lpstr>
      <vt:lpstr>Polymorphism: Example(2)</vt:lpstr>
      <vt:lpstr>Method Binding</vt:lpstr>
      <vt:lpstr>Polymorphism and Late Binding</vt:lpstr>
      <vt:lpstr>Dynamic Binding</vt:lpstr>
      <vt:lpstr>Dynamic Binding(1/6)</vt:lpstr>
      <vt:lpstr>Dynamic Binding(2/6)</vt:lpstr>
      <vt:lpstr>Dynamic Binding(3/6)</vt:lpstr>
      <vt:lpstr>Dynamic Binding(4/6)</vt:lpstr>
      <vt:lpstr>Dynamic Binding(5/6)</vt:lpstr>
      <vt:lpstr>Dynamic Binding(6/6)</vt:lpstr>
      <vt:lpstr>Binding: Example</vt:lpstr>
      <vt:lpstr>Casting Objects</vt:lpstr>
      <vt:lpstr>Casting Objects: Upcasting</vt:lpstr>
      <vt:lpstr>Typecasting: Downcasting</vt:lpstr>
      <vt:lpstr>Typecasting : When Casting Is Necessary? (1/2)</vt:lpstr>
      <vt:lpstr>Typecasting: When Casting Is Necessary? (2/2)</vt:lpstr>
      <vt:lpstr>Checking Whether Downcasting Is Legitimate</vt:lpstr>
      <vt:lpstr>Typecasting: Example</vt:lpstr>
      <vt:lpstr>The equals Method(1/3)</vt:lpstr>
      <vt:lpstr>The equals Method(2/3): Requirements</vt:lpstr>
      <vt:lpstr>The equals Method(3/3): Implementation</vt:lpstr>
      <vt:lpstr>Popup-Question(1):</vt:lpstr>
      <vt:lpstr>Popup-Question(2)</vt:lpstr>
      <vt:lpstr>Popup-Question(3)</vt:lpstr>
      <vt:lpstr>Popup-Question(4)</vt:lpstr>
      <vt:lpstr>Popup-Question(5)</vt:lpstr>
      <vt:lpstr>Popup-Question(6)</vt:lpstr>
      <vt:lpstr>Popup-Question(7): Typecasting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Rashad Ahmed Othman</dc:creator>
  <cp:lastModifiedBy>Yahya Garout</cp:lastModifiedBy>
  <cp:revision>1530</cp:revision>
  <dcterms:created xsi:type="dcterms:W3CDTF">2020-12-20T14:03:41Z</dcterms:created>
  <dcterms:modified xsi:type="dcterms:W3CDTF">2023-02-07T05:45:58Z</dcterms:modified>
</cp:coreProperties>
</file>