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47"/>
  </p:notesMasterIdLst>
  <p:handoutMasterIdLst>
    <p:handoutMasterId r:id="rId48"/>
  </p:handoutMasterIdLst>
  <p:sldIdLst>
    <p:sldId id="256" r:id="rId3"/>
    <p:sldId id="258" r:id="rId4"/>
    <p:sldId id="257" r:id="rId5"/>
    <p:sldId id="259" r:id="rId6"/>
    <p:sldId id="340" r:id="rId7"/>
    <p:sldId id="341" r:id="rId8"/>
    <p:sldId id="347" r:id="rId9"/>
    <p:sldId id="345" r:id="rId10"/>
    <p:sldId id="349" r:id="rId11"/>
    <p:sldId id="350" r:id="rId12"/>
    <p:sldId id="351" r:id="rId13"/>
    <p:sldId id="352" r:id="rId14"/>
    <p:sldId id="360" r:id="rId15"/>
    <p:sldId id="362" r:id="rId16"/>
    <p:sldId id="356" r:id="rId17"/>
    <p:sldId id="357" r:id="rId18"/>
    <p:sldId id="370" r:id="rId19"/>
    <p:sldId id="363" r:id="rId20"/>
    <p:sldId id="364" r:id="rId21"/>
    <p:sldId id="371" r:id="rId22"/>
    <p:sldId id="325" r:id="rId23"/>
    <p:sldId id="281" r:id="rId24"/>
    <p:sldId id="289" r:id="rId25"/>
    <p:sldId id="291" r:id="rId26"/>
    <p:sldId id="333" r:id="rId27"/>
    <p:sldId id="374" r:id="rId28"/>
    <p:sldId id="375" r:id="rId29"/>
    <p:sldId id="376" r:id="rId30"/>
    <p:sldId id="335" r:id="rId31"/>
    <p:sldId id="377" r:id="rId32"/>
    <p:sldId id="408" r:id="rId33"/>
    <p:sldId id="338" r:id="rId34"/>
    <p:sldId id="409" r:id="rId35"/>
    <p:sldId id="358" r:id="rId36"/>
    <p:sldId id="412" r:id="rId37"/>
    <p:sldId id="413" r:id="rId38"/>
    <p:sldId id="342" r:id="rId39"/>
    <p:sldId id="343" r:id="rId40"/>
    <p:sldId id="414" r:id="rId41"/>
    <p:sldId id="344" r:id="rId42"/>
    <p:sldId id="415" r:id="rId43"/>
    <p:sldId id="416" r:id="rId44"/>
    <p:sldId id="417" r:id="rId45"/>
    <p:sldId id="41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4132"/>
    <a:srgbClr val="66CDF5"/>
    <a:srgbClr val="43AFC0"/>
    <a:srgbClr val="FFC30D"/>
    <a:srgbClr val="3A91CE"/>
    <a:srgbClr val="DEEBF7"/>
    <a:srgbClr val="D4EFFD"/>
    <a:srgbClr val="59B8DB"/>
    <a:srgbClr val="4472C4"/>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500" autoAdjust="0"/>
  </p:normalViewPr>
  <p:slideViewPr>
    <p:cSldViewPr snapToGrid="0">
      <p:cViewPr varScale="1">
        <p:scale>
          <a:sx n="107" d="100"/>
          <a:sy n="107" d="100"/>
        </p:scale>
        <p:origin x="2050" y="8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51A89F94-9B31-4B1A-B764-0F48FB488BC4}"/>
    <pc:docChg chg="custSel delSld modSld modMainMaster">
      <pc:chgData name="Yahya Mohammad Garout" userId="48478b39-db74-4b02-9727-4fe8f71c1945" providerId="ADAL" clId="{51A89F94-9B31-4B1A-B764-0F48FB488BC4}" dt="2023-02-28T12:58:26.781" v="43" actId="14100"/>
      <pc:docMkLst>
        <pc:docMk/>
      </pc:docMkLst>
      <pc:sldChg chg="modSp mod">
        <pc:chgData name="Yahya Mohammad Garout" userId="48478b39-db74-4b02-9727-4fe8f71c1945" providerId="ADAL" clId="{51A89F94-9B31-4B1A-B764-0F48FB488BC4}" dt="2023-02-28T12:44:49.715" v="15" actId="20577"/>
        <pc:sldMkLst>
          <pc:docMk/>
          <pc:sldMk cId="4018809495" sldId="256"/>
        </pc:sldMkLst>
        <pc:spChg chg="mod">
          <ac:chgData name="Yahya Mohammad Garout" userId="48478b39-db74-4b02-9727-4fe8f71c1945" providerId="ADAL" clId="{51A89F94-9B31-4B1A-B764-0F48FB488BC4}" dt="2023-02-28T12:44:49.715" v="15" actId="20577"/>
          <ac:spMkLst>
            <pc:docMk/>
            <pc:sldMk cId="4018809495" sldId="256"/>
            <ac:spMk id="2" creationId="{00000000-0000-0000-0000-000000000000}"/>
          </ac:spMkLst>
        </pc:spChg>
      </pc:sldChg>
      <pc:sldChg chg="del">
        <pc:chgData name="Yahya Mohammad Garout" userId="48478b39-db74-4b02-9727-4fe8f71c1945" providerId="ADAL" clId="{51A89F94-9B31-4B1A-B764-0F48FB488BC4}" dt="2023-02-28T12:45:44.996" v="19" actId="47"/>
        <pc:sldMkLst>
          <pc:docMk/>
          <pc:sldMk cId="3141152899" sldId="353"/>
        </pc:sldMkLst>
      </pc:sldChg>
      <pc:sldChg chg="del">
        <pc:chgData name="Yahya Mohammad Garout" userId="48478b39-db74-4b02-9727-4fe8f71c1945" providerId="ADAL" clId="{51A89F94-9B31-4B1A-B764-0F48FB488BC4}" dt="2023-02-28T12:45:50.204" v="22" actId="47"/>
        <pc:sldMkLst>
          <pc:docMk/>
          <pc:sldMk cId="1625185426" sldId="361"/>
        </pc:sldMkLst>
      </pc:sldChg>
      <pc:sldChg chg="del">
        <pc:chgData name="Yahya Mohammad Garout" userId="48478b39-db74-4b02-9727-4fe8f71c1945" providerId="ADAL" clId="{51A89F94-9B31-4B1A-B764-0F48FB488BC4}" dt="2023-02-28T12:45:55.467" v="25" actId="47"/>
        <pc:sldMkLst>
          <pc:docMk/>
          <pc:sldMk cId="1584204988" sldId="365"/>
        </pc:sldMkLst>
      </pc:sldChg>
      <pc:sldChg chg="del">
        <pc:chgData name="Yahya Mohammad Garout" userId="48478b39-db74-4b02-9727-4fe8f71c1945" providerId="ADAL" clId="{51A89F94-9B31-4B1A-B764-0F48FB488BC4}" dt="2023-02-28T12:45:56.703" v="26" actId="47"/>
        <pc:sldMkLst>
          <pc:docMk/>
          <pc:sldMk cId="2257055732" sldId="366"/>
        </pc:sldMkLst>
      </pc:sldChg>
      <pc:sldChg chg="del">
        <pc:chgData name="Yahya Mohammad Garout" userId="48478b39-db74-4b02-9727-4fe8f71c1945" providerId="ADAL" clId="{51A89F94-9B31-4B1A-B764-0F48FB488BC4}" dt="2023-02-28T12:46:03.079" v="29" actId="47"/>
        <pc:sldMkLst>
          <pc:docMk/>
          <pc:sldMk cId="1260581105" sldId="388"/>
        </pc:sldMkLst>
      </pc:sldChg>
      <pc:sldChg chg="del">
        <pc:chgData name="Yahya Mohammad Garout" userId="48478b39-db74-4b02-9727-4fe8f71c1945" providerId="ADAL" clId="{51A89F94-9B31-4B1A-B764-0F48FB488BC4}" dt="2023-02-28T12:46:07.546" v="31" actId="47"/>
        <pc:sldMkLst>
          <pc:docMk/>
          <pc:sldMk cId="1017110925" sldId="390"/>
        </pc:sldMkLst>
      </pc:sldChg>
      <pc:sldChg chg="del">
        <pc:chgData name="Yahya Mohammad Garout" userId="48478b39-db74-4b02-9727-4fe8f71c1945" providerId="ADAL" clId="{51A89F94-9B31-4B1A-B764-0F48FB488BC4}" dt="2023-02-28T12:46:11.432" v="33" actId="47"/>
        <pc:sldMkLst>
          <pc:docMk/>
          <pc:sldMk cId="1163625532" sldId="395"/>
        </pc:sldMkLst>
      </pc:sldChg>
      <pc:sldChg chg="del">
        <pc:chgData name="Yahya Mohammad Garout" userId="48478b39-db74-4b02-9727-4fe8f71c1945" providerId="ADAL" clId="{51A89F94-9B31-4B1A-B764-0F48FB488BC4}" dt="2023-02-28T12:52:37.324" v="37" actId="47"/>
        <pc:sldMkLst>
          <pc:docMk/>
          <pc:sldMk cId="764139556" sldId="410"/>
        </pc:sldMkLst>
      </pc:sldChg>
      <pc:sldChg chg="del">
        <pc:chgData name="Yahya Mohammad Garout" userId="48478b39-db74-4b02-9727-4fe8f71c1945" providerId="ADAL" clId="{51A89F94-9B31-4B1A-B764-0F48FB488BC4}" dt="2023-02-28T12:46:04.113" v="30" actId="47"/>
        <pc:sldMkLst>
          <pc:docMk/>
          <pc:sldMk cId="3810157688" sldId="411"/>
        </pc:sldMkLst>
      </pc:sldChg>
      <pc:sldChg chg="modSp mod">
        <pc:chgData name="Yahya Mohammad Garout" userId="48478b39-db74-4b02-9727-4fe8f71c1945" providerId="ADAL" clId="{51A89F94-9B31-4B1A-B764-0F48FB488BC4}" dt="2023-02-28T12:58:26.781" v="43" actId="14100"/>
        <pc:sldMkLst>
          <pc:docMk/>
          <pc:sldMk cId="673956923" sldId="413"/>
        </pc:sldMkLst>
        <pc:spChg chg="mod">
          <ac:chgData name="Yahya Mohammad Garout" userId="48478b39-db74-4b02-9727-4fe8f71c1945" providerId="ADAL" clId="{51A89F94-9B31-4B1A-B764-0F48FB488BC4}" dt="2023-02-28T12:58:26.781" v="43" actId="14100"/>
          <ac:spMkLst>
            <pc:docMk/>
            <pc:sldMk cId="673956923" sldId="413"/>
            <ac:spMk id="5" creationId="{00000000-0000-0000-0000-000000000000}"/>
          </ac:spMkLst>
        </pc:spChg>
        <pc:graphicFrameChg chg="modGraphic">
          <ac:chgData name="Yahya Mohammad Garout" userId="48478b39-db74-4b02-9727-4fe8f71c1945" providerId="ADAL" clId="{51A89F94-9B31-4B1A-B764-0F48FB488BC4}" dt="2023-02-28T12:55:11.252" v="41" actId="20577"/>
          <ac:graphicFrameMkLst>
            <pc:docMk/>
            <pc:sldMk cId="673956923" sldId="413"/>
            <ac:graphicFrameMk id="14" creationId="{43414EC2-DE1E-447F-8176-11604571D018}"/>
          </ac:graphicFrameMkLst>
        </pc:graphicFrameChg>
      </pc:sldChg>
      <pc:sldChg chg="del">
        <pc:chgData name="Yahya Mohammad Garout" userId="48478b39-db74-4b02-9727-4fe8f71c1945" providerId="ADAL" clId="{51A89F94-9B31-4B1A-B764-0F48FB488BC4}" dt="2023-02-28T12:45:41.036" v="16" actId="47"/>
        <pc:sldMkLst>
          <pc:docMk/>
          <pc:sldMk cId="658823809" sldId="419"/>
        </pc:sldMkLst>
      </pc:sldChg>
      <pc:sldChg chg="del">
        <pc:chgData name="Yahya Mohammad Garout" userId="48478b39-db74-4b02-9727-4fe8f71c1945" providerId="ADAL" clId="{51A89F94-9B31-4B1A-B764-0F48FB488BC4}" dt="2023-02-28T12:45:42.268" v="17" actId="47"/>
        <pc:sldMkLst>
          <pc:docMk/>
          <pc:sldMk cId="3567611810" sldId="420"/>
        </pc:sldMkLst>
      </pc:sldChg>
      <pc:sldChg chg="del">
        <pc:chgData name="Yahya Mohammad Garout" userId="48478b39-db74-4b02-9727-4fe8f71c1945" providerId="ADAL" clId="{51A89F94-9B31-4B1A-B764-0F48FB488BC4}" dt="2023-02-28T12:45:43.097" v="18" actId="47"/>
        <pc:sldMkLst>
          <pc:docMk/>
          <pc:sldMk cId="199378513" sldId="421"/>
        </pc:sldMkLst>
      </pc:sldChg>
      <pc:sldChg chg="del">
        <pc:chgData name="Yahya Mohammad Garout" userId="48478b39-db74-4b02-9727-4fe8f71c1945" providerId="ADAL" clId="{51A89F94-9B31-4B1A-B764-0F48FB488BC4}" dt="2023-02-28T12:45:46.189" v="20" actId="47"/>
        <pc:sldMkLst>
          <pc:docMk/>
          <pc:sldMk cId="2074614485" sldId="422"/>
        </pc:sldMkLst>
      </pc:sldChg>
      <pc:sldChg chg="del">
        <pc:chgData name="Yahya Mohammad Garout" userId="48478b39-db74-4b02-9727-4fe8f71c1945" providerId="ADAL" clId="{51A89F94-9B31-4B1A-B764-0F48FB488BC4}" dt="2023-02-28T12:45:47.650" v="21" actId="47"/>
        <pc:sldMkLst>
          <pc:docMk/>
          <pc:sldMk cId="1177250413" sldId="423"/>
        </pc:sldMkLst>
      </pc:sldChg>
      <pc:sldChg chg="del">
        <pc:chgData name="Yahya Mohammad Garout" userId="48478b39-db74-4b02-9727-4fe8f71c1945" providerId="ADAL" clId="{51A89F94-9B31-4B1A-B764-0F48FB488BC4}" dt="2023-02-28T12:45:52.432" v="23" actId="47"/>
        <pc:sldMkLst>
          <pc:docMk/>
          <pc:sldMk cId="107779902" sldId="424"/>
        </pc:sldMkLst>
      </pc:sldChg>
      <pc:sldChg chg="del">
        <pc:chgData name="Yahya Mohammad Garout" userId="48478b39-db74-4b02-9727-4fe8f71c1945" providerId="ADAL" clId="{51A89F94-9B31-4B1A-B764-0F48FB488BC4}" dt="2023-02-28T12:45:53.826" v="24" actId="47"/>
        <pc:sldMkLst>
          <pc:docMk/>
          <pc:sldMk cId="584318966" sldId="425"/>
        </pc:sldMkLst>
      </pc:sldChg>
      <pc:sldChg chg="del">
        <pc:chgData name="Yahya Mohammad Garout" userId="48478b39-db74-4b02-9727-4fe8f71c1945" providerId="ADAL" clId="{51A89F94-9B31-4B1A-B764-0F48FB488BC4}" dt="2023-02-28T12:45:58.321" v="27" actId="47"/>
        <pc:sldMkLst>
          <pc:docMk/>
          <pc:sldMk cId="222905026" sldId="426"/>
        </pc:sldMkLst>
      </pc:sldChg>
      <pc:sldChg chg="del">
        <pc:chgData name="Yahya Mohammad Garout" userId="48478b39-db74-4b02-9727-4fe8f71c1945" providerId="ADAL" clId="{51A89F94-9B31-4B1A-B764-0F48FB488BC4}" dt="2023-02-28T12:46:02.346" v="28" actId="47"/>
        <pc:sldMkLst>
          <pc:docMk/>
          <pc:sldMk cId="162564171" sldId="427"/>
        </pc:sldMkLst>
      </pc:sldChg>
      <pc:sldChg chg="del">
        <pc:chgData name="Yahya Mohammad Garout" userId="48478b39-db74-4b02-9727-4fe8f71c1945" providerId="ADAL" clId="{51A89F94-9B31-4B1A-B764-0F48FB488BC4}" dt="2023-02-28T12:46:09.541" v="32" actId="47"/>
        <pc:sldMkLst>
          <pc:docMk/>
          <pc:sldMk cId="1616430674" sldId="428"/>
        </pc:sldMkLst>
      </pc:sldChg>
      <pc:sldChg chg="del">
        <pc:chgData name="Yahya Mohammad Garout" userId="48478b39-db74-4b02-9727-4fe8f71c1945" providerId="ADAL" clId="{51A89F94-9B31-4B1A-B764-0F48FB488BC4}" dt="2023-02-28T12:46:14.416" v="34" actId="47"/>
        <pc:sldMkLst>
          <pc:docMk/>
          <pc:sldMk cId="102828131" sldId="429"/>
        </pc:sldMkLst>
      </pc:sldChg>
      <pc:sldChg chg="del">
        <pc:chgData name="Yahya Mohammad Garout" userId="48478b39-db74-4b02-9727-4fe8f71c1945" providerId="ADAL" clId="{51A89F94-9B31-4B1A-B764-0F48FB488BC4}" dt="2023-02-28T12:46:16.190" v="35" actId="47"/>
        <pc:sldMkLst>
          <pc:docMk/>
          <pc:sldMk cId="3485856696" sldId="430"/>
        </pc:sldMkLst>
      </pc:sldChg>
      <pc:sldChg chg="del">
        <pc:chgData name="Yahya Mohammad Garout" userId="48478b39-db74-4b02-9727-4fe8f71c1945" providerId="ADAL" clId="{51A89F94-9B31-4B1A-B764-0F48FB488BC4}" dt="2023-02-28T12:46:17.637" v="36" actId="47"/>
        <pc:sldMkLst>
          <pc:docMk/>
          <pc:sldMk cId="3425917998" sldId="431"/>
        </pc:sldMkLst>
      </pc:sldChg>
      <pc:sldMasterChg chg="modSldLayout">
        <pc:chgData name="Yahya Mohammad Garout" userId="48478b39-db74-4b02-9727-4fe8f71c1945" providerId="ADAL" clId="{51A89F94-9B31-4B1A-B764-0F48FB488BC4}" dt="2023-02-28T12:43:56.068" v="5" actId="14100"/>
        <pc:sldMasterMkLst>
          <pc:docMk/>
          <pc:sldMasterMk cId="2412370999" sldId="2147483660"/>
        </pc:sldMasterMkLst>
        <pc:sldLayoutChg chg="modSp mod">
          <pc:chgData name="Yahya Mohammad Garout" userId="48478b39-db74-4b02-9727-4fe8f71c1945" providerId="ADAL" clId="{51A89F94-9B31-4B1A-B764-0F48FB488BC4}" dt="2023-02-28T12:43:56.068" v="5" actId="14100"/>
          <pc:sldLayoutMkLst>
            <pc:docMk/>
            <pc:sldMasterMk cId="2412370999" sldId="2147483660"/>
            <pc:sldLayoutMk cId="511763848" sldId="2147483661"/>
          </pc:sldLayoutMkLst>
          <pc:spChg chg="mod">
            <ac:chgData name="Yahya Mohammad Garout" userId="48478b39-db74-4b02-9727-4fe8f71c1945" providerId="ADAL" clId="{51A89F94-9B31-4B1A-B764-0F48FB488BC4}" dt="2023-02-28T12:43:56.068" v="5" actId="14100"/>
            <ac:spMkLst>
              <pc:docMk/>
              <pc:sldMasterMk cId="2412370999" sldId="2147483660"/>
              <pc:sldLayoutMk cId="511763848" sldId="2147483661"/>
              <ac:spMk id="9"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2/28/2023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2/28/2023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64322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108892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11</a:t>
            </a:fld>
            <a:endParaRPr lang="en-US"/>
          </a:p>
        </p:txBody>
      </p:sp>
    </p:spTree>
    <p:extLst>
      <p:ext uri="{BB962C8B-B14F-4D97-AF65-F5344CB8AC3E}">
        <p14:creationId xmlns:p14="http://schemas.microsoft.com/office/powerpoint/2010/main" val="3172480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cs typeface="Times New Roman" panose="02020603050405020304" pitchFamily="18" charset="0"/>
              </a:rPr>
              <a:t>In most cases, unchecked exceptions reflect programming logic errors that are not recoverable.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cs typeface="Times New Roman" panose="02020603050405020304" pitchFamily="18" charset="0"/>
              </a:rPr>
              <a:t>For example, a </a:t>
            </a:r>
            <a:r>
              <a:rPr lang="en-US" altLang="en-US" sz="1200" u="sng" dirty="0" err="1">
                <a:cs typeface="Times New Roman" panose="02020603050405020304" pitchFamily="18" charset="0"/>
              </a:rPr>
              <a:t>NullPointerException</a:t>
            </a:r>
            <a:r>
              <a:rPr lang="en-US" altLang="en-US" sz="1200" dirty="0">
                <a:cs typeface="Times New Roman" panose="02020603050405020304" pitchFamily="18" charset="0"/>
              </a:rPr>
              <a:t> is thrown if you access an object through a reference variable before an object is assigned to it; an </a:t>
            </a:r>
            <a:r>
              <a:rPr lang="en-US" altLang="en-US" sz="1200" u="sng" dirty="0" err="1">
                <a:cs typeface="Times New Roman" panose="02020603050405020304" pitchFamily="18" charset="0"/>
              </a:rPr>
              <a:t>IndexOutOfBoundsException</a:t>
            </a:r>
            <a:r>
              <a:rPr lang="en-US" altLang="en-US" sz="1200"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1812001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bodies of several catch blocks are identical, you can use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multi-catch feature (introduced in Java SE 7) to catch those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exception types in a single catch handler and perform the same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a:t>
            </a:r>
            <a:r>
              <a:rPr lang="en-US" dirty="0"/>
              <a:t> </a:t>
            </a:r>
            <a:br>
              <a:rPr lang="en-US" dirty="0"/>
            </a:br>
            <a:endParaRPr lang="en-US" dirty="0"/>
          </a:p>
          <a:p>
            <a:r>
              <a:rPr lang="en-US" sz="1200" b="0" i="0" kern="1200" dirty="0">
                <a:solidFill>
                  <a:schemeClr val="tx1"/>
                </a:solidFill>
                <a:effectLst/>
                <a:latin typeface="+mn-lt"/>
                <a:ea typeface="+mn-ea"/>
                <a:cs typeface="+mn-cs"/>
              </a:rPr>
              <a:t>Each exception type is separated from the next with a vertical bar (|).</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The preceding line of code indicates that any of the types (or their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subclasses) can be caught in the exception handler</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13</a:t>
            </a:fld>
            <a:endParaRPr lang="en-US"/>
          </a:p>
        </p:txBody>
      </p:sp>
    </p:spTree>
    <p:extLst>
      <p:ext uri="{BB962C8B-B14F-4D97-AF65-F5344CB8AC3E}">
        <p14:creationId xmlns:p14="http://schemas.microsoft.com/office/powerpoint/2010/main" val="428435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try block executes.</a:t>
            </a:r>
          </a:p>
          <a:p>
            <a:pPr lvl="1"/>
            <a:r>
              <a:rPr lang="en-US" b="0" dirty="0"/>
              <a:t>The catch blocks are skipped. </a:t>
            </a:r>
          </a:p>
          <a:p>
            <a:pPr lvl="1"/>
            <a:r>
              <a:rPr lang="en-US" b="0" dirty="0"/>
              <a:t>Control continues with the first statement after the catch block</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14</a:t>
            </a:fld>
            <a:endParaRPr lang="en-US"/>
          </a:p>
        </p:txBody>
      </p:sp>
    </p:spTree>
    <p:extLst>
      <p:ext uri="{BB962C8B-B14F-4D97-AF65-F5344CB8AC3E}">
        <p14:creationId xmlns:p14="http://schemas.microsoft.com/office/powerpoint/2010/main" val="1476885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380344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16</a:t>
            </a:fld>
            <a:endParaRPr lang="en-US"/>
          </a:p>
        </p:txBody>
      </p:sp>
    </p:spTree>
    <p:extLst>
      <p:ext uri="{BB962C8B-B14F-4D97-AF65-F5344CB8AC3E}">
        <p14:creationId xmlns:p14="http://schemas.microsoft.com/office/powerpoint/2010/main" val="34739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57482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Occasionally, you may want some code to be executed regardless of whether an exception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occurs or is caught.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code in the </a:t>
            </a:r>
            <a:r>
              <a:rPr lang="en-US" sz="1200" b="1" i="0" kern="1200" dirty="0">
                <a:solidFill>
                  <a:schemeClr val="tx1"/>
                </a:solidFill>
                <a:effectLst/>
                <a:latin typeface="+mn-lt"/>
                <a:ea typeface="+mn-ea"/>
                <a:cs typeface="+mn-cs"/>
              </a:rPr>
              <a:t>finally </a:t>
            </a:r>
            <a:r>
              <a:rPr lang="en-US" sz="1200" b="0" i="0" kern="1200" dirty="0">
                <a:solidFill>
                  <a:schemeClr val="tx1"/>
                </a:solidFill>
                <a:effectLst/>
                <a:latin typeface="+mn-lt"/>
                <a:ea typeface="+mn-ea"/>
                <a:cs typeface="+mn-cs"/>
              </a:rPr>
              <a:t>block is executed under all circumstances, regardless of whether 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exception occurs in the </a:t>
            </a:r>
            <a:r>
              <a:rPr lang="en-US" sz="1200" b="1" i="0" kern="1200" dirty="0">
                <a:solidFill>
                  <a:schemeClr val="tx1"/>
                </a:solidFill>
                <a:effectLst/>
                <a:latin typeface="+mn-lt"/>
                <a:ea typeface="+mn-ea"/>
                <a:cs typeface="+mn-cs"/>
              </a:rPr>
              <a:t>try </a:t>
            </a:r>
            <a:r>
              <a:rPr lang="en-US" sz="1200" b="0" i="0" kern="1200" dirty="0">
                <a:solidFill>
                  <a:schemeClr val="tx1"/>
                </a:solidFill>
                <a:effectLst/>
                <a:latin typeface="+mn-lt"/>
                <a:ea typeface="+mn-ea"/>
                <a:cs typeface="+mn-cs"/>
              </a:rPr>
              <a:t>block or is caught</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2646553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Occasionally, you may want some code to be executed regardless of whether an exception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occurs or is caught.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code in the </a:t>
            </a:r>
            <a:r>
              <a:rPr lang="en-US" sz="1200" b="1" i="0" kern="1200" dirty="0">
                <a:solidFill>
                  <a:schemeClr val="tx1"/>
                </a:solidFill>
                <a:effectLst/>
                <a:latin typeface="+mn-lt"/>
                <a:ea typeface="+mn-ea"/>
                <a:cs typeface="+mn-cs"/>
              </a:rPr>
              <a:t>finally </a:t>
            </a:r>
            <a:r>
              <a:rPr lang="en-US" sz="1200" b="0" i="0" kern="1200" dirty="0">
                <a:solidFill>
                  <a:schemeClr val="tx1"/>
                </a:solidFill>
                <a:effectLst/>
                <a:latin typeface="+mn-lt"/>
                <a:ea typeface="+mn-ea"/>
                <a:cs typeface="+mn-cs"/>
              </a:rPr>
              <a:t>block is executed under all circumstances, regardless of whether 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exception occurs in the </a:t>
            </a:r>
            <a:r>
              <a:rPr lang="en-US" sz="1200" b="1" i="0" kern="1200" dirty="0">
                <a:solidFill>
                  <a:schemeClr val="tx1"/>
                </a:solidFill>
                <a:effectLst/>
                <a:latin typeface="+mn-lt"/>
                <a:ea typeface="+mn-ea"/>
                <a:cs typeface="+mn-cs"/>
              </a:rPr>
              <a:t>try </a:t>
            </a:r>
            <a:r>
              <a:rPr lang="en-US" sz="1200" b="0" i="0" kern="1200" dirty="0">
                <a:solidFill>
                  <a:schemeClr val="tx1"/>
                </a:solidFill>
                <a:effectLst/>
                <a:latin typeface="+mn-lt"/>
                <a:ea typeface="+mn-ea"/>
                <a:cs typeface="+mn-cs"/>
              </a:rPr>
              <a:t>block or is caught</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19</a:t>
            </a:fld>
            <a:endParaRPr lang="en-US"/>
          </a:p>
        </p:txBody>
      </p:sp>
    </p:spTree>
    <p:extLst>
      <p:ext uri="{BB962C8B-B14F-4D97-AF65-F5344CB8AC3E}">
        <p14:creationId xmlns:p14="http://schemas.microsoft.com/office/powerpoint/2010/main" val="328044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a:t>
            </a:fld>
            <a:endParaRPr lang="en-US"/>
          </a:p>
        </p:txBody>
      </p:sp>
    </p:spTree>
    <p:extLst>
      <p:ext uri="{BB962C8B-B14F-4D97-AF65-F5344CB8AC3E}">
        <p14:creationId xmlns:p14="http://schemas.microsoft.com/office/powerpoint/2010/main" val="659332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20</a:t>
            </a:fld>
            <a:endParaRPr lang="en-US"/>
          </a:p>
        </p:txBody>
      </p:sp>
    </p:spTree>
    <p:extLst>
      <p:ext uri="{BB962C8B-B14F-4D97-AF65-F5344CB8AC3E}">
        <p14:creationId xmlns:p14="http://schemas.microsoft.com/office/powerpoint/2010/main" val="33444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21</a:t>
            </a:fld>
            <a:endParaRPr lang="en-US"/>
          </a:p>
        </p:txBody>
      </p:sp>
    </p:spTree>
    <p:extLst>
      <p:ext uri="{BB962C8B-B14F-4D97-AF65-F5344CB8AC3E}">
        <p14:creationId xmlns:p14="http://schemas.microsoft.com/office/powerpoint/2010/main" val="78634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22</a:t>
            </a:fld>
            <a:endParaRPr lang="en-US"/>
          </a:p>
        </p:txBody>
      </p:sp>
    </p:spTree>
    <p:extLst>
      <p:ext uri="{BB962C8B-B14F-4D97-AF65-F5344CB8AC3E}">
        <p14:creationId xmlns:p14="http://schemas.microsoft.com/office/powerpoint/2010/main" val="2588880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23</a:t>
            </a:fld>
            <a:endParaRPr lang="en-US"/>
          </a:p>
        </p:txBody>
      </p:sp>
    </p:spTree>
    <p:extLst>
      <p:ext uri="{BB962C8B-B14F-4D97-AF65-F5344CB8AC3E}">
        <p14:creationId xmlns:p14="http://schemas.microsoft.com/office/powerpoint/2010/main" val="62666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24</a:t>
            </a:fld>
            <a:endParaRPr lang="en-US"/>
          </a:p>
        </p:txBody>
      </p:sp>
    </p:spTree>
    <p:extLst>
      <p:ext uri="{BB962C8B-B14F-4D97-AF65-F5344CB8AC3E}">
        <p14:creationId xmlns:p14="http://schemas.microsoft.com/office/powerpoint/2010/main" val="2622745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define your own exception classes, but they must be derived classes of some already defined exception class. </a:t>
            </a:r>
          </a:p>
          <a:p>
            <a:r>
              <a:rPr lang="en-US" sz="1200" b="0" i="0" kern="1200" dirty="0">
                <a:solidFill>
                  <a:schemeClr val="tx1"/>
                </a:solidFill>
                <a:effectLst/>
                <a:latin typeface="+mn-lt"/>
                <a:ea typeface="+mn-ea"/>
                <a:cs typeface="+mn-cs"/>
              </a:rPr>
              <a:t>An exception class can be a derived class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any predefined exception class or of any exception class that you have already successfully defined.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the class Exception as the base, if you have no compelling reason to</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use any other class as the base class.</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25</a:t>
            </a:fld>
            <a:endParaRPr lang="en-US"/>
          </a:p>
        </p:txBody>
      </p:sp>
    </p:spTree>
    <p:extLst>
      <p:ext uri="{BB962C8B-B14F-4D97-AF65-F5344CB8AC3E}">
        <p14:creationId xmlns:p14="http://schemas.microsoft.com/office/powerpoint/2010/main" val="2550839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26</a:t>
            </a:fld>
            <a:endParaRPr lang="en-US"/>
          </a:p>
        </p:txBody>
      </p:sp>
    </p:spTree>
    <p:extLst>
      <p:ext uri="{BB962C8B-B14F-4D97-AF65-F5344CB8AC3E}">
        <p14:creationId xmlns:p14="http://schemas.microsoft.com/office/powerpoint/2010/main" val="629439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27</a:t>
            </a:fld>
            <a:endParaRPr lang="en-US"/>
          </a:p>
        </p:txBody>
      </p:sp>
    </p:spTree>
    <p:extLst>
      <p:ext uri="{BB962C8B-B14F-4D97-AF65-F5344CB8AC3E}">
        <p14:creationId xmlns:p14="http://schemas.microsoft.com/office/powerpoint/2010/main" val="404269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keyboard input and screen output we have used so far deal with temporary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When the program ends, the data typed at the keyboard and left on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screen go away. Files provide you with a way to store data permanently.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contents of a file remain until a person or program changes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 input file can be used over and over again by different programs,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the need to type the data again for each program. Files also provide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 a convenient way to deal with large quantities of data. When your program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takes its input from a large input file, it receives a lot of data without user effort.</a:t>
            </a:r>
            <a:r>
              <a:rPr lang="en-US" dirty="0"/>
              <a:t> </a:t>
            </a:r>
            <a:br>
              <a:rPr lang="en-US" dirty="0"/>
            </a:br>
            <a:endParaRPr lang="en-US" dirty="0"/>
          </a:p>
          <a:p>
            <a:endParaRPr lang="en-US" dirty="0"/>
          </a:p>
          <a:p>
            <a:r>
              <a:rPr lang="en-US" dirty="0"/>
              <a:t>The input and output operation that we have performed so far were done through screen and  keyboard only.</a:t>
            </a:r>
          </a:p>
          <a:p>
            <a:r>
              <a:rPr lang="en-US" dirty="0"/>
              <a:t>After the termination of program all the entered data is lost because primary memory is volatile .</a:t>
            </a:r>
          </a:p>
          <a:p>
            <a:r>
              <a:rPr lang="en-US" dirty="0"/>
              <a:t> If the data has to be used later ,then it becomes necessary to keep it in permanent storage device. so the Java language provide the concept of file through which data can be stored on the disk or secondary storage device.</a:t>
            </a:r>
          </a:p>
          <a:p>
            <a:r>
              <a:rPr lang="en-US" dirty="0"/>
              <a:t>The stored data can be read whenever required.</a:t>
            </a:r>
          </a:p>
          <a:p>
            <a:endParaRPr lang="en-US" dirty="0"/>
          </a:p>
          <a:p>
            <a:r>
              <a:rPr lang="en-US" dirty="0"/>
              <a:t>This is where file handling comes into play.</a:t>
            </a:r>
          </a:p>
        </p:txBody>
      </p:sp>
      <p:sp>
        <p:nvSpPr>
          <p:cNvPr id="4" name="Slide Number Placeholder 3"/>
          <p:cNvSpPr>
            <a:spLocks noGrp="1"/>
          </p:cNvSpPr>
          <p:nvPr>
            <p:ph type="sldNum" sz="quarter" idx="10"/>
          </p:nvPr>
        </p:nvSpPr>
        <p:spPr/>
        <p:txBody>
          <a:bodyPr/>
          <a:lstStyle/>
          <a:p>
            <a:fld id="{06DE6E4C-9EFA-43D4-A466-27E605DE36D5}" type="slidenum">
              <a:rPr lang="en-US" smtClean="0"/>
              <a:t>28</a:t>
            </a:fld>
            <a:endParaRPr lang="en-US"/>
          </a:p>
        </p:txBody>
      </p:sp>
    </p:spTree>
    <p:extLst>
      <p:ext uri="{BB962C8B-B14F-4D97-AF65-F5344CB8AC3E}">
        <p14:creationId xmlns:p14="http://schemas.microsoft.com/office/powerpoint/2010/main" val="1007553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93421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3341284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2202863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31</a:t>
            </a:fld>
            <a:endParaRPr lang="en-US"/>
          </a:p>
        </p:txBody>
      </p:sp>
    </p:spTree>
    <p:extLst>
      <p:ext uri="{BB962C8B-B14F-4D97-AF65-F5344CB8AC3E}">
        <p14:creationId xmlns:p14="http://schemas.microsoft.com/office/powerpoint/2010/main" val="490828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32</a:t>
            </a:fld>
            <a:endParaRPr lang="en-US"/>
          </a:p>
        </p:txBody>
      </p:sp>
    </p:spTree>
    <p:extLst>
      <p:ext uri="{BB962C8B-B14F-4D97-AF65-F5344CB8AC3E}">
        <p14:creationId xmlns:p14="http://schemas.microsoft.com/office/powerpoint/2010/main" val="3498943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33</a:t>
            </a:fld>
            <a:endParaRPr lang="en-US"/>
          </a:p>
        </p:txBody>
      </p:sp>
    </p:spTree>
    <p:extLst>
      <p:ext uri="{BB962C8B-B14F-4D97-AF65-F5344CB8AC3E}">
        <p14:creationId xmlns:p14="http://schemas.microsoft.com/office/powerpoint/2010/main" val="3933905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 </a:t>
            </a:r>
            <a:r>
              <a:rPr lang="en-US" sz="1200" b="1" i="0" kern="1200" dirty="0">
                <a:solidFill>
                  <a:schemeClr val="tx1"/>
                </a:solidFill>
                <a:effectLst/>
                <a:latin typeface="+mn-lt"/>
                <a:ea typeface="+mn-ea"/>
                <a:cs typeface="+mn-cs"/>
              </a:rPr>
              <a:t>temp.txt </a:t>
            </a:r>
            <a:r>
              <a:rPr lang="en-US" sz="1200" b="0" i="0" kern="1200" dirty="0">
                <a:solidFill>
                  <a:schemeClr val="tx1"/>
                </a:solidFill>
                <a:effectLst/>
                <a:latin typeface="+mn-lt"/>
                <a:ea typeface="+mn-ea"/>
                <a:cs typeface="+mn-cs"/>
              </a:rPr>
              <a:t>contains the text </a:t>
            </a:r>
            <a:r>
              <a:rPr lang="en-US" sz="1200" b="1" i="0" kern="1200" dirty="0">
                <a:solidFill>
                  <a:schemeClr val="tx1"/>
                </a:solidFill>
                <a:effectLst/>
                <a:latin typeface="+mn-lt"/>
                <a:ea typeface="+mn-ea"/>
                <a:cs typeface="+mn-cs"/>
              </a:rPr>
              <a:t>Java 101</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input.nextLine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returns the string </a:t>
            </a:r>
            <a:r>
              <a:rPr lang="en-US" sz="1200" b="1" i="0" kern="1200" dirty="0">
                <a:solidFill>
                  <a:schemeClr val="tx1"/>
                </a:solidFill>
                <a:effectLst/>
                <a:latin typeface="+mn-lt"/>
                <a:ea typeface="+mn-ea"/>
                <a:cs typeface="+mn-cs"/>
              </a:rPr>
              <a:t>"Java 101"</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Figure 17.1 illustrates Java I/O programming. An input object reads a </a:t>
            </a:r>
            <a:r>
              <a:rPr lang="en-US" sz="1200" b="0" i="1" kern="1200" dirty="0">
                <a:solidFill>
                  <a:schemeClr val="tx1"/>
                </a:solidFill>
                <a:effectLst/>
                <a:latin typeface="+mn-lt"/>
                <a:ea typeface="+mn-ea"/>
                <a:cs typeface="+mn-cs"/>
              </a:rPr>
              <a:t>stream </a:t>
            </a:r>
            <a:r>
              <a:rPr lang="en-US" sz="1200" b="0" i="0" kern="1200" dirty="0">
                <a:solidFill>
                  <a:schemeClr val="tx1"/>
                </a:solidFill>
                <a:effectLst/>
                <a:latin typeface="+mn-lt"/>
                <a:ea typeface="+mn-ea"/>
                <a:cs typeface="+mn-cs"/>
              </a:rPr>
              <a:t>of data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file, and an output object writes a stream of data to a file. An input object is also called an</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input stream </a:t>
            </a:r>
            <a:r>
              <a:rPr lang="en-US" sz="1200" b="0" i="0" kern="1200" dirty="0">
                <a:solidFill>
                  <a:schemeClr val="tx1"/>
                </a:solidFill>
                <a:effectLst/>
                <a:latin typeface="+mn-lt"/>
                <a:ea typeface="+mn-ea"/>
                <a:cs typeface="+mn-cs"/>
              </a:rPr>
              <a:t>and an output object an </a:t>
            </a:r>
            <a:r>
              <a:rPr lang="en-US" sz="1200" b="0" i="1" kern="1200" dirty="0">
                <a:solidFill>
                  <a:schemeClr val="tx1"/>
                </a:solidFill>
                <a:effectLst/>
                <a:latin typeface="+mn-lt"/>
                <a:ea typeface="+mn-ea"/>
                <a:cs typeface="+mn-cs"/>
              </a:rPr>
              <a:t>output stream</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34</a:t>
            </a:fld>
            <a:endParaRPr lang="en-US"/>
          </a:p>
        </p:txBody>
      </p:sp>
    </p:spTree>
    <p:extLst>
      <p:ext uri="{BB962C8B-B14F-4D97-AF65-F5344CB8AC3E}">
        <p14:creationId xmlns:p14="http://schemas.microsoft.com/office/powerpoint/2010/main" val="432488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35</a:t>
            </a:fld>
            <a:endParaRPr lang="en-US"/>
          </a:p>
        </p:txBody>
      </p:sp>
    </p:spTree>
    <p:extLst>
      <p:ext uri="{BB962C8B-B14F-4D97-AF65-F5344CB8AC3E}">
        <p14:creationId xmlns:p14="http://schemas.microsoft.com/office/powerpoint/2010/main" val="3988380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36</a:t>
            </a:fld>
            <a:endParaRPr lang="en-US"/>
          </a:p>
        </p:txBody>
      </p:sp>
    </p:spTree>
    <p:extLst>
      <p:ext uri="{BB962C8B-B14F-4D97-AF65-F5344CB8AC3E}">
        <p14:creationId xmlns:p14="http://schemas.microsoft.com/office/powerpoint/2010/main" val="2486345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Lines 4–7 check whether the file </a:t>
            </a:r>
            <a:r>
              <a:rPr lang="en-US" sz="1200" b="1" i="0" kern="1200" dirty="0">
                <a:solidFill>
                  <a:schemeClr val="tx1"/>
                </a:solidFill>
                <a:effectLst/>
                <a:latin typeface="+mn-lt"/>
                <a:ea typeface="+mn-ea"/>
                <a:cs typeface="+mn-cs"/>
              </a:rPr>
              <a:t>scores.txt </a:t>
            </a:r>
            <a:r>
              <a:rPr lang="en-US" sz="1200" b="0" i="0" kern="1200" dirty="0">
                <a:solidFill>
                  <a:schemeClr val="tx1"/>
                </a:solidFill>
                <a:effectLst/>
                <a:latin typeface="+mn-lt"/>
                <a:ea typeface="+mn-ea"/>
                <a:cs typeface="+mn-cs"/>
              </a:rPr>
              <a:t>exists. If so, exit the program (line 6).</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Invoking the constructor of </a:t>
            </a:r>
            <a:r>
              <a:rPr lang="en-US" sz="1200" b="1" i="0" kern="1200" dirty="0" err="1">
                <a:solidFill>
                  <a:schemeClr val="tx1"/>
                </a:solidFill>
                <a:effectLst/>
                <a:latin typeface="+mn-lt"/>
                <a:ea typeface="+mn-ea"/>
                <a:cs typeface="+mn-cs"/>
              </a:rPr>
              <a:t>PrintWriter</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will create a new file if the file does not exist. If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file already exists, the current content in the file will be discarded without verifying with the user.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Invoking the constructor of </a:t>
            </a:r>
            <a:r>
              <a:rPr lang="en-US" sz="1200" b="1" i="0" kern="1200" dirty="0" err="1">
                <a:solidFill>
                  <a:schemeClr val="tx1"/>
                </a:solidFill>
                <a:effectLst/>
                <a:latin typeface="+mn-lt"/>
                <a:ea typeface="+mn-ea"/>
                <a:cs typeface="+mn-cs"/>
              </a:rPr>
              <a:t>PrintWriter</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throw an I/O exception. Java forces you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write the code to deal with this type of exception. For simplicity, we declare </a:t>
            </a:r>
            <a:r>
              <a:rPr lang="en-US" sz="1200" b="1" i="0" kern="1200" dirty="0">
                <a:solidFill>
                  <a:schemeClr val="tx1"/>
                </a:solidFill>
                <a:effectLst/>
                <a:latin typeface="+mn-lt"/>
                <a:ea typeface="+mn-ea"/>
                <a:cs typeface="+mn-cs"/>
              </a:rPr>
              <a:t>throws</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IOException </a:t>
            </a:r>
            <a:r>
              <a:rPr lang="en-US" sz="1200" b="0" i="0" kern="1200" dirty="0">
                <a:solidFill>
                  <a:schemeClr val="tx1"/>
                </a:solidFill>
                <a:effectLst/>
                <a:latin typeface="+mn-lt"/>
                <a:ea typeface="+mn-ea"/>
                <a:cs typeface="+mn-cs"/>
              </a:rPr>
              <a:t>in the main method header (line 2).</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37</a:t>
            </a:fld>
            <a:endParaRPr lang="en-US"/>
          </a:p>
        </p:txBody>
      </p:sp>
    </p:spTree>
    <p:extLst>
      <p:ext uri="{BB962C8B-B14F-4D97-AF65-F5344CB8AC3E}">
        <p14:creationId xmlns:p14="http://schemas.microsoft.com/office/powerpoint/2010/main" val="4135488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Programmers often forget to close the file. JDK 7 provides the followings new try-</a:t>
            </a:r>
            <a:r>
              <a:rPr lang="en-US" sz="1200" b="0" i="0" kern="1200" dirty="0" err="1">
                <a:solidFill>
                  <a:schemeClr val="tx1"/>
                </a:solidFill>
                <a:effectLst/>
                <a:latin typeface="+mn-lt"/>
                <a:ea typeface="+mn-ea"/>
                <a:cs typeface="+mn-cs"/>
              </a:rPr>
              <a:t>withresources</a:t>
            </a:r>
            <a:r>
              <a:rPr lang="en-US" sz="1200" b="0" i="0" kern="1200" dirty="0">
                <a:solidFill>
                  <a:schemeClr val="tx1"/>
                </a:solidFill>
                <a:effectLst/>
                <a:latin typeface="+mn-lt"/>
                <a:ea typeface="+mn-ea"/>
                <a:cs typeface="+mn-cs"/>
              </a:rPr>
              <a:t> syntax that automatically closes the files.</a:t>
            </a:r>
            <a:r>
              <a:rPr lang="en-US" dirty="0"/>
              <a:t> </a:t>
            </a:r>
          </a:p>
          <a:p>
            <a:endParaRPr lang="en-US" dirty="0"/>
          </a:p>
          <a:p>
            <a:endParaRPr lang="en-US" dirty="0"/>
          </a:p>
          <a:p>
            <a:r>
              <a:rPr lang="en-US" sz="1200" b="0" i="0" kern="1200" dirty="0">
                <a:solidFill>
                  <a:schemeClr val="tx1"/>
                </a:solidFill>
                <a:effectLst/>
                <a:latin typeface="+mn-lt"/>
                <a:ea typeface="+mn-ea"/>
                <a:cs typeface="+mn-cs"/>
              </a:rPr>
              <a:t>A resource is declared and created followed by the keyword </a:t>
            </a:r>
            <a:r>
              <a:rPr lang="en-US" sz="1200" b="1" i="0" kern="1200" dirty="0">
                <a:solidFill>
                  <a:schemeClr val="tx1"/>
                </a:solidFill>
                <a:effectLst/>
                <a:latin typeface="+mn-lt"/>
                <a:ea typeface="+mn-ea"/>
                <a:cs typeface="+mn-cs"/>
              </a:rPr>
              <a:t>try</a:t>
            </a:r>
            <a:r>
              <a:rPr lang="en-US" sz="1200" b="0" i="0" kern="1200" dirty="0">
                <a:solidFill>
                  <a:schemeClr val="tx1"/>
                </a:solidFill>
                <a:effectLst/>
                <a:latin typeface="+mn-lt"/>
                <a:ea typeface="+mn-ea"/>
                <a:cs typeface="+mn-cs"/>
              </a:rPr>
              <a:t>. Note the resources are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enclosed in the parentheses.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 statements in the block (lines 12–18) immediately following the resource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declaration use the resource. After the block is finished, the resource’s </a:t>
            </a:r>
            <a:r>
              <a:rPr lang="en-US" sz="1200" b="1" i="0" kern="1200" dirty="0">
                <a:solidFill>
                  <a:schemeClr val="tx1"/>
                </a:solidFill>
                <a:effectLst/>
                <a:latin typeface="+mn-lt"/>
                <a:ea typeface="+mn-ea"/>
                <a:cs typeface="+mn-cs"/>
              </a:rPr>
              <a:t>close()</a:t>
            </a:r>
            <a:r>
              <a:rPr lang="en-US" sz="1200" b="0" i="0" kern="1200" dirty="0">
                <a:solidFill>
                  <a:schemeClr val="tx1"/>
                </a:solidFill>
                <a:effectLst/>
                <a:latin typeface="+mn-lt"/>
                <a:ea typeface="+mn-ea"/>
                <a:cs typeface="+mn-cs"/>
              </a:rPr>
              <a:t>method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automatically invoked to close the resource</a:t>
            </a:r>
            <a:r>
              <a:rPr lang="en-US" dirty="0"/>
              <a:t> </a:t>
            </a:r>
            <a:br>
              <a:rPr lang="en-US" dirty="0"/>
            </a:b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3757229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39</a:t>
            </a:fld>
            <a:endParaRPr lang="en-US"/>
          </a:p>
        </p:txBody>
      </p:sp>
    </p:spTree>
    <p:extLst>
      <p:ext uri="{BB962C8B-B14F-4D97-AF65-F5344CB8AC3E}">
        <p14:creationId xmlns:p14="http://schemas.microsoft.com/office/powerpoint/2010/main" val="14639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Runtime errors </a:t>
            </a:r>
            <a:r>
              <a:rPr lang="en-US" sz="1200" b="0" i="0" kern="1200" dirty="0">
                <a:solidFill>
                  <a:schemeClr val="tx1"/>
                </a:solidFill>
                <a:effectLst/>
                <a:latin typeface="+mn-lt"/>
                <a:ea typeface="+mn-ea"/>
                <a:cs typeface="+mn-cs"/>
              </a:rPr>
              <a:t>occur while a program is running if the JVM detects an operation that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impossible to carry out. For example, if you access an array using an index that is out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bounds, you will get a runtime error with an </a:t>
            </a:r>
            <a:r>
              <a:rPr lang="en-US" sz="1200" b="1" i="0" kern="1200" dirty="0" err="1">
                <a:solidFill>
                  <a:schemeClr val="tx1"/>
                </a:solidFill>
                <a:effectLst/>
                <a:latin typeface="+mn-lt"/>
                <a:ea typeface="+mn-ea"/>
                <a:cs typeface="+mn-cs"/>
              </a:rPr>
              <a:t>ArrayIndexOutOfBoundsException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you enter a </a:t>
            </a:r>
            <a:r>
              <a:rPr lang="en-US" sz="1200" b="1" i="0" kern="1200" dirty="0">
                <a:solidFill>
                  <a:schemeClr val="tx1"/>
                </a:solidFill>
                <a:effectLst/>
                <a:latin typeface="+mn-lt"/>
                <a:ea typeface="+mn-ea"/>
                <a:cs typeface="+mn-cs"/>
              </a:rPr>
              <a:t>double </a:t>
            </a:r>
            <a:r>
              <a:rPr lang="en-US" sz="1200" b="0" i="0" kern="1200" dirty="0">
                <a:solidFill>
                  <a:schemeClr val="tx1"/>
                </a:solidFill>
                <a:effectLst/>
                <a:latin typeface="+mn-lt"/>
                <a:ea typeface="+mn-ea"/>
                <a:cs typeface="+mn-cs"/>
              </a:rPr>
              <a:t>value when your program expects an integer, you will get a runtime error with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InputMismatchException</a:t>
            </a:r>
            <a:r>
              <a:rPr lang="en-US" sz="1200" b="0" i="0" kern="1200" dirty="0">
                <a:solidFill>
                  <a:schemeClr val="tx1"/>
                </a:solidFill>
                <a:effectLst/>
                <a:latin typeface="+mn-lt"/>
                <a:ea typeface="+mn-ea"/>
                <a:cs typeface="+mn-cs"/>
              </a:rPr>
              <a:t>.</a:t>
            </a:r>
            <a:r>
              <a:rPr lang="en-US" dirty="0"/>
              <a:t>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exception is not handled, the program will terminate abnormally.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you handle the exception so the program can continue to run or else terminate gracefully?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chapter introduces this subject</a:t>
            </a:r>
            <a:br>
              <a:rPr lang="en-US" sz="1200" b="0" i="0" kern="1200" dirty="0">
                <a:solidFill>
                  <a:schemeClr val="tx1"/>
                </a:solidFill>
                <a:effectLst/>
                <a:latin typeface="+mn-lt"/>
                <a:ea typeface="+mn-ea"/>
                <a:cs typeface="+mn-cs"/>
              </a:rPr>
            </a:br>
            <a:endParaRPr lang="en-US" dirty="0"/>
          </a:p>
          <a:p>
            <a:endParaRPr lang="en-US" dirty="0"/>
          </a:p>
          <a:p>
            <a:r>
              <a:rPr lang="en-US" dirty="0"/>
              <a:t>An exception is an unwanted or unexpected event, which occurs during the execution of a program </a:t>
            </a:r>
            <a:r>
              <a:rPr lang="en-US" dirty="0" err="1"/>
              <a:t>i.e</a:t>
            </a:r>
            <a:r>
              <a:rPr lang="en-US" dirty="0"/>
              <a:t> at run time, that disrupts the normal flow of the program’s instructions.</a:t>
            </a:r>
          </a:p>
        </p:txBody>
      </p:sp>
      <p:sp>
        <p:nvSpPr>
          <p:cNvPr id="4" name="Slide Number Placeholder 3"/>
          <p:cNvSpPr>
            <a:spLocks noGrp="1"/>
          </p:cNvSpPr>
          <p:nvPr>
            <p:ph type="sldNum" sz="quarter" idx="10"/>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2698520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 create an instance of the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File </a:t>
            </a:r>
            <a:r>
              <a:rPr lang="en-US" sz="1200" b="0" i="0" kern="1200" dirty="0">
                <a:solidFill>
                  <a:schemeClr val="tx1"/>
                </a:solidFill>
                <a:effectLst/>
                <a:latin typeface="+mn-lt"/>
                <a:ea typeface="+mn-ea"/>
                <a:cs typeface="+mn-cs"/>
              </a:rPr>
              <a:t>using the constructor </a:t>
            </a:r>
            <a:r>
              <a:rPr lang="en-US" sz="1200" b="1" i="0" kern="1200" dirty="0">
                <a:solidFill>
                  <a:schemeClr val="tx1"/>
                </a:solidFill>
                <a:effectLst/>
                <a:latin typeface="+mn-lt"/>
                <a:ea typeface="+mn-ea"/>
                <a:cs typeface="+mn-cs"/>
              </a:rPr>
              <a:t>new File(filename) </a:t>
            </a:r>
            <a:r>
              <a:rPr lang="en-US" sz="1200" b="0" i="0" kern="1200" dirty="0">
                <a:solidFill>
                  <a:schemeClr val="tx1"/>
                </a:solidFill>
                <a:effectLst/>
                <a:latin typeface="+mn-lt"/>
                <a:ea typeface="+mn-ea"/>
                <a:cs typeface="+mn-cs"/>
              </a:rPr>
              <a:t>(line 6) and use </a:t>
            </a:r>
            <a:r>
              <a:rPr lang="en-US" sz="1200" b="1" i="0" kern="1200" dirty="0">
                <a:solidFill>
                  <a:schemeClr val="tx1"/>
                </a:solidFill>
                <a:effectLst/>
                <a:latin typeface="+mn-lt"/>
                <a:ea typeface="+mn-ea"/>
                <a:cs typeface="+mn-cs"/>
              </a:rPr>
              <a:t>new Scanner(File) </a:t>
            </a:r>
            <a:r>
              <a:rPr lang="en-US" sz="1200" b="0" i="0" kern="1200" dirty="0">
                <a:solidFill>
                  <a:schemeClr val="tx1"/>
                </a:solidFill>
                <a:effectLst/>
                <a:latin typeface="+mn-lt"/>
                <a:ea typeface="+mn-ea"/>
                <a:cs typeface="+mn-cs"/>
              </a:rPr>
              <a:t>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 </a:t>
            </a:r>
            <a:r>
              <a:rPr lang="en-US" sz="1200" b="1" i="0" kern="1200" dirty="0">
                <a:solidFill>
                  <a:schemeClr val="tx1"/>
                </a:solidFill>
                <a:effectLst/>
                <a:latin typeface="+mn-lt"/>
                <a:ea typeface="+mn-ea"/>
                <a:cs typeface="+mn-cs"/>
              </a:rPr>
              <a:t>Scanner </a:t>
            </a:r>
            <a:r>
              <a:rPr lang="en-US" sz="1200" b="0" i="0" kern="1200" dirty="0">
                <a:solidFill>
                  <a:schemeClr val="tx1"/>
                </a:solidFill>
                <a:effectLst/>
                <a:latin typeface="+mn-lt"/>
                <a:ea typeface="+mn-ea"/>
                <a:cs typeface="+mn-cs"/>
              </a:rPr>
              <a:t>for the file</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40</a:t>
            </a:fld>
            <a:endParaRPr lang="en-US"/>
          </a:p>
        </p:txBody>
      </p:sp>
    </p:spTree>
    <p:extLst>
      <p:ext uri="{BB962C8B-B14F-4D97-AF65-F5344CB8AC3E}">
        <p14:creationId xmlns:p14="http://schemas.microsoft.com/office/powerpoint/2010/main" val="1990131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41</a:t>
            </a:fld>
            <a:endParaRPr lang="en-US"/>
          </a:p>
        </p:txBody>
      </p:sp>
    </p:spTree>
    <p:extLst>
      <p:ext uri="{BB962C8B-B14F-4D97-AF65-F5344CB8AC3E}">
        <p14:creationId xmlns:p14="http://schemas.microsoft.com/office/powerpoint/2010/main" val="3193034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reading data from a local file on a computer or file server, you can also access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from a file that is on the Web if you know the file’s URL</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42</a:t>
            </a:fld>
            <a:endParaRPr lang="en-US"/>
          </a:p>
        </p:txBody>
      </p:sp>
    </p:spTree>
    <p:extLst>
      <p:ext uri="{BB962C8B-B14F-4D97-AF65-F5344CB8AC3E}">
        <p14:creationId xmlns:p14="http://schemas.microsoft.com/office/powerpoint/2010/main" val="2760765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43</a:t>
            </a:fld>
            <a:endParaRPr lang="en-US"/>
          </a:p>
        </p:txBody>
      </p:sp>
    </p:spTree>
    <p:extLst>
      <p:ext uri="{BB962C8B-B14F-4D97-AF65-F5344CB8AC3E}">
        <p14:creationId xmlns:p14="http://schemas.microsoft.com/office/powerpoint/2010/main" val="1267810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44</a:t>
            </a:fld>
            <a:endParaRPr lang="en-US"/>
          </a:p>
        </p:txBody>
      </p:sp>
    </p:spTree>
    <p:extLst>
      <p:ext uri="{BB962C8B-B14F-4D97-AF65-F5344CB8AC3E}">
        <p14:creationId xmlns:p14="http://schemas.microsoft.com/office/powerpoint/2010/main" val="420030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315424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383974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310843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368725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StackOverflowError</a:t>
            </a:r>
            <a:endParaRPr lang="en-US" dirty="0"/>
          </a:p>
          <a:p>
            <a:r>
              <a:rPr lang="en-US" dirty="0"/>
              <a:t>https://blog.fastthread.io/2018/09/24/stackoverflowerror/</a:t>
            </a:r>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157895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
        <p:nvSpPr>
          <p:cNvPr id="9" name="Title 1"/>
          <p:cNvSpPr txBox="1">
            <a:spLocks/>
          </p:cNvSpPr>
          <p:nvPr userDrawn="1"/>
        </p:nvSpPr>
        <p:spPr>
          <a:xfrm>
            <a:off x="2928389" y="4691998"/>
            <a:ext cx="2382913"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r>
              <a:rPr lang="en-US" dirty="0"/>
              <a:t>Chapter</a:t>
            </a:r>
            <a:r>
              <a:rPr lang="en-US" baseline="0" dirty="0"/>
              <a:t> 12</a:t>
            </a:r>
            <a:endParaRPr lang="en-US" dirty="0"/>
          </a:p>
        </p:txBody>
      </p: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52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888490"/>
            <a:ext cx="8543637" cy="5572469"/>
          </a:xfrm>
        </p:spPr>
        <p:txBody>
          <a:bodyPr>
            <a:normAutofit/>
          </a:bodyPr>
          <a:lstStyle>
            <a:lvl1pPr>
              <a:lnSpc>
                <a:spcPct val="100000"/>
              </a:lnSpc>
              <a:spcBef>
                <a:spcPts val="1800"/>
              </a:spcBef>
              <a:spcAft>
                <a:spcPts val="0"/>
              </a:spcAft>
              <a:buClr>
                <a:srgbClr val="1A864B"/>
              </a:buClr>
              <a:defRPr sz="2400" b="1">
                <a:latin typeface="Garamond" panose="02020404030301010803" pitchFamily="18" charset="0"/>
              </a:defRPr>
            </a:lvl1pPr>
            <a:lvl2pPr>
              <a:lnSpc>
                <a:spcPct val="100000"/>
              </a:lnSpc>
              <a:spcBef>
                <a:spcPts val="1200"/>
              </a:spcBef>
              <a:spcAft>
                <a:spcPts val="0"/>
              </a:spcAft>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1200"/>
              </a:spcBef>
              <a:spcAft>
                <a:spcPts val="0"/>
              </a:spcAft>
              <a:buClr>
                <a:srgbClr val="1A864B"/>
              </a:buClr>
              <a:defRPr sz="2000" b="0">
                <a:latin typeface="Times New Roman" panose="02020603050405020304" pitchFamily="18" charset="0"/>
                <a:cs typeface="Times New Roman" panose="02020603050405020304" pitchFamily="18" charset="0"/>
              </a:defRPr>
            </a:lvl3pPr>
            <a:lvl4pPr>
              <a:lnSpc>
                <a:spcPct val="100000"/>
              </a:lnSpc>
              <a:spcBef>
                <a:spcPts val="1200"/>
              </a:spcBef>
              <a:spcAft>
                <a:spcPts val="0"/>
              </a:spcAft>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1200"/>
              </a:spcBef>
              <a:spcAft>
                <a:spcPts val="0"/>
              </a:spcAft>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782619" y="6460960"/>
            <a:ext cx="557784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a:t>
            </a:r>
            <a:r>
              <a:rPr lang="en-US" sz="1600" dirty="0">
                <a:latin typeface="Garamond" panose="02020404030301010803" pitchFamily="18" charset="0"/>
              </a:rPr>
              <a:t>hapter 12</a:t>
            </a:r>
          </a:p>
        </p:txBody>
      </p:sp>
      <p:sp>
        <p:nvSpPr>
          <p:cNvPr id="17" name="TextBox 16"/>
          <p:cNvSpPr txBox="1"/>
          <p:nvPr userDrawn="1"/>
        </p:nvSpPr>
        <p:spPr>
          <a:xfrm>
            <a:off x="9233" y="6460960"/>
            <a:ext cx="1737360"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8</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888490"/>
            <a:ext cx="8543637" cy="5572469"/>
          </a:xfrm>
        </p:spPr>
        <p:txBody>
          <a:bodyPr>
            <a:normAutofit/>
          </a:bodyPr>
          <a:lstStyle>
            <a:lvl1pPr>
              <a:lnSpc>
                <a:spcPct val="100000"/>
              </a:lnSpc>
              <a:spcBef>
                <a:spcPts val="1800"/>
              </a:spcBef>
              <a:spcAft>
                <a:spcPts val="0"/>
              </a:spcAft>
              <a:buClr>
                <a:srgbClr val="1A864B"/>
              </a:buClr>
              <a:defRPr sz="2400" b="1">
                <a:latin typeface="Garamond" panose="02020404030301010803" pitchFamily="18" charset="0"/>
              </a:defRPr>
            </a:lvl1pPr>
            <a:lvl2pPr>
              <a:lnSpc>
                <a:spcPct val="100000"/>
              </a:lnSpc>
              <a:spcBef>
                <a:spcPts val="1200"/>
              </a:spcBef>
              <a:spcAft>
                <a:spcPts val="0"/>
              </a:spcAft>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1200"/>
              </a:spcBef>
              <a:spcAft>
                <a:spcPts val="0"/>
              </a:spcAft>
              <a:buClr>
                <a:srgbClr val="1A864B"/>
              </a:buClr>
              <a:defRPr sz="2000" b="0">
                <a:latin typeface="Times New Roman" panose="02020603050405020304" pitchFamily="18" charset="0"/>
                <a:cs typeface="Times New Roman" panose="02020603050405020304" pitchFamily="18" charset="0"/>
              </a:defRPr>
            </a:lvl3pPr>
            <a:lvl4pPr>
              <a:lnSpc>
                <a:spcPct val="100000"/>
              </a:lnSpc>
              <a:spcBef>
                <a:spcPts val="1200"/>
              </a:spcBef>
              <a:spcAft>
                <a:spcPts val="0"/>
              </a:spcAft>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1200"/>
              </a:spcBef>
              <a:spcAft>
                <a:spcPts val="0"/>
              </a:spcAft>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782619" y="6460960"/>
            <a:ext cx="557784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a:t>
            </a:r>
            <a:r>
              <a:rPr lang="en-US" sz="1600" dirty="0">
                <a:latin typeface="Garamond" panose="02020404030301010803" pitchFamily="18" charset="0"/>
              </a:rPr>
              <a:t>hapter 17</a:t>
            </a:r>
          </a:p>
        </p:txBody>
      </p:sp>
      <p:sp>
        <p:nvSpPr>
          <p:cNvPr id="17" name="TextBox 16"/>
          <p:cNvSpPr txBox="1"/>
          <p:nvPr userDrawn="1"/>
        </p:nvSpPr>
        <p:spPr>
          <a:xfrm>
            <a:off x="9233" y="6460960"/>
            <a:ext cx="1737360" cy="338554"/>
          </a:xfrm>
          <a:prstGeom prst="rect">
            <a:avLst/>
          </a:prstGeom>
          <a:solidFill>
            <a:srgbClr val="F1F7F4"/>
          </a:solidFill>
        </p:spPr>
        <p:txBody>
          <a:bodyPr wrap="square" rtlCol="0">
            <a:spAutoFit/>
          </a:bodyPr>
          <a:lstStyle/>
          <a:p>
            <a:r>
              <a:rPr lang="en-US" sz="1600" dirty="0">
                <a:latin typeface="Garamond" panose="02020404030301010803" pitchFamily="18" charset="0"/>
              </a:rPr>
              <a:t>Module 8</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40285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en/java/javase/19/docs/api/java.base/java/io/PrintWriter.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08: </a:t>
            </a:r>
            <a:r>
              <a:rPr lang="en-US" altLang="en-US" dirty="0"/>
              <a:t>Exception Handling &amp; Text I/O </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963827"/>
            <a:ext cx="8529348" cy="5287024"/>
          </a:xfrm>
        </p:spPr>
        <p:txBody>
          <a:bodyPr>
            <a:normAutofit/>
          </a:bodyPr>
          <a:lstStyle/>
          <a:p>
            <a:r>
              <a:rPr lang="en-US" sz="2000" dirty="0"/>
              <a:t>Represented in the </a:t>
            </a:r>
            <a:r>
              <a:rPr lang="en-US" sz="2000" dirty="0">
                <a:solidFill>
                  <a:schemeClr val="accent5"/>
                </a:solidFill>
              </a:rPr>
              <a:t>Exception</a:t>
            </a:r>
            <a:r>
              <a:rPr lang="en-US" sz="2000" dirty="0"/>
              <a:t> class.</a:t>
            </a:r>
          </a:p>
          <a:p>
            <a:r>
              <a:rPr lang="en-US" sz="2000" dirty="0"/>
              <a:t>Thrown by Java program and external circumstances.</a:t>
            </a:r>
          </a:p>
          <a:p>
            <a:r>
              <a:rPr lang="en-US" sz="2000" dirty="0"/>
              <a:t>Can be caught and handled by Java programs.</a:t>
            </a:r>
          </a:p>
        </p:txBody>
      </p:sp>
      <p:sp>
        <p:nvSpPr>
          <p:cNvPr id="3" name="Title 2"/>
          <p:cNvSpPr>
            <a:spLocks noGrp="1"/>
          </p:cNvSpPr>
          <p:nvPr>
            <p:ph type="ctrTitle"/>
          </p:nvPr>
        </p:nvSpPr>
        <p:spPr/>
        <p:txBody>
          <a:bodyPr/>
          <a:lstStyle/>
          <a:p>
            <a:r>
              <a:rPr lang="en-US" dirty="0"/>
              <a:t>Exception Types: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graphicFrame>
        <p:nvGraphicFramePr>
          <p:cNvPr id="10" name="Object 9"/>
          <p:cNvGraphicFramePr>
            <a:graphicFrameLocks noChangeAspect="1"/>
          </p:cNvGraphicFramePr>
          <p:nvPr/>
        </p:nvGraphicFramePr>
        <p:xfrm>
          <a:off x="1383030" y="2399183"/>
          <a:ext cx="7504588" cy="3839255"/>
        </p:xfrm>
        <a:graphic>
          <a:graphicData uri="http://schemas.openxmlformats.org/presentationml/2006/ole">
            <mc:AlternateContent xmlns:mc="http://schemas.openxmlformats.org/markup-compatibility/2006">
              <mc:Choice xmlns:v="urn:schemas-microsoft-com:vml" Requires="v">
                <p:oleObj name="Picture" r:id="rId3" imgW="5600880" imgH="2857680" progId="Word.Picture.8">
                  <p:embed/>
                </p:oleObj>
              </mc:Choice>
              <mc:Fallback>
                <p:oleObj name="Picture" r:id="rId3" imgW="5600880" imgH="2857680" progId="Word.Picture.8">
                  <p:embed/>
                  <p:pic>
                    <p:nvPicPr>
                      <p:cNvPr id="10" name="Object 9"/>
                      <p:cNvPicPr>
                        <a:picLocks noChangeAspect="1" noChangeArrowheads="1"/>
                      </p:cNvPicPr>
                      <p:nvPr/>
                    </p:nvPicPr>
                    <p:blipFill>
                      <a:blip r:embed="rId4"/>
                      <a:srcRect/>
                      <a:stretch>
                        <a:fillRect/>
                      </a:stretch>
                    </p:blipFill>
                    <p:spPr bwMode="auto">
                      <a:xfrm>
                        <a:off x="1383030" y="2399183"/>
                        <a:ext cx="7504588" cy="3839255"/>
                      </a:xfrm>
                      <a:prstGeom prst="rect">
                        <a:avLst/>
                      </a:prstGeom>
                      <a:noFill/>
                      <a:ln>
                        <a:noFill/>
                      </a:ln>
                    </p:spPr>
                  </p:pic>
                </p:oleObj>
              </mc:Fallback>
            </mc:AlternateContent>
          </a:graphicData>
        </a:graphic>
      </p:graphicFrame>
      <p:sp>
        <p:nvSpPr>
          <p:cNvPr id="9" name="Rectangle 6"/>
          <p:cNvSpPr>
            <a:spLocks noChangeArrowheads="1"/>
          </p:cNvSpPr>
          <p:nvPr/>
        </p:nvSpPr>
        <p:spPr bwMode="auto">
          <a:xfrm>
            <a:off x="3577590" y="2491740"/>
            <a:ext cx="5490210" cy="243459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 name="Rectangle 6"/>
          <p:cNvSpPr/>
          <p:nvPr/>
        </p:nvSpPr>
        <p:spPr>
          <a:xfrm>
            <a:off x="3798431" y="2832132"/>
            <a:ext cx="293670" cy="369332"/>
          </a:xfrm>
          <a:prstGeom prst="rect">
            <a:avLst/>
          </a:prstGeom>
        </p:spPr>
        <p:txBody>
          <a:bodyPr wrap="none">
            <a:spAutoFit/>
          </a:bodyPr>
          <a:lstStyle/>
          <a:p>
            <a:r>
              <a:rPr lang="en-US" b="1" dirty="0">
                <a:solidFill>
                  <a:srgbClr val="FF0000"/>
                </a:solidFill>
                <a:latin typeface="Garamond" panose="02020404030301010803" pitchFamily="18" charset="0"/>
              </a:rPr>
              <a:t>2</a:t>
            </a:r>
          </a:p>
        </p:txBody>
      </p:sp>
    </p:spTree>
    <p:extLst>
      <p:ext uri="{BB962C8B-B14F-4D97-AF65-F5344CB8AC3E}">
        <p14:creationId xmlns:p14="http://schemas.microsoft.com/office/powerpoint/2010/main" val="8156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957649"/>
            <a:ext cx="8529348" cy="5293202"/>
          </a:xfrm>
        </p:spPr>
        <p:txBody>
          <a:bodyPr>
            <a:normAutofit/>
          </a:bodyPr>
          <a:lstStyle/>
          <a:p>
            <a:r>
              <a:rPr lang="en-US" sz="2000" dirty="0"/>
              <a:t>Represented in the </a:t>
            </a:r>
            <a:r>
              <a:rPr lang="en-US" sz="2000" dirty="0" err="1">
                <a:solidFill>
                  <a:schemeClr val="accent5"/>
                </a:solidFill>
              </a:rPr>
              <a:t>RuntimeException</a:t>
            </a:r>
            <a:r>
              <a:rPr lang="en-US" sz="2000" dirty="0"/>
              <a:t> class.</a:t>
            </a:r>
          </a:p>
          <a:p>
            <a:r>
              <a:rPr lang="en-US" sz="2000" dirty="0"/>
              <a:t>Can be caught and handled by your program.</a:t>
            </a:r>
          </a:p>
          <a:p>
            <a:r>
              <a:rPr lang="en-US" sz="2000" dirty="0"/>
              <a:t>Programming errors, such as bad casting and numeric errors.</a:t>
            </a:r>
          </a:p>
          <a:p>
            <a:endParaRPr lang="en-US" sz="2000" dirty="0"/>
          </a:p>
        </p:txBody>
      </p:sp>
      <p:sp>
        <p:nvSpPr>
          <p:cNvPr id="3" name="Title 2"/>
          <p:cNvSpPr>
            <a:spLocks noGrp="1"/>
          </p:cNvSpPr>
          <p:nvPr>
            <p:ph type="ctrTitle"/>
          </p:nvPr>
        </p:nvSpPr>
        <p:spPr/>
        <p:txBody>
          <a:bodyPr/>
          <a:lstStyle/>
          <a:p>
            <a:r>
              <a:rPr lang="en-US" dirty="0"/>
              <a:t>Exception Types: Runtime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graphicFrame>
        <p:nvGraphicFramePr>
          <p:cNvPr id="10" name="Object 9"/>
          <p:cNvGraphicFramePr>
            <a:graphicFrameLocks noChangeAspect="1"/>
          </p:cNvGraphicFramePr>
          <p:nvPr/>
        </p:nvGraphicFramePr>
        <p:xfrm>
          <a:off x="1383030" y="2399183"/>
          <a:ext cx="7504588" cy="3839255"/>
        </p:xfrm>
        <a:graphic>
          <a:graphicData uri="http://schemas.openxmlformats.org/presentationml/2006/ole">
            <mc:AlternateContent xmlns:mc="http://schemas.openxmlformats.org/markup-compatibility/2006">
              <mc:Choice xmlns:v="urn:schemas-microsoft-com:vml" Requires="v">
                <p:oleObj name="Picture" r:id="rId3" imgW="5600880" imgH="2857680" progId="Word.Picture.8">
                  <p:embed/>
                </p:oleObj>
              </mc:Choice>
              <mc:Fallback>
                <p:oleObj name="Picture" r:id="rId3" imgW="5600880" imgH="2857680" progId="Word.Picture.8">
                  <p:embed/>
                  <p:pic>
                    <p:nvPicPr>
                      <p:cNvPr id="10" name="Object 9"/>
                      <p:cNvPicPr>
                        <a:picLocks noChangeAspect="1" noChangeArrowheads="1"/>
                      </p:cNvPicPr>
                      <p:nvPr/>
                    </p:nvPicPr>
                    <p:blipFill>
                      <a:blip r:embed="rId4"/>
                      <a:srcRect/>
                      <a:stretch>
                        <a:fillRect/>
                      </a:stretch>
                    </p:blipFill>
                    <p:spPr bwMode="auto">
                      <a:xfrm>
                        <a:off x="1383030" y="2399183"/>
                        <a:ext cx="7504588" cy="3839255"/>
                      </a:xfrm>
                      <a:prstGeom prst="rect">
                        <a:avLst/>
                      </a:prstGeom>
                      <a:noFill/>
                      <a:ln>
                        <a:noFill/>
                      </a:ln>
                    </p:spPr>
                  </p:pic>
                </p:oleObj>
              </mc:Fallback>
            </mc:AlternateContent>
          </a:graphicData>
        </a:graphic>
      </p:graphicFrame>
      <p:sp>
        <p:nvSpPr>
          <p:cNvPr id="9" name="Rectangle 6"/>
          <p:cNvSpPr>
            <a:spLocks noChangeArrowheads="1"/>
          </p:cNvSpPr>
          <p:nvPr/>
        </p:nvSpPr>
        <p:spPr bwMode="auto">
          <a:xfrm>
            <a:off x="6469380" y="2846070"/>
            <a:ext cx="2598420" cy="208026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 name="Rectangle 7"/>
          <p:cNvSpPr>
            <a:spLocks noChangeArrowheads="1"/>
          </p:cNvSpPr>
          <p:nvPr/>
        </p:nvSpPr>
        <p:spPr bwMode="auto">
          <a:xfrm>
            <a:off x="4792980" y="3486150"/>
            <a:ext cx="1676400" cy="533400"/>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Rectangle 7"/>
          <p:cNvSpPr/>
          <p:nvPr/>
        </p:nvSpPr>
        <p:spPr>
          <a:xfrm>
            <a:off x="5283914" y="3331179"/>
            <a:ext cx="293670" cy="369332"/>
          </a:xfrm>
          <a:prstGeom prst="rect">
            <a:avLst/>
          </a:prstGeom>
        </p:spPr>
        <p:txBody>
          <a:bodyPr wrap="none">
            <a:spAutoFit/>
          </a:bodyPr>
          <a:lstStyle/>
          <a:p>
            <a:r>
              <a:rPr lang="en-US" b="1" dirty="0">
                <a:solidFill>
                  <a:srgbClr val="FF0000"/>
                </a:solidFill>
                <a:latin typeface="Garamond" panose="02020404030301010803" pitchFamily="18" charset="0"/>
              </a:rPr>
              <a:t>3</a:t>
            </a:r>
          </a:p>
        </p:txBody>
      </p:sp>
    </p:spTree>
    <p:extLst>
      <p:ext uri="{BB962C8B-B14F-4D97-AF65-F5344CB8AC3E}">
        <p14:creationId xmlns:p14="http://schemas.microsoft.com/office/powerpoint/2010/main" val="61743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Checked Exceptions vs. Unchecked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graphicFrame>
        <p:nvGraphicFramePr>
          <p:cNvPr id="5" name="Object 9"/>
          <p:cNvGraphicFramePr>
            <a:graphicFrameLocks noChangeAspect="1"/>
          </p:cNvGraphicFramePr>
          <p:nvPr/>
        </p:nvGraphicFramePr>
        <p:xfrm>
          <a:off x="1120140" y="2399183"/>
          <a:ext cx="7504588" cy="3839255"/>
        </p:xfrm>
        <a:graphic>
          <a:graphicData uri="http://schemas.openxmlformats.org/presentationml/2006/ole">
            <mc:AlternateContent xmlns:mc="http://schemas.openxmlformats.org/markup-compatibility/2006">
              <mc:Choice xmlns:v="urn:schemas-microsoft-com:vml" Requires="v">
                <p:oleObj name="Picture" r:id="rId3" imgW="5600880" imgH="2857680" progId="Word.Picture.8">
                  <p:embed/>
                </p:oleObj>
              </mc:Choice>
              <mc:Fallback>
                <p:oleObj name="Picture" r:id="rId3" imgW="5600880" imgH="2857680" progId="Word.Picture.8">
                  <p:embed/>
                  <p:pic>
                    <p:nvPicPr>
                      <p:cNvPr id="5" name="Object 9"/>
                      <p:cNvPicPr>
                        <a:picLocks noChangeAspect="1" noChangeArrowheads="1"/>
                      </p:cNvPicPr>
                      <p:nvPr/>
                    </p:nvPicPr>
                    <p:blipFill>
                      <a:blip r:embed="rId4"/>
                      <a:srcRect/>
                      <a:stretch>
                        <a:fillRect/>
                      </a:stretch>
                    </p:blipFill>
                    <p:spPr bwMode="auto">
                      <a:xfrm>
                        <a:off x="1120140" y="2399183"/>
                        <a:ext cx="7504588" cy="3839255"/>
                      </a:xfrm>
                      <a:prstGeom prst="rect">
                        <a:avLst/>
                      </a:prstGeom>
                      <a:noFill/>
                      <a:ln>
                        <a:noFill/>
                      </a:ln>
                    </p:spPr>
                  </p:pic>
                </p:oleObj>
              </mc:Fallback>
            </mc:AlternateContent>
          </a:graphicData>
        </a:graphic>
      </p:graphicFrame>
      <p:sp>
        <p:nvSpPr>
          <p:cNvPr id="6" name="Rectangle 6"/>
          <p:cNvSpPr>
            <a:spLocks noChangeArrowheads="1"/>
          </p:cNvSpPr>
          <p:nvPr/>
        </p:nvSpPr>
        <p:spPr bwMode="auto">
          <a:xfrm>
            <a:off x="6206490" y="2846070"/>
            <a:ext cx="2598420" cy="2080260"/>
          </a:xfrm>
          <a:prstGeom prst="rect">
            <a:avLst/>
          </a:prstGeom>
          <a:solidFill>
            <a:schemeClr val="accent6">
              <a:lumMod val="60000"/>
              <a:lumOff val="40000"/>
              <a:alpha val="10196"/>
            </a:schemeClr>
          </a:solidFill>
          <a:ln w="12700">
            <a:solidFill>
              <a:schemeClr val="accent6">
                <a:lumMod val="20000"/>
                <a:lumOff val="80000"/>
              </a:schemeClr>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Rectangle 5"/>
          <p:cNvSpPr>
            <a:spLocks noChangeArrowheads="1"/>
          </p:cNvSpPr>
          <p:nvPr/>
        </p:nvSpPr>
        <p:spPr bwMode="auto">
          <a:xfrm>
            <a:off x="3396212" y="4800600"/>
            <a:ext cx="2630096" cy="1450251"/>
          </a:xfrm>
          <a:prstGeom prst="rect">
            <a:avLst/>
          </a:prstGeom>
          <a:solidFill>
            <a:schemeClr val="accent6">
              <a:lumMod val="20000"/>
              <a:lumOff val="80000"/>
              <a:alpha val="18823"/>
            </a:schemeClr>
          </a:solidFill>
          <a:ln w="12700">
            <a:solidFill>
              <a:schemeClr val="accent6">
                <a:lumMod val="60000"/>
                <a:lumOff val="40000"/>
              </a:schemeClr>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Rectangle 8"/>
          <p:cNvSpPr/>
          <p:nvPr/>
        </p:nvSpPr>
        <p:spPr>
          <a:xfrm>
            <a:off x="6206489" y="5253100"/>
            <a:ext cx="2360005" cy="369332"/>
          </a:xfrm>
          <a:prstGeom prst="rect">
            <a:avLst/>
          </a:prstGeom>
        </p:spPr>
        <p:txBody>
          <a:bodyPr wrap="none">
            <a:spAutoFit/>
          </a:bodyPr>
          <a:lstStyle/>
          <a:p>
            <a:r>
              <a:rPr lang="en-US" b="1" dirty="0">
                <a:solidFill>
                  <a:schemeClr val="accent6">
                    <a:lumMod val="75000"/>
                  </a:schemeClr>
                </a:solidFill>
                <a:latin typeface="Garamond" panose="02020404030301010803" pitchFamily="18" charset="0"/>
              </a:rPr>
              <a:t>unchecked exceptions</a:t>
            </a:r>
          </a:p>
        </p:txBody>
      </p:sp>
      <p:sp>
        <p:nvSpPr>
          <p:cNvPr id="10" name="Rectangle 9"/>
          <p:cNvSpPr/>
          <p:nvPr/>
        </p:nvSpPr>
        <p:spPr>
          <a:xfrm rot="19785254">
            <a:off x="3244319" y="2209535"/>
            <a:ext cx="2151615" cy="369332"/>
          </a:xfrm>
          <a:prstGeom prst="rect">
            <a:avLst/>
          </a:prstGeom>
        </p:spPr>
        <p:txBody>
          <a:bodyPr wrap="none">
            <a:spAutoFit/>
          </a:bodyPr>
          <a:lstStyle/>
          <a:p>
            <a:r>
              <a:rPr lang="en-US" b="1" dirty="0">
                <a:solidFill>
                  <a:schemeClr val="accent2"/>
                </a:solidFill>
                <a:latin typeface="Garamond" panose="02020404030301010803" pitchFamily="18" charset="0"/>
              </a:rPr>
              <a:t>Checked exceptions</a:t>
            </a:r>
          </a:p>
        </p:txBody>
      </p:sp>
      <p:sp>
        <p:nvSpPr>
          <p:cNvPr id="12" name="Round Diagonal Corner Rectangle 11"/>
          <p:cNvSpPr/>
          <p:nvPr/>
        </p:nvSpPr>
        <p:spPr>
          <a:xfrm>
            <a:off x="328217" y="1002705"/>
            <a:ext cx="8476693" cy="843529"/>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The compiler forces the programmer to check and deal with them in a try-catch block or declare it in the method header.</a:t>
            </a:r>
          </a:p>
        </p:txBody>
      </p:sp>
      <p:sp>
        <p:nvSpPr>
          <p:cNvPr id="11" name="Rectangle 6"/>
          <p:cNvSpPr>
            <a:spLocks noChangeArrowheads="1"/>
          </p:cNvSpPr>
          <p:nvPr/>
        </p:nvSpPr>
        <p:spPr bwMode="auto">
          <a:xfrm>
            <a:off x="4566562" y="3424778"/>
            <a:ext cx="1639927" cy="603525"/>
          </a:xfrm>
          <a:prstGeom prst="rect">
            <a:avLst/>
          </a:prstGeom>
          <a:solidFill>
            <a:schemeClr val="accent6">
              <a:lumMod val="60000"/>
              <a:lumOff val="40000"/>
              <a:alpha val="10196"/>
            </a:schemeClr>
          </a:solidFill>
          <a:ln w="12700">
            <a:solidFill>
              <a:schemeClr val="accent6">
                <a:lumMod val="20000"/>
                <a:lumOff val="80000"/>
              </a:schemeClr>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148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a:spLocks noGrp="1"/>
          </p:cNvSpPr>
          <p:nvPr>
            <p:ph idx="1"/>
          </p:nvPr>
        </p:nvSpPr>
        <p:spPr>
          <a:xfrm>
            <a:off x="300181" y="958248"/>
            <a:ext cx="8529350" cy="5292603"/>
          </a:xfrm>
        </p:spPr>
        <p:txBody>
          <a:bodyPr>
            <a:normAutofit/>
          </a:bodyPr>
          <a:lstStyle/>
          <a:p>
            <a:r>
              <a:rPr lang="en-US" dirty="0"/>
              <a:t>When an exception is thrown, it can be caught and handled in a try-catch block.</a:t>
            </a:r>
          </a:p>
          <a:p>
            <a:r>
              <a:rPr lang="en-US" dirty="0">
                <a:solidFill>
                  <a:schemeClr val="accent5"/>
                </a:solidFill>
              </a:rPr>
              <a:t>try block </a:t>
            </a:r>
            <a:r>
              <a:rPr lang="en-US" dirty="0"/>
              <a:t>encloses code that might throw an exception.</a:t>
            </a:r>
          </a:p>
          <a:p>
            <a:pPr lvl="1">
              <a:spcBef>
                <a:spcPts val="600"/>
              </a:spcBef>
            </a:pPr>
            <a:r>
              <a:rPr lang="en-US" sz="2000" dirty="0"/>
              <a:t>Begins with the keyword </a:t>
            </a:r>
            <a:r>
              <a:rPr lang="en-US" sz="2000" dirty="0">
                <a:solidFill>
                  <a:schemeClr val="accent5"/>
                </a:solidFill>
              </a:rPr>
              <a:t>try</a:t>
            </a:r>
            <a:r>
              <a:rPr lang="en-US" sz="2000" dirty="0"/>
              <a:t> followed by a block of code.</a:t>
            </a:r>
          </a:p>
          <a:p>
            <a:pPr>
              <a:spcBef>
                <a:spcPts val="600"/>
              </a:spcBef>
            </a:pPr>
            <a:r>
              <a:rPr lang="en-US" dirty="0">
                <a:solidFill>
                  <a:schemeClr val="accent5"/>
                </a:solidFill>
              </a:rPr>
              <a:t>catch block</a:t>
            </a:r>
            <a:endParaRPr lang="en-US" dirty="0"/>
          </a:p>
          <a:p>
            <a:pPr lvl="1">
              <a:spcBef>
                <a:spcPts val="600"/>
              </a:spcBef>
            </a:pPr>
            <a:r>
              <a:rPr lang="en-US" sz="2000" dirty="0"/>
              <a:t>Allows you to define a block of code to be executed, if an error occurs in the try block.</a:t>
            </a:r>
          </a:p>
        </p:txBody>
      </p:sp>
      <p:sp>
        <p:nvSpPr>
          <p:cNvPr id="3" name="Title 2"/>
          <p:cNvSpPr>
            <a:spLocks noGrp="1"/>
          </p:cNvSpPr>
          <p:nvPr>
            <p:ph type="ctrTitle"/>
          </p:nvPr>
        </p:nvSpPr>
        <p:spPr/>
        <p:txBody>
          <a:bodyPr/>
          <a:lstStyle/>
          <a:p>
            <a:r>
              <a:rPr lang="en-US" dirty="0"/>
              <a:t>Catching Exceptions(1/2)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
        <p:nvSpPr>
          <p:cNvPr id="6" name="Rectangle 5"/>
          <p:cNvSpPr/>
          <p:nvPr/>
        </p:nvSpPr>
        <p:spPr>
          <a:xfrm>
            <a:off x="4991931" y="3528238"/>
            <a:ext cx="4060206" cy="2893100"/>
          </a:xfrm>
          <a:prstGeom prst="rect">
            <a:avLst/>
          </a:prstGeom>
          <a:ln>
            <a:solidFill>
              <a:schemeClr val="accent1"/>
            </a:solidFill>
          </a:ln>
        </p:spPr>
        <p:txBody>
          <a:bodyPr wrap="square">
            <a:spAutoFit/>
          </a:bodyPr>
          <a:lstStyle/>
          <a:p>
            <a:r>
              <a:rPr lang="en-US" sz="1600" dirty="0">
                <a:solidFill>
                  <a:schemeClr val="accent5"/>
                </a:solidFill>
                <a:latin typeface="Cambria Math" panose="02040503050406030204" pitchFamily="18" charset="0"/>
                <a:ea typeface="Cambria Math" panose="02040503050406030204" pitchFamily="18" charset="0"/>
              </a:rPr>
              <a:t>try</a:t>
            </a:r>
            <a:r>
              <a:rPr lang="en-US" sz="1600" dirty="0">
                <a:latin typeface="Cambria Math" panose="02040503050406030204" pitchFamily="18" charset="0"/>
                <a:ea typeface="Cambria Math" panose="02040503050406030204" pitchFamily="18" charset="0"/>
              </a:rPr>
              <a:t> {</a:t>
            </a:r>
          </a:p>
          <a:p>
            <a:r>
              <a:rPr lang="en-US" sz="1600" dirty="0">
                <a:latin typeface="Cambria Math" panose="02040503050406030204" pitchFamily="18" charset="0"/>
                <a:ea typeface="Cambria Math" panose="02040503050406030204" pitchFamily="18" charset="0"/>
              </a:rPr>
              <a:t>  // statements that may cause an exception</a:t>
            </a:r>
          </a:p>
          <a:p>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 </a:t>
            </a:r>
            <a:r>
              <a:rPr lang="en-US" sz="1600" dirty="0">
                <a:solidFill>
                  <a:schemeClr val="accent5"/>
                </a:solidFill>
                <a:latin typeface="Cambria Math" panose="02040503050406030204" pitchFamily="18" charset="0"/>
                <a:ea typeface="Cambria Math" panose="02040503050406030204" pitchFamily="18" charset="0"/>
              </a:rPr>
              <a:t>catch</a:t>
            </a:r>
            <a:r>
              <a:rPr lang="en-US" sz="1600" dirty="0">
                <a:latin typeface="Cambria Math" panose="02040503050406030204" pitchFamily="18" charset="0"/>
                <a:ea typeface="Cambria Math" panose="02040503050406030204" pitchFamily="18" charset="0"/>
              </a:rPr>
              <a:t> (ExceptionType1  object1) {</a:t>
            </a:r>
          </a:p>
          <a:p>
            <a:r>
              <a:rPr lang="en-US" sz="1600" dirty="0">
                <a:latin typeface="Cambria Math" panose="02040503050406030204" pitchFamily="18" charset="0"/>
                <a:ea typeface="Cambria Math" panose="02040503050406030204" pitchFamily="18" charset="0"/>
              </a:rPr>
              <a:t>      	//handler for exception2</a:t>
            </a:r>
          </a:p>
          <a:p>
            <a:r>
              <a:rPr lang="en-US" sz="1600" dirty="0">
                <a:latin typeface="Cambria Math" panose="02040503050406030204" pitchFamily="18" charset="0"/>
                <a:ea typeface="Cambria Math" panose="02040503050406030204" pitchFamily="18" charset="0"/>
              </a:rPr>
              <a:t>}</a:t>
            </a:r>
          </a:p>
          <a:p>
            <a:r>
              <a:rPr lang="en-US" sz="1600" dirty="0">
                <a:solidFill>
                  <a:schemeClr val="accent5"/>
                </a:solidFill>
                <a:latin typeface="Cambria Math" panose="02040503050406030204" pitchFamily="18" charset="0"/>
                <a:ea typeface="Cambria Math" panose="02040503050406030204" pitchFamily="18" charset="0"/>
              </a:rPr>
              <a:t>…</a:t>
            </a:r>
          </a:p>
          <a:p>
            <a:r>
              <a:rPr lang="en-US" sz="1600" dirty="0">
                <a:solidFill>
                  <a:schemeClr val="accent5"/>
                </a:solidFill>
                <a:latin typeface="Cambria Math" panose="02040503050406030204" pitchFamily="18" charset="0"/>
                <a:ea typeface="Cambria Math" panose="02040503050406030204" pitchFamily="18" charset="0"/>
              </a:rPr>
              <a:t>…</a:t>
            </a:r>
          </a:p>
          <a:p>
            <a:r>
              <a:rPr lang="en-US" sz="1600" dirty="0">
                <a:solidFill>
                  <a:schemeClr val="accent5"/>
                </a:solidFill>
                <a:latin typeface="Cambria Math" panose="02040503050406030204" pitchFamily="18" charset="0"/>
                <a:ea typeface="Cambria Math" panose="02040503050406030204" pitchFamily="18" charset="0"/>
              </a:rPr>
              <a:t> catch</a:t>
            </a:r>
            <a:r>
              <a:rPr lang="en-US" sz="1600" dirty="0">
                <a:latin typeface="Cambria Math" panose="02040503050406030204" pitchFamily="18" charset="0"/>
                <a:ea typeface="Cambria Math" panose="02040503050406030204" pitchFamily="18" charset="0"/>
              </a:rPr>
              <a:t> (</a:t>
            </a:r>
            <a:r>
              <a:rPr lang="en-US" sz="1600" dirty="0" err="1">
                <a:latin typeface="Cambria Math" panose="02040503050406030204" pitchFamily="18" charset="0"/>
                <a:ea typeface="Cambria Math" panose="02040503050406030204" pitchFamily="18" charset="0"/>
              </a:rPr>
              <a:t>ExceptionTypeN</a:t>
            </a:r>
            <a:r>
              <a:rPr lang="en-US" sz="1600" dirty="0">
                <a:latin typeface="Cambria Math" panose="02040503050406030204" pitchFamily="18" charset="0"/>
                <a:ea typeface="Cambria Math" panose="02040503050406030204" pitchFamily="18" charset="0"/>
              </a:rPr>
              <a:t>  </a:t>
            </a:r>
            <a:r>
              <a:rPr lang="en-US" sz="1600" dirty="0" err="1">
                <a:latin typeface="Cambria Math" panose="02040503050406030204" pitchFamily="18" charset="0"/>
                <a:ea typeface="Cambria Math" panose="02040503050406030204" pitchFamily="18" charset="0"/>
              </a:rPr>
              <a:t>objectN</a:t>
            </a:r>
            <a:r>
              <a:rPr lang="en-US" sz="1600" dirty="0">
                <a:latin typeface="Cambria Math" panose="02040503050406030204" pitchFamily="18" charset="0"/>
                <a:ea typeface="Cambria Math" panose="02040503050406030204" pitchFamily="18" charset="0"/>
              </a:rPr>
              <a:t>) {</a:t>
            </a:r>
          </a:p>
          <a:p>
            <a:r>
              <a:rPr lang="en-US" sz="1600" dirty="0">
                <a:latin typeface="Cambria Math" panose="02040503050406030204" pitchFamily="18" charset="0"/>
                <a:ea typeface="Cambria Math" panose="02040503050406030204" pitchFamily="18" charset="0"/>
              </a:rPr>
              <a:t>      	//handler for </a:t>
            </a:r>
            <a:r>
              <a:rPr lang="en-US" sz="1600" dirty="0" err="1">
                <a:latin typeface="Cambria Math" panose="02040503050406030204" pitchFamily="18" charset="0"/>
                <a:ea typeface="Cambria Math" panose="02040503050406030204" pitchFamily="18" charset="0"/>
              </a:rPr>
              <a:t>exceptionN</a:t>
            </a:r>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a:t>
            </a:r>
          </a:p>
        </p:txBody>
      </p:sp>
      <p:sp>
        <p:nvSpPr>
          <p:cNvPr id="7" name="Rectangle 6"/>
          <p:cNvSpPr/>
          <p:nvPr/>
        </p:nvSpPr>
        <p:spPr>
          <a:xfrm>
            <a:off x="98840" y="4689055"/>
            <a:ext cx="4845300" cy="1569660"/>
          </a:xfrm>
          <a:prstGeom prst="rect">
            <a:avLst/>
          </a:prstGeom>
          <a:ln>
            <a:solidFill>
              <a:schemeClr val="accent1"/>
            </a:solidFill>
          </a:ln>
        </p:spPr>
        <p:txBody>
          <a:bodyPr wrap="square">
            <a:spAutoFit/>
          </a:bodyPr>
          <a:lstStyle/>
          <a:p>
            <a:r>
              <a:rPr lang="en-US" sz="1600" dirty="0">
                <a:solidFill>
                  <a:schemeClr val="accent5"/>
                </a:solidFill>
                <a:latin typeface="Cambria Math" panose="02040503050406030204" pitchFamily="18" charset="0"/>
                <a:ea typeface="Cambria Math" panose="02040503050406030204" pitchFamily="18" charset="0"/>
              </a:rPr>
              <a:t>try</a:t>
            </a:r>
            <a:r>
              <a:rPr lang="en-US" sz="1600" dirty="0">
                <a:latin typeface="Cambria Math" panose="02040503050406030204" pitchFamily="18" charset="0"/>
                <a:ea typeface="Cambria Math" panose="02040503050406030204" pitchFamily="18" charset="0"/>
              </a:rPr>
              <a:t> {</a:t>
            </a:r>
          </a:p>
          <a:p>
            <a:r>
              <a:rPr lang="en-US" sz="1600" dirty="0">
                <a:latin typeface="Cambria Math" panose="02040503050406030204" pitchFamily="18" charset="0"/>
                <a:ea typeface="Cambria Math" panose="02040503050406030204" pitchFamily="18" charset="0"/>
              </a:rPr>
              <a:t>  // statements that may cause an exception</a:t>
            </a:r>
          </a:p>
          <a:p>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 </a:t>
            </a:r>
            <a:r>
              <a:rPr lang="en-US" sz="1600" dirty="0">
                <a:solidFill>
                  <a:schemeClr val="accent5"/>
                </a:solidFill>
                <a:latin typeface="Cambria Math" panose="02040503050406030204" pitchFamily="18" charset="0"/>
                <a:ea typeface="Cambria Math" panose="02040503050406030204" pitchFamily="18" charset="0"/>
              </a:rPr>
              <a:t>catch</a:t>
            </a:r>
            <a:r>
              <a:rPr lang="en-US" sz="1600" dirty="0">
                <a:latin typeface="Cambria Math" panose="02040503050406030204" pitchFamily="18" charset="0"/>
                <a:ea typeface="Cambria Math" panose="02040503050406030204" pitchFamily="18" charset="0"/>
              </a:rPr>
              <a:t> (ExceptionType1 | ExceptionType2  object) {</a:t>
            </a:r>
          </a:p>
          <a:p>
            <a:r>
              <a:rPr lang="en-US" sz="1600" dirty="0">
                <a:latin typeface="Cambria Math" panose="02040503050406030204" pitchFamily="18" charset="0"/>
                <a:ea typeface="Cambria Math" panose="02040503050406030204" pitchFamily="18" charset="0"/>
              </a:rPr>
              <a:t>      	//error handling code</a:t>
            </a:r>
          </a:p>
          <a:p>
            <a:r>
              <a:rPr lang="en-US" sz="1600" dirty="0">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316386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Catching Exceptions(2/2)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
        <p:nvSpPr>
          <p:cNvPr id="9" name="Rounded Rectangle 8"/>
          <p:cNvSpPr/>
          <p:nvPr/>
        </p:nvSpPr>
        <p:spPr>
          <a:xfrm>
            <a:off x="6725361" y="1074325"/>
            <a:ext cx="1817370" cy="30083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Try block</a:t>
            </a:r>
          </a:p>
        </p:txBody>
      </p:sp>
      <p:sp>
        <p:nvSpPr>
          <p:cNvPr id="10" name="Rounded Rectangle 9"/>
          <p:cNvSpPr/>
          <p:nvPr/>
        </p:nvSpPr>
        <p:spPr>
          <a:xfrm>
            <a:off x="6725361" y="1591471"/>
            <a:ext cx="1817370" cy="30083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Catch block</a:t>
            </a:r>
          </a:p>
        </p:txBody>
      </p:sp>
      <p:sp>
        <p:nvSpPr>
          <p:cNvPr id="11" name="Rounded Rectangle 10"/>
          <p:cNvSpPr/>
          <p:nvPr/>
        </p:nvSpPr>
        <p:spPr>
          <a:xfrm>
            <a:off x="6725361" y="2094936"/>
            <a:ext cx="1817370" cy="30083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Catch block</a:t>
            </a:r>
          </a:p>
        </p:txBody>
      </p:sp>
      <p:sp>
        <p:nvSpPr>
          <p:cNvPr id="12" name="Rounded Rectangle 11"/>
          <p:cNvSpPr/>
          <p:nvPr/>
        </p:nvSpPr>
        <p:spPr>
          <a:xfrm>
            <a:off x="6725361" y="2922543"/>
            <a:ext cx="1817370" cy="30083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Next block</a:t>
            </a:r>
          </a:p>
        </p:txBody>
      </p:sp>
      <p:cxnSp>
        <p:nvCxnSpPr>
          <p:cNvPr id="14" name="Curved Connector 13"/>
          <p:cNvCxnSpPr>
            <a:stCxn id="9" idx="2"/>
            <a:endCxn id="12" idx="3"/>
          </p:cNvCxnSpPr>
          <p:nvPr/>
        </p:nvCxnSpPr>
        <p:spPr>
          <a:xfrm rot="16200000" flipH="1">
            <a:off x="7239488" y="1769716"/>
            <a:ext cx="1697801" cy="908685"/>
          </a:xfrm>
          <a:prstGeom prst="curvedConnector4">
            <a:avLst>
              <a:gd name="adj1" fmla="val 3830"/>
              <a:gd name="adj2" fmla="val 168246"/>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725361" y="4039154"/>
            <a:ext cx="1817370" cy="3276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Try block</a:t>
            </a:r>
          </a:p>
        </p:txBody>
      </p:sp>
      <p:sp>
        <p:nvSpPr>
          <p:cNvPr id="22" name="Rounded Rectangle 21"/>
          <p:cNvSpPr/>
          <p:nvPr/>
        </p:nvSpPr>
        <p:spPr>
          <a:xfrm>
            <a:off x="6725361" y="4733232"/>
            <a:ext cx="1817370" cy="3276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Catch block</a:t>
            </a:r>
          </a:p>
        </p:txBody>
      </p:sp>
      <p:sp>
        <p:nvSpPr>
          <p:cNvPr id="23" name="Rounded Rectangle 22"/>
          <p:cNvSpPr/>
          <p:nvPr/>
        </p:nvSpPr>
        <p:spPr>
          <a:xfrm>
            <a:off x="6725361" y="5148766"/>
            <a:ext cx="1817370" cy="3276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Catch block</a:t>
            </a:r>
          </a:p>
        </p:txBody>
      </p:sp>
      <p:sp>
        <p:nvSpPr>
          <p:cNvPr id="24" name="Rounded Rectangle 23"/>
          <p:cNvSpPr/>
          <p:nvPr/>
        </p:nvSpPr>
        <p:spPr>
          <a:xfrm>
            <a:off x="6725361" y="5935306"/>
            <a:ext cx="1817370" cy="3276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Garamond" panose="02020404030301010803" pitchFamily="18" charset="0"/>
              </a:rPr>
              <a:t>Next block</a:t>
            </a:r>
          </a:p>
        </p:txBody>
      </p:sp>
      <p:cxnSp>
        <p:nvCxnSpPr>
          <p:cNvPr id="33" name="Curved Connector 32"/>
          <p:cNvCxnSpPr>
            <a:stCxn id="21" idx="3"/>
            <a:endCxn id="23" idx="3"/>
          </p:cNvCxnSpPr>
          <p:nvPr/>
        </p:nvCxnSpPr>
        <p:spPr>
          <a:xfrm>
            <a:off x="8542731" y="4202960"/>
            <a:ext cx="12700" cy="1109612"/>
          </a:xfrm>
          <a:prstGeom prst="curvedConnector3">
            <a:avLst>
              <a:gd name="adj1" fmla="val 4870465"/>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6725361" y="2498602"/>
            <a:ext cx="1817370" cy="30083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Catch block</a:t>
            </a:r>
          </a:p>
        </p:txBody>
      </p:sp>
      <p:sp>
        <p:nvSpPr>
          <p:cNvPr id="41" name="Rounded Rectangle 40"/>
          <p:cNvSpPr/>
          <p:nvPr/>
        </p:nvSpPr>
        <p:spPr>
          <a:xfrm>
            <a:off x="6738061" y="5545950"/>
            <a:ext cx="1817370" cy="3276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Catch block</a:t>
            </a:r>
          </a:p>
        </p:txBody>
      </p:sp>
      <p:cxnSp>
        <p:nvCxnSpPr>
          <p:cNvPr id="42" name="Curved Connector 41"/>
          <p:cNvCxnSpPr/>
          <p:nvPr/>
        </p:nvCxnSpPr>
        <p:spPr>
          <a:xfrm>
            <a:off x="8542731" y="5397636"/>
            <a:ext cx="12700" cy="640080"/>
          </a:xfrm>
          <a:prstGeom prst="curvedConnector3">
            <a:avLst>
              <a:gd name="adj1" fmla="val 391814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300181" y="1071415"/>
            <a:ext cx="6403226" cy="5179436"/>
          </a:xfrm>
        </p:spPr>
        <p:txBody>
          <a:bodyPr>
            <a:normAutofit fontScale="92500" lnSpcReduction="20000"/>
          </a:bodyPr>
          <a:lstStyle/>
          <a:p>
            <a:r>
              <a:rPr lang="en-US" dirty="0"/>
              <a:t>The process of finding a handler for an exception.</a:t>
            </a:r>
          </a:p>
          <a:p>
            <a:r>
              <a:rPr lang="en-US" dirty="0"/>
              <a:t>If </a:t>
            </a:r>
            <a:r>
              <a:rPr lang="en-US" dirty="0">
                <a:solidFill>
                  <a:schemeClr val="accent5"/>
                </a:solidFill>
              </a:rPr>
              <a:t>no exceptions </a:t>
            </a:r>
            <a:r>
              <a:rPr lang="en-US" dirty="0"/>
              <a:t>are thrown in a try block</a:t>
            </a:r>
          </a:p>
          <a:p>
            <a:pPr lvl="1">
              <a:spcBef>
                <a:spcPts val="600"/>
              </a:spcBef>
            </a:pPr>
            <a:r>
              <a:rPr lang="en-US" sz="2200" dirty="0"/>
              <a:t>The try block executes.</a:t>
            </a:r>
          </a:p>
          <a:p>
            <a:pPr lvl="1">
              <a:spcBef>
                <a:spcPts val="600"/>
              </a:spcBef>
            </a:pPr>
            <a:r>
              <a:rPr lang="en-US" sz="2200" b="0" dirty="0"/>
              <a:t>The catch blocks are skipped. </a:t>
            </a:r>
          </a:p>
          <a:p>
            <a:pPr lvl="1">
              <a:spcBef>
                <a:spcPts val="600"/>
              </a:spcBef>
            </a:pPr>
            <a:r>
              <a:rPr lang="en-US" sz="2200" b="0" dirty="0"/>
              <a:t>Statement after the try-catch block</a:t>
            </a:r>
            <a:r>
              <a:rPr lang="en-US" sz="2200" dirty="0"/>
              <a:t> executes.</a:t>
            </a:r>
            <a:br>
              <a:rPr lang="en-US" sz="2200" dirty="0"/>
            </a:br>
            <a:endParaRPr lang="en-US" dirty="0"/>
          </a:p>
          <a:p>
            <a:r>
              <a:rPr lang="en-US" dirty="0"/>
              <a:t>If </a:t>
            </a:r>
            <a:r>
              <a:rPr lang="en-US" dirty="0">
                <a:solidFill>
                  <a:srgbClr val="FF0000"/>
                </a:solidFill>
              </a:rPr>
              <a:t>an exception occurs </a:t>
            </a:r>
            <a:r>
              <a:rPr lang="en-US" dirty="0"/>
              <a:t>in a try block</a:t>
            </a:r>
          </a:p>
          <a:p>
            <a:pPr lvl="1">
              <a:spcBef>
                <a:spcPts val="600"/>
              </a:spcBef>
            </a:pPr>
            <a:r>
              <a:rPr lang="en-US" sz="2200" dirty="0"/>
              <a:t>The try block terminates immediately.</a:t>
            </a:r>
          </a:p>
          <a:p>
            <a:pPr lvl="1">
              <a:spcBef>
                <a:spcPts val="600"/>
              </a:spcBef>
            </a:pPr>
            <a:r>
              <a:rPr lang="en-US" sz="2200" dirty="0"/>
              <a:t>Program control transfers to the first matching catch block.</a:t>
            </a:r>
          </a:p>
          <a:p>
            <a:r>
              <a:rPr lang="en-US" dirty="0"/>
              <a:t>When a try or catch block terminates, local variables declared in that block go out of scope.</a:t>
            </a:r>
          </a:p>
          <a:p>
            <a:r>
              <a:rPr lang="en-US" dirty="0"/>
              <a:t>The local variables of a try or catch block are not accessible in the corresponding catch blocks.</a:t>
            </a:r>
          </a:p>
          <a:p>
            <a:endParaRPr lang="en-US" dirty="0"/>
          </a:p>
        </p:txBody>
      </p:sp>
    </p:spTree>
    <p:extLst>
      <p:ext uri="{BB962C8B-B14F-4D97-AF65-F5344CB8AC3E}">
        <p14:creationId xmlns:p14="http://schemas.microsoft.com/office/powerpoint/2010/main" val="267158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2400"/>
              </a:spcBef>
            </a:pPr>
            <a:r>
              <a:rPr lang="en-US" dirty="0">
                <a:solidFill>
                  <a:schemeClr val="accent5"/>
                </a:solidFill>
              </a:rPr>
              <a:t>catch block</a:t>
            </a:r>
            <a:endParaRPr lang="en-US" dirty="0"/>
          </a:p>
          <a:p>
            <a:pPr lvl="1">
              <a:spcBef>
                <a:spcPts val="600"/>
              </a:spcBef>
            </a:pPr>
            <a:r>
              <a:rPr lang="en-US" dirty="0"/>
              <a:t>Also called a catch clause or exception handler.</a:t>
            </a:r>
          </a:p>
          <a:p>
            <a:pPr lvl="1">
              <a:spcBef>
                <a:spcPts val="600"/>
              </a:spcBef>
            </a:pPr>
            <a:r>
              <a:rPr lang="en-US" dirty="0"/>
              <a:t>Begins with the keyword </a:t>
            </a:r>
            <a:r>
              <a:rPr lang="en-US" dirty="0">
                <a:solidFill>
                  <a:schemeClr val="accent5"/>
                </a:solidFill>
              </a:rPr>
              <a:t>catch</a:t>
            </a:r>
            <a:r>
              <a:rPr lang="en-US" dirty="0"/>
              <a:t> followed by </a:t>
            </a:r>
            <a:r>
              <a:rPr lang="en-US" dirty="0">
                <a:solidFill>
                  <a:schemeClr val="accent5"/>
                </a:solidFill>
              </a:rPr>
              <a:t>exception parameters</a:t>
            </a:r>
            <a:r>
              <a:rPr lang="en-US" dirty="0"/>
              <a:t> in parentheses and a block of code enclosed in curly braces.</a:t>
            </a:r>
          </a:p>
          <a:p>
            <a:pPr lvl="1">
              <a:spcBef>
                <a:spcPts val="600"/>
              </a:spcBef>
            </a:pPr>
            <a:r>
              <a:rPr lang="en-US" dirty="0"/>
              <a:t>Exception parameter identifies the exception type the handler can process.</a:t>
            </a:r>
          </a:p>
          <a:p>
            <a:pPr>
              <a:spcBef>
                <a:spcPts val="600"/>
              </a:spcBef>
            </a:pPr>
            <a:endParaRPr lang="en-US" dirty="0"/>
          </a:p>
          <a:p>
            <a:pPr>
              <a:spcBef>
                <a:spcPts val="600"/>
              </a:spcBef>
            </a:pPr>
            <a:endParaRPr lang="en-US" dirty="0"/>
          </a:p>
          <a:p>
            <a:pPr lvl="1">
              <a:spcBef>
                <a:spcPts val="600"/>
              </a:spcBef>
            </a:pPr>
            <a:endParaRPr lang="ar-SA" dirty="0"/>
          </a:p>
          <a:p>
            <a:pPr lvl="1">
              <a:spcBef>
                <a:spcPts val="600"/>
              </a:spcBef>
            </a:pPr>
            <a:r>
              <a:rPr lang="en-US" dirty="0"/>
              <a:t>The mentioned exception type (or its subclasses) can be caught in the exception handler.  </a:t>
            </a:r>
          </a:p>
        </p:txBody>
      </p:sp>
      <p:sp>
        <p:nvSpPr>
          <p:cNvPr id="3" name="Title 2"/>
          <p:cNvSpPr>
            <a:spLocks noGrp="1"/>
          </p:cNvSpPr>
          <p:nvPr>
            <p:ph type="ctrTitle"/>
          </p:nvPr>
        </p:nvSpPr>
        <p:spPr/>
        <p:txBody>
          <a:bodyPr/>
          <a:lstStyle/>
          <a:p>
            <a:r>
              <a:rPr lang="en-US" dirty="0"/>
              <a:t>try-catch Statement(1/3)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grpSp>
        <p:nvGrpSpPr>
          <p:cNvPr id="7" name="Group 6"/>
          <p:cNvGrpSpPr/>
          <p:nvPr/>
        </p:nvGrpSpPr>
        <p:grpSpPr>
          <a:xfrm>
            <a:off x="815802" y="3717530"/>
            <a:ext cx="7757256" cy="1296294"/>
            <a:chOff x="936584" y="2262538"/>
            <a:chExt cx="7801727" cy="1351279"/>
          </a:xfrm>
        </p:grpSpPr>
        <p:pic>
          <p:nvPicPr>
            <p:cNvPr id="8" name="Picture 7"/>
            <p:cNvPicPr>
              <a:picLocks noChangeAspect="1"/>
            </p:cNvPicPr>
            <p:nvPr/>
          </p:nvPicPr>
          <p:blipFill rotWithShape="1">
            <a:blip r:embed="rId3"/>
            <a:srcRect t="71558" r="13339" b="1"/>
            <a:stretch/>
          </p:blipFill>
          <p:spPr>
            <a:xfrm>
              <a:off x="2700482" y="2515606"/>
              <a:ext cx="3606021" cy="1098211"/>
            </a:xfrm>
            <a:prstGeom prst="rect">
              <a:avLst/>
            </a:prstGeom>
          </p:spPr>
        </p:pic>
        <p:sp>
          <p:nvSpPr>
            <p:cNvPr id="9" name="Rectangle 8"/>
            <p:cNvSpPr/>
            <p:nvPr/>
          </p:nvSpPr>
          <p:spPr>
            <a:xfrm>
              <a:off x="6152272" y="2323107"/>
              <a:ext cx="2586039" cy="384998"/>
            </a:xfrm>
            <a:prstGeom prst="rect">
              <a:avLst/>
            </a:prstGeom>
          </p:spPr>
          <p:txBody>
            <a:bodyPr wrap="square">
              <a:spAutoFit/>
            </a:bodyPr>
            <a:lstStyle/>
            <a:p>
              <a:r>
                <a:rPr lang="en-US" b="1" dirty="0">
                  <a:solidFill>
                    <a:srgbClr val="FF0000"/>
                  </a:solidFill>
                  <a:latin typeface="Garamond" panose="02020404030301010803" pitchFamily="18" charset="0"/>
                </a:rPr>
                <a:t>catch–block parameter</a:t>
              </a:r>
            </a:p>
          </p:txBody>
        </p:sp>
        <p:cxnSp>
          <p:nvCxnSpPr>
            <p:cNvPr id="10" name="Curved Connector 9"/>
            <p:cNvCxnSpPr/>
            <p:nvPr/>
          </p:nvCxnSpPr>
          <p:spPr>
            <a:xfrm rot="10800000" flipV="1">
              <a:off x="5059279" y="2407256"/>
              <a:ext cx="1474468" cy="108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36584" y="2262538"/>
              <a:ext cx="1748793" cy="369332"/>
            </a:xfrm>
            <a:prstGeom prst="rect">
              <a:avLst/>
            </a:prstGeom>
          </p:spPr>
          <p:txBody>
            <a:bodyPr wrap="square">
              <a:spAutoFit/>
            </a:bodyPr>
            <a:lstStyle/>
            <a:p>
              <a:r>
                <a:rPr lang="en-US" b="1" dirty="0">
                  <a:solidFill>
                    <a:srgbClr val="FF0000"/>
                  </a:solidFill>
                  <a:latin typeface="Garamond" panose="02020404030301010803" pitchFamily="18" charset="0"/>
                </a:rPr>
                <a:t>Exception type</a:t>
              </a:r>
            </a:p>
          </p:txBody>
        </p:sp>
        <p:cxnSp>
          <p:nvCxnSpPr>
            <p:cNvPr id="12" name="Curved Connector 11"/>
            <p:cNvCxnSpPr/>
            <p:nvPr/>
          </p:nvCxnSpPr>
          <p:spPr>
            <a:xfrm>
              <a:off x="2473239" y="2407256"/>
              <a:ext cx="1447251" cy="108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5380074" y="5712857"/>
            <a:ext cx="3583173" cy="646331"/>
          </a:xfrm>
          <a:prstGeom prst="rect">
            <a:avLst/>
          </a:prstGeom>
        </p:spPr>
        <p:txBody>
          <a:bodyPr wrap="square">
            <a:spAutoFit/>
          </a:bodyPr>
          <a:lstStyle/>
          <a:p>
            <a:pPr algn="ctr"/>
            <a:r>
              <a:rPr lang="en-US" dirty="0"/>
              <a:t>Handle related exceptions polymorphically</a:t>
            </a:r>
          </a:p>
        </p:txBody>
      </p:sp>
      <p:sp>
        <p:nvSpPr>
          <p:cNvPr id="14" name="Rectangle 13"/>
          <p:cNvSpPr/>
          <p:nvPr/>
        </p:nvSpPr>
        <p:spPr>
          <a:xfrm>
            <a:off x="1902018" y="5999294"/>
            <a:ext cx="3214763" cy="369332"/>
          </a:xfrm>
          <a:prstGeom prst="rect">
            <a:avLst/>
          </a:prstGeom>
        </p:spPr>
        <p:txBody>
          <a:bodyPr wrap="square">
            <a:spAutoFit/>
          </a:bodyPr>
          <a:lstStyle/>
          <a:p>
            <a:pPr algn="ctr"/>
            <a:r>
              <a:rPr lang="en-US" b="1" dirty="0">
                <a:solidFill>
                  <a:srgbClr val="FF0000"/>
                </a:solidFill>
                <a:latin typeface="Garamond" panose="02020404030301010803" pitchFamily="18" charset="0"/>
              </a:rPr>
              <a:t>What do we call this feature?</a:t>
            </a:r>
          </a:p>
        </p:txBody>
      </p:sp>
    </p:spTree>
    <p:extLst>
      <p:ext uri="{BB962C8B-B14F-4D97-AF65-F5344CB8AC3E}">
        <p14:creationId xmlns:p14="http://schemas.microsoft.com/office/powerpoint/2010/main" val="14136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600" dirty="0"/>
              <a:t>When an exception occurs in a try block, the catch block that </a:t>
            </a:r>
            <a:r>
              <a:rPr lang="en-US" sz="2600" b="0" dirty="0"/>
              <a:t>executes</a:t>
            </a:r>
            <a:r>
              <a:rPr lang="en-US" sz="2600" dirty="0"/>
              <a:t> is the first one whose type matches the type of the exception that occurred.</a:t>
            </a:r>
          </a:p>
          <a:p>
            <a:endParaRPr lang="en-US" dirty="0"/>
          </a:p>
          <a:p>
            <a:endParaRPr lang="en-US" dirty="0"/>
          </a:p>
          <a:p>
            <a:endParaRPr lang="en-US" dirty="0"/>
          </a:p>
          <a:p>
            <a:endParaRPr lang="en-US" dirty="0"/>
          </a:p>
          <a:p>
            <a:pPr lvl="1"/>
            <a:r>
              <a:rPr lang="en-US" dirty="0"/>
              <a:t>Any remaining catch blocks in the try-catch statement are ignored.</a:t>
            </a:r>
          </a:p>
          <a:p>
            <a:pPr lvl="1"/>
            <a:r>
              <a:rPr lang="en-US" dirty="0"/>
              <a:t>When a catch block terminates, </a:t>
            </a:r>
          </a:p>
          <a:p>
            <a:pPr lvl="2"/>
            <a:r>
              <a:rPr lang="en-US" dirty="0"/>
              <a:t>Execution resumes at the first line of code after the t-catch block.</a:t>
            </a:r>
          </a:p>
          <a:p>
            <a:pPr lvl="1"/>
            <a:r>
              <a:rPr lang="en-US" dirty="0"/>
              <a:t>At least one </a:t>
            </a:r>
            <a:r>
              <a:rPr lang="en-US" dirty="0">
                <a:solidFill>
                  <a:schemeClr val="accent5"/>
                </a:solidFill>
              </a:rPr>
              <a:t>catch</a:t>
            </a:r>
            <a:r>
              <a:rPr lang="en-US" dirty="0"/>
              <a:t> block or a </a:t>
            </a:r>
            <a:r>
              <a:rPr lang="en-US" dirty="0">
                <a:solidFill>
                  <a:schemeClr val="accent5"/>
                </a:solidFill>
              </a:rPr>
              <a:t>finally</a:t>
            </a:r>
            <a:r>
              <a:rPr lang="en-US" dirty="0"/>
              <a:t> must immediately follow the try block.</a:t>
            </a:r>
          </a:p>
          <a:p>
            <a:endParaRPr lang="en-US" dirty="0"/>
          </a:p>
        </p:txBody>
      </p:sp>
      <p:sp>
        <p:nvSpPr>
          <p:cNvPr id="3" name="Title 2"/>
          <p:cNvSpPr>
            <a:spLocks noGrp="1"/>
          </p:cNvSpPr>
          <p:nvPr>
            <p:ph type="ctrTitle"/>
          </p:nvPr>
        </p:nvSpPr>
        <p:spPr/>
        <p:txBody>
          <a:bodyPr/>
          <a:lstStyle/>
          <a:p>
            <a:r>
              <a:rPr lang="en-US" dirty="0"/>
              <a:t>try-catch Statement(2/3)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pic>
        <p:nvPicPr>
          <p:cNvPr id="5" name="Picture 4"/>
          <p:cNvPicPr>
            <a:picLocks noChangeAspect="1"/>
          </p:cNvPicPr>
          <p:nvPr/>
        </p:nvPicPr>
        <p:blipFill>
          <a:blip r:embed="rId3"/>
          <a:stretch>
            <a:fillRect/>
          </a:stretch>
        </p:blipFill>
        <p:spPr>
          <a:xfrm>
            <a:off x="1393246" y="2164595"/>
            <a:ext cx="3999730" cy="1882226"/>
          </a:xfrm>
          <a:prstGeom prst="rect">
            <a:avLst/>
          </a:prstGeom>
        </p:spPr>
      </p:pic>
      <p:sp>
        <p:nvSpPr>
          <p:cNvPr id="6" name="TextBox 5"/>
          <p:cNvSpPr txBox="1"/>
          <p:nvPr/>
        </p:nvSpPr>
        <p:spPr>
          <a:xfrm>
            <a:off x="5681093" y="2346055"/>
            <a:ext cx="3052300" cy="1200329"/>
          </a:xfrm>
          <a:prstGeom prst="rect">
            <a:avLst/>
          </a:prstGeom>
          <a:noFill/>
        </p:spPr>
        <p:txBody>
          <a:bodyPr wrap="square" rtlCol="0">
            <a:spAutoFit/>
          </a:bodyPr>
          <a:lstStyle/>
          <a:p>
            <a:pPr algn="ctr"/>
            <a:r>
              <a:rPr lang="en-US" b="1" dirty="0">
                <a:latin typeface="Garamond" panose="02020404030301010803" pitchFamily="18" charset="0"/>
              </a:rPr>
              <a:t>Which catch block would be execute if we replace </a:t>
            </a:r>
            <a:r>
              <a:rPr lang="en-US" b="1" dirty="0" err="1">
                <a:solidFill>
                  <a:schemeClr val="accent5"/>
                </a:solidFill>
                <a:latin typeface="Garamond" panose="02020404030301010803" pitchFamily="18" charset="0"/>
              </a:rPr>
              <a:t>ArithmaticException</a:t>
            </a:r>
            <a:r>
              <a:rPr lang="en-US" b="1" dirty="0">
                <a:latin typeface="Garamond" panose="02020404030301010803" pitchFamily="18" charset="0"/>
              </a:rPr>
              <a:t> with </a:t>
            </a:r>
            <a:r>
              <a:rPr lang="en-US" b="1" dirty="0" err="1">
                <a:solidFill>
                  <a:schemeClr val="accent5"/>
                </a:solidFill>
                <a:latin typeface="Garamond" panose="02020404030301010803" pitchFamily="18" charset="0"/>
              </a:rPr>
              <a:t>IOException</a:t>
            </a:r>
            <a:r>
              <a:rPr lang="en-US" b="1" dirty="0">
                <a:latin typeface="Garamond" panose="02020404030301010803" pitchFamily="18" charset="0"/>
              </a:rPr>
              <a:t> ?</a:t>
            </a:r>
          </a:p>
        </p:txBody>
      </p:sp>
    </p:spTree>
    <p:extLst>
      <p:ext uri="{BB962C8B-B14F-4D97-AF65-F5344CB8AC3E}">
        <p14:creationId xmlns:p14="http://schemas.microsoft.com/office/powerpoint/2010/main" val="38469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order in which exceptions are specified in catch blocks is important.</a:t>
            </a:r>
          </a:p>
          <a:p>
            <a:r>
              <a:rPr lang="en-US" dirty="0"/>
              <a:t>A compile error will result if a catch block for a superclass type appears before a catch block for a subclass type. </a:t>
            </a:r>
          </a:p>
          <a:p>
            <a:endParaRPr lang="en-US" dirty="0"/>
          </a:p>
        </p:txBody>
      </p:sp>
      <p:sp>
        <p:nvSpPr>
          <p:cNvPr id="3" name="Title 2"/>
          <p:cNvSpPr>
            <a:spLocks noGrp="1"/>
          </p:cNvSpPr>
          <p:nvPr>
            <p:ph type="ctrTitle"/>
          </p:nvPr>
        </p:nvSpPr>
        <p:spPr/>
        <p:txBody>
          <a:bodyPr/>
          <a:lstStyle/>
          <a:p>
            <a:r>
              <a:rPr lang="en-US" dirty="0"/>
              <a:t>try-catch Statement(3/3)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pic>
        <p:nvPicPr>
          <p:cNvPr id="5" name="Picture 4"/>
          <p:cNvPicPr>
            <a:picLocks noChangeAspect="1"/>
          </p:cNvPicPr>
          <p:nvPr/>
        </p:nvPicPr>
        <p:blipFill>
          <a:blip r:embed="rId3"/>
          <a:stretch>
            <a:fillRect/>
          </a:stretch>
        </p:blipFill>
        <p:spPr>
          <a:xfrm>
            <a:off x="776634" y="3674508"/>
            <a:ext cx="7632857" cy="2623160"/>
          </a:xfrm>
          <a:prstGeom prst="rect">
            <a:avLst/>
          </a:prstGeom>
        </p:spPr>
      </p:pic>
      <p:sp>
        <p:nvSpPr>
          <p:cNvPr id="6" name="Rectangle 5"/>
          <p:cNvSpPr/>
          <p:nvPr/>
        </p:nvSpPr>
        <p:spPr>
          <a:xfrm>
            <a:off x="709970" y="2966838"/>
            <a:ext cx="3528311" cy="707886"/>
          </a:xfrm>
          <a:prstGeom prst="rect">
            <a:avLst/>
          </a:prstGeom>
        </p:spPr>
        <p:txBody>
          <a:bodyPr wrap="square">
            <a:spAutoFit/>
          </a:bodyPr>
          <a:lstStyle/>
          <a:p>
            <a:pPr algn="ctr"/>
            <a:r>
              <a:rPr lang="en-US" sz="2000" dirty="0">
                <a:latin typeface="Cambria Math" panose="02040503050406030204" pitchFamily="18" charset="0"/>
                <a:ea typeface="Cambria Math" panose="02040503050406030204" pitchFamily="18" charset="0"/>
              </a:rPr>
              <a:t>A </a:t>
            </a:r>
            <a:r>
              <a:rPr lang="en-US" sz="2000" dirty="0">
                <a:solidFill>
                  <a:srgbClr val="FF0000"/>
                </a:solidFill>
                <a:latin typeface="Cambria Math" panose="02040503050406030204" pitchFamily="18" charset="0"/>
                <a:ea typeface="Cambria Math" panose="02040503050406030204" pitchFamily="18" charset="0"/>
              </a:rPr>
              <a:t>superclass</a:t>
            </a:r>
            <a:r>
              <a:rPr lang="en-US" sz="2000" dirty="0">
                <a:latin typeface="Cambria Math" panose="02040503050406030204" pitchFamily="18" charset="0"/>
                <a:ea typeface="Cambria Math" panose="02040503050406030204" pitchFamily="18" charset="0"/>
              </a:rPr>
              <a:t> type appears before a </a:t>
            </a:r>
            <a:r>
              <a:rPr lang="en-US" sz="2000" dirty="0">
                <a:solidFill>
                  <a:schemeClr val="accent5"/>
                </a:solidFill>
                <a:latin typeface="Cambria Math" panose="02040503050406030204" pitchFamily="18" charset="0"/>
                <a:ea typeface="Cambria Math" panose="02040503050406030204" pitchFamily="18" charset="0"/>
              </a:rPr>
              <a:t>subclass</a:t>
            </a:r>
            <a:r>
              <a:rPr lang="en-US" sz="2000" dirty="0">
                <a:latin typeface="Cambria Math" panose="02040503050406030204" pitchFamily="18" charset="0"/>
                <a:ea typeface="Cambria Math" panose="02040503050406030204" pitchFamily="18" charset="0"/>
              </a:rPr>
              <a:t> type.</a:t>
            </a:r>
          </a:p>
        </p:txBody>
      </p:sp>
      <p:sp>
        <p:nvSpPr>
          <p:cNvPr id="7" name="Rectangle 6"/>
          <p:cNvSpPr/>
          <p:nvPr/>
        </p:nvSpPr>
        <p:spPr>
          <a:xfrm>
            <a:off x="4890976" y="2966838"/>
            <a:ext cx="3459432" cy="707886"/>
          </a:xfrm>
          <a:prstGeom prst="rect">
            <a:avLst/>
          </a:prstGeom>
        </p:spPr>
        <p:txBody>
          <a:bodyPr wrap="square">
            <a:spAutoFit/>
          </a:bodyPr>
          <a:lstStyle/>
          <a:p>
            <a:pPr algn="ctr"/>
            <a:r>
              <a:rPr lang="en-US" sz="2000" dirty="0">
                <a:latin typeface="Cambria Math" panose="02040503050406030204" pitchFamily="18" charset="0"/>
                <a:ea typeface="Cambria Math" panose="02040503050406030204" pitchFamily="18" charset="0"/>
              </a:rPr>
              <a:t>A </a:t>
            </a:r>
            <a:r>
              <a:rPr lang="en-US" sz="2000" dirty="0">
                <a:solidFill>
                  <a:schemeClr val="accent5"/>
                </a:solidFill>
                <a:latin typeface="Cambria Math" panose="02040503050406030204" pitchFamily="18" charset="0"/>
                <a:ea typeface="Cambria Math" panose="02040503050406030204" pitchFamily="18" charset="0"/>
              </a:rPr>
              <a:t>subclass</a:t>
            </a:r>
            <a:r>
              <a:rPr lang="en-US" sz="2000" dirty="0">
                <a:latin typeface="Cambria Math" panose="02040503050406030204" pitchFamily="18" charset="0"/>
                <a:ea typeface="Cambria Math" panose="02040503050406030204" pitchFamily="18" charset="0"/>
              </a:rPr>
              <a:t> type appears before a </a:t>
            </a:r>
            <a:r>
              <a:rPr lang="en-US" sz="2000" dirty="0">
                <a:solidFill>
                  <a:srgbClr val="FF0000"/>
                </a:solidFill>
                <a:latin typeface="Cambria Math" panose="02040503050406030204" pitchFamily="18" charset="0"/>
                <a:ea typeface="Cambria Math" panose="02040503050406030204" pitchFamily="18" charset="0"/>
              </a:rPr>
              <a:t>superclass</a:t>
            </a:r>
            <a:r>
              <a:rPr lang="en-US" sz="2000" dirty="0">
                <a:latin typeface="Cambria Math" panose="02040503050406030204" pitchFamily="18" charset="0"/>
                <a:ea typeface="Cambria Math" panose="02040503050406030204" pitchFamily="18" charset="0"/>
              </a:rPr>
              <a:t> type.</a:t>
            </a:r>
          </a:p>
        </p:txBody>
      </p:sp>
      <p:grpSp>
        <p:nvGrpSpPr>
          <p:cNvPr id="10" name="Group 9"/>
          <p:cNvGrpSpPr/>
          <p:nvPr/>
        </p:nvGrpSpPr>
        <p:grpSpPr>
          <a:xfrm>
            <a:off x="609682" y="3063764"/>
            <a:ext cx="7841014" cy="513818"/>
            <a:chOff x="1458904" y="5381515"/>
            <a:chExt cx="7841014" cy="513818"/>
          </a:xfrm>
        </p:grpSpPr>
        <p:sp>
          <p:nvSpPr>
            <p:cNvPr id="8" name="TextBox 7"/>
            <p:cNvSpPr txBox="1"/>
            <p:nvPr/>
          </p:nvSpPr>
          <p:spPr>
            <a:xfrm>
              <a:off x="1458904" y="5381515"/>
              <a:ext cx="333904" cy="461665"/>
            </a:xfrm>
            <a:prstGeom prst="rect">
              <a:avLst/>
            </a:prstGeom>
            <a:noFill/>
          </p:spPr>
          <p:txBody>
            <a:bodyPr wrap="square" rtlCol="0">
              <a:spAutoFit/>
            </a:bodyPr>
            <a:lstStyle/>
            <a:p>
              <a:r>
                <a:rPr lang="en-US" sz="2400" b="1" dirty="0">
                  <a:solidFill>
                    <a:srgbClr val="FF0000"/>
                  </a:solidFill>
                  <a:sym typeface="Symbol" panose="05050102010706020507" pitchFamily="18" charset="2"/>
                </a:rPr>
                <a:t></a:t>
              </a:r>
              <a:endParaRPr lang="en-US" sz="2400" b="1" dirty="0">
                <a:solidFill>
                  <a:srgbClr val="FF0000"/>
                </a:solidFill>
              </a:endParaRPr>
            </a:p>
          </p:txBody>
        </p:sp>
        <p:sp>
          <p:nvSpPr>
            <p:cNvPr id="9" name="TextBox 8"/>
            <p:cNvSpPr txBox="1"/>
            <p:nvPr/>
          </p:nvSpPr>
          <p:spPr>
            <a:xfrm>
              <a:off x="8948249" y="5433668"/>
              <a:ext cx="351669" cy="461665"/>
            </a:xfrm>
            <a:prstGeom prst="rect">
              <a:avLst/>
            </a:prstGeom>
            <a:noFill/>
          </p:spPr>
          <p:txBody>
            <a:bodyPr wrap="square" rtlCol="0">
              <a:spAutoFit/>
            </a:bodyPr>
            <a:lstStyle/>
            <a:p>
              <a:r>
                <a:rPr lang="en-US" sz="2400" b="1" dirty="0">
                  <a:solidFill>
                    <a:srgbClr val="00B050"/>
                  </a:solidFill>
                  <a:sym typeface="Symbol" panose="05050102010706020507" pitchFamily="18" charset="2"/>
                </a:rPr>
                <a:t></a:t>
              </a:r>
              <a:endParaRPr lang="en-US" sz="2400" b="1" dirty="0">
                <a:solidFill>
                  <a:srgbClr val="00B050"/>
                </a:solidFill>
              </a:endParaRPr>
            </a:p>
          </p:txBody>
        </p:sp>
      </p:grpSp>
    </p:spTree>
    <p:extLst>
      <p:ext uri="{BB962C8B-B14F-4D97-AF65-F5344CB8AC3E}">
        <p14:creationId xmlns:p14="http://schemas.microsoft.com/office/powerpoint/2010/main" val="235501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6"/>
            <a:ext cx="8543637" cy="2369014"/>
          </a:xfrm>
        </p:spPr>
        <p:txBody>
          <a:bodyPr>
            <a:normAutofit/>
          </a:bodyPr>
          <a:lstStyle/>
          <a:p>
            <a:r>
              <a:rPr lang="en-US" dirty="0"/>
              <a:t>Always executed regardless of whether an exception occurred or not.</a:t>
            </a:r>
          </a:p>
          <a:p>
            <a:r>
              <a:rPr lang="en-US" dirty="0"/>
              <a:t>Executes if a try-catch block exits by using a return statement.</a:t>
            </a:r>
          </a:p>
          <a:p>
            <a:r>
              <a:rPr lang="en-US" dirty="0"/>
              <a:t>Overrides the values returned by try-catch clause.</a:t>
            </a:r>
          </a:p>
        </p:txBody>
      </p:sp>
      <p:sp>
        <p:nvSpPr>
          <p:cNvPr id="3" name="Title 2"/>
          <p:cNvSpPr>
            <a:spLocks noGrp="1"/>
          </p:cNvSpPr>
          <p:nvPr>
            <p:ph type="ctrTitle"/>
          </p:nvPr>
        </p:nvSpPr>
        <p:spPr/>
        <p:txBody>
          <a:bodyPr/>
          <a:lstStyle/>
          <a:p>
            <a:r>
              <a:rPr lang="en-US" dirty="0"/>
              <a:t>The finally Clause(1/2)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sp>
        <p:nvSpPr>
          <p:cNvPr id="5" name="Rectangle 3"/>
          <p:cNvSpPr txBox="1">
            <a:spLocks noChangeArrowheads="1"/>
          </p:cNvSpPr>
          <p:nvPr/>
        </p:nvSpPr>
        <p:spPr>
          <a:xfrm>
            <a:off x="444843" y="3333185"/>
            <a:ext cx="2557849" cy="209761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Monotype Sorts"/>
              <a:buNone/>
            </a:pPr>
            <a:r>
              <a:rPr lang="en-US" altLang="en-US" sz="1600" b="0" dirty="0">
                <a:solidFill>
                  <a:schemeClr val="accent5"/>
                </a:solidFill>
                <a:latin typeface="Cambria" panose="02040503050406030204" pitchFamily="18" charset="0"/>
                <a:ea typeface="Cambria" panose="02040503050406030204" pitchFamily="18" charset="0"/>
              </a:rPr>
              <a:t>try</a:t>
            </a:r>
            <a:r>
              <a:rPr lang="en-US" altLang="en-US" sz="1600" b="0" dirty="0">
                <a:latin typeface="Cambria" panose="02040503050406030204" pitchFamily="18" charset="0"/>
                <a:ea typeface="Cambria" panose="02040503050406030204" pitchFamily="18" charset="0"/>
              </a:rPr>
              <a:t> {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  statements;</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a:t>
            </a:r>
          </a:p>
          <a:p>
            <a:pPr algn="just">
              <a:lnSpc>
                <a:spcPct val="90000"/>
              </a:lnSpc>
              <a:spcBef>
                <a:spcPct val="0"/>
              </a:spcBef>
              <a:buFont typeface="Monotype Sorts"/>
              <a:buNone/>
            </a:pPr>
            <a:r>
              <a:rPr lang="en-US" altLang="en-US" sz="1600" b="0" dirty="0">
                <a:solidFill>
                  <a:schemeClr val="accent5"/>
                </a:solidFill>
                <a:latin typeface="Cambria" panose="02040503050406030204" pitchFamily="18" charset="0"/>
                <a:ea typeface="Cambria" panose="02040503050406030204" pitchFamily="18" charset="0"/>
              </a:rPr>
              <a:t>catch(</a:t>
            </a:r>
            <a:r>
              <a:rPr lang="en-US" altLang="en-US" sz="1600" b="0" dirty="0" err="1">
                <a:solidFill>
                  <a:schemeClr val="accent5"/>
                </a:solidFill>
                <a:latin typeface="Cambria" panose="02040503050406030204" pitchFamily="18" charset="0"/>
                <a:ea typeface="Cambria" panose="02040503050406030204" pitchFamily="18" charset="0"/>
              </a:rPr>
              <a:t>ExceptionType</a:t>
            </a:r>
            <a:r>
              <a:rPr lang="en-US" altLang="en-US" sz="1600" b="0" dirty="0">
                <a:latin typeface="Cambria" panose="02040503050406030204" pitchFamily="18" charset="0"/>
                <a:ea typeface="Cambria" panose="02040503050406030204" pitchFamily="18" charset="0"/>
              </a:rPr>
              <a:t> ex) {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  handling ex;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a:t>
            </a:r>
          </a:p>
          <a:p>
            <a:pPr algn="just">
              <a:lnSpc>
                <a:spcPct val="90000"/>
              </a:lnSpc>
              <a:spcBef>
                <a:spcPct val="0"/>
              </a:spcBef>
              <a:buFont typeface="Monotype Sorts"/>
              <a:buNone/>
            </a:pPr>
            <a:r>
              <a:rPr lang="en-US" altLang="en-US" sz="1600" b="0" dirty="0">
                <a:solidFill>
                  <a:schemeClr val="accent5"/>
                </a:solidFill>
                <a:latin typeface="Cambria" panose="02040503050406030204" pitchFamily="18" charset="0"/>
                <a:ea typeface="Cambria" panose="02040503050406030204" pitchFamily="18" charset="0"/>
              </a:rPr>
              <a:t>finally</a:t>
            </a:r>
            <a:r>
              <a:rPr lang="en-US" altLang="en-US" sz="1600" b="0" dirty="0">
                <a:latin typeface="Cambria" panose="02040503050406030204" pitchFamily="18" charset="0"/>
                <a:ea typeface="Cambria" panose="02040503050406030204" pitchFamily="18" charset="0"/>
              </a:rPr>
              <a:t> {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  </a:t>
            </a:r>
            <a:r>
              <a:rPr lang="en-US" altLang="en-US" sz="1600" b="0" dirty="0" err="1">
                <a:latin typeface="Cambria" panose="02040503050406030204" pitchFamily="18" charset="0"/>
                <a:ea typeface="Cambria" panose="02040503050406030204" pitchFamily="18" charset="0"/>
              </a:rPr>
              <a:t>finalStatements</a:t>
            </a:r>
            <a:r>
              <a:rPr lang="en-US" altLang="en-US" sz="1600" b="0" dirty="0">
                <a:latin typeface="Cambria" panose="02040503050406030204" pitchFamily="18" charset="0"/>
                <a:ea typeface="Cambria" panose="02040503050406030204" pitchFamily="18" charset="0"/>
              </a:rPr>
              <a:t>;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a:t>
            </a:r>
          </a:p>
        </p:txBody>
      </p:sp>
      <p:sp>
        <p:nvSpPr>
          <p:cNvPr id="11" name="Rectangle 3"/>
          <p:cNvSpPr txBox="1">
            <a:spLocks noChangeArrowheads="1"/>
          </p:cNvSpPr>
          <p:nvPr/>
        </p:nvSpPr>
        <p:spPr>
          <a:xfrm>
            <a:off x="3087283" y="3645193"/>
            <a:ext cx="1744209" cy="147359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Monotype Sorts"/>
              <a:buNone/>
            </a:pPr>
            <a:r>
              <a:rPr lang="en-US" altLang="en-US" sz="1600" b="0" dirty="0">
                <a:solidFill>
                  <a:schemeClr val="accent5"/>
                </a:solidFill>
                <a:latin typeface="Cambria" panose="02040503050406030204" pitchFamily="18" charset="0"/>
                <a:ea typeface="Cambria" panose="02040503050406030204" pitchFamily="18" charset="0"/>
              </a:rPr>
              <a:t>try</a:t>
            </a:r>
            <a:r>
              <a:rPr lang="en-US" altLang="en-US" sz="1600" b="0" dirty="0">
                <a:latin typeface="Cambria" panose="02040503050406030204" pitchFamily="18" charset="0"/>
                <a:ea typeface="Cambria" panose="02040503050406030204" pitchFamily="18" charset="0"/>
              </a:rPr>
              <a:t> {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  statements;</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a:t>
            </a:r>
          </a:p>
          <a:p>
            <a:pPr algn="just">
              <a:lnSpc>
                <a:spcPct val="90000"/>
              </a:lnSpc>
              <a:spcBef>
                <a:spcPct val="0"/>
              </a:spcBef>
              <a:buFont typeface="Monotype Sorts"/>
              <a:buNone/>
            </a:pPr>
            <a:r>
              <a:rPr lang="en-US" altLang="en-US" sz="1600" b="0" dirty="0">
                <a:solidFill>
                  <a:schemeClr val="accent5"/>
                </a:solidFill>
                <a:latin typeface="Cambria" panose="02040503050406030204" pitchFamily="18" charset="0"/>
                <a:ea typeface="Cambria" panose="02040503050406030204" pitchFamily="18" charset="0"/>
              </a:rPr>
              <a:t>finally</a:t>
            </a:r>
            <a:r>
              <a:rPr lang="en-US" altLang="en-US" sz="1600" b="0" dirty="0">
                <a:latin typeface="Cambria" panose="02040503050406030204" pitchFamily="18" charset="0"/>
                <a:ea typeface="Cambria" panose="02040503050406030204" pitchFamily="18" charset="0"/>
              </a:rPr>
              <a:t> {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  </a:t>
            </a:r>
            <a:r>
              <a:rPr lang="en-US" altLang="en-US" sz="1600" b="0" dirty="0" err="1">
                <a:latin typeface="Cambria" panose="02040503050406030204" pitchFamily="18" charset="0"/>
                <a:ea typeface="Cambria" panose="02040503050406030204" pitchFamily="18" charset="0"/>
              </a:rPr>
              <a:t>finalStatements</a:t>
            </a:r>
            <a:r>
              <a:rPr lang="en-US" altLang="en-US" sz="1600" b="0" dirty="0">
                <a:latin typeface="Cambria" panose="02040503050406030204" pitchFamily="18" charset="0"/>
                <a:ea typeface="Cambria" panose="02040503050406030204" pitchFamily="18" charset="0"/>
              </a:rPr>
              <a:t>; </a:t>
            </a:r>
          </a:p>
          <a:p>
            <a:pPr algn="just">
              <a:lnSpc>
                <a:spcPct val="90000"/>
              </a:lnSpc>
              <a:spcBef>
                <a:spcPct val="0"/>
              </a:spcBef>
              <a:buFont typeface="Monotype Sorts"/>
              <a:buNone/>
            </a:pPr>
            <a:r>
              <a:rPr lang="en-US" altLang="en-US" sz="1600" b="0" dirty="0">
                <a:latin typeface="Cambria" panose="02040503050406030204" pitchFamily="18" charset="0"/>
                <a:ea typeface="Cambria" panose="02040503050406030204" pitchFamily="18" charset="0"/>
              </a:rPr>
              <a:t>}</a:t>
            </a:r>
          </a:p>
        </p:txBody>
      </p:sp>
      <p:pic>
        <p:nvPicPr>
          <p:cNvPr id="6" name="Picture 5"/>
          <p:cNvPicPr>
            <a:picLocks noChangeAspect="1"/>
          </p:cNvPicPr>
          <p:nvPr/>
        </p:nvPicPr>
        <p:blipFill>
          <a:blip r:embed="rId3"/>
          <a:stretch>
            <a:fillRect/>
          </a:stretch>
        </p:blipFill>
        <p:spPr>
          <a:xfrm>
            <a:off x="4972667" y="3082905"/>
            <a:ext cx="3913448" cy="2705416"/>
          </a:xfrm>
          <a:prstGeom prst="rect">
            <a:avLst/>
          </a:prstGeom>
        </p:spPr>
      </p:pic>
      <p:sp>
        <p:nvSpPr>
          <p:cNvPr id="7" name="Rectangle 6"/>
          <p:cNvSpPr/>
          <p:nvPr/>
        </p:nvSpPr>
        <p:spPr>
          <a:xfrm>
            <a:off x="6134480" y="5599186"/>
            <a:ext cx="2128776" cy="861774"/>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Welcome to ICS108</a:t>
            </a:r>
          </a:p>
          <a:p>
            <a:r>
              <a:rPr lang="en-US" sz="1600" dirty="0">
                <a:latin typeface="Cambria" panose="02040503050406030204" pitchFamily="18" charset="0"/>
                <a:ea typeface="Cambria" panose="02040503050406030204" pitchFamily="18" charset="0"/>
              </a:rPr>
              <a:t>Finally clause</a:t>
            </a:r>
          </a:p>
          <a:p>
            <a:r>
              <a:rPr lang="en-US" sz="1600" dirty="0">
                <a:latin typeface="Cambria" panose="02040503050406030204" pitchFamily="18" charset="0"/>
                <a:ea typeface="Cambria" panose="02040503050406030204" pitchFamily="18" charset="0"/>
              </a:rPr>
              <a:t>108</a:t>
            </a:r>
          </a:p>
        </p:txBody>
      </p:sp>
    </p:spTree>
    <p:extLst>
      <p:ext uri="{BB962C8B-B14F-4D97-AF65-F5344CB8AC3E}">
        <p14:creationId xmlns:p14="http://schemas.microsoft.com/office/powerpoint/2010/main" val="368465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finally Clause(2/2)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5" name="Rectangle 3"/>
          <p:cNvSpPr txBox="1">
            <a:spLocks noChangeArrowheads="1"/>
          </p:cNvSpPr>
          <p:nvPr/>
        </p:nvSpPr>
        <p:spPr>
          <a:xfrm>
            <a:off x="314469" y="1419048"/>
            <a:ext cx="3472877" cy="4549266"/>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Monotype Sorts"/>
              <a:buNone/>
            </a:pPr>
            <a:r>
              <a:rPr lang="en-US" altLang="en-US" sz="1800" b="0" dirty="0">
                <a:solidFill>
                  <a:schemeClr val="accent5"/>
                </a:solidFill>
                <a:latin typeface="Cambria Math" panose="02040503050406030204" pitchFamily="18" charset="0"/>
                <a:ea typeface="Cambria Math" panose="02040503050406030204" pitchFamily="18" charset="0"/>
              </a:rPr>
              <a:t>try</a:t>
            </a:r>
            <a:r>
              <a:rPr lang="en-US" altLang="en-US" sz="1800" b="0" dirty="0">
                <a:latin typeface="Cambria Math" panose="02040503050406030204" pitchFamily="18" charset="0"/>
                <a:ea typeface="Cambria Math" panose="02040503050406030204" pitchFamily="18" charset="0"/>
              </a:rPr>
              <a:t> {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statement1;</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statement2;</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a:t>
            </a:r>
          </a:p>
          <a:p>
            <a:pPr algn="just">
              <a:lnSpc>
                <a:spcPct val="90000"/>
              </a:lnSpc>
              <a:spcBef>
                <a:spcPct val="0"/>
              </a:spcBef>
              <a:buFont typeface="Monotype Sorts"/>
              <a:buNone/>
            </a:pPr>
            <a:r>
              <a:rPr lang="en-US" altLang="en-US" sz="1800" b="0" dirty="0">
                <a:solidFill>
                  <a:schemeClr val="accent5"/>
                </a:solidFill>
                <a:latin typeface="Cambria Math" panose="02040503050406030204" pitchFamily="18" charset="0"/>
                <a:ea typeface="Cambria Math" panose="02040503050406030204" pitchFamily="18" charset="0"/>
              </a:rPr>
              <a:t>catch(ExceptionType1</a:t>
            </a:r>
            <a:r>
              <a:rPr lang="en-US" altLang="en-US" sz="1800" b="0" dirty="0">
                <a:latin typeface="Cambria Math" panose="02040503050406030204" pitchFamily="18" charset="0"/>
                <a:ea typeface="Cambria Math" panose="02040503050406030204" pitchFamily="18" charset="0"/>
              </a:rPr>
              <a:t> ex1) {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handling ex1;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a:t>
            </a:r>
          </a:p>
          <a:p>
            <a:pPr algn="just">
              <a:lnSpc>
                <a:spcPct val="90000"/>
              </a:lnSpc>
              <a:spcBef>
                <a:spcPct val="0"/>
              </a:spcBef>
              <a:buFont typeface="Monotype Sorts"/>
              <a:buNone/>
            </a:pPr>
            <a:endParaRPr lang="en-US" altLang="en-US" sz="1800" b="0" dirty="0">
              <a:solidFill>
                <a:schemeClr val="accent5"/>
              </a:solidFill>
              <a:latin typeface="Cambria Math" panose="02040503050406030204" pitchFamily="18" charset="0"/>
              <a:ea typeface="Cambria Math" panose="02040503050406030204" pitchFamily="18" charset="0"/>
            </a:endParaRPr>
          </a:p>
          <a:p>
            <a:pPr algn="just">
              <a:lnSpc>
                <a:spcPct val="90000"/>
              </a:lnSpc>
              <a:spcBef>
                <a:spcPct val="0"/>
              </a:spcBef>
              <a:buFont typeface="Monotype Sorts"/>
              <a:buNone/>
            </a:pPr>
            <a:r>
              <a:rPr lang="en-US" altLang="en-US" sz="1800" b="0" dirty="0">
                <a:solidFill>
                  <a:schemeClr val="accent5"/>
                </a:solidFill>
                <a:latin typeface="Cambria Math" panose="02040503050406030204" pitchFamily="18" charset="0"/>
                <a:ea typeface="Cambria Math" panose="02040503050406030204" pitchFamily="18" charset="0"/>
              </a:rPr>
              <a:t>catch(ExceptionType2</a:t>
            </a:r>
            <a:r>
              <a:rPr lang="en-US" altLang="en-US" sz="1800" b="0" dirty="0">
                <a:latin typeface="Cambria Math" panose="02040503050406030204" pitchFamily="18" charset="0"/>
                <a:ea typeface="Cambria Math" panose="02040503050406030204" pitchFamily="18" charset="0"/>
              </a:rPr>
              <a:t> ex2) {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handling ex2;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throw ex;</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a:t>
            </a:r>
          </a:p>
          <a:p>
            <a:pPr algn="just">
              <a:lnSpc>
                <a:spcPct val="90000"/>
              </a:lnSpc>
              <a:spcBef>
                <a:spcPct val="0"/>
              </a:spcBef>
              <a:buFont typeface="Monotype Sorts"/>
              <a:buNone/>
            </a:pPr>
            <a:endParaRPr lang="en-US" altLang="en-US" sz="1800" b="0" dirty="0">
              <a:latin typeface="Cambria Math" panose="02040503050406030204" pitchFamily="18" charset="0"/>
              <a:ea typeface="Cambria Math" panose="02040503050406030204" pitchFamily="18" charset="0"/>
            </a:endParaRPr>
          </a:p>
          <a:p>
            <a:pPr algn="just">
              <a:lnSpc>
                <a:spcPct val="90000"/>
              </a:lnSpc>
              <a:spcBef>
                <a:spcPct val="0"/>
              </a:spcBef>
              <a:buFont typeface="Monotype Sorts"/>
              <a:buNone/>
            </a:pPr>
            <a:r>
              <a:rPr lang="en-US" altLang="en-US" sz="1800" b="0" dirty="0">
                <a:solidFill>
                  <a:schemeClr val="accent5"/>
                </a:solidFill>
                <a:latin typeface="Cambria Math" panose="02040503050406030204" pitchFamily="18" charset="0"/>
                <a:ea typeface="Cambria Math" panose="02040503050406030204" pitchFamily="18" charset="0"/>
              </a:rPr>
              <a:t>finally</a:t>
            </a:r>
            <a:r>
              <a:rPr lang="en-US" altLang="en-US" sz="1800" b="0" dirty="0">
                <a:latin typeface="Cambria Math" panose="02040503050406030204" pitchFamily="18" charset="0"/>
                <a:ea typeface="Cambria Math" panose="02040503050406030204" pitchFamily="18" charset="0"/>
              </a:rPr>
              <a:t> {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  </a:t>
            </a:r>
            <a:r>
              <a:rPr lang="en-US" altLang="en-US" sz="1800" b="0" dirty="0" err="1">
                <a:latin typeface="Cambria Math" panose="02040503050406030204" pitchFamily="18" charset="0"/>
                <a:ea typeface="Cambria Math" panose="02040503050406030204" pitchFamily="18" charset="0"/>
              </a:rPr>
              <a:t>finalStatement</a:t>
            </a:r>
            <a:r>
              <a:rPr lang="en-US" altLang="en-US" sz="1800" b="0" dirty="0">
                <a:latin typeface="Cambria Math" panose="02040503050406030204" pitchFamily="18" charset="0"/>
                <a:ea typeface="Cambria Math" panose="02040503050406030204" pitchFamily="18" charset="0"/>
              </a:rPr>
              <a:t>; </a:t>
            </a:r>
          </a:p>
          <a:p>
            <a:pPr algn="just">
              <a:lnSpc>
                <a:spcPct val="90000"/>
              </a:lnSpc>
              <a:spcBef>
                <a:spcPct val="0"/>
              </a:spcBef>
              <a:buFont typeface="Monotype Sorts"/>
              <a:buNone/>
            </a:pPr>
            <a:r>
              <a:rPr lang="en-US" altLang="en-US" sz="1800" b="0" dirty="0">
                <a:latin typeface="Cambria Math" panose="02040503050406030204" pitchFamily="18" charset="0"/>
                <a:ea typeface="Cambria Math" panose="02040503050406030204" pitchFamily="18" charset="0"/>
              </a:rPr>
              <a:t>}</a:t>
            </a:r>
          </a:p>
          <a:p>
            <a:pPr algn="just">
              <a:lnSpc>
                <a:spcPct val="90000"/>
              </a:lnSpc>
              <a:spcBef>
                <a:spcPct val="0"/>
              </a:spcBef>
              <a:buFont typeface="Monotype Sorts"/>
              <a:buNone/>
            </a:pPr>
            <a:endParaRPr lang="en-US" altLang="en-US" sz="1800" b="0" dirty="0">
              <a:latin typeface="Cambria Math" panose="02040503050406030204" pitchFamily="18" charset="0"/>
              <a:ea typeface="Cambria Math" panose="02040503050406030204" pitchFamily="18" charset="0"/>
            </a:endParaRPr>
          </a:p>
          <a:p>
            <a:pPr algn="just">
              <a:lnSpc>
                <a:spcPct val="90000"/>
              </a:lnSpc>
              <a:spcBef>
                <a:spcPct val="0"/>
              </a:spcBef>
              <a:buFont typeface="Monotype Sorts"/>
              <a:buNone/>
            </a:pPr>
            <a:r>
              <a:rPr lang="en-US" altLang="en-US" sz="1800" b="0" dirty="0" err="1">
                <a:latin typeface="Cambria Math" panose="02040503050406030204" pitchFamily="18" charset="0"/>
                <a:ea typeface="Cambria Math" panose="02040503050406030204" pitchFamily="18" charset="0"/>
              </a:rPr>
              <a:t>lastStatement</a:t>
            </a:r>
            <a:r>
              <a:rPr lang="en-US" altLang="en-US" sz="1800" b="0" dirty="0">
                <a:latin typeface="Cambria Math" panose="02040503050406030204" pitchFamily="18" charset="0"/>
                <a:ea typeface="Cambria Math" panose="02040503050406030204" pitchFamily="18" charset="0"/>
              </a:rPr>
              <a:t>;</a:t>
            </a:r>
          </a:p>
        </p:txBody>
      </p:sp>
      <p:sp>
        <p:nvSpPr>
          <p:cNvPr id="6" name="Rectangle 5"/>
          <p:cNvSpPr/>
          <p:nvPr/>
        </p:nvSpPr>
        <p:spPr>
          <a:xfrm>
            <a:off x="3978876" y="2316413"/>
            <a:ext cx="5023021" cy="1354217"/>
          </a:xfrm>
          <a:prstGeom prst="rect">
            <a:avLst/>
          </a:prstGeom>
        </p:spPr>
        <p:txBody>
          <a:bodyPr wrap="square">
            <a:spAutoFit/>
          </a:bodyPr>
          <a:lstStyle/>
          <a:p>
            <a:r>
              <a:rPr lang="en-US" sz="1400" b="1" dirty="0">
                <a:solidFill>
                  <a:srgbClr val="FF0000"/>
                </a:solidFill>
                <a:latin typeface="Garamond" panose="02020404030301010803" pitchFamily="18" charset="0"/>
              </a:rPr>
              <a:t>Exception of type </a:t>
            </a:r>
            <a:r>
              <a:rPr lang="en-US" altLang="en-US" sz="1400" dirty="0">
                <a:solidFill>
                  <a:schemeClr val="accent5"/>
                </a:solidFill>
                <a:latin typeface="Courier New" panose="02070309020205020404" pitchFamily="49" charset="0"/>
              </a:rPr>
              <a:t>ExceptionType1 </a:t>
            </a:r>
            <a:r>
              <a:rPr lang="en-US" sz="1400" b="1" dirty="0">
                <a:solidFill>
                  <a:srgbClr val="FF0000"/>
                </a:solidFill>
                <a:latin typeface="Garamond" panose="02020404030301010803" pitchFamily="18" charset="0"/>
              </a:rPr>
              <a:t>is thrown by statement1 </a:t>
            </a:r>
            <a:r>
              <a:rPr lang="en-US" sz="1600" b="1" dirty="0">
                <a:solidFill>
                  <a:srgbClr val="FF0000"/>
                </a:solidFill>
                <a:latin typeface="Garamond" panose="02020404030301010803" pitchFamily="18" charset="0"/>
                <a:sym typeface="Wingdings" panose="05000000000000000000" pitchFamily="2" charset="2"/>
              </a:rPr>
              <a:t></a:t>
            </a:r>
          </a:p>
          <a:p>
            <a:r>
              <a:rPr lang="en-US" altLang="en-US" sz="1600" b="1" dirty="0">
                <a:solidFill>
                  <a:srgbClr val="FF0000"/>
                </a:solidFill>
                <a:latin typeface="Garamond" panose="02020404030301010803" pitchFamily="18" charset="0"/>
                <a:sym typeface="Wingdings" panose="05000000000000000000" pitchFamily="2" charset="2"/>
              </a:rPr>
              <a:t>	</a:t>
            </a:r>
            <a:r>
              <a:rPr lang="en-US" altLang="en-US" sz="1200" b="1" dirty="0">
                <a:latin typeface="Courier New" panose="02070309020205020404" pitchFamily="49" charset="0"/>
              </a:rPr>
              <a:t>statement1 	    	  </a:t>
            </a:r>
          </a:p>
          <a:p>
            <a:r>
              <a:rPr lang="en-US" altLang="en-US" sz="1200" b="1" dirty="0">
                <a:latin typeface="Courier New" panose="02070309020205020404" pitchFamily="49" charset="0"/>
              </a:rPr>
              <a:t>     handling ex1</a:t>
            </a:r>
          </a:p>
          <a:p>
            <a:r>
              <a:rPr lang="en-US" sz="1200" b="1" dirty="0">
                <a:solidFill>
                  <a:srgbClr val="FF0000"/>
                </a:solidFill>
                <a:latin typeface="Courier New" panose="02070309020205020404" pitchFamily="49" charset="0"/>
              </a:rPr>
              <a:t>	</a:t>
            </a:r>
            <a:r>
              <a:rPr lang="en-US" altLang="en-US" sz="1200" b="1" dirty="0" err="1">
                <a:latin typeface="Courier New" panose="02070309020205020404" pitchFamily="49" charset="0"/>
              </a:rPr>
              <a:t>finalStatement</a:t>
            </a:r>
            <a:endParaRPr lang="en-US" altLang="en-US" sz="1200" b="1" dirty="0">
              <a:latin typeface="Courier New" panose="02070309020205020404" pitchFamily="49" charset="0"/>
            </a:endParaRPr>
          </a:p>
          <a:p>
            <a:r>
              <a:rPr lang="en-US" sz="1200" b="1" dirty="0">
                <a:latin typeface="Courier New" panose="02070309020205020404" pitchFamily="49" charset="0"/>
              </a:rPr>
              <a:t>     </a:t>
            </a:r>
            <a:r>
              <a:rPr lang="en-US" sz="1200" b="1" dirty="0" err="1">
                <a:latin typeface="Courier New" panose="02070309020205020404" pitchFamily="49" charset="0"/>
              </a:rPr>
              <a:t>lastStatement</a:t>
            </a:r>
            <a:endParaRPr lang="en-US" sz="1200" b="1" dirty="0">
              <a:latin typeface="Courier New" panose="02070309020205020404" pitchFamily="49" charset="0"/>
            </a:endParaRPr>
          </a:p>
        </p:txBody>
      </p:sp>
      <p:sp>
        <p:nvSpPr>
          <p:cNvPr id="8" name="Rectangle 7"/>
          <p:cNvSpPr/>
          <p:nvPr/>
        </p:nvSpPr>
        <p:spPr>
          <a:xfrm>
            <a:off x="4011851" y="1041966"/>
            <a:ext cx="4788066" cy="1200329"/>
          </a:xfrm>
          <a:prstGeom prst="rect">
            <a:avLst/>
          </a:prstGeom>
          <a:solidFill>
            <a:schemeClr val="bg1"/>
          </a:solidFill>
        </p:spPr>
        <p:txBody>
          <a:bodyPr wrap="square">
            <a:spAutoFit/>
          </a:bodyPr>
          <a:lstStyle/>
          <a:p>
            <a:r>
              <a:rPr lang="en-US" sz="1600" b="1" dirty="0">
                <a:solidFill>
                  <a:srgbClr val="FF0000"/>
                </a:solidFill>
                <a:latin typeface="Garamond" panose="02020404030301010803" pitchFamily="18" charset="0"/>
              </a:rPr>
              <a:t>No exceptions </a:t>
            </a:r>
            <a:r>
              <a:rPr lang="en-US" sz="1600" b="1" dirty="0">
                <a:solidFill>
                  <a:srgbClr val="FF0000"/>
                </a:solidFill>
                <a:latin typeface="Garamond" panose="02020404030301010803" pitchFamily="18" charset="0"/>
                <a:sym typeface="Wingdings" panose="05000000000000000000" pitchFamily="2" charset="2"/>
              </a:rPr>
              <a:t> </a:t>
            </a:r>
            <a:endParaRPr lang="en-US" sz="1600" b="1" dirty="0">
              <a:solidFill>
                <a:srgbClr val="FF0000"/>
              </a:solidFill>
              <a:latin typeface="Garamond" panose="02020404030301010803" pitchFamily="18" charset="0"/>
            </a:endParaRPr>
          </a:p>
          <a:p>
            <a:r>
              <a:rPr lang="en-US" sz="1600" b="1" dirty="0">
                <a:solidFill>
                  <a:srgbClr val="FF0000"/>
                </a:solidFill>
                <a:latin typeface="Garamond" panose="02020404030301010803" pitchFamily="18" charset="0"/>
              </a:rPr>
              <a:t>	</a:t>
            </a:r>
            <a:r>
              <a:rPr lang="en-US" altLang="en-US" sz="1200" b="1" dirty="0">
                <a:latin typeface="Courier New" panose="02070309020205020404" pitchFamily="49" charset="0"/>
              </a:rPr>
              <a:t>statement1</a:t>
            </a:r>
          </a:p>
          <a:p>
            <a:r>
              <a:rPr lang="en-US" sz="1600" b="1" dirty="0">
                <a:latin typeface="Garamond" panose="02020404030301010803" pitchFamily="18" charset="0"/>
              </a:rPr>
              <a:t>	</a:t>
            </a:r>
            <a:r>
              <a:rPr lang="en-US" altLang="en-US" sz="1200" b="1" dirty="0">
                <a:latin typeface="Courier New" panose="02070309020205020404" pitchFamily="49" charset="0"/>
              </a:rPr>
              <a:t>statement2</a:t>
            </a:r>
          </a:p>
          <a:p>
            <a:r>
              <a:rPr lang="en-US" altLang="en-US" sz="1200" b="1" dirty="0">
                <a:latin typeface="Courier New" panose="02070309020205020404" pitchFamily="49" charset="0"/>
              </a:rPr>
              <a:t>	</a:t>
            </a:r>
            <a:r>
              <a:rPr lang="en-US" altLang="en-US" sz="1200" b="1" dirty="0" err="1">
                <a:latin typeface="Courier New" panose="02070309020205020404" pitchFamily="49" charset="0"/>
              </a:rPr>
              <a:t>finalStatement</a:t>
            </a:r>
            <a:endParaRPr lang="en-US" altLang="en-US" sz="1200" b="1" dirty="0">
              <a:latin typeface="Courier New" panose="02070309020205020404" pitchFamily="49" charset="0"/>
            </a:endParaRPr>
          </a:p>
          <a:p>
            <a:r>
              <a:rPr lang="en-US" sz="1200" b="1" dirty="0">
                <a:latin typeface="Courier New" panose="02070309020205020404" pitchFamily="49" charset="0"/>
              </a:rPr>
              <a:t>    </a:t>
            </a:r>
            <a:r>
              <a:rPr lang="ar-SA" sz="1200" b="1" dirty="0">
                <a:latin typeface="Courier New" panose="02070309020205020404" pitchFamily="49" charset="0"/>
              </a:rPr>
              <a:t>  </a:t>
            </a:r>
            <a:r>
              <a:rPr lang="en-US" sz="1200" b="1" dirty="0" err="1">
                <a:latin typeface="Courier New" panose="02070309020205020404" pitchFamily="49" charset="0"/>
              </a:rPr>
              <a:t>lastStatement</a:t>
            </a:r>
            <a:endParaRPr lang="en-US" sz="1600" b="1" dirty="0">
              <a:latin typeface="Courier New" panose="02070309020205020404" pitchFamily="49" charset="0"/>
            </a:endParaRPr>
          </a:p>
        </p:txBody>
      </p:sp>
      <p:sp>
        <p:nvSpPr>
          <p:cNvPr id="9" name="Rectangle 8"/>
          <p:cNvSpPr/>
          <p:nvPr/>
        </p:nvSpPr>
        <p:spPr>
          <a:xfrm>
            <a:off x="3978875" y="3683193"/>
            <a:ext cx="5023021" cy="1384995"/>
          </a:xfrm>
          <a:prstGeom prst="rect">
            <a:avLst/>
          </a:prstGeom>
        </p:spPr>
        <p:txBody>
          <a:bodyPr wrap="square">
            <a:spAutoFit/>
          </a:bodyPr>
          <a:lstStyle/>
          <a:p>
            <a:r>
              <a:rPr lang="en-US" sz="1400" b="1" dirty="0">
                <a:solidFill>
                  <a:srgbClr val="FF0000"/>
                </a:solidFill>
                <a:latin typeface="Garamond" panose="02020404030301010803" pitchFamily="18" charset="0"/>
              </a:rPr>
              <a:t>Exception of type </a:t>
            </a:r>
            <a:r>
              <a:rPr lang="en-US" altLang="en-US" sz="1200" dirty="0">
                <a:solidFill>
                  <a:schemeClr val="accent5"/>
                </a:solidFill>
                <a:latin typeface="Courier New" panose="02070309020205020404" pitchFamily="49" charset="0"/>
              </a:rPr>
              <a:t>ExceptionType2</a:t>
            </a:r>
            <a:r>
              <a:rPr lang="en-US" altLang="en-US" sz="1400" dirty="0">
                <a:solidFill>
                  <a:schemeClr val="accent5"/>
                </a:solidFill>
                <a:latin typeface="Courier New" panose="02070309020205020404" pitchFamily="49" charset="0"/>
              </a:rPr>
              <a:t> </a:t>
            </a:r>
            <a:r>
              <a:rPr lang="en-US" sz="1400" b="1" dirty="0">
                <a:solidFill>
                  <a:srgbClr val="FF0000"/>
                </a:solidFill>
                <a:latin typeface="Garamond" panose="02020404030301010803" pitchFamily="18" charset="0"/>
              </a:rPr>
              <a:t>is thrown </a:t>
            </a:r>
            <a:r>
              <a:rPr lang="en-US" sz="1600" b="1" dirty="0">
                <a:solidFill>
                  <a:srgbClr val="FF0000"/>
                </a:solidFill>
                <a:latin typeface="Garamond" panose="02020404030301010803" pitchFamily="18" charset="0"/>
              </a:rPr>
              <a:t>by statement1 </a:t>
            </a:r>
            <a:r>
              <a:rPr lang="en-US" sz="1600" b="1" dirty="0">
                <a:solidFill>
                  <a:srgbClr val="FF0000"/>
                </a:solidFill>
                <a:latin typeface="Garamond" panose="02020404030301010803" pitchFamily="18" charset="0"/>
                <a:sym typeface="Wingdings" panose="05000000000000000000" pitchFamily="2" charset="2"/>
              </a:rPr>
              <a:t></a:t>
            </a:r>
          </a:p>
          <a:p>
            <a:r>
              <a:rPr lang="en-US" altLang="en-US" sz="1600" b="1" dirty="0">
                <a:solidFill>
                  <a:srgbClr val="FF0000"/>
                </a:solidFill>
                <a:latin typeface="Garamond" panose="02020404030301010803" pitchFamily="18" charset="0"/>
                <a:sym typeface="Wingdings" panose="05000000000000000000" pitchFamily="2" charset="2"/>
              </a:rPr>
              <a:t>	</a:t>
            </a:r>
            <a:r>
              <a:rPr lang="en-US" altLang="en-US" sz="1200" b="1" dirty="0">
                <a:latin typeface="Courier New" panose="02070309020205020404" pitchFamily="49" charset="0"/>
              </a:rPr>
              <a:t>statement1  </a:t>
            </a:r>
          </a:p>
          <a:p>
            <a:r>
              <a:rPr lang="en-US" altLang="en-US" sz="1200" b="1" dirty="0">
                <a:latin typeface="Courier New" panose="02070309020205020404" pitchFamily="49" charset="0"/>
              </a:rPr>
              <a:t> 	handling ex2; </a:t>
            </a:r>
          </a:p>
          <a:p>
            <a:r>
              <a:rPr lang="en-US" altLang="en-US" sz="1200" b="1" dirty="0">
                <a:latin typeface="Courier New" panose="02070309020205020404" pitchFamily="49" charset="0"/>
              </a:rPr>
              <a:t>	</a:t>
            </a:r>
            <a:r>
              <a:rPr lang="en-US" altLang="en-US" sz="1200" b="1" dirty="0" err="1">
                <a:latin typeface="Courier New" panose="02070309020205020404" pitchFamily="49" charset="0"/>
              </a:rPr>
              <a:t>finalStatement</a:t>
            </a:r>
            <a:endParaRPr lang="en-US" altLang="en-US" sz="1200" b="1" dirty="0">
              <a:latin typeface="Courier New" panose="02070309020205020404" pitchFamily="49" charset="0"/>
            </a:endParaRPr>
          </a:p>
          <a:p>
            <a:r>
              <a:rPr lang="en-US" sz="1200" b="1" dirty="0">
                <a:latin typeface="Courier New" panose="02070309020205020404" pitchFamily="49" charset="0"/>
              </a:rPr>
              <a:t>	</a:t>
            </a:r>
            <a:r>
              <a:rPr lang="en-US" altLang="en-US" sz="1200" b="1" dirty="0">
                <a:latin typeface="Courier New" panose="02070309020205020404" pitchFamily="49" charset="0"/>
              </a:rPr>
              <a:t>throw ex;</a:t>
            </a:r>
          </a:p>
        </p:txBody>
      </p:sp>
      <p:sp>
        <p:nvSpPr>
          <p:cNvPr id="10" name="Rectangle 9"/>
          <p:cNvSpPr/>
          <p:nvPr/>
        </p:nvSpPr>
        <p:spPr>
          <a:xfrm>
            <a:off x="4011851" y="5035776"/>
            <a:ext cx="4788066" cy="1384995"/>
          </a:xfrm>
          <a:prstGeom prst="rect">
            <a:avLst/>
          </a:prstGeom>
        </p:spPr>
        <p:txBody>
          <a:bodyPr wrap="square">
            <a:spAutoFit/>
          </a:bodyPr>
          <a:lstStyle/>
          <a:p>
            <a:r>
              <a:rPr lang="en-US" sz="1400" b="1" dirty="0">
                <a:solidFill>
                  <a:srgbClr val="FF0000"/>
                </a:solidFill>
                <a:latin typeface="Garamond" panose="02020404030301010803" pitchFamily="18" charset="0"/>
              </a:rPr>
              <a:t>Exception of type  neither </a:t>
            </a:r>
            <a:r>
              <a:rPr lang="en-US" altLang="en-US" sz="1200" dirty="0">
                <a:solidFill>
                  <a:schemeClr val="accent5"/>
                </a:solidFill>
                <a:latin typeface="Courier New" panose="02070309020205020404" pitchFamily="49" charset="0"/>
              </a:rPr>
              <a:t>ExceptionType1 </a:t>
            </a:r>
            <a:r>
              <a:rPr lang="en-US" altLang="en-US" sz="1200" dirty="0">
                <a:solidFill>
                  <a:srgbClr val="FF0000"/>
                </a:solidFill>
                <a:latin typeface="Courier New" panose="02070309020205020404" pitchFamily="49" charset="0"/>
              </a:rPr>
              <a:t>nor</a:t>
            </a:r>
            <a:r>
              <a:rPr lang="en-US" altLang="en-US" sz="1200" dirty="0">
                <a:solidFill>
                  <a:schemeClr val="accent5"/>
                </a:solidFill>
                <a:latin typeface="Courier New" panose="02070309020205020404" pitchFamily="49" charset="0"/>
              </a:rPr>
              <a:t> ExceptionType2</a:t>
            </a:r>
            <a:r>
              <a:rPr lang="en-US" altLang="en-US" sz="1400" dirty="0">
                <a:solidFill>
                  <a:schemeClr val="accent5"/>
                </a:solidFill>
                <a:latin typeface="Courier New" panose="02070309020205020404" pitchFamily="49" charset="0"/>
              </a:rPr>
              <a:t> </a:t>
            </a:r>
            <a:r>
              <a:rPr lang="en-US" sz="1400" b="1" dirty="0">
                <a:solidFill>
                  <a:srgbClr val="FF0000"/>
                </a:solidFill>
                <a:latin typeface="Garamond" panose="02020404030301010803" pitchFamily="18" charset="0"/>
              </a:rPr>
              <a:t>is thrown </a:t>
            </a:r>
            <a:r>
              <a:rPr lang="en-US" sz="1600" b="1" dirty="0">
                <a:solidFill>
                  <a:srgbClr val="FF0000"/>
                </a:solidFill>
                <a:latin typeface="Garamond" panose="02020404030301010803" pitchFamily="18" charset="0"/>
              </a:rPr>
              <a:t>by statement1 </a:t>
            </a:r>
            <a:r>
              <a:rPr lang="en-US" sz="1600" b="1" dirty="0">
                <a:solidFill>
                  <a:srgbClr val="FF0000"/>
                </a:solidFill>
                <a:latin typeface="Garamond" panose="02020404030301010803" pitchFamily="18" charset="0"/>
                <a:sym typeface="Wingdings" panose="05000000000000000000" pitchFamily="2" charset="2"/>
              </a:rPr>
              <a:t></a:t>
            </a:r>
          </a:p>
          <a:p>
            <a:r>
              <a:rPr lang="en-US" altLang="en-US" sz="1600" b="1" dirty="0">
                <a:solidFill>
                  <a:srgbClr val="FF0000"/>
                </a:solidFill>
                <a:latin typeface="Garamond" panose="02020404030301010803" pitchFamily="18" charset="0"/>
                <a:sym typeface="Wingdings" panose="05000000000000000000" pitchFamily="2" charset="2"/>
              </a:rPr>
              <a:t>	</a:t>
            </a:r>
            <a:r>
              <a:rPr lang="en-US" altLang="en-US" sz="1200" b="1" dirty="0">
                <a:latin typeface="Courier New" panose="02070309020205020404" pitchFamily="49" charset="0"/>
              </a:rPr>
              <a:t>statement1  </a:t>
            </a:r>
          </a:p>
          <a:p>
            <a:r>
              <a:rPr lang="en-US" altLang="en-US" sz="1200" b="1" dirty="0">
                <a:latin typeface="Courier New" panose="02070309020205020404" pitchFamily="49" charset="0"/>
              </a:rPr>
              <a:t> 	</a:t>
            </a:r>
            <a:r>
              <a:rPr lang="en-US" altLang="en-US" sz="1200" b="1" dirty="0" err="1">
                <a:latin typeface="Courier New" panose="02070309020205020404" pitchFamily="49" charset="0"/>
              </a:rPr>
              <a:t>finalStatement</a:t>
            </a:r>
            <a:endParaRPr lang="en-US" altLang="en-US" sz="1200" b="1" dirty="0">
              <a:latin typeface="Courier New" panose="02070309020205020404" pitchFamily="49" charset="0"/>
            </a:endParaRPr>
          </a:p>
          <a:p>
            <a:r>
              <a:rPr lang="en-US" sz="1200" b="1" dirty="0">
                <a:latin typeface="Courier New" panose="02070309020205020404" pitchFamily="49" charset="0"/>
              </a:rPr>
              <a:t>	a</a:t>
            </a:r>
            <a:r>
              <a:rPr lang="en-US" altLang="en-US" sz="1200" b="1" dirty="0">
                <a:latin typeface="Courier New" panose="02070309020205020404" pitchFamily="49" charset="0"/>
              </a:rPr>
              <a:t>nd then terminates because of an unhandled exception</a:t>
            </a:r>
          </a:p>
        </p:txBody>
      </p:sp>
    </p:spTree>
    <p:extLst>
      <p:ext uri="{BB962C8B-B14F-4D97-AF65-F5344CB8AC3E}">
        <p14:creationId xmlns:p14="http://schemas.microsoft.com/office/powerpoint/2010/main" val="423566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52914" y="1050328"/>
            <a:ext cx="1176617" cy="1176617"/>
          </a:xfrm>
        </p:spPr>
      </p:pic>
      <p:sp>
        <p:nvSpPr>
          <p:cNvPr id="3" name="Title 2"/>
          <p:cNvSpPr>
            <a:spLocks noGrp="1"/>
          </p:cNvSpPr>
          <p:nvPr>
            <p:ph type="ctrTitle"/>
          </p:nvPr>
        </p:nvSpPr>
        <p:spPr/>
        <p:txBody>
          <a:bodyPr/>
          <a:lstStyle/>
          <a:p>
            <a:r>
              <a:rPr lang="en-US" dirty="0"/>
              <a:t>Motivation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a:t>
            </a:fld>
            <a:endParaRPr lang="en-US"/>
          </a:p>
        </p:txBody>
      </p:sp>
      <p:pic>
        <p:nvPicPr>
          <p:cNvPr id="5" name="Picture 4"/>
          <p:cNvPicPr>
            <a:picLocks noChangeAspect="1"/>
          </p:cNvPicPr>
          <p:nvPr/>
        </p:nvPicPr>
        <p:blipFill rotWithShape="1">
          <a:blip r:embed="rId4"/>
          <a:srcRect t="51834"/>
          <a:stretch/>
        </p:blipFill>
        <p:spPr>
          <a:xfrm>
            <a:off x="1831976" y="1079985"/>
            <a:ext cx="5562600" cy="1146960"/>
          </a:xfrm>
          <a:prstGeom prst="rect">
            <a:avLst/>
          </a:prstGeom>
        </p:spPr>
      </p:pic>
      <p:sp>
        <p:nvSpPr>
          <p:cNvPr id="7" name="Rectangle 6"/>
          <p:cNvSpPr/>
          <p:nvPr/>
        </p:nvSpPr>
        <p:spPr>
          <a:xfrm>
            <a:off x="3109388" y="3772726"/>
            <a:ext cx="2925224" cy="461665"/>
          </a:xfrm>
          <a:prstGeom prst="rect">
            <a:avLst/>
          </a:prstGeom>
        </p:spPr>
        <p:txBody>
          <a:bodyPr wrap="none">
            <a:spAutoFit/>
          </a:bodyPr>
          <a:lstStyle/>
          <a:p>
            <a:r>
              <a:rPr lang="en-US" sz="2400" b="1" dirty="0">
                <a:solidFill>
                  <a:srgbClr val="FF0000"/>
                </a:solidFill>
                <a:latin typeface="Garamond" panose="02020404030301010803" pitchFamily="18" charset="0"/>
              </a:rPr>
              <a:t>What would happen?</a:t>
            </a:r>
          </a:p>
        </p:txBody>
      </p:sp>
      <p:pic>
        <p:nvPicPr>
          <p:cNvPr id="8" name="Picture 7"/>
          <p:cNvPicPr>
            <a:picLocks noChangeAspect="1"/>
          </p:cNvPicPr>
          <p:nvPr/>
        </p:nvPicPr>
        <p:blipFill rotWithShape="1">
          <a:blip r:embed="rId4"/>
          <a:srcRect b="52840"/>
          <a:stretch/>
        </p:blipFill>
        <p:spPr>
          <a:xfrm>
            <a:off x="1831976" y="2504278"/>
            <a:ext cx="5562600" cy="1122987"/>
          </a:xfrm>
          <a:prstGeom prst="rect">
            <a:avLst/>
          </a:prstGeom>
        </p:spPr>
      </p:pic>
      <p:sp>
        <p:nvSpPr>
          <p:cNvPr id="9" name="Rectangle 3"/>
          <p:cNvSpPr txBox="1">
            <a:spLocks noChangeArrowheads="1"/>
          </p:cNvSpPr>
          <p:nvPr/>
        </p:nvSpPr>
        <p:spPr>
          <a:xfrm>
            <a:off x="2066720" y="4483732"/>
            <a:ext cx="5010561" cy="4750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buFont typeface="Monotype Sorts"/>
              <a:buNone/>
            </a:pPr>
            <a:r>
              <a:rPr lang="en-US" altLang="en-US" dirty="0"/>
              <a:t>The program terminates abnormally. </a:t>
            </a:r>
          </a:p>
        </p:txBody>
      </p:sp>
      <p:sp>
        <p:nvSpPr>
          <p:cNvPr id="10" name="Rectangle 3"/>
          <p:cNvSpPr txBox="1">
            <a:spLocks noChangeArrowheads="1"/>
          </p:cNvSpPr>
          <p:nvPr/>
        </p:nvSpPr>
        <p:spPr>
          <a:xfrm>
            <a:off x="1039390" y="5293415"/>
            <a:ext cx="7065220" cy="8328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5000"/>
              </a:lnSpc>
              <a:buFont typeface="Monotype Sorts"/>
              <a:buNone/>
            </a:pPr>
            <a:r>
              <a:rPr lang="en-US" altLang="en-US" dirty="0"/>
              <a:t>How can you handle the runtime error so that the program can continue to run or terminate gracefully? </a:t>
            </a:r>
          </a:p>
        </p:txBody>
      </p:sp>
    </p:spTree>
    <p:extLst>
      <p:ext uri="{BB962C8B-B14F-4D97-AF65-F5344CB8AC3E}">
        <p14:creationId xmlns:p14="http://schemas.microsoft.com/office/powerpoint/2010/main" val="272740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0"/>
              </a:spcBef>
            </a:pPr>
            <a:r>
              <a:rPr lang="en-US" dirty="0"/>
              <a:t>Compiler enforces a </a:t>
            </a:r>
            <a:r>
              <a:rPr lang="en-US" dirty="0">
                <a:solidFill>
                  <a:schemeClr val="accent5"/>
                </a:solidFill>
              </a:rPr>
              <a:t>catch-or-declare requirement</a:t>
            </a:r>
            <a:r>
              <a:rPr lang="en-US" dirty="0"/>
              <a:t> for checked exceptions.</a:t>
            </a:r>
          </a:p>
          <a:p>
            <a:pPr lvl="1">
              <a:spcBef>
                <a:spcPts val="0"/>
              </a:spcBef>
            </a:pPr>
            <a:r>
              <a:rPr lang="en-US" dirty="0"/>
              <a:t>Either we will handle it within method.</a:t>
            </a:r>
          </a:p>
          <a:p>
            <a:pPr lvl="1">
              <a:spcBef>
                <a:spcPts val="0"/>
              </a:spcBef>
            </a:pPr>
            <a:r>
              <a:rPr lang="en-US" dirty="0"/>
              <a:t>Or we can pass it to the caller method to be handled there.</a:t>
            </a:r>
          </a:p>
        </p:txBody>
      </p:sp>
      <p:sp>
        <p:nvSpPr>
          <p:cNvPr id="3" name="Title 2"/>
          <p:cNvSpPr>
            <a:spLocks noGrp="1"/>
          </p:cNvSpPr>
          <p:nvPr>
            <p:ph type="ctrTitle"/>
          </p:nvPr>
        </p:nvSpPr>
        <p:spPr/>
        <p:txBody>
          <a:bodyPr/>
          <a:lstStyle/>
          <a:p>
            <a:r>
              <a:rPr lang="en-US" dirty="0"/>
              <a:t>Catch or Declare Checked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
        <p:nvSpPr>
          <p:cNvPr id="7" name="Rectangle 6"/>
          <p:cNvSpPr/>
          <p:nvPr/>
        </p:nvSpPr>
        <p:spPr>
          <a:xfrm>
            <a:off x="6101941" y="3534181"/>
            <a:ext cx="1162498" cy="369332"/>
          </a:xfrm>
          <a:prstGeom prst="rect">
            <a:avLst/>
          </a:prstGeom>
        </p:spPr>
        <p:txBody>
          <a:bodyPr wrap="none">
            <a:spAutoFit/>
          </a:bodyPr>
          <a:lstStyle/>
          <a:p>
            <a:r>
              <a:rPr lang="en-US" b="1" dirty="0">
                <a:solidFill>
                  <a:srgbClr val="FF0000"/>
                </a:solidFill>
                <a:latin typeface="Garamond" panose="02020404030301010803" pitchFamily="18" charset="0"/>
              </a:rPr>
              <a:t>Solution 1</a:t>
            </a:r>
          </a:p>
        </p:txBody>
      </p:sp>
      <p:sp>
        <p:nvSpPr>
          <p:cNvPr id="13" name="Rectangle 12"/>
          <p:cNvSpPr/>
          <p:nvPr/>
        </p:nvSpPr>
        <p:spPr>
          <a:xfrm>
            <a:off x="1744900" y="3519910"/>
            <a:ext cx="1162498" cy="369332"/>
          </a:xfrm>
          <a:prstGeom prst="rect">
            <a:avLst/>
          </a:prstGeom>
        </p:spPr>
        <p:txBody>
          <a:bodyPr wrap="none">
            <a:spAutoFit/>
          </a:bodyPr>
          <a:lstStyle/>
          <a:p>
            <a:r>
              <a:rPr lang="en-US" b="1" dirty="0">
                <a:solidFill>
                  <a:srgbClr val="FF0000"/>
                </a:solidFill>
                <a:latin typeface="Garamond" panose="02020404030301010803" pitchFamily="18" charset="0"/>
              </a:rPr>
              <a:t>Solution 2</a:t>
            </a:r>
          </a:p>
        </p:txBody>
      </p:sp>
      <p:grpSp>
        <p:nvGrpSpPr>
          <p:cNvPr id="17" name="Group 16">
            <a:extLst>
              <a:ext uri="{FF2B5EF4-FFF2-40B4-BE49-F238E27FC236}">
                <a16:creationId xmlns:a16="http://schemas.microsoft.com/office/drawing/2014/main" id="{D6BD5395-6BD1-40B1-B9C6-8CAD5189CDF7}"/>
              </a:ext>
            </a:extLst>
          </p:cNvPr>
          <p:cNvGrpSpPr/>
          <p:nvPr/>
        </p:nvGrpSpPr>
        <p:grpSpPr>
          <a:xfrm>
            <a:off x="885416" y="2579351"/>
            <a:ext cx="7180864" cy="893729"/>
            <a:chOff x="844141" y="1979865"/>
            <a:chExt cx="7180864" cy="893729"/>
          </a:xfrm>
        </p:grpSpPr>
        <p:sp>
          <p:nvSpPr>
            <p:cNvPr id="6" name="Rectangle 5"/>
            <p:cNvSpPr/>
            <p:nvPr/>
          </p:nvSpPr>
          <p:spPr>
            <a:xfrm>
              <a:off x="5727055" y="1987537"/>
              <a:ext cx="2297950" cy="584775"/>
            </a:xfrm>
            <a:prstGeom prst="rect">
              <a:avLst/>
            </a:prstGeom>
            <a:ln>
              <a:solidFill>
                <a:srgbClr val="FF0000"/>
              </a:solidFill>
            </a:ln>
          </p:spPr>
          <p:txBody>
            <a:bodyPr wrap="square">
              <a:spAutoFit/>
            </a:bodyPr>
            <a:lstStyle/>
            <a:p>
              <a:pPr algn="ctr"/>
              <a:r>
                <a:rPr lang="en-US" sz="1600" b="1" dirty="0">
                  <a:solidFill>
                    <a:srgbClr val="FF0000"/>
                  </a:solidFill>
                  <a:latin typeface="Garamond" panose="02020404030301010803" pitchFamily="18" charset="0"/>
                </a:rPr>
                <a:t>An error is thrown by the compiler</a:t>
              </a:r>
            </a:p>
          </p:txBody>
        </p:sp>
        <p:pic>
          <p:nvPicPr>
            <p:cNvPr id="5" name="Picture 4">
              <a:extLst>
                <a:ext uri="{FF2B5EF4-FFF2-40B4-BE49-F238E27FC236}">
                  <a16:creationId xmlns:a16="http://schemas.microsoft.com/office/drawing/2014/main" id="{FDA36547-724C-4A25-8BC4-D74440233BBF}"/>
                </a:ext>
              </a:extLst>
            </p:cNvPr>
            <p:cNvPicPr>
              <a:picLocks noChangeAspect="1"/>
            </p:cNvPicPr>
            <p:nvPr/>
          </p:nvPicPr>
          <p:blipFill>
            <a:blip r:embed="rId3"/>
            <a:stretch>
              <a:fillRect/>
            </a:stretch>
          </p:blipFill>
          <p:spPr>
            <a:xfrm>
              <a:off x="844141" y="1979865"/>
              <a:ext cx="4297680" cy="893729"/>
            </a:xfrm>
            <a:prstGeom prst="rect">
              <a:avLst/>
            </a:prstGeom>
          </p:spPr>
        </p:pic>
      </p:grpSp>
      <p:pic>
        <p:nvPicPr>
          <p:cNvPr id="10" name="Picture 9">
            <a:extLst>
              <a:ext uri="{FF2B5EF4-FFF2-40B4-BE49-F238E27FC236}">
                <a16:creationId xmlns:a16="http://schemas.microsoft.com/office/drawing/2014/main" id="{6D46810E-6BAF-4F02-9C7A-3BA5167CF7A1}"/>
              </a:ext>
            </a:extLst>
          </p:cNvPr>
          <p:cNvPicPr>
            <a:picLocks noChangeAspect="1"/>
          </p:cNvPicPr>
          <p:nvPr/>
        </p:nvPicPr>
        <p:blipFill>
          <a:blip r:embed="rId4"/>
          <a:stretch>
            <a:fillRect/>
          </a:stretch>
        </p:blipFill>
        <p:spPr>
          <a:xfrm>
            <a:off x="314469" y="3989971"/>
            <a:ext cx="4023360" cy="2489706"/>
          </a:xfrm>
          <a:prstGeom prst="rect">
            <a:avLst/>
          </a:prstGeom>
        </p:spPr>
      </p:pic>
      <p:pic>
        <p:nvPicPr>
          <p:cNvPr id="11" name="Picture 10">
            <a:extLst>
              <a:ext uri="{FF2B5EF4-FFF2-40B4-BE49-F238E27FC236}">
                <a16:creationId xmlns:a16="http://schemas.microsoft.com/office/drawing/2014/main" id="{25142203-70EA-482E-A0D4-ABB969D46CD8}"/>
              </a:ext>
            </a:extLst>
          </p:cNvPr>
          <p:cNvPicPr>
            <a:picLocks noChangeAspect="1"/>
          </p:cNvPicPr>
          <p:nvPr/>
        </p:nvPicPr>
        <p:blipFill>
          <a:blip r:embed="rId5"/>
          <a:stretch>
            <a:fillRect/>
          </a:stretch>
        </p:blipFill>
        <p:spPr>
          <a:xfrm>
            <a:off x="4964518" y="3989971"/>
            <a:ext cx="4023360" cy="2360105"/>
          </a:xfrm>
          <a:prstGeom prst="rect">
            <a:avLst/>
          </a:prstGeom>
        </p:spPr>
      </p:pic>
    </p:spTree>
    <p:extLst>
      <p:ext uri="{BB962C8B-B14F-4D97-AF65-F5344CB8AC3E}">
        <p14:creationId xmlns:p14="http://schemas.microsoft.com/office/powerpoint/2010/main" val="249951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a:solidFill>
                  <a:schemeClr val="accent5"/>
                </a:solidFill>
              </a:rPr>
              <a:t>throws</a:t>
            </a:r>
            <a:r>
              <a:rPr lang="en-US" dirty="0"/>
              <a:t> keyword in the method header is used to declare an exception in a method. </a:t>
            </a:r>
          </a:p>
          <a:p>
            <a:r>
              <a:rPr lang="en-US" dirty="0">
                <a:solidFill>
                  <a:schemeClr val="accent5"/>
                </a:solidFill>
              </a:rPr>
              <a:t>throws clause</a:t>
            </a:r>
            <a:r>
              <a:rPr lang="en-US" dirty="0"/>
              <a:t>: </a:t>
            </a:r>
          </a:p>
          <a:p>
            <a:pPr lvl="1"/>
            <a:r>
              <a:rPr lang="en-US" sz="2000" dirty="0"/>
              <a:t>Specifies the exceptions a method might throw if problems occur.</a:t>
            </a:r>
          </a:p>
          <a:p>
            <a:pPr lvl="1"/>
            <a:r>
              <a:rPr lang="en-US" sz="2000" dirty="0"/>
              <a:t>Must appear after the method’s parameters and before the body.</a:t>
            </a:r>
          </a:p>
          <a:p>
            <a:pPr lvl="1"/>
            <a:endParaRPr lang="en-US" sz="2000" dirty="0"/>
          </a:p>
          <a:p>
            <a:pPr lvl="1"/>
            <a:r>
              <a:rPr lang="en-US" sz="2000" dirty="0"/>
              <a:t>May contains a list of exceptions separated by comma.</a:t>
            </a:r>
          </a:p>
          <a:p>
            <a:pPr lvl="1"/>
            <a:endParaRPr lang="en-US" sz="2000" dirty="0"/>
          </a:p>
        </p:txBody>
      </p:sp>
      <p:sp>
        <p:nvSpPr>
          <p:cNvPr id="3" name="Title 2"/>
          <p:cNvSpPr>
            <a:spLocks noGrp="1"/>
          </p:cNvSpPr>
          <p:nvPr>
            <p:ph type="ctrTitle"/>
          </p:nvPr>
        </p:nvSpPr>
        <p:spPr/>
        <p:txBody>
          <a:bodyPr/>
          <a:lstStyle/>
          <a:p>
            <a:r>
              <a:rPr lang="en-US" dirty="0"/>
              <a:t>Declaring and Throwing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sp>
        <p:nvSpPr>
          <p:cNvPr id="5" name="Rectangle 4"/>
          <p:cNvSpPr/>
          <p:nvPr/>
        </p:nvSpPr>
        <p:spPr>
          <a:xfrm>
            <a:off x="1514959" y="4398263"/>
            <a:ext cx="7076280" cy="400110"/>
          </a:xfrm>
          <a:prstGeom prst="rect">
            <a:avLst/>
          </a:prstGeom>
        </p:spPr>
        <p:txBody>
          <a:bodyPr wrap="square">
            <a:spAutoFit/>
          </a:bodyPr>
          <a:lstStyle/>
          <a:p>
            <a:r>
              <a:rPr lang="en-US" sz="2000" dirty="0">
                <a:solidFill>
                  <a:schemeClr val="accent5"/>
                </a:solidFill>
                <a:latin typeface="Cambria Math" panose="02040503050406030204" pitchFamily="18" charset="0"/>
                <a:ea typeface="Cambria Math" panose="02040503050406030204" pitchFamily="18" charset="0"/>
              </a:rPr>
              <a:t>public void </a:t>
            </a:r>
            <a:r>
              <a:rPr lang="en-US" sz="2000" dirty="0" err="1">
                <a:latin typeface="Cambria Math" panose="02040503050406030204" pitchFamily="18" charset="0"/>
                <a:ea typeface="Cambria Math" panose="02040503050406030204" pitchFamily="18" charset="0"/>
              </a:rPr>
              <a:t>myMethod</a:t>
            </a:r>
            <a:r>
              <a:rPr lang="en-US" sz="2000" dirty="0">
                <a:latin typeface="Cambria Math" panose="02040503050406030204" pitchFamily="18" charset="0"/>
                <a:ea typeface="Cambria Math" panose="02040503050406030204" pitchFamily="18" charset="0"/>
              </a:rPr>
              <a:t>()  </a:t>
            </a:r>
            <a:r>
              <a:rPr lang="en-US" sz="2000" dirty="0">
                <a:solidFill>
                  <a:schemeClr val="accent5"/>
                </a:solidFill>
                <a:latin typeface="Cambria Math" panose="02040503050406030204" pitchFamily="18" charset="0"/>
                <a:ea typeface="Cambria Math" panose="02040503050406030204" pitchFamily="18" charset="0"/>
              </a:rPr>
              <a:t>throws</a:t>
            </a:r>
            <a:r>
              <a:rPr lang="en-US" sz="2000" dirty="0">
                <a:latin typeface="Cambria Math" panose="02040503050406030204" pitchFamily="18" charset="0"/>
                <a:ea typeface="Cambria Math" panose="02040503050406030204" pitchFamily="18" charset="0"/>
              </a:rPr>
              <a:t> </a:t>
            </a:r>
            <a:r>
              <a:rPr lang="en-US" sz="2000" dirty="0" err="1">
                <a:latin typeface="Cambria Math" panose="02040503050406030204" pitchFamily="18" charset="0"/>
                <a:ea typeface="Cambria Math" panose="02040503050406030204" pitchFamily="18" charset="0"/>
              </a:rPr>
              <a:t>IOException</a:t>
            </a:r>
            <a:r>
              <a:rPr lang="en-US" sz="2000" dirty="0">
                <a:latin typeface="Cambria Math" panose="02040503050406030204" pitchFamily="18" charset="0"/>
                <a:ea typeface="Cambria Math" panose="02040503050406030204" pitchFamily="18" charset="0"/>
              </a:rPr>
              <a:t>, </a:t>
            </a:r>
            <a:r>
              <a:rPr lang="en-US" sz="2000" dirty="0" err="1">
                <a:latin typeface="Cambria Math" panose="02040503050406030204" pitchFamily="18" charset="0"/>
                <a:ea typeface="Cambria Math" panose="02040503050406030204" pitchFamily="18" charset="0"/>
              </a:rPr>
              <a:t>OtherException</a:t>
            </a:r>
            <a:r>
              <a:rPr lang="en-US" sz="2000" dirty="0">
                <a:latin typeface="Cambria Math" panose="02040503050406030204" pitchFamily="18" charset="0"/>
                <a:ea typeface="Cambria Math" panose="02040503050406030204" pitchFamily="18" charset="0"/>
              </a:rPr>
              <a:t>{}</a:t>
            </a:r>
          </a:p>
        </p:txBody>
      </p:sp>
      <p:sp>
        <p:nvSpPr>
          <p:cNvPr id="6" name="Rectangle 5"/>
          <p:cNvSpPr/>
          <p:nvPr/>
        </p:nvSpPr>
        <p:spPr>
          <a:xfrm>
            <a:off x="1514959" y="3262027"/>
            <a:ext cx="5332409" cy="400110"/>
          </a:xfrm>
          <a:prstGeom prst="rect">
            <a:avLst/>
          </a:prstGeom>
        </p:spPr>
        <p:txBody>
          <a:bodyPr wrap="square">
            <a:spAutoFit/>
          </a:bodyPr>
          <a:lstStyle/>
          <a:p>
            <a:r>
              <a:rPr lang="en-US" sz="2000" dirty="0">
                <a:solidFill>
                  <a:schemeClr val="accent5"/>
                </a:solidFill>
                <a:latin typeface="Cambria Math" panose="02040503050406030204" pitchFamily="18" charset="0"/>
                <a:ea typeface="Cambria Math" panose="02040503050406030204" pitchFamily="18" charset="0"/>
              </a:rPr>
              <a:t>public void </a:t>
            </a:r>
            <a:r>
              <a:rPr lang="en-US" sz="2000" dirty="0" err="1">
                <a:latin typeface="Cambria Math" panose="02040503050406030204" pitchFamily="18" charset="0"/>
                <a:ea typeface="Cambria Math" panose="02040503050406030204" pitchFamily="18" charset="0"/>
              </a:rPr>
              <a:t>myMethod</a:t>
            </a:r>
            <a:r>
              <a:rPr lang="en-US" sz="2000" dirty="0">
                <a:latin typeface="Cambria Math" panose="02040503050406030204" pitchFamily="18" charset="0"/>
                <a:ea typeface="Cambria Math" panose="02040503050406030204" pitchFamily="18" charset="0"/>
              </a:rPr>
              <a:t>()  </a:t>
            </a:r>
            <a:r>
              <a:rPr lang="en-US" sz="2000" dirty="0">
                <a:solidFill>
                  <a:schemeClr val="accent5"/>
                </a:solidFill>
                <a:latin typeface="Cambria Math" panose="02040503050406030204" pitchFamily="18" charset="0"/>
                <a:ea typeface="Cambria Math" panose="02040503050406030204" pitchFamily="18" charset="0"/>
              </a:rPr>
              <a:t>throws</a:t>
            </a:r>
            <a:r>
              <a:rPr lang="en-US" sz="2000" dirty="0">
                <a:latin typeface="Cambria Math" panose="02040503050406030204" pitchFamily="18" charset="0"/>
                <a:ea typeface="Cambria Math" panose="02040503050406030204" pitchFamily="18" charset="0"/>
              </a:rPr>
              <a:t> </a:t>
            </a:r>
            <a:r>
              <a:rPr lang="en-US" sz="2000" dirty="0" err="1">
                <a:latin typeface="Cambria Math" panose="02040503050406030204" pitchFamily="18" charset="0"/>
                <a:ea typeface="Cambria Math" panose="02040503050406030204" pitchFamily="18" charset="0"/>
              </a:rPr>
              <a:t>IOException</a:t>
            </a:r>
            <a:r>
              <a:rPr lang="en-US" sz="2000" dirty="0">
                <a:latin typeface="Cambria Math" panose="02040503050406030204" pitchFamily="18" charset="0"/>
                <a:ea typeface="Cambria Math" panose="02040503050406030204" pitchFamily="18" charset="0"/>
              </a:rPr>
              <a:t>{}</a:t>
            </a:r>
          </a:p>
        </p:txBody>
      </p:sp>
      <p:sp>
        <p:nvSpPr>
          <p:cNvPr id="7" name="Rectangle 6"/>
          <p:cNvSpPr/>
          <p:nvPr/>
        </p:nvSpPr>
        <p:spPr>
          <a:xfrm>
            <a:off x="6762732" y="3278298"/>
            <a:ext cx="2272851" cy="523220"/>
          </a:xfrm>
          <a:prstGeom prst="rect">
            <a:avLst/>
          </a:prstGeom>
        </p:spPr>
        <p:txBody>
          <a:bodyPr wrap="square">
            <a:spAutoFit/>
          </a:bodyPr>
          <a:lstStyle/>
          <a:p>
            <a:pPr algn="ctr"/>
            <a:r>
              <a:rPr lang="en-US" sz="1400" dirty="0">
                <a:latin typeface="Cambria Math" panose="02040503050406030204" pitchFamily="18" charset="0"/>
                <a:ea typeface="Cambria Math" panose="02040503050406030204" pitchFamily="18" charset="0"/>
              </a:rPr>
              <a:t>Indicates </a:t>
            </a:r>
            <a:r>
              <a:rPr lang="en-US" sz="1400" dirty="0" err="1">
                <a:latin typeface="Cambria Math" panose="02040503050406030204" pitchFamily="18" charset="0"/>
                <a:ea typeface="Cambria Math" panose="02040503050406030204" pitchFamily="18" charset="0"/>
              </a:rPr>
              <a:t>myMethod</a:t>
            </a:r>
            <a:r>
              <a:rPr lang="en-US" sz="1400" dirty="0">
                <a:latin typeface="Cambria Math" panose="02040503050406030204" pitchFamily="18" charset="0"/>
                <a:ea typeface="Cambria Math" panose="02040503050406030204" pitchFamily="18" charset="0"/>
              </a:rPr>
              <a:t> might throw an </a:t>
            </a:r>
            <a:r>
              <a:rPr lang="en-US" sz="1400" dirty="0" err="1">
                <a:latin typeface="Cambria Math" panose="02040503050406030204" pitchFamily="18" charset="0"/>
                <a:ea typeface="Cambria Math" panose="02040503050406030204" pitchFamily="18" charset="0"/>
              </a:rPr>
              <a:t>IOException</a:t>
            </a:r>
            <a:endParaRPr lang="en-US" sz="1400" dirty="0">
              <a:latin typeface="Cambria Math" panose="02040503050406030204" pitchFamily="18" charset="0"/>
              <a:ea typeface="Cambria Math" panose="02040503050406030204" pitchFamily="18" charset="0"/>
            </a:endParaRPr>
          </a:p>
        </p:txBody>
      </p:sp>
      <p:cxnSp>
        <p:nvCxnSpPr>
          <p:cNvPr id="8" name="Curved Connector 7"/>
          <p:cNvCxnSpPr>
            <a:endCxn id="7" idx="2"/>
          </p:cNvCxnSpPr>
          <p:nvPr/>
        </p:nvCxnSpPr>
        <p:spPr>
          <a:xfrm>
            <a:off x="5053099" y="3621016"/>
            <a:ext cx="2846059" cy="180502"/>
          </a:xfrm>
          <a:prstGeom prst="curvedConnector4">
            <a:avLst>
              <a:gd name="adj1" fmla="val 30035"/>
              <a:gd name="adj2" fmla="val 114726"/>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1266568" y="5180556"/>
            <a:ext cx="6835441" cy="707886"/>
          </a:xfrm>
          <a:prstGeom prst="rect">
            <a:avLst/>
          </a:prstGeom>
        </p:spPr>
        <p:txBody>
          <a:bodyPr wrap="square">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If a method does not declare exceptions in the superclass, you cannot override it to declare exceptions in a subclass. </a:t>
            </a:r>
          </a:p>
        </p:txBody>
      </p:sp>
    </p:spTree>
    <p:extLst>
      <p:ext uri="{BB962C8B-B14F-4D97-AF65-F5344CB8AC3E}">
        <p14:creationId xmlns:p14="http://schemas.microsoft.com/office/powerpoint/2010/main" val="281178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888490"/>
            <a:ext cx="8543637" cy="1453419"/>
          </a:xfrm>
        </p:spPr>
        <p:txBody>
          <a:bodyPr>
            <a:normAutofit/>
          </a:bodyPr>
          <a:lstStyle/>
          <a:p>
            <a:r>
              <a:rPr lang="en-US" dirty="0"/>
              <a:t>When program detects an error. </a:t>
            </a:r>
          </a:p>
          <a:p>
            <a:pPr lvl="1">
              <a:spcBef>
                <a:spcPts val="0"/>
              </a:spcBef>
            </a:pPr>
            <a:r>
              <a:rPr lang="en-US" dirty="0"/>
              <a:t>Can create an instance of an appropriate exception type. </a:t>
            </a:r>
          </a:p>
          <a:p>
            <a:pPr lvl="1">
              <a:spcBef>
                <a:spcPts val="0"/>
              </a:spcBef>
            </a:pPr>
            <a:r>
              <a:rPr lang="en-US" dirty="0"/>
              <a:t>Throw that exception.</a:t>
            </a:r>
          </a:p>
        </p:txBody>
      </p:sp>
      <p:sp>
        <p:nvSpPr>
          <p:cNvPr id="3" name="Title 2"/>
          <p:cNvSpPr>
            <a:spLocks noGrp="1"/>
          </p:cNvSpPr>
          <p:nvPr>
            <p:ph type="ctrTitle"/>
          </p:nvPr>
        </p:nvSpPr>
        <p:spPr/>
        <p:txBody>
          <a:bodyPr/>
          <a:lstStyle/>
          <a:p>
            <a:r>
              <a:rPr lang="en-US" dirty="0"/>
              <a:t>Throwing Exceptions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sp>
        <p:nvSpPr>
          <p:cNvPr id="5" name="Rectangle 4"/>
          <p:cNvSpPr/>
          <p:nvPr/>
        </p:nvSpPr>
        <p:spPr>
          <a:xfrm>
            <a:off x="1052623" y="2096378"/>
            <a:ext cx="7187610" cy="923330"/>
          </a:xfrm>
          <a:prstGeom prst="rect">
            <a:avLst/>
          </a:prstGeom>
          <a:ln>
            <a:solidFill>
              <a:schemeClr val="tx1"/>
            </a:solidFill>
          </a:ln>
        </p:spPr>
        <p:txBody>
          <a:bodyPr wrap="square">
            <a:spAutoFit/>
          </a:bodyPr>
          <a:lstStyle/>
          <a:p>
            <a:pPr>
              <a:lnSpc>
                <a:spcPct val="150000"/>
              </a:lnSpc>
            </a:pPr>
            <a:r>
              <a:rPr lang="en-US" dirty="0">
                <a:latin typeface="Cambria Math" panose="02040503050406030204" pitchFamily="18" charset="0"/>
                <a:ea typeface="Cambria Math" panose="02040503050406030204" pitchFamily="18" charset="0"/>
              </a:rPr>
              <a:t>ArithmeticException ex = </a:t>
            </a:r>
            <a:r>
              <a:rPr lang="en-US" dirty="0">
                <a:solidFill>
                  <a:schemeClr val="accent5"/>
                </a:solidFill>
                <a:latin typeface="Cambria Math" panose="02040503050406030204" pitchFamily="18" charset="0"/>
                <a:ea typeface="Cambria Math" panose="02040503050406030204" pitchFamily="18" charset="0"/>
              </a:rPr>
              <a:t>new</a:t>
            </a:r>
            <a:r>
              <a:rPr lang="en-US" dirty="0">
                <a:latin typeface="Cambria Math" panose="02040503050406030204" pitchFamily="18" charset="0"/>
                <a:ea typeface="Cambria Math" panose="02040503050406030204" pitchFamily="18" charset="0"/>
              </a:rPr>
              <a:t> ArithmeticException(“</a:t>
            </a:r>
            <a:r>
              <a:rPr lang="en-US" dirty="0" err="1">
                <a:solidFill>
                  <a:schemeClr val="accent2"/>
                </a:solidFill>
                <a:latin typeface="Cambria Math" panose="02040503050406030204" pitchFamily="18" charset="0"/>
                <a:ea typeface="Cambria Math" panose="02040503050406030204" pitchFamily="18" charset="0"/>
              </a:rPr>
              <a:t>Divisionby</a:t>
            </a:r>
            <a:r>
              <a:rPr lang="en-US" dirty="0">
                <a:solidFill>
                  <a:schemeClr val="accent2"/>
                </a:solidFill>
                <a:latin typeface="Cambria Math" panose="02040503050406030204" pitchFamily="18" charset="0"/>
                <a:ea typeface="Cambria Math" panose="02040503050406030204" pitchFamily="18" charset="0"/>
              </a:rPr>
              <a:t> zero</a:t>
            </a:r>
            <a:r>
              <a:rPr lang="en-US" dirty="0">
                <a:latin typeface="Cambria Math" panose="02040503050406030204" pitchFamily="18" charset="0"/>
                <a:ea typeface="Cambria Math" panose="02040503050406030204" pitchFamily="18" charset="0"/>
              </a:rPr>
              <a:t>”);</a:t>
            </a:r>
          </a:p>
          <a:p>
            <a:pPr>
              <a:lnSpc>
                <a:spcPct val="150000"/>
              </a:lnSpc>
            </a:pPr>
            <a:r>
              <a:rPr lang="en-US" dirty="0">
                <a:solidFill>
                  <a:schemeClr val="accent5"/>
                </a:solidFill>
                <a:latin typeface="Cambria Math" panose="02040503050406030204" pitchFamily="18" charset="0"/>
                <a:ea typeface="Cambria Math" panose="02040503050406030204" pitchFamily="18" charset="0"/>
              </a:rPr>
              <a:t>throw</a:t>
            </a:r>
            <a:r>
              <a:rPr lang="en-US" dirty="0">
                <a:latin typeface="Cambria Math" panose="02040503050406030204" pitchFamily="18" charset="0"/>
                <a:ea typeface="Cambria Math" panose="02040503050406030204" pitchFamily="18" charset="0"/>
              </a:rPr>
              <a:t> ex;</a:t>
            </a:r>
          </a:p>
        </p:txBody>
      </p:sp>
      <p:sp>
        <p:nvSpPr>
          <p:cNvPr id="6" name="Rectangle 5"/>
          <p:cNvSpPr/>
          <p:nvPr/>
        </p:nvSpPr>
        <p:spPr>
          <a:xfrm>
            <a:off x="1917299" y="3093038"/>
            <a:ext cx="5309402" cy="646331"/>
          </a:xfrm>
          <a:prstGeom prst="rect">
            <a:avLst/>
          </a:prstGeom>
          <a:ln>
            <a:solidFill>
              <a:schemeClr val="tx1"/>
            </a:solidFill>
          </a:ln>
        </p:spPr>
        <p:txBody>
          <a:bodyPr wrap="none" anchor="ctr">
            <a:spAutoFit/>
          </a:bodyPr>
          <a:lstStyle/>
          <a:p>
            <a:pPr>
              <a:lnSpc>
                <a:spcPct val="200000"/>
              </a:lnSpc>
            </a:pPr>
            <a:r>
              <a:rPr lang="en-US" b="1" dirty="0">
                <a:solidFill>
                  <a:schemeClr val="accent5"/>
                </a:solidFill>
                <a:latin typeface="Garamond" panose="02020404030301010803" pitchFamily="18" charset="0"/>
              </a:rPr>
              <a:t>throw</a:t>
            </a:r>
            <a:r>
              <a:rPr lang="en-US" b="1" dirty="0">
                <a:latin typeface="Garamond" panose="02020404030301010803" pitchFamily="18" charset="0"/>
              </a:rPr>
              <a:t> </a:t>
            </a:r>
            <a:r>
              <a:rPr lang="en-US" b="1" dirty="0">
                <a:solidFill>
                  <a:schemeClr val="accent5"/>
                </a:solidFill>
                <a:latin typeface="Garamond" panose="02020404030301010803" pitchFamily="18" charset="0"/>
              </a:rPr>
              <a:t>new</a:t>
            </a:r>
            <a:r>
              <a:rPr lang="en-US" b="1" dirty="0">
                <a:latin typeface="Garamond" panose="02020404030301010803" pitchFamily="18" charset="0"/>
              </a:rPr>
              <a:t> ArithmeticException(“</a:t>
            </a:r>
            <a:r>
              <a:rPr lang="en-US" b="1" dirty="0" err="1">
                <a:solidFill>
                  <a:schemeClr val="accent2"/>
                </a:solidFill>
                <a:latin typeface="Garamond" panose="02020404030301010803" pitchFamily="18" charset="0"/>
              </a:rPr>
              <a:t>Divisionby</a:t>
            </a:r>
            <a:r>
              <a:rPr lang="en-US" b="1" dirty="0">
                <a:solidFill>
                  <a:schemeClr val="accent2"/>
                </a:solidFill>
                <a:latin typeface="Garamond" panose="02020404030301010803" pitchFamily="18" charset="0"/>
              </a:rPr>
              <a:t> zero</a:t>
            </a:r>
            <a:r>
              <a:rPr lang="en-US" b="1" dirty="0">
                <a:latin typeface="Garamond" panose="02020404030301010803" pitchFamily="18" charset="0"/>
              </a:rPr>
              <a:t>”);</a:t>
            </a:r>
          </a:p>
        </p:txBody>
      </p:sp>
      <p:sp>
        <p:nvSpPr>
          <p:cNvPr id="8" name="Rectangle 3"/>
          <p:cNvSpPr txBox="1">
            <a:spLocks noChangeArrowheads="1"/>
          </p:cNvSpPr>
          <p:nvPr/>
        </p:nvSpPr>
        <p:spPr>
          <a:xfrm>
            <a:off x="835535" y="3950923"/>
            <a:ext cx="7621786" cy="235306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Monotype Sorts" pitchFamily="2" charset="2"/>
              <a:buNone/>
              <a:defRPr/>
            </a:pPr>
            <a:r>
              <a:rPr lang="en-US"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Set a new radius */</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latin typeface="Times New Roman" panose="02020603050405020304" pitchFamily="18" charset="0"/>
                <a:cs typeface="Times New Roman" panose="02020603050405020304" pitchFamily="18" charset="0"/>
              </a:rPr>
              <a:t>public void </a:t>
            </a:r>
            <a:r>
              <a:rPr lang="en-US" sz="1800" b="0" dirty="0" err="1">
                <a:latin typeface="Times New Roman" panose="02020603050405020304" pitchFamily="18" charset="0"/>
                <a:cs typeface="Times New Roman" panose="02020603050405020304" pitchFamily="18" charset="0"/>
              </a:rPr>
              <a:t>setRadius</a:t>
            </a:r>
            <a:r>
              <a:rPr lang="en-US" sz="1800" b="0" dirty="0">
                <a:latin typeface="Times New Roman" panose="02020603050405020304" pitchFamily="18" charset="0"/>
                <a:cs typeface="Times New Roman" panose="02020603050405020304" pitchFamily="18" charset="0"/>
              </a:rPr>
              <a:t>(double </a:t>
            </a:r>
            <a:r>
              <a:rPr lang="en-US" sz="1800" b="0" dirty="0" err="1">
                <a:latin typeface="Times New Roman" panose="02020603050405020304" pitchFamily="18" charset="0"/>
                <a:cs typeface="Times New Roman" panose="02020603050405020304" pitchFamily="18" charset="0"/>
              </a:rPr>
              <a:t>newRadius</a:t>
            </a: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throws</a:t>
            </a:r>
            <a:r>
              <a:rPr lang="en-US" sz="1800" b="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1800" b="0"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IllegalArgumentException</a:t>
            </a:r>
            <a:r>
              <a:rPr lang="en-US" sz="1800" b="0" dirty="0">
                <a:latin typeface="Times New Roman" panose="02020603050405020304" pitchFamily="18" charset="0"/>
                <a:cs typeface="Times New Roman" panose="02020603050405020304" pitchFamily="18" charset="0"/>
              </a:rPr>
              <a:t> {</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latin typeface="Times New Roman" panose="02020603050405020304" pitchFamily="18" charset="0"/>
                <a:cs typeface="Times New Roman" panose="02020603050405020304" pitchFamily="18" charset="0"/>
              </a:rPr>
              <a:t>if</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newRadius</a:t>
            </a:r>
            <a:r>
              <a:rPr lang="en-US" sz="1800" b="0" dirty="0">
                <a:latin typeface="Times New Roman" panose="02020603050405020304" pitchFamily="18" charset="0"/>
                <a:cs typeface="Times New Roman" panose="02020603050405020304" pitchFamily="18" charset="0"/>
              </a:rPr>
              <a:t> &gt;= 0)</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radius =  </a:t>
            </a:r>
            <a:r>
              <a:rPr lang="en-US" sz="1800" b="0" dirty="0" err="1">
                <a:latin typeface="Times New Roman" panose="02020603050405020304" pitchFamily="18" charset="0"/>
                <a:cs typeface="Times New Roman" panose="02020603050405020304" pitchFamily="18" charset="0"/>
              </a:rPr>
              <a:t>newRadius</a:t>
            </a:r>
            <a:r>
              <a:rPr lang="en-US" sz="1800" b="0" dirty="0">
                <a:latin typeface="Times New Roman" panose="02020603050405020304" pitchFamily="18" charset="0"/>
                <a:cs typeface="Times New Roman" panose="02020603050405020304" pitchFamily="18" charset="0"/>
              </a:rPr>
              <a:t>;</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latin typeface="Times New Roman" panose="02020603050405020304" pitchFamily="18" charset="0"/>
                <a:cs typeface="Times New Roman" panose="02020603050405020304" pitchFamily="18" charset="0"/>
              </a:rPr>
              <a:t>else</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latin typeface="Times New Roman" panose="02020603050405020304" pitchFamily="18" charset="0"/>
                <a:cs typeface="Times New Roman" panose="02020603050405020304" pitchFamily="18" charset="0"/>
              </a:rPr>
              <a:t>throw</a:t>
            </a:r>
            <a:r>
              <a:rPr lang="en-US" sz="1800" b="0" dirty="0">
                <a:latin typeface="Times New Roman" panose="02020603050405020304" pitchFamily="18" charset="0"/>
                <a:cs typeface="Times New Roman" panose="02020603050405020304" pitchFamily="18" charset="0"/>
              </a:rPr>
              <a:t> </a:t>
            </a:r>
            <a:r>
              <a:rPr lang="en-US" sz="1800" b="0" dirty="0">
                <a:solidFill>
                  <a:schemeClr val="accent5"/>
                </a:solidFill>
                <a:latin typeface="Times New Roman" panose="02020603050405020304" pitchFamily="18" charset="0"/>
                <a:cs typeface="Times New Roman" panose="02020603050405020304" pitchFamily="18" charset="0"/>
              </a:rPr>
              <a:t>new</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IllegalArgumentException</a:t>
            </a:r>
            <a:r>
              <a:rPr lang="en-US" sz="1800" b="0" dirty="0">
                <a:latin typeface="Times New Roman" panose="02020603050405020304" pitchFamily="18" charset="0"/>
                <a:cs typeface="Times New Roman" panose="02020603050405020304" pitchFamily="18" charset="0"/>
              </a:rPr>
              <a:t>("Radius cannot be negative");</a:t>
            </a:r>
          </a:p>
          <a:p>
            <a:pPr>
              <a:spcBef>
                <a:spcPct val="0"/>
              </a:spcBef>
              <a:buFont typeface="Monotype Sorts" pitchFamily="2" charset="2"/>
              <a:buNone/>
              <a:defRPr/>
            </a:pPr>
            <a:r>
              <a:rPr lang="en-US" sz="1800" b="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9253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888490"/>
            <a:ext cx="8529348" cy="1098191"/>
          </a:xfrm>
        </p:spPr>
        <p:txBody>
          <a:bodyPr/>
          <a:lstStyle/>
          <a:p>
            <a:r>
              <a:rPr lang="en-US" dirty="0"/>
              <a:t>What is legal and illegal in the following code?</a:t>
            </a:r>
          </a:p>
        </p:txBody>
      </p:sp>
      <p:sp>
        <p:nvSpPr>
          <p:cNvPr id="3" name="Title 2"/>
          <p:cNvSpPr>
            <a:spLocks noGrp="1"/>
          </p:cNvSpPr>
          <p:nvPr>
            <p:ph type="ctrTitle"/>
          </p:nvPr>
        </p:nvSpPr>
        <p:spPr/>
        <p:txBody>
          <a:bodyPr/>
          <a:lstStyle/>
          <a:p>
            <a:r>
              <a:rPr lang="en-US" dirty="0"/>
              <a:t>Popup-Question(3)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sp>
        <p:nvSpPr>
          <p:cNvPr id="5" name="Rectangle 4"/>
          <p:cNvSpPr/>
          <p:nvPr/>
        </p:nvSpPr>
        <p:spPr>
          <a:xfrm>
            <a:off x="2073658" y="1638089"/>
            <a:ext cx="4996685" cy="4247317"/>
          </a:xfrm>
          <a:prstGeom prst="rect">
            <a:avLst/>
          </a:prstGeom>
        </p:spPr>
        <p:txBody>
          <a:bodyPr wrap="square">
            <a:spAutoFit/>
          </a:bodyPr>
          <a:lstStyle/>
          <a:p>
            <a:r>
              <a:rPr lang="en-US" dirty="0">
                <a:solidFill>
                  <a:schemeClr val="accent5"/>
                </a:solidFill>
                <a:latin typeface="Times New Roman" panose="02020603050405020304" pitchFamily="18" charset="0"/>
                <a:cs typeface="Times New Roman" panose="02020603050405020304" pitchFamily="18" charset="0"/>
              </a:rPr>
              <a:t>public static void </a:t>
            </a:r>
            <a:r>
              <a:rPr lang="en-US" dirty="0">
                <a:latin typeface="Times New Roman" panose="02020603050405020304" pitchFamily="18" charset="0"/>
                <a:cs typeface="Times New Roman" panose="02020603050405020304" pitchFamily="18" charset="0"/>
              </a:rPr>
              <a:t>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try {</a:t>
            </a:r>
          </a:p>
          <a:p>
            <a:r>
              <a:rPr lang="en-US" dirty="0">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list = </a:t>
            </a:r>
            <a:r>
              <a:rPr lang="en-US" dirty="0">
                <a:solidFill>
                  <a:schemeClr val="accent5"/>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int</a:t>
            </a:r>
            <a:r>
              <a:rPr lang="en-US" dirty="0">
                <a:solidFill>
                  <a:schemeClr val="accent5"/>
                </a:solidFill>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System.out.println("list[5] is " + list[5]);      </a:t>
            </a:r>
          </a:p>
          <a:p>
            <a:r>
              <a:rPr lang="en-US" dirty="0">
                <a:latin typeface="Times New Roman" panose="02020603050405020304" pitchFamily="18" charset="0"/>
                <a:cs typeface="Times New Roman" panose="02020603050405020304" pitchFamily="18" charset="0"/>
              </a:rPr>
              <a:t>    }   </a:t>
            </a:r>
          </a:p>
          <a:p>
            <a:r>
              <a:rPr lang="en-US" dirty="0">
                <a:solidFill>
                  <a:schemeClr val="accent5"/>
                </a:solidFill>
                <a:latin typeface="Times New Roman" panose="02020603050405020304" pitchFamily="18" charset="0"/>
                <a:cs typeface="Times New Roman" panose="02020603050405020304" pitchFamily="18" charset="0"/>
              </a:rPr>
              <a:t>    catch</a:t>
            </a:r>
            <a:r>
              <a:rPr lang="en-US" dirty="0">
                <a:latin typeface="Times New Roman" panose="02020603050405020304" pitchFamily="18" charset="0"/>
                <a:cs typeface="Times New Roman" panose="02020603050405020304" pitchFamily="18" charset="0"/>
              </a:rPr>
              <a:t> (ArithmeticException ex) {</a:t>
            </a:r>
          </a:p>
          <a:p>
            <a:r>
              <a:rPr lang="en-US" dirty="0">
                <a:latin typeface="Times New Roman" panose="02020603050405020304" pitchFamily="18" charset="0"/>
                <a:cs typeface="Times New Roman" panose="02020603050405020304" pitchFamily="18" charset="0"/>
              </a:rPr>
              <a:t>      System.out.println("</a:t>
            </a:r>
            <a:r>
              <a:rPr lang="en-US" dirty="0">
                <a:solidFill>
                  <a:schemeClr val="accent2"/>
                </a:solidFill>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(Exception ex) {   </a:t>
            </a:r>
          </a:p>
          <a:p>
            <a:r>
              <a:rPr lang="en-US" dirty="0">
                <a:latin typeface="Times New Roman" panose="02020603050405020304" pitchFamily="18" charset="0"/>
                <a:cs typeface="Times New Roman" panose="02020603050405020304" pitchFamily="18" charset="0"/>
              </a:rPr>
              <a:t>      System.out.println("</a:t>
            </a:r>
            <a:r>
              <a:rPr lang="en-US" dirty="0">
                <a:solidFill>
                  <a:schemeClr val="accent2"/>
                </a:solidFill>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(Runtime Exception ex) {</a:t>
            </a:r>
          </a:p>
          <a:p>
            <a:r>
              <a:rPr lang="en-US" dirty="0">
                <a:latin typeface="Times New Roman" panose="02020603050405020304" pitchFamily="18" charset="0"/>
                <a:cs typeface="Times New Roman" panose="02020603050405020304" pitchFamily="18" charset="0"/>
              </a:rPr>
              <a:t>      System.out.println("</a:t>
            </a:r>
            <a:r>
              <a:rPr lang="en-US" dirty="0">
                <a:solidFill>
                  <a:schemeClr val="accent2"/>
                </a:solidFill>
                <a:latin typeface="Times New Roman" panose="02020603050405020304" pitchFamily="18" charset="0"/>
                <a:cs typeface="Times New Roman" panose="02020603050405020304" pitchFamily="18" charset="0"/>
              </a:rPr>
              <a:t>Runtime</a:t>
            </a:r>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3790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displayed when running the following programs? </a:t>
            </a:r>
          </a:p>
        </p:txBody>
      </p:sp>
      <p:sp>
        <p:nvSpPr>
          <p:cNvPr id="3" name="Title 2"/>
          <p:cNvSpPr>
            <a:spLocks noGrp="1"/>
          </p:cNvSpPr>
          <p:nvPr>
            <p:ph type="ctrTitle"/>
          </p:nvPr>
        </p:nvSpPr>
        <p:spPr/>
        <p:txBody>
          <a:bodyPr/>
          <a:lstStyle/>
          <a:p>
            <a:r>
              <a:rPr lang="en-US" dirty="0"/>
              <a:t>Popup-Question(4)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132" y="1527814"/>
            <a:ext cx="4104908" cy="41954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27" y="2297705"/>
            <a:ext cx="3931166" cy="2655628"/>
          </a:xfrm>
          <a:prstGeom prst="rect">
            <a:avLst/>
          </a:prstGeom>
        </p:spPr>
      </p:pic>
    </p:spTree>
    <p:extLst>
      <p:ext uri="{BB962C8B-B14F-4D97-AF65-F5344CB8AC3E}">
        <p14:creationId xmlns:p14="http://schemas.microsoft.com/office/powerpoint/2010/main" val="118652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spcBef>
                <a:spcPts val="1200"/>
              </a:spcBef>
            </a:pPr>
            <a:r>
              <a:rPr lang="en-US" dirty="0"/>
              <a:t>Use Java predefined exception classes whenever possible. </a:t>
            </a:r>
          </a:p>
          <a:p>
            <a:pPr>
              <a:spcBef>
                <a:spcPts val="1200"/>
              </a:spcBef>
            </a:pPr>
            <a:r>
              <a:rPr lang="en-US" dirty="0"/>
              <a:t>You can create your own exception classes.</a:t>
            </a:r>
          </a:p>
          <a:p>
            <a:pPr>
              <a:spcBef>
                <a:spcPts val="1200"/>
              </a:spcBef>
            </a:pPr>
            <a:r>
              <a:rPr lang="en-US" dirty="0"/>
              <a:t>How two define custom exception:</a:t>
            </a:r>
          </a:p>
          <a:p>
            <a:pPr lvl="1"/>
            <a:r>
              <a:rPr lang="en-US" dirty="0"/>
              <a:t>Derive it from </a:t>
            </a:r>
            <a:r>
              <a:rPr lang="en-US" b="1" dirty="0">
                <a:solidFill>
                  <a:schemeClr val="accent5"/>
                </a:solidFill>
              </a:rPr>
              <a:t>Exception</a:t>
            </a:r>
            <a:r>
              <a:rPr lang="en-US" dirty="0"/>
              <a:t> or from a </a:t>
            </a:r>
            <a:r>
              <a:rPr lang="en-US" b="1" dirty="0">
                <a:solidFill>
                  <a:schemeClr val="accent5"/>
                </a:solidFill>
              </a:rPr>
              <a:t>subclass of Exception.</a:t>
            </a:r>
            <a:endParaRPr lang="en-US" dirty="0"/>
          </a:p>
          <a:p>
            <a:pPr lvl="1"/>
            <a:r>
              <a:rPr lang="en-US" dirty="0"/>
              <a:t>Define two constructors, a </a:t>
            </a:r>
            <a:r>
              <a:rPr lang="en-US" dirty="0">
                <a:solidFill>
                  <a:srgbClr val="FF0000"/>
                </a:solidFill>
              </a:rPr>
              <a:t>default constructor </a:t>
            </a:r>
            <a:r>
              <a:rPr lang="en-US" dirty="0"/>
              <a:t>and one that has </a:t>
            </a:r>
            <a:r>
              <a:rPr lang="en-US" dirty="0">
                <a:solidFill>
                  <a:srgbClr val="FF0000"/>
                </a:solidFill>
              </a:rPr>
              <a:t>a single String parameter</a:t>
            </a:r>
            <a:r>
              <a:rPr lang="en-US" dirty="0"/>
              <a:t>.</a:t>
            </a:r>
          </a:p>
          <a:p>
            <a:pPr lvl="1"/>
            <a:r>
              <a:rPr lang="en-US" dirty="0"/>
              <a:t>Start each constructor definition with a call to the constructor of the base class, using super.</a:t>
            </a:r>
          </a:p>
          <a:p>
            <a:pPr lvl="1"/>
            <a:r>
              <a:rPr lang="en-US" dirty="0"/>
              <a:t>It is legal to define other methods, most time you do not need that.</a:t>
            </a:r>
          </a:p>
          <a:p>
            <a:pPr>
              <a:spcBef>
                <a:spcPts val="1200"/>
              </a:spcBef>
            </a:pPr>
            <a:r>
              <a:rPr lang="en-US" dirty="0"/>
              <a:t>You should not declare an exception that extends </a:t>
            </a:r>
            <a:r>
              <a:rPr lang="en-US" dirty="0">
                <a:solidFill>
                  <a:srgbClr val="FF0000"/>
                </a:solidFill>
              </a:rPr>
              <a:t>Error class</a:t>
            </a:r>
            <a:r>
              <a:rPr lang="en-US" dirty="0"/>
              <a:t>. </a:t>
            </a:r>
          </a:p>
          <a:p>
            <a:pPr lvl="1"/>
            <a:r>
              <a:rPr lang="en-US" dirty="0"/>
              <a:t>When an exception of Error type occurs, your program would terminate.</a:t>
            </a:r>
          </a:p>
        </p:txBody>
      </p:sp>
      <p:sp>
        <p:nvSpPr>
          <p:cNvPr id="3" name="Title 2"/>
          <p:cNvSpPr>
            <a:spLocks noGrp="1"/>
          </p:cNvSpPr>
          <p:nvPr>
            <p:ph type="ctrTitle"/>
          </p:nvPr>
        </p:nvSpPr>
        <p:spPr/>
        <p:txBody>
          <a:bodyPr/>
          <a:lstStyle/>
          <a:p>
            <a:r>
              <a:rPr lang="en-US" altLang="en-US" dirty="0"/>
              <a:t>Defining Custom Exception Class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spTree>
    <p:extLst>
      <p:ext uri="{BB962C8B-B14F-4D97-AF65-F5344CB8AC3E}">
        <p14:creationId xmlns:p14="http://schemas.microsoft.com/office/powerpoint/2010/main" val="1071436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314469" y="958064"/>
            <a:ext cx="4001393" cy="5497626"/>
          </a:xfrm>
          <a:prstGeom prst="rect">
            <a:avLst/>
          </a:prstGeom>
          <a:ln>
            <a:solidFill>
              <a:schemeClr val="accent1"/>
            </a:solidFill>
          </a:ln>
        </p:spPr>
      </p:pic>
      <p:sp>
        <p:nvSpPr>
          <p:cNvPr id="3" name="Title 2"/>
          <p:cNvSpPr>
            <a:spLocks noGrp="1"/>
          </p:cNvSpPr>
          <p:nvPr>
            <p:ph type="ctrTitle"/>
          </p:nvPr>
        </p:nvSpPr>
        <p:spPr/>
        <p:txBody>
          <a:bodyPr/>
          <a:lstStyle/>
          <a:p>
            <a:r>
              <a:rPr lang="en-US" altLang="en-US" dirty="0"/>
              <a:t>Custom Exception: </a:t>
            </a:r>
            <a:r>
              <a:rPr lang="en-US" dirty="0"/>
              <a:t>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pic>
        <p:nvPicPr>
          <p:cNvPr id="6" name="Picture 5"/>
          <p:cNvPicPr>
            <a:picLocks noChangeAspect="1"/>
          </p:cNvPicPr>
          <p:nvPr/>
        </p:nvPicPr>
        <p:blipFill>
          <a:blip r:embed="rId4"/>
          <a:stretch>
            <a:fillRect/>
          </a:stretch>
        </p:blipFill>
        <p:spPr>
          <a:xfrm>
            <a:off x="4347760" y="958063"/>
            <a:ext cx="4754880" cy="2267594"/>
          </a:xfrm>
          <a:prstGeom prst="rect">
            <a:avLst/>
          </a:prstGeom>
          <a:ln>
            <a:solidFill>
              <a:schemeClr val="accent1"/>
            </a:solidFill>
          </a:ln>
        </p:spPr>
      </p:pic>
      <p:cxnSp>
        <p:nvCxnSpPr>
          <p:cNvPr id="13" name="Straight Connector 12"/>
          <p:cNvCxnSpPr/>
          <p:nvPr/>
        </p:nvCxnSpPr>
        <p:spPr>
          <a:xfrm>
            <a:off x="1127051" y="2700669"/>
            <a:ext cx="2041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396410" y="1906771"/>
            <a:ext cx="2041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1127050" y="4990217"/>
            <a:ext cx="2806997" cy="0"/>
          </a:xfrm>
          <a:prstGeom prst="line">
            <a:avLst/>
          </a:prstGeom>
        </p:spPr>
        <p:style>
          <a:lnRef idx="3">
            <a:schemeClr val="accent2"/>
          </a:lnRef>
          <a:fillRef idx="0">
            <a:schemeClr val="accent2"/>
          </a:fillRef>
          <a:effectRef idx="2">
            <a:schemeClr val="accent2"/>
          </a:effectRef>
          <a:fontRef idx="minor">
            <a:schemeClr val="tx1"/>
          </a:fontRef>
        </p:style>
      </p:cxnSp>
      <p:pic>
        <p:nvPicPr>
          <p:cNvPr id="18" name="Picture 17"/>
          <p:cNvPicPr>
            <a:picLocks noChangeAspect="1"/>
          </p:cNvPicPr>
          <p:nvPr/>
        </p:nvPicPr>
        <p:blipFill>
          <a:blip r:embed="rId5"/>
          <a:stretch>
            <a:fillRect/>
          </a:stretch>
        </p:blipFill>
        <p:spPr>
          <a:xfrm>
            <a:off x="4358393" y="3369365"/>
            <a:ext cx="4742638" cy="2971559"/>
          </a:xfrm>
          <a:prstGeom prst="rect">
            <a:avLst/>
          </a:prstGeom>
          <a:ln>
            <a:solidFill>
              <a:schemeClr val="accent1"/>
            </a:solidFill>
          </a:ln>
        </p:spPr>
      </p:pic>
    </p:spTree>
    <p:extLst>
      <p:ext uri="{BB962C8B-B14F-4D97-AF65-F5344CB8AC3E}">
        <p14:creationId xmlns:p14="http://schemas.microsoft.com/office/powerpoint/2010/main" val="1726986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Text I/O</a:t>
            </a:r>
            <a:endParaRPr lang="en-US" dirty="0"/>
          </a:p>
        </p:txBody>
      </p:sp>
    </p:spTree>
    <p:extLst>
      <p:ext uri="{BB962C8B-B14F-4D97-AF65-F5344CB8AC3E}">
        <p14:creationId xmlns:p14="http://schemas.microsoft.com/office/powerpoint/2010/main" val="58641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29349" cy="5179436"/>
          </a:xfrm>
        </p:spPr>
        <p:txBody>
          <a:bodyPr/>
          <a:lstStyle/>
          <a:p>
            <a:r>
              <a:rPr lang="en-US" dirty="0"/>
              <a:t>The </a:t>
            </a:r>
            <a:r>
              <a:rPr lang="en-US" dirty="0">
                <a:solidFill>
                  <a:schemeClr val="accent5"/>
                </a:solidFill>
              </a:rPr>
              <a:t>input</a:t>
            </a:r>
            <a:r>
              <a:rPr lang="en-US" dirty="0"/>
              <a:t> and </a:t>
            </a:r>
            <a:r>
              <a:rPr lang="en-US" dirty="0">
                <a:solidFill>
                  <a:srgbClr val="FF0000"/>
                </a:solidFill>
              </a:rPr>
              <a:t>output</a:t>
            </a:r>
            <a:r>
              <a:rPr lang="en-US" dirty="0"/>
              <a:t> operation that we have performed so far were done through </a:t>
            </a:r>
            <a:r>
              <a:rPr lang="en-US" dirty="0">
                <a:solidFill>
                  <a:schemeClr val="accent5"/>
                </a:solidFill>
              </a:rPr>
              <a:t>screen</a:t>
            </a:r>
            <a:r>
              <a:rPr lang="en-US" dirty="0"/>
              <a:t> and  </a:t>
            </a:r>
            <a:r>
              <a:rPr lang="en-US" dirty="0">
                <a:solidFill>
                  <a:srgbClr val="FF0000"/>
                </a:solidFill>
              </a:rPr>
              <a:t>keyboard</a:t>
            </a:r>
            <a:r>
              <a:rPr lang="en-US" dirty="0"/>
              <a:t> only.</a:t>
            </a:r>
          </a:p>
          <a:p>
            <a:pPr lvl="1"/>
            <a:r>
              <a:rPr lang="en-US" dirty="0"/>
              <a:t>Once we compile and run the program, we have to enter the input and the output is printed on the screen.</a:t>
            </a:r>
          </a:p>
          <a:p>
            <a:pPr lvl="1"/>
            <a:r>
              <a:rPr lang="en-US" dirty="0"/>
              <a:t>This output is not stored in the form of information anywhere in the system.</a:t>
            </a:r>
          </a:p>
          <a:p>
            <a:pPr lvl="1"/>
            <a:r>
              <a:rPr lang="en-US" dirty="0"/>
              <a:t>If you terminate the program, the output will be lost.</a:t>
            </a:r>
          </a:p>
          <a:p>
            <a:endParaRPr lang="en-US" dirty="0"/>
          </a:p>
          <a:p>
            <a:r>
              <a:rPr lang="en-US" dirty="0"/>
              <a:t>If we want to get the output of the program, it becomes a tedious task to run the same program multiple times. </a:t>
            </a:r>
          </a:p>
          <a:p>
            <a:endParaRPr lang="en-US" dirty="0"/>
          </a:p>
        </p:txBody>
      </p:sp>
      <p:sp>
        <p:nvSpPr>
          <p:cNvPr id="3" name="Title 2"/>
          <p:cNvSpPr>
            <a:spLocks noGrp="1"/>
          </p:cNvSpPr>
          <p:nvPr>
            <p:ph type="ctrTitle"/>
          </p:nvPr>
        </p:nvSpPr>
        <p:spPr/>
        <p:txBody>
          <a:bodyPr/>
          <a:lstStyle/>
          <a:p>
            <a:r>
              <a:rPr lang="en-US" dirty="0"/>
              <a:t>Motivation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2280" y="5179288"/>
            <a:ext cx="1176617" cy="1176617"/>
          </a:xfrm>
          <a:prstGeom prst="rect">
            <a:avLst/>
          </a:prstGeom>
        </p:spPr>
      </p:pic>
      <p:sp>
        <p:nvSpPr>
          <p:cNvPr id="7" name="Rectangle 6"/>
          <p:cNvSpPr/>
          <p:nvPr/>
        </p:nvSpPr>
        <p:spPr>
          <a:xfrm>
            <a:off x="458081" y="5542965"/>
            <a:ext cx="7246192" cy="707886"/>
          </a:xfrm>
          <a:prstGeom prst="rect">
            <a:avLst/>
          </a:prstGeom>
        </p:spPr>
        <p:txBody>
          <a:bodyPr wrap="square">
            <a:spAutoFit/>
          </a:bodyPr>
          <a:lstStyle/>
          <a:p>
            <a:pPr algn="ctr"/>
            <a:r>
              <a:rPr lang="en-US" sz="2000" b="1" dirty="0">
                <a:solidFill>
                  <a:srgbClr val="FF0000"/>
                </a:solidFill>
                <a:latin typeface="Garamond" panose="02020404030301010803" pitchFamily="18" charset="0"/>
              </a:rPr>
              <a:t>What do we have to do if we want to store the output produced for future references?</a:t>
            </a:r>
          </a:p>
        </p:txBody>
      </p:sp>
    </p:spTree>
    <p:extLst>
      <p:ext uri="{BB962C8B-B14F-4D97-AF65-F5344CB8AC3E}">
        <p14:creationId xmlns:p14="http://schemas.microsoft.com/office/powerpoint/2010/main" val="3461821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language provides the concept of file through which data can be stored on the disk or secondary storage devices.</a:t>
            </a:r>
          </a:p>
          <a:p>
            <a:r>
              <a:rPr lang="en-US" dirty="0"/>
              <a:t>The stored data can be read/written whenever required.</a:t>
            </a:r>
          </a:p>
          <a:p>
            <a:r>
              <a:rPr lang="en-US" dirty="0"/>
              <a:t>A computer file is used to store data in digital format.</a:t>
            </a:r>
          </a:p>
          <a:p>
            <a:pPr lvl="1"/>
            <a:r>
              <a:rPr lang="en-US" dirty="0"/>
              <a:t>Plain text, image data, or any other content.</a:t>
            </a:r>
          </a:p>
          <a:p>
            <a:r>
              <a:rPr lang="en-US" dirty="0"/>
              <a:t> Computer files can be organized inside different directories.</a:t>
            </a:r>
          </a:p>
          <a:p>
            <a:r>
              <a:rPr lang="en-US" dirty="0"/>
              <a:t>Files are used to keep digital data, whereas directories are used to keep files.</a:t>
            </a:r>
          </a:p>
          <a:p>
            <a:endParaRPr lang="en-US" dirty="0"/>
          </a:p>
        </p:txBody>
      </p:sp>
      <p:sp>
        <p:nvSpPr>
          <p:cNvPr id="3" name="Title 2"/>
          <p:cNvSpPr>
            <a:spLocks noGrp="1"/>
          </p:cNvSpPr>
          <p:nvPr>
            <p:ph type="ctrTitle"/>
          </p:nvPr>
        </p:nvSpPr>
        <p:spPr/>
        <p:txBody>
          <a:bodyPr/>
          <a:lstStyle/>
          <a:p>
            <a:r>
              <a:rPr lang="en-US" dirty="0"/>
              <a:t>Motivation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spTree>
    <p:extLst>
      <p:ext uri="{BB962C8B-B14F-4D97-AF65-F5344CB8AC3E}">
        <p14:creationId xmlns:p14="http://schemas.microsoft.com/office/powerpoint/2010/main" val="36632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To get an overview of </a:t>
            </a:r>
            <a:r>
              <a:rPr lang="en-US" dirty="0">
                <a:solidFill>
                  <a:srgbClr val="FF0000"/>
                </a:solidFill>
              </a:rPr>
              <a:t>exceptions </a:t>
            </a:r>
            <a:r>
              <a:rPr lang="en-US" dirty="0"/>
              <a:t>(§12.1).</a:t>
            </a:r>
          </a:p>
          <a:p>
            <a:r>
              <a:rPr lang="en-US" dirty="0"/>
              <a:t>To explore </a:t>
            </a:r>
            <a:r>
              <a:rPr lang="en-US" dirty="0">
                <a:solidFill>
                  <a:srgbClr val="FF0000"/>
                </a:solidFill>
              </a:rPr>
              <a:t>exception handling  </a:t>
            </a:r>
            <a:r>
              <a:rPr lang="en-US" dirty="0"/>
              <a:t>and its </a:t>
            </a:r>
            <a:r>
              <a:rPr lang="en-US" dirty="0">
                <a:solidFill>
                  <a:srgbClr val="FF0000"/>
                </a:solidFill>
              </a:rPr>
              <a:t>advantages </a:t>
            </a:r>
            <a:r>
              <a:rPr lang="en-US" altLang="en-US" dirty="0"/>
              <a:t>(§12.2).</a:t>
            </a:r>
            <a:endParaRPr lang="en-US" dirty="0">
              <a:solidFill>
                <a:srgbClr val="FF0000"/>
              </a:solidFill>
            </a:endParaRPr>
          </a:p>
          <a:p>
            <a:r>
              <a:rPr lang="en-US" dirty="0"/>
              <a:t>To understand </a:t>
            </a:r>
            <a:r>
              <a:rPr lang="en-US" dirty="0">
                <a:solidFill>
                  <a:srgbClr val="FF0000"/>
                </a:solidFill>
              </a:rPr>
              <a:t>the exception class hierarchy</a:t>
            </a:r>
            <a:r>
              <a:rPr lang="en-US" altLang="en-US" dirty="0"/>
              <a:t> (§12.3).</a:t>
            </a:r>
            <a:endParaRPr lang="en-US" dirty="0">
              <a:solidFill>
                <a:srgbClr val="FF0000"/>
              </a:solidFill>
            </a:endParaRPr>
          </a:p>
          <a:p>
            <a:pPr lvl="1"/>
            <a:r>
              <a:rPr lang="en-US" dirty="0"/>
              <a:t>To distinguish </a:t>
            </a:r>
            <a:r>
              <a:rPr lang="en-US" dirty="0">
                <a:solidFill>
                  <a:srgbClr val="FF0000"/>
                </a:solidFill>
              </a:rPr>
              <a:t>exception types</a:t>
            </a:r>
            <a:r>
              <a:rPr lang="en-US" dirty="0"/>
              <a:t>: </a:t>
            </a:r>
          </a:p>
          <a:p>
            <a:pPr lvl="2">
              <a:spcBef>
                <a:spcPts val="600"/>
              </a:spcBef>
            </a:pPr>
            <a:r>
              <a:rPr lang="en-US" dirty="0"/>
              <a:t>Error (fatal) vs. Exception (nonfatal).</a:t>
            </a:r>
          </a:p>
          <a:p>
            <a:pPr lvl="2">
              <a:spcBef>
                <a:spcPts val="600"/>
              </a:spcBef>
            </a:pPr>
            <a:r>
              <a:rPr lang="en-US" dirty="0"/>
              <a:t>checked vs. unchecked.</a:t>
            </a:r>
          </a:p>
          <a:p>
            <a:r>
              <a:rPr lang="en-US" dirty="0"/>
              <a:t>To </a:t>
            </a:r>
            <a:r>
              <a:rPr lang="en-US" dirty="0">
                <a:solidFill>
                  <a:srgbClr val="FF0000"/>
                </a:solidFill>
              </a:rPr>
              <a:t>declare/ throw/ catch </a:t>
            </a:r>
            <a:r>
              <a:rPr lang="en-US" dirty="0"/>
              <a:t>exceptions</a:t>
            </a:r>
            <a:r>
              <a:rPr lang="en-US" altLang="en-US" dirty="0"/>
              <a:t>(§12.4) - (§12.7).</a:t>
            </a:r>
          </a:p>
          <a:p>
            <a:r>
              <a:rPr lang="en-US" altLang="en-US" dirty="0"/>
              <a:t>To use </a:t>
            </a:r>
            <a:r>
              <a:rPr lang="en-US" altLang="en-US" dirty="0">
                <a:solidFill>
                  <a:srgbClr val="FF0000"/>
                </a:solidFill>
              </a:rPr>
              <a:t>finally</a:t>
            </a:r>
            <a:r>
              <a:rPr lang="en-US" altLang="en-US" dirty="0"/>
              <a:t> block(§12.5).</a:t>
            </a:r>
          </a:p>
          <a:p>
            <a:r>
              <a:rPr lang="en-US" altLang="en-US" dirty="0"/>
              <a:t>To create </a:t>
            </a:r>
            <a:r>
              <a:rPr lang="en-US" altLang="en-US" dirty="0">
                <a:solidFill>
                  <a:srgbClr val="FF0000"/>
                </a:solidFill>
              </a:rPr>
              <a:t>user-defined</a:t>
            </a:r>
            <a:r>
              <a:rPr lang="en-US" altLang="en-US" dirty="0"/>
              <a:t> exceptions (§12.9).</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3</a:t>
            </a:fld>
            <a:endParaRPr lang="en-US"/>
          </a:p>
        </p:txBody>
      </p:sp>
    </p:spTree>
    <p:extLst>
      <p:ext uri="{BB962C8B-B14F-4D97-AF65-F5344CB8AC3E}">
        <p14:creationId xmlns:p14="http://schemas.microsoft.com/office/powerpoint/2010/main" val="2971906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ts val="1800"/>
              </a:spcBef>
            </a:pPr>
            <a:r>
              <a:rPr lang="en-US" altLang="en-US" dirty="0"/>
              <a:t>To use the </a:t>
            </a:r>
            <a:r>
              <a:rPr lang="en-US" altLang="en-US" dirty="0">
                <a:solidFill>
                  <a:srgbClr val="FF0000"/>
                </a:solidFill>
              </a:rPr>
              <a:t>File class </a:t>
            </a:r>
            <a:r>
              <a:rPr lang="en-US" altLang="en-US" dirty="0"/>
              <a:t>to discover file/directory properties, to delete and rename files/directories, and to create directories (§12.10).</a:t>
            </a:r>
          </a:p>
          <a:p>
            <a:pPr>
              <a:spcBef>
                <a:spcPts val="1800"/>
              </a:spcBef>
            </a:pPr>
            <a:r>
              <a:rPr lang="en-US" altLang="en-US" dirty="0"/>
              <a:t>To </a:t>
            </a:r>
            <a:r>
              <a:rPr lang="en-US" altLang="en-US" dirty="0">
                <a:solidFill>
                  <a:srgbClr val="FF0000"/>
                </a:solidFill>
              </a:rPr>
              <a:t>write data </a:t>
            </a:r>
            <a:r>
              <a:rPr lang="en-US" altLang="en-US" dirty="0"/>
              <a:t>to a file using the </a:t>
            </a:r>
            <a:r>
              <a:rPr lang="en-US" altLang="en-US" dirty="0" err="1">
                <a:solidFill>
                  <a:srgbClr val="FF0000"/>
                </a:solidFill>
              </a:rPr>
              <a:t>PrintWriter</a:t>
            </a:r>
            <a:r>
              <a:rPr lang="en-US" altLang="en-US" dirty="0"/>
              <a:t> class (§12.11.1-2).</a:t>
            </a:r>
          </a:p>
          <a:p>
            <a:pPr>
              <a:spcBef>
                <a:spcPts val="1800"/>
              </a:spcBef>
            </a:pPr>
            <a:r>
              <a:rPr lang="en-US" altLang="en-US" dirty="0"/>
              <a:t>To </a:t>
            </a:r>
            <a:r>
              <a:rPr lang="en-US" altLang="en-US" dirty="0">
                <a:solidFill>
                  <a:srgbClr val="FF0000"/>
                </a:solidFill>
              </a:rPr>
              <a:t>read data </a:t>
            </a:r>
            <a:r>
              <a:rPr lang="en-US" altLang="en-US" dirty="0"/>
              <a:t>from a file using the </a:t>
            </a:r>
            <a:r>
              <a:rPr lang="en-US" altLang="en-US" dirty="0">
                <a:solidFill>
                  <a:srgbClr val="FF0000"/>
                </a:solidFill>
              </a:rPr>
              <a:t>Scanner class</a:t>
            </a:r>
            <a:r>
              <a:rPr lang="en-US" altLang="en-US" dirty="0"/>
              <a:t>. (§12.11.3-4).</a:t>
            </a:r>
          </a:p>
          <a:p>
            <a:pPr>
              <a:spcBef>
                <a:spcPts val="1800"/>
              </a:spcBef>
            </a:pPr>
            <a:r>
              <a:rPr lang="en-US" altLang="en-US" dirty="0"/>
              <a:t>To develop </a:t>
            </a:r>
            <a:r>
              <a:rPr lang="en-US" altLang="en-US" dirty="0">
                <a:solidFill>
                  <a:srgbClr val="FF0000"/>
                </a:solidFill>
              </a:rPr>
              <a:t>programs</a:t>
            </a:r>
            <a:r>
              <a:rPr lang="en-US" altLang="en-US" dirty="0"/>
              <a:t> that </a:t>
            </a:r>
            <a:r>
              <a:rPr lang="en-US" altLang="en-US" dirty="0">
                <a:solidFill>
                  <a:srgbClr val="FF0000"/>
                </a:solidFill>
              </a:rPr>
              <a:t>manipulate text files</a:t>
            </a:r>
            <a:r>
              <a:rPr lang="en-US" altLang="en-US" dirty="0"/>
              <a:t>. (§12.11.5).</a:t>
            </a:r>
          </a:p>
          <a:p>
            <a:pPr>
              <a:spcBef>
                <a:spcPts val="1800"/>
              </a:spcBef>
            </a:pPr>
            <a:r>
              <a:rPr lang="en-US" altLang="en-US" dirty="0"/>
              <a:t>To </a:t>
            </a:r>
            <a:r>
              <a:rPr lang="en-US" altLang="en-US" dirty="0">
                <a:solidFill>
                  <a:srgbClr val="FF0000"/>
                </a:solidFill>
              </a:rPr>
              <a:t>read</a:t>
            </a:r>
            <a:r>
              <a:rPr lang="en-US" altLang="en-US" dirty="0"/>
              <a:t> data from the </a:t>
            </a:r>
            <a:r>
              <a:rPr lang="en-US" altLang="en-US" dirty="0">
                <a:solidFill>
                  <a:srgbClr val="FF0000"/>
                </a:solidFill>
              </a:rPr>
              <a:t>Web </a:t>
            </a:r>
            <a:r>
              <a:rPr lang="en-US" altLang="en-US" dirty="0"/>
              <a:t>(§12.12) and (§12.13) .</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30</a:t>
            </a:fld>
            <a:endParaRPr lang="en-US"/>
          </a:p>
        </p:txBody>
      </p:sp>
    </p:spTree>
    <p:extLst>
      <p:ext uri="{BB962C8B-B14F-4D97-AF65-F5344CB8AC3E}">
        <p14:creationId xmlns:p14="http://schemas.microsoft.com/office/powerpoint/2010/main" val="339486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894" y="940714"/>
            <a:ext cx="8557925" cy="743361"/>
          </a:xfrm>
        </p:spPr>
        <p:txBody>
          <a:bodyPr>
            <a:normAutofit fontScale="92500"/>
          </a:bodyPr>
          <a:lstStyle/>
          <a:p>
            <a:r>
              <a:rPr lang="en-US" dirty="0"/>
              <a:t>The </a:t>
            </a:r>
            <a:r>
              <a:rPr lang="en-US" dirty="0">
                <a:solidFill>
                  <a:schemeClr val="accent5"/>
                </a:solidFill>
              </a:rPr>
              <a:t>File</a:t>
            </a:r>
            <a:r>
              <a:rPr lang="en-US" dirty="0"/>
              <a:t> class from the </a:t>
            </a:r>
            <a:r>
              <a:rPr lang="en-US" dirty="0">
                <a:solidFill>
                  <a:schemeClr val="accent5"/>
                </a:solidFill>
              </a:rPr>
              <a:t>java.io</a:t>
            </a:r>
            <a:r>
              <a:rPr lang="en-US" dirty="0"/>
              <a:t> package, allows us to work with files.</a:t>
            </a:r>
          </a:p>
        </p:txBody>
      </p:sp>
      <p:sp>
        <p:nvSpPr>
          <p:cNvPr id="3" name="Title 2"/>
          <p:cNvSpPr>
            <a:spLocks noGrp="1"/>
          </p:cNvSpPr>
          <p:nvPr>
            <p:ph type="ctrTitle"/>
          </p:nvPr>
        </p:nvSpPr>
        <p:spPr/>
        <p:txBody>
          <a:bodyPr/>
          <a:lstStyle/>
          <a:p>
            <a:r>
              <a:rPr lang="en-US" dirty="0"/>
              <a:t>The File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271" y="1684075"/>
            <a:ext cx="5295508" cy="438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Content Placeholder 1"/>
          <p:cNvSpPr txBox="1">
            <a:spLocks/>
          </p:cNvSpPr>
          <p:nvPr/>
        </p:nvSpPr>
        <p:spPr>
          <a:xfrm>
            <a:off x="285894" y="1684076"/>
            <a:ext cx="2996067" cy="47768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800" dirty="0"/>
              <a:t>It provides an abstraction that deals with files in a machine-independent fashion.</a:t>
            </a:r>
          </a:p>
          <a:p>
            <a:pPr>
              <a:spcBef>
                <a:spcPts val="600"/>
              </a:spcBef>
            </a:pPr>
            <a:endParaRPr lang="en-US" sz="1800" dirty="0"/>
          </a:p>
          <a:p>
            <a:pPr>
              <a:spcBef>
                <a:spcPts val="600"/>
              </a:spcBef>
            </a:pPr>
            <a:r>
              <a:rPr lang="en-US" sz="1800" dirty="0"/>
              <a:t>It has  </a:t>
            </a:r>
            <a:r>
              <a:rPr lang="en-US" sz="1800" dirty="0">
                <a:solidFill>
                  <a:schemeClr val="accent5"/>
                </a:solidFill>
              </a:rPr>
              <a:t>methods </a:t>
            </a:r>
            <a:r>
              <a:rPr lang="en-US" sz="1800" dirty="0"/>
              <a:t>that </a:t>
            </a:r>
            <a:r>
              <a:rPr lang="en-US" sz="1800" dirty="0">
                <a:solidFill>
                  <a:schemeClr val="accent5"/>
                </a:solidFill>
              </a:rPr>
              <a:t>operate on files </a:t>
            </a:r>
            <a:r>
              <a:rPr lang="en-US" sz="1800" dirty="0"/>
              <a:t>and</a:t>
            </a:r>
            <a:r>
              <a:rPr lang="en-US" sz="1800" dirty="0">
                <a:solidFill>
                  <a:schemeClr val="accent5"/>
                </a:solidFill>
              </a:rPr>
              <a:t> directories</a:t>
            </a:r>
            <a:r>
              <a:rPr lang="en-US" sz="1800" dirty="0"/>
              <a:t>.</a:t>
            </a:r>
          </a:p>
          <a:p>
            <a:pPr lvl="1"/>
            <a:r>
              <a:rPr lang="en-US" sz="1800" dirty="0"/>
              <a:t>Creating, renaming and deleting files and directories.</a:t>
            </a:r>
          </a:p>
          <a:p>
            <a:pPr>
              <a:spcBef>
                <a:spcPts val="600"/>
              </a:spcBef>
            </a:pPr>
            <a:endParaRPr lang="en-US" sz="1800" dirty="0"/>
          </a:p>
          <a:p>
            <a:pPr>
              <a:spcBef>
                <a:spcPts val="600"/>
              </a:spcBef>
            </a:pPr>
            <a:r>
              <a:rPr lang="en-US" sz="1800" dirty="0"/>
              <a:t>It is a wrapper class for the file name and its directory path.</a:t>
            </a:r>
          </a:p>
        </p:txBody>
      </p:sp>
      <p:sp>
        <p:nvSpPr>
          <p:cNvPr id="8" name="Rectangle 7"/>
          <p:cNvSpPr/>
          <p:nvPr/>
        </p:nvSpPr>
        <p:spPr>
          <a:xfrm>
            <a:off x="4564856" y="1312394"/>
            <a:ext cx="4229923" cy="276999"/>
          </a:xfrm>
          <a:prstGeom prst="rect">
            <a:avLst/>
          </a:prstGeom>
        </p:spPr>
        <p:txBody>
          <a:bodyPr wrap="square">
            <a:spAutoFit/>
          </a:bodyPr>
          <a:lstStyle/>
          <a:p>
            <a:r>
              <a:rPr lang="en-US" sz="1200" b="1" dirty="0">
                <a:solidFill>
                  <a:schemeClr val="accent5"/>
                </a:solidFill>
                <a:latin typeface="Cambria Math" panose="02040503050406030204" pitchFamily="18" charset="0"/>
                <a:ea typeface="Cambria Math" panose="02040503050406030204" pitchFamily="18" charset="0"/>
              </a:rPr>
              <a:t>https://docs.oracle.com/javase/9/docs/api/java/io/File.html</a:t>
            </a:r>
          </a:p>
        </p:txBody>
      </p:sp>
    </p:spTree>
    <p:extLst>
      <p:ext uri="{BB962C8B-B14F-4D97-AF65-F5344CB8AC3E}">
        <p14:creationId xmlns:p14="http://schemas.microsoft.com/office/powerpoint/2010/main" val="148912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Files Properties: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sp>
        <p:nvSpPr>
          <p:cNvPr id="6" name="TextBox 5"/>
          <p:cNvSpPr txBox="1"/>
          <p:nvPr/>
        </p:nvSpPr>
        <p:spPr>
          <a:xfrm>
            <a:off x="6239035" y="933032"/>
            <a:ext cx="2048510" cy="369332"/>
          </a:xfrm>
          <a:prstGeom prst="rect">
            <a:avLst/>
          </a:prstGeom>
          <a:noFill/>
        </p:spPr>
        <p:txBody>
          <a:bodyPr wrap="none" rtlCol="0">
            <a:spAutoFit/>
          </a:bodyPr>
          <a:lstStyle/>
          <a:p>
            <a:r>
              <a:rPr lang="en-US" dirty="0">
                <a:solidFill>
                  <a:srgbClr val="FF0000"/>
                </a:solidFill>
                <a:latin typeface="Cambria Math" panose="02040503050406030204" pitchFamily="18" charset="0"/>
                <a:ea typeface="Cambria Math" panose="02040503050406030204" pitchFamily="18" charset="0"/>
              </a:rPr>
              <a:t>Create a file object.</a:t>
            </a:r>
          </a:p>
        </p:txBody>
      </p:sp>
      <p:cxnSp>
        <p:nvCxnSpPr>
          <p:cNvPr id="8" name="Curved Connector 7"/>
          <p:cNvCxnSpPr>
            <a:stCxn id="6" idx="1"/>
          </p:cNvCxnSpPr>
          <p:nvPr/>
        </p:nvCxnSpPr>
        <p:spPr>
          <a:xfrm rot="10800000" flipV="1">
            <a:off x="5276549" y="1117698"/>
            <a:ext cx="962486" cy="2755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2272" y="4337302"/>
            <a:ext cx="4983727" cy="2123658"/>
          </a:xfrm>
          <a:prstGeom prst="rect">
            <a:avLst/>
          </a:prstGeom>
        </p:spPr>
        <p:txBody>
          <a:bodyPr wrap="square">
            <a:spAutoFit/>
          </a:bodyPr>
          <a:lstStyle/>
          <a:p>
            <a:r>
              <a:rPr lang="en-US" sz="1100" dirty="0"/>
              <a:t>Does it exist? true</a:t>
            </a:r>
          </a:p>
          <a:p>
            <a:r>
              <a:rPr lang="en-US" sz="1100" dirty="0"/>
              <a:t>The file has 66 bytes</a:t>
            </a:r>
          </a:p>
          <a:p>
            <a:r>
              <a:rPr lang="en-US" sz="1100" dirty="0"/>
              <a:t>Can it be read? true</a:t>
            </a:r>
          </a:p>
          <a:p>
            <a:r>
              <a:rPr lang="en-US" sz="1100" dirty="0"/>
              <a:t>Can it be written? true</a:t>
            </a:r>
          </a:p>
          <a:p>
            <a:r>
              <a:rPr lang="en-US" sz="1100" dirty="0"/>
              <a:t>Is it a directory? false</a:t>
            </a:r>
          </a:p>
          <a:p>
            <a:r>
              <a:rPr lang="en-US" sz="1100" dirty="0"/>
              <a:t>Is it a file? true</a:t>
            </a:r>
          </a:p>
          <a:p>
            <a:r>
              <a:rPr lang="en-US" sz="1100" dirty="0"/>
              <a:t>Is it absolute? false</a:t>
            </a:r>
          </a:p>
          <a:p>
            <a:r>
              <a:rPr lang="en-US" sz="1100" dirty="0"/>
              <a:t>Is it hidden? false</a:t>
            </a:r>
          </a:p>
          <a:p>
            <a:r>
              <a:rPr lang="en-US" sz="1100" dirty="0"/>
              <a:t>File name data.txt</a:t>
            </a:r>
          </a:p>
          <a:p>
            <a:r>
              <a:rPr lang="en-US" sz="1100" dirty="0"/>
              <a:t>Absolute path is C:\Users\othmanr\Documents\NetBeansProjects\ICS108\res\Ch12\data.txt</a:t>
            </a:r>
          </a:p>
          <a:p>
            <a:r>
              <a:rPr lang="en-US" sz="1100" dirty="0"/>
              <a:t>Last modified on Fri Nov 05 19:44:15 AST 2021</a:t>
            </a:r>
          </a:p>
        </p:txBody>
      </p:sp>
      <p:sp>
        <p:nvSpPr>
          <p:cNvPr id="11" name="TextBox 10"/>
          <p:cNvSpPr txBox="1"/>
          <p:nvPr/>
        </p:nvSpPr>
        <p:spPr>
          <a:xfrm>
            <a:off x="251251" y="4050777"/>
            <a:ext cx="869149" cy="338554"/>
          </a:xfrm>
          <a:prstGeom prst="rect">
            <a:avLst/>
          </a:prstGeom>
          <a:noFill/>
        </p:spPr>
        <p:txBody>
          <a:bodyPr wrap="none" rtlCol="0">
            <a:spAutoFit/>
          </a:bodyPr>
          <a:lstStyle/>
          <a:p>
            <a:r>
              <a:rPr lang="en-US" sz="1600" b="1" dirty="0">
                <a:solidFill>
                  <a:srgbClr val="FF0000"/>
                </a:solidFill>
                <a:latin typeface="Garamond" panose="02020404030301010803" pitchFamily="18" charset="0"/>
              </a:rPr>
              <a:t>Output:</a:t>
            </a:r>
          </a:p>
        </p:txBody>
      </p:sp>
      <p:sp>
        <p:nvSpPr>
          <p:cNvPr id="13" name="Rectangle 12"/>
          <p:cNvSpPr/>
          <p:nvPr/>
        </p:nvSpPr>
        <p:spPr>
          <a:xfrm>
            <a:off x="6239035" y="1632300"/>
            <a:ext cx="2223577" cy="430887"/>
          </a:xfrm>
          <a:prstGeom prst="rect">
            <a:avLst/>
          </a:prstGeom>
        </p:spPr>
        <p:txBody>
          <a:bodyPr wrap="square">
            <a:spAutoFit/>
          </a:bodyPr>
          <a:lstStyle/>
          <a:p>
            <a:pPr algn="ctr"/>
            <a:r>
              <a:rPr lang="en-US" sz="1100" dirty="0">
                <a:latin typeface="Cambria Math" panose="02040503050406030204" pitchFamily="18" charset="0"/>
                <a:ea typeface="Cambria Math" panose="02040503050406030204" pitchFamily="18" charset="0"/>
              </a:rPr>
              <a:t>Creating a File object does not create a file/directory on the disk.</a:t>
            </a:r>
          </a:p>
        </p:txBody>
      </p:sp>
      <p:pic>
        <p:nvPicPr>
          <p:cNvPr id="2" name="Picture 1"/>
          <p:cNvPicPr>
            <a:picLocks noChangeAspect="1"/>
          </p:cNvPicPr>
          <p:nvPr/>
        </p:nvPicPr>
        <p:blipFill>
          <a:blip r:embed="rId3"/>
          <a:stretch>
            <a:fillRect/>
          </a:stretch>
        </p:blipFill>
        <p:spPr>
          <a:xfrm>
            <a:off x="314469" y="933032"/>
            <a:ext cx="5278478" cy="3169773"/>
          </a:xfrm>
          <a:prstGeom prst="rect">
            <a:avLst/>
          </a:prstGeom>
        </p:spPr>
      </p:pic>
      <p:sp>
        <p:nvSpPr>
          <p:cNvPr id="10" name="Content Placeholder 1"/>
          <p:cNvSpPr>
            <a:spLocks noGrp="1"/>
          </p:cNvSpPr>
          <p:nvPr>
            <p:ph idx="1"/>
          </p:nvPr>
        </p:nvSpPr>
        <p:spPr>
          <a:xfrm>
            <a:off x="4331747" y="3269420"/>
            <a:ext cx="4669981" cy="3169773"/>
          </a:xfrm>
        </p:spPr>
        <p:txBody>
          <a:bodyPr>
            <a:noAutofit/>
          </a:bodyPr>
          <a:lstStyle/>
          <a:p>
            <a:pPr>
              <a:spcBef>
                <a:spcPts val="600"/>
              </a:spcBef>
            </a:pPr>
            <a:r>
              <a:rPr lang="en-US" sz="1600" dirty="0"/>
              <a:t>File name is a string. </a:t>
            </a:r>
          </a:p>
          <a:p>
            <a:pPr lvl="1"/>
            <a:r>
              <a:rPr lang="en-US" sz="1600" dirty="0"/>
              <a:t>Absolute file name:</a:t>
            </a:r>
          </a:p>
          <a:p>
            <a:pPr lvl="2"/>
            <a:r>
              <a:rPr lang="en-US" sz="1200" dirty="0"/>
              <a:t>A file name with its complete path and drive letter.</a:t>
            </a:r>
          </a:p>
          <a:p>
            <a:pPr lvl="2"/>
            <a:r>
              <a:rPr lang="en-US" sz="1200" dirty="0"/>
              <a:t>It is machine dependent.</a:t>
            </a:r>
          </a:p>
          <a:p>
            <a:pPr lvl="2"/>
            <a:r>
              <a:rPr lang="en-US" sz="1200" dirty="0"/>
              <a:t>Examples: </a:t>
            </a:r>
            <a:r>
              <a:rPr lang="en-US" sz="1200" dirty="0">
                <a:solidFill>
                  <a:schemeClr val="accent5"/>
                </a:solidFill>
              </a:rPr>
              <a:t>c:\\book\\Welcome.java </a:t>
            </a:r>
            <a:r>
              <a:rPr lang="en-US" sz="1200" dirty="0"/>
              <a:t>or </a:t>
            </a:r>
            <a:r>
              <a:rPr lang="en-US" sz="1200" dirty="0">
                <a:solidFill>
                  <a:schemeClr val="accent5"/>
                </a:solidFill>
              </a:rPr>
              <a:t>home/book/Welcome.java</a:t>
            </a:r>
            <a:r>
              <a:rPr lang="en-US" sz="1200" dirty="0"/>
              <a:t>.</a:t>
            </a:r>
          </a:p>
          <a:p>
            <a:pPr lvl="1"/>
            <a:r>
              <a:rPr lang="en-US" sz="1600" dirty="0"/>
              <a:t>Relative name:</a:t>
            </a:r>
          </a:p>
          <a:p>
            <a:pPr lvl="2"/>
            <a:r>
              <a:rPr lang="en-US" sz="1200" dirty="0"/>
              <a:t>Is in relation to the current working directory.</a:t>
            </a:r>
          </a:p>
          <a:p>
            <a:pPr lvl="2"/>
            <a:r>
              <a:rPr lang="en-US" sz="1200" dirty="0"/>
              <a:t>Example: </a:t>
            </a:r>
            <a:r>
              <a:rPr lang="en-US" sz="1200" dirty="0">
                <a:solidFill>
                  <a:schemeClr val="accent5"/>
                </a:solidFill>
              </a:rPr>
              <a:t>Welcome.java</a:t>
            </a:r>
          </a:p>
        </p:txBody>
      </p:sp>
    </p:spTree>
    <p:extLst>
      <p:ext uri="{BB962C8B-B14F-4D97-AF65-F5344CB8AC3E}">
        <p14:creationId xmlns:p14="http://schemas.microsoft.com/office/powerpoint/2010/main" val="24446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File object encapsulates the properties of a file.</a:t>
            </a:r>
          </a:p>
          <a:p>
            <a:pPr lvl="1"/>
            <a:r>
              <a:rPr lang="en-US" dirty="0"/>
              <a:t>Does not have methods for reading/writing data from/to a file.</a:t>
            </a:r>
          </a:p>
          <a:p>
            <a:r>
              <a:rPr lang="en-US" dirty="0"/>
              <a:t>To perform I/O, you need to create objects using appropriate Java I/O classes. </a:t>
            </a:r>
          </a:p>
          <a:p>
            <a:pPr lvl="1"/>
            <a:r>
              <a:rPr lang="en-US" dirty="0"/>
              <a:t>Use their methods for reading/writing data from/to a file.</a:t>
            </a:r>
          </a:p>
          <a:p>
            <a:r>
              <a:rPr lang="en-US" dirty="0"/>
              <a:t>There are many I/O classes for various purposes.</a:t>
            </a:r>
          </a:p>
          <a:p>
            <a:endParaRPr lang="en-US" dirty="0"/>
          </a:p>
        </p:txBody>
      </p:sp>
      <p:sp>
        <p:nvSpPr>
          <p:cNvPr id="3" name="Title 2"/>
          <p:cNvSpPr>
            <a:spLocks noGrp="1"/>
          </p:cNvSpPr>
          <p:nvPr>
            <p:ph type="ctrTitle"/>
          </p:nvPr>
        </p:nvSpPr>
        <p:spPr/>
        <p:txBody>
          <a:bodyPr/>
          <a:lstStyle/>
          <a:p>
            <a:r>
              <a:rPr lang="en-US" dirty="0"/>
              <a:t>How Is Text I/O Handled in Java?</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grpSp>
        <p:nvGrpSpPr>
          <p:cNvPr id="11" name="Group 10"/>
          <p:cNvGrpSpPr/>
          <p:nvPr/>
        </p:nvGrpSpPr>
        <p:grpSpPr>
          <a:xfrm>
            <a:off x="683015" y="4675468"/>
            <a:ext cx="7777970" cy="1424355"/>
            <a:chOff x="537210" y="4461402"/>
            <a:chExt cx="7777970" cy="1424355"/>
          </a:xfrm>
        </p:grpSpPr>
        <p:sp>
          <p:nvSpPr>
            <p:cNvPr id="7" name="Rounded Rectangle 6"/>
            <p:cNvSpPr/>
            <p:nvPr/>
          </p:nvSpPr>
          <p:spPr>
            <a:xfrm>
              <a:off x="537210" y="4461402"/>
              <a:ext cx="2362200" cy="5758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ambria Math" panose="02040503050406030204" pitchFamily="18" charset="0"/>
                  <a:ea typeface="Cambria Math" panose="02040503050406030204" pitchFamily="18" charset="0"/>
                </a:rPr>
                <a:t>Input Classes</a:t>
              </a:r>
            </a:p>
          </p:txBody>
        </p:sp>
        <p:sp>
          <p:nvSpPr>
            <p:cNvPr id="8" name="Rounded Rectangle 7"/>
            <p:cNvSpPr/>
            <p:nvPr/>
          </p:nvSpPr>
          <p:spPr>
            <a:xfrm>
              <a:off x="537210" y="5299602"/>
              <a:ext cx="2362200" cy="586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ambria Math" panose="02040503050406030204" pitchFamily="18" charset="0"/>
                  <a:ea typeface="Cambria Math" panose="02040503050406030204" pitchFamily="18" charset="0"/>
                </a:rPr>
                <a:t>Output Classes</a:t>
              </a:r>
            </a:p>
          </p:txBody>
        </p:sp>
        <p:sp>
          <p:nvSpPr>
            <p:cNvPr id="9" name="Rounded Rectangle 8"/>
            <p:cNvSpPr/>
            <p:nvPr/>
          </p:nvSpPr>
          <p:spPr>
            <a:xfrm>
              <a:off x="2979823" y="4537710"/>
              <a:ext cx="5335357" cy="457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mbria Math" panose="02040503050406030204" pitchFamily="18" charset="0"/>
                  <a:ea typeface="Cambria Math" panose="02040503050406030204" pitchFamily="18" charset="0"/>
                </a:rPr>
                <a:t>Contain methods to read data. e.g. Scanner</a:t>
              </a:r>
            </a:p>
          </p:txBody>
        </p:sp>
        <p:sp>
          <p:nvSpPr>
            <p:cNvPr id="10" name="Rounded Rectangle 9"/>
            <p:cNvSpPr/>
            <p:nvPr/>
          </p:nvSpPr>
          <p:spPr>
            <a:xfrm>
              <a:off x="2979823" y="5375910"/>
              <a:ext cx="5335357" cy="457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mbria Math" panose="02040503050406030204" pitchFamily="18" charset="0"/>
                  <a:ea typeface="Cambria Math" panose="02040503050406030204" pitchFamily="18" charset="0"/>
                </a:rPr>
                <a:t>Contain methods to write data. e.g. </a:t>
              </a:r>
              <a:r>
                <a:rPr lang="en-US" dirty="0" err="1">
                  <a:solidFill>
                    <a:schemeClr val="tx1"/>
                  </a:solidFill>
                  <a:latin typeface="Cambria Math" panose="02040503050406030204" pitchFamily="18" charset="0"/>
                  <a:ea typeface="Cambria Math" panose="02040503050406030204" pitchFamily="18" charset="0"/>
                </a:rPr>
                <a:t>PrintWriter</a:t>
              </a:r>
              <a:endParaRPr lang="en-US" dirty="0">
                <a:solidFill>
                  <a:schemeClr val="tx1"/>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155614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Input and Output Classes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sp>
        <p:nvSpPr>
          <p:cNvPr id="7" name="Rectangle 8"/>
          <p:cNvSpPr>
            <a:spLocks noChangeArrowheads="1"/>
          </p:cNvSpPr>
          <p:nvPr/>
        </p:nvSpPr>
        <p:spPr bwMode="auto">
          <a:xfrm>
            <a:off x="381978" y="5040042"/>
            <a:ext cx="5256823" cy="123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sz="2000" dirty="0" err="1"/>
              <a:t>PrintWriter</a:t>
            </a:r>
            <a:r>
              <a:rPr lang="en-US" altLang="en-US" sz="2000" dirty="0"/>
              <a:t> output = </a:t>
            </a:r>
            <a:r>
              <a:rPr lang="en-US" altLang="en-US" sz="2000" dirty="0">
                <a:solidFill>
                  <a:schemeClr val="accent5"/>
                </a:solidFill>
              </a:rPr>
              <a:t>new</a:t>
            </a:r>
            <a:r>
              <a:rPr lang="en-US" altLang="en-US" sz="2000" dirty="0"/>
              <a:t> </a:t>
            </a:r>
            <a:r>
              <a:rPr lang="en-US" altLang="en-US" sz="2000" dirty="0" err="1"/>
              <a:t>PrintWriter</a:t>
            </a:r>
            <a:r>
              <a:rPr lang="en-US" altLang="en-US" sz="2000" dirty="0"/>
              <a:t>("temp.txt");</a:t>
            </a:r>
          </a:p>
          <a:p>
            <a:pPr>
              <a:spcBef>
                <a:spcPct val="20000"/>
              </a:spcBef>
              <a:buClr>
                <a:schemeClr val="tx2"/>
              </a:buClr>
              <a:buSzPct val="75000"/>
              <a:buFont typeface="Monotype Sorts"/>
              <a:buNone/>
            </a:pPr>
            <a:r>
              <a:rPr lang="en-US" altLang="en-US" sz="2000" dirty="0" err="1"/>
              <a:t>output.println</a:t>
            </a:r>
            <a:r>
              <a:rPr lang="en-US" altLang="en-US" sz="2000" dirty="0"/>
              <a:t>("Java 101");</a:t>
            </a:r>
          </a:p>
          <a:p>
            <a:pPr>
              <a:spcBef>
                <a:spcPct val="20000"/>
              </a:spcBef>
              <a:buClr>
                <a:schemeClr val="tx2"/>
              </a:buClr>
              <a:buSzPct val="75000"/>
              <a:buFont typeface="Monotype Sorts"/>
              <a:buNone/>
            </a:pPr>
            <a:r>
              <a:rPr lang="en-US" altLang="en-US" sz="2000" dirty="0" err="1"/>
              <a:t>output.close</a:t>
            </a:r>
            <a:r>
              <a:rPr lang="en-US" altLang="en-US" sz="2000" dirty="0"/>
              <a:t>();</a:t>
            </a:r>
            <a:endParaRPr lang="en-US" altLang="en-US" sz="2000" dirty="0">
              <a:cs typeface="Courier New" panose="02070309020205020404" pitchFamily="49" charset="0"/>
            </a:endParaRPr>
          </a:p>
        </p:txBody>
      </p:sp>
      <p:sp>
        <p:nvSpPr>
          <p:cNvPr id="8" name="Rectangle 9"/>
          <p:cNvSpPr>
            <a:spLocks noChangeArrowheads="1"/>
          </p:cNvSpPr>
          <p:nvPr/>
        </p:nvSpPr>
        <p:spPr bwMode="auto">
          <a:xfrm>
            <a:off x="1794657" y="1074332"/>
            <a:ext cx="55546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sz="2000" dirty="0"/>
              <a:t>Scanner input = </a:t>
            </a:r>
            <a:r>
              <a:rPr lang="en-US" altLang="en-US" sz="2000" b="1" dirty="0">
                <a:solidFill>
                  <a:schemeClr val="accent5"/>
                </a:solidFill>
              </a:rPr>
              <a:t>new</a:t>
            </a:r>
            <a:r>
              <a:rPr lang="en-US" altLang="en-US" sz="2000" dirty="0"/>
              <a:t> Scanner(new File("temp.txt"));</a:t>
            </a:r>
          </a:p>
          <a:p>
            <a:pPr>
              <a:spcBef>
                <a:spcPct val="20000"/>
              </a:spcBef>
              <a:buClr>
                <a:schemeClr val="tx2"/>
              </a:buClr>
              <a:buSzPct val="75000"/>
              <a:buFont typeface="Monotype Sorts"/>
              <a:buNone/>
            </a:pPr>
            <a:r>
              <a:rPr lang="en-US" altLang="en-US" sz="2000" dirty="0"/>
              <a:t>System.out.println( </a:t>
            </a:r>
            <a:r>
              <a:rPr lang="en-US" altLang="en-US" sz="2000" dirty="0" err="1"/>
              <a:t>input.nextLine</a:t>
            </a:r>
            <a:r>
              <a:rPr lang="en-US" altLang="en-US" sz="2000" dirty="0"/>
              <a:t>() );</a:t>
            </a:r>
          </a:p>
        </p:txBody>
      </p:sp>
      <p:graphicFrame>
        <p:nvGraphicFramePr>
          <p:cNvPr id="9" name="Object 12"/>
          <p:cNvGraphicFramePr>
            <a:graphicFrameLocks noChangeAspect="1"/>
          </p:cNvGraphicFramePr>
          <p:nvPr/>
        </p:nvGraphicFramePr>
        <p:xfrm>
          <a:off x="1384300" y="2247900"/>
          <a:ext cx="6142038" cy="2670175"/>
        </p:xfrm>
        <a:graphic>
          <a:graphicData uri="http://schemas.openxmlformats.org/presentationml/2006/ole">
            <mc:AlternateContent xmlns:mc="http://schemas.openxmlformats.org/markup-compatibility/2006">
              <mc:Choice xmlns:v="urn:schemas-microsoft-com:vml" Requires="v">
                <p:oleObj name="Picture" r:id="rId3" imgW="4216320" imgH="1828800" progId="Word.Picture.8">
                  <p:embed/>
                </p:oleObj>
              </mc:Choice>
              <mc:Fallback>
                <p:oleObj name="Picture" r:id="rId3" imgW="4216320" imgH="1828800" progId="Word.Picture.8">
                  <p:embed/>
                  <p:pic>
                    <p:nvPicPr>
                      <p:cNvPr id="9" name="Object 12"/>
                      <p:cNvPicPr>
                        <a:picLocks noChangeAspect="1" noChangeArrowheads="1"/>
                      </p:cNvPicPr>
                      <p:nvPr/>
                    </p:nvPicPr>
                    <p:blipFill>
                      <a:blip r:embed="rId4"/>
                      <a:srcRect/>
                      <a:stretch>
                        <a:fillRect/>
                      </a:stretch>
                    </p:blipFill>
                    <p:spPr bwMode="auto">
                      <a:xfrm>
                        <a:off x="1384300" y="2247900"/>
                        <a:ext cx="6142038" cy="2670175"/>
                      </a:xfrm>
                      <a:prstGeom prst="rect">
                        <a:avLst/>
                      </a:prstGeom>
                      <a:noFill/>
                      <a:ln>
                        <a:noFill/>
                      </a:ln>
                    </p:spPr>
                  </p:pic>
                </p:oleObj>
              </mc:Fallback>
            </mc:AlternateContent>
          </a:graphicData>
        </a:graphic>
      </p:graphicFrame>
      <p:sp>
        <p:nvSpPr>
          <p:cNvPr id="2" name="Rectangle 1"/>
          <p:cNvSpPr/>
          <p:nvPr/>
        </p:nvSpPr>
        <p:spPr>
          <a:xfrm>
            <a:off x="5408394" y="1813638"/>
            <a:ext cx="3421137" cy="923330"/>
          </a:xfrm>
          <a:prstGeom prst="rect">
            <a:avLst/>
          </a:prstGeom>
        </p:spPr>
        <p:txBody>
          <a:bodyPr wrap="square">
            <a:spAutoFit/>
          </a:bodyPr>
          <a:lstStyle/>
          <a:p>
            <a:pPr algn="ctr"/>
            <a:r>
              <a:rPr lang="en-US" dirty="0">
                <a:solidFill>
                  <a:schemeClr val="accent5"/>
                </a:solidFill>
                <a:latin typeface="Cambria Math" panose="02040503050406030204" pitchFamily="18" charset="0"/>
                <a:ea typeface="Cambria Math" panose="02040503050406030204" pitchFamily="18" charset="0"/>
              </a:rPr>
              <a:t>Input</a:t>
            </a:r>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stream</a:t>
            </a:r>
          </a:p>
          <a:p>
            <a:pPr algn="ctr"/>
            <a:r>
              <a:rPr lang="en-US" dirty="0">
                <a:latin typeface="Cambria Math" panose="02040503050406030204" pitchFamily="18" charset="0"/>
                <a:ea typeface="Cambria Math" panose="02040503050406030204" pitchFamily="18" charset="0"/>
              </a:rPr>
              <a:t>An object reads a stream of data from a file.</a:t>
            </a:r>
          </a:p>
        </p:txBody>
      </p:sp>
      <p:sp>
        <p:nvSpPr>
          <p:cNvPr id="10" name="Rectangle 9"/>
          <p:cNvSpPr/>
          <p:nvPr/>
        </p:nvSpPr>
        <p:spPr>
          <a:xfrm>
            <a:off x="5565192" y="5352337"/>
            <a:ext cx="3264339" cy="923330"/>
          </a:xfrm>
          <a:prstGeom prst="rect">
            <a:avLst/>
          </a:prstGeom>
        </p:spPr>
        <p:txBody>
          <a:bodyPr wrap="square">
            <a:spAutoFit/>
          </a:bodyPr>
          <a:lstStyle/>
          <a:p>
            <a:pPr algn="ctr"/>
            <a:r>
              <a:rPr lang="en-US" dirty="0">
                <a:solidFill>
                  <a:srgbClr val="FF0000"/>
                </a:solidFill>
                <a:latin typeface="Cambria Math" panose="02040503050406030204" pitchFamily="18" charset="0"/>
                <a:ea typeface="Cambria Math" panose="02040503050406030204" pitchFamily="18" charset="0"/>
              </a:rPr>
              <a:t>Output stream</a:t>
            </a:r>
          </a:p>
          <a:p>
            <a:pPr algn="ctr"/>
            <a:r>
              <a:rPr lang="en-US" dirty="0">
                <a:latin typeface="Cambria Math" panose="02040503050406030204" pitchFamily="18" charset="0"/>
                <a:ea typeface="Cambria Math" panose="02040503050406030204" pitchFamily="18" charset="0"/>
              </a:rPr>
              <a:t>An object writes a stream of data to a file</a:t>
            </a:r>
          </a:p>
        </p:txBody>
      </p:sp>
    </p:spTree>
    <p:extLst>
      <p:ext uri="{BB962C8B-B14F-4D97-AF65-F5344CB8AC3E}">
        <p14:creationId xmlns:p14="http://schemas.microsoft.com/office/powerpoint/2010/main" val="4099879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performs I/O operation through streams</a:t>
            </a:r>
          </a:p>
          <a:p>
            <a:r>
              <a:rPr lang="en-US" dirty="0"/>
              <a:t>Java defines two types of streams </a:t>
            </a:r>
            <a:r>
              <a:rPr lang="en-US" dirty="0">
                <a:solidFill>
                  <a:srgbClr val="FF0000"/>
                </a:solidFill>
              </a:rPr>
              <a:t>Byte Stream </a:t>
            </a:r>
            <a:r>
              <a:rPr lang="en-US" dirty="0"/>
              <a:t>and  </a:t>
            </a:r>
            <a:r>
              <a:rPr lang="en-US" dirty="0">
                <a:solidFill>
                  <a:schemeClr val="accent5"/>
                </a:solidFill>
              </a:rPr>
              <a:t>Character stream</a:t>
            </a:r>
            <a:r>
              <a:rPr lang="en-US" dirty="0"/>
              <a:t>.</a:t>
            </a:r>
          </a:p>
          <a:p>
            <a:r>
              <a:rPr lang="en-US" dirty="0">
                <a:solidFill>
                  <a:srgbClr val="FF0000"/>
                </a:solidFill>
              </a:rPr>
              <a:t>Byte streams </a:t>
            </a:r>
            <a:r>
              <a:rPr lang="en-US" dirty="0"/>
              <a:t>provide a convenient means for handling input and output of bytes. Byte streams are used when reading or writing </a:t>
            </a:r>
            <a:r>
              <a:rPr lang="en-US" dirty="0">
                <a:solidFill>
                  <a:srgbClr val="FF0000"/>
                </a:solidFill>
              </a:rPr>
              <a:t>binary data</a:t>
            </a:r>
            <a:r>
              <a:rPr lang="en-US" dirty="0"/>
              <a:t>.</a:t>
            </a:r>
          </a:p>
          <a:p>
            <a:r>
              <a:rPr lang="en-US" dirty="0">
                <a:solidFill>
                  <a:schemeClr val="accent5"/>
                </a:solidFill>
              </a:rPr>
              <a:t>Character streams </a:t>
            </a:r>
            <a:r>
              <a:rPr lang="en-US" dirty="0"/>
              <a:t>provide a convenient means for handling input and output of </a:t>
            </a:r>
            <a:r>
              <a:rPr lang="en-US" dirty="0">
                <a:solidFill>
                  <a:schemeClr val="accent5"/>
                </a:solidFill>
              </a:rPr>
              <a:t>characters</a:t>
            </a:r>
            <a:r>
              <a:rPr lang="en-US" dirty="0"/>
              <a:t>. They use Unicode and, therefore, can be internationalized.</a:t>
            </a:r>
          </a:p>
          <a:p>
            <a:r>
              <a:rPr lang="en-US" dirty="0"/>
              <a:t>At the lowest level, all I/O are byte oriented. Java implements streams within class hierarchies defined in the  java.io package.</a:t>
            </a:r>
          </a:p>
        </p:txBody>
      </p:sp>
      <p:sp>
        <p:nvSpPr>
          <p:cNvPr id="3" name="Title 2"/>
          <p:cNvSpPr>
            <a:spLocks noGrp="1"/>
          </p:cNvSpPr>
          <p:nvPr>
            <p:ph type="ctrTitle"/>
          </p:nvPr>
        </p:nvSpPr>
        <p:spPr/>
        <p:txBody>
          <a:bodyPr/>
          <a:lstStyle/>
          <a:p>
            <a:r>
              <a:rPr lang="en-US" dirty="0"/>
              <a:t>Steams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spTree>
    <p:extLst>
      <p:ext uri="{BB962C8B-B14F-4D97-AF65-F5344CB8AC3E}">
        <p14:creationId xmlns:p14="http://schemas.microsoft.com/office/powerpoint/2010/main" val="1987399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888490"/>
            <a:ext cx="8543637" cy="835535"/>
          </a:xfrm>
        </p:spPr>
        <p:txBody>
          <a:bodyPr/>
          <a:lstStyle/>
          <a:p>
            <a:r>
              <a:rPr lang="en-US" b="0" dirty="0">
                <a:latin typeface="Times New Roman" panose="02020603050405020304" pitchFamily="18" charset="0"/>
                <a:cs typeface="Times New Roman" panose="02020603050405020304" pitchFamily="18" charset="0"/>
              </a:rPr>
              <a:t>The </a:t>
            </a:r>
            <a:r>
              <a:rPr lang="en-US" b="0" dirty="0" err="1">
                <a:solidFill>
                  <a:schemeClr val="accent2"/>
                </a:solidFill>
                <a:latin typeface="Times New Roman" panose="02020603050405020304" pitchFamily="18" charset="0"/>
                <a:cs typeface="Times New Roman" panose="02020603050405020304" pitchFamily="18" charset="0"/>
              </a:rPr>
              <a:t>java.io.PrintWriter</a:t>
            </a:r>
            <a:r>
              <a:rPr lang="en-US" b="0" dirty="0">
                <a:latin typeface="Times New Roman" panose="02020603050405020304" pitchFamily="18" charset="0"/>
                <a:cs typeface="Times New Roman" panose="02020603050405020304" pitchFamily="18" charset="0"/>
              </a:rPr>
              <a:t> class can be used to </a:t>
            </a:r>
            <a:r>
              <a:rPr lang="en-US" b="0" dirty="0">
                <a:solidFill>
                  <a:srgbClr val="FF0000"/>
                </a:solidFill>
                <a:latin typeface="Times New Roman" panose="02020603050405020304" pitchFamily="18" charset="0"/>
                <a:cs typeface="Times New Roman" panose="02020603050405020304" pitchFamily="18" charset="0"/>
              </a:rPr>
              <a:t>create a file </a:t>
            </a:r>
            <a:r>
              <a:rPr lang="en-US" b="0" dirty="0">
                <a:latin typeface="Times New Roman" panose="02020603050405020304" pitchFamily="18" charset="0"/>
                <a:cs typeface="Times New Roman" panose="02020603050405020304" pitchFamily="18" charset="0"/>
              </a:rPr>
              <a:t>and </a:t>
            </a:r>
            <a:r>
              <a:rPr lang="en-US" b="0" dirty="0">
                <a:solidFill>
                  <a:srgbClr val="FF0000"/>
                </a:solidFill>
                <a:latin typeface="Times New Roman" panose="02020603050405020304" pitchFamily="18" charset="0"/>
                <a:cs typeface="Times New Roman" panose="02020603050405020304" pitchFamily="18" charset="0"/>
              </a:rPr>
              <a:t>write data </a:t>
            </a:r>
            <a:r>
              <a:rPr lang="en-US" b="0" dirty="0">
                <a:latin typeface="Times New Roman" panose="02020603050405020304" pitchFamily="18" charset="0"/>
                <a:cs typeface="Times New Roman" panose="02020603050405020304" pitchFamily="18" charset="0"/>
              </a:rPr>
              <a:t>to a text file.</a:t>
            </a:r>
          </a:p>
        </p:txBody>
      </p:sp>
      <p:sp>
        <p:nvSpPr>
          <p:cNvPr id="3" name="Title 2"/>
          <p:cNvSpPr>
            <a:spLocks noGrp="1"/>
          </p:cNvSpPr>
          <p:nvPr>
            <p:ph type="ctrTitle"/>
          </p:nvPr>
        </p:nvSpPr>
        <p:spPr/>
        <p:txBody>
          <a:bodyPr/>
          <a:lstStyle/>
          <a:p>
            <a:r>
              <a:rPr lang="en-US" dirty="0" err="1"/>
              <a:t>PrintWriter</a:t>
            </a:r>
            <a:r>
              <a:rPr lang="en-US" dirty="0"/>
              <a: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sp>
        <p:nvSpPr>
          <p:cNvPr id="5" name="Rectangle 4"/>
          <p:cNvSpPr/>
          <p:nvPr/>
        </p:nvSpPr>
        <p:spPr>
          <a:xfrm>
            <a:off x="515573" y="6105657"/>
            <a:ext cx="7328265" cy="307777"/>
          </a:xfrm>
          <a:prstGeom prst="rect">
            <a:avLst/>
          </a:prstGeom>
        </p:spPr>
        <p:txBody>
          <a:bodyPr wrap="square">
            <a:spAutoFit/>
          </a:bodyPr>
          <a:lstStyle/>
          <a:p>
            <a:r>
              <a:rPr lang="en-US" sz="1400" dirty="0">
                <a:solidFill>
                  <a:srgbClr val="002060"/>
                </a:solidFill>
                <a:latin typeface="Cambria Math" panose="02040503050406030204" pitchFamily="18" charset="0"/>
                <a:ea typeface="Cambria Math" panose="02040503050406030204" pitchFamily="18" charset="0"/>
                <a:hlinkClick r:id="rId3"/>
              </a:rPr>
              <a:t>https://docs.oracle.com/en/java/javase/19/docs/api/java.base/java/io/PrintWriter.html</a:t>
            </a:r>
            <a:endParaRPr lang="en-US" sz="1400" dirty="0">
              <a:solidFill>
                <a:srgbClr val="002060"/>
              </a:solidFill>
              <a:latin typeface="Cambria Math" panose="02040503050406030204" pitchFamily="18" charset="0"/>
              <a:ea typeface="Cambria Math" panose="02040503050406030204" pitchFamily="18" charset="0"/>
            </a:endParaRPr>
          </a:p>
        </p:txBody>
      </p:sp>
      <p:sp>
        <p:nvSpPr>
          <p:cNvPr id="6" name="Rectangle 5"/>
          <p:cNvSpPr/>
          <p:nvPr/>
        </p:nvSpPr>
        <p:spPr>
          <a:xfrm>
            <a:off x="7156306" y="5038100"/>
            <a:ext cx="4572000" cy="369332"/>
          </a:xfrm>
          <a:prstGeom prst="rect">
            <a:avLst/>
          </a:prstGeom>
        </p:spPr>
        <p:txBody>
          <a:bodyPr>
            <a:spAutoFit/>
          </a:bodyPr>
          <a:lstStyle/>
          <a:p>
            <a:endParaRPr lang="en-US" dirty="0"/>
          </a:p>
        </p:txBody>
      </p:sp>
      <p:graphicFrame>
        <p:nvGraphicFramePr>
          <p:cNvPr id="13" name="Table 12">
            <a:extLst>
              <a:ext uri="{FF2B5EF4-FFF2-40B4-BE49-F238E27FC236}">
                <a16:creationId xmlns:a16="http://schemas.microsoft.com/office/drawing/2014/main" id="{9C794DAE-68B1-4614-9FA1-8ED43D2244B0}"/>
              </a:ext>
            </a:extLst>
          </p:cNvPr>
          <p:cNvGraphicFramePr>
            <a:graphicFrameLocks noGrp="1"/>
          </p:cNvGraphicFramePr>
          <p:nvPr>
            <p:extLst>
              <p:ext uri="{D42A27DB-BD31-4B8C-83A1-F6EECF244321}">
                <p14:modId xmlns:p14="http://schemas.microsoft.com/office/powerpoint/2010/main" val="2548542012"/>
              </p:ext>
            </p:extLst>
          </p:nvPr>
        </p:nvGraphicFramePr>
        <p:xfrm>
          <a:off x="515573" y="1824754"/>
          <a:ext cx="2762250" cy="4081780"/>
        </p:xfrm>
        <a:graphic>
          <a:graphicData uri="http://schemas.openxmlformats.org/drawingml/2006/table">
            <a:tbl>
              <a:tblPr firstRow="1" bandRow="1">
                <a:tableStyleId>{5940675A-B579-460E-94D1-54222C63F5DA}</a:tableStyleId>
              </a:tblPr>
              <a:tblGrid>
                <a:gridCol w="2762250">
                  <a:extLst>
                    <a:ext uri="{9D8B030D-6E8A-4147-A177-3AD203B41FA5}">
                      <a16:colId xmlns:a16="http://schemas.microsoft.com/office/drawing/2014/main" val="3340785885"/>
                    </a:ext>
                  </a:extLst>
                </a:gridCol>
              </a:tblGrid>
              <a:tr h="370840">
                <a:tc>
                  <a:txBody>
                    <a:bodyPr/>
                    <a:lstStyle/>
                    <a:p>
                      <a:pPr algn="ctr"/>
                      <a:r>
                        <a:rPr lang="en-US" sz="1400" dirty="0">
                          <a:latin typeface="Times New Roman" panose="02020603050405020304" pitchFamily="18" charset="0"/>
                          <a:cs typeface="Times New Roman" panose="02020603050405020304" pitchFamily="18" charset="0"/>
                        </a:rPr>
                        <a:t>PrintWriter</a:t>
                      </a:r>
                    </a:p>
                  </a:txBody>
                  <a:tcPr/>
                </a:tc>
                <a:extLst>
                  <a:ext uri="{0D108BD9-81ED-4DB2-BD59-A6C34878D82A}">
                    <a16:rowId xmlns:a16="http://schemas.microsoft.com/office/drawing/2014/main" val="1655151027"/>
                  </a:ext>
                </a:extLst>
              </a:tr>
              <a:tr h="370840">
                <a:tc>
                  <a:txBody>
                    <a:bodyPr/>
                    <a:lstStyle/>
                    <a:p>
                      <a:pPr>
                        <a:spcBef>
                          <a:spcPts val="300"/>
                        </a:spcBef>
                      </a:pPr>
                      <a:r>
                        <a:rPr lang="en-US" sz="1400" dirty="0">
                          <a:latin typeface="Times New Roman" panose="02020603050405020304" pitchFamily="18" charset="0"/>
                          <a:cs typeface="Times New Roman" panose="02020603050405020304" pitchFamily="18" charset="0"/>
                        </a:rPr>
                        <a:t>+PrintWriter(filename: String)</a:t>
                      </a:r>
                    </a:p>
                    <a:p>
                      <a:pPr>
                        <a:spcBef>
                          <a:spcPts val="300"/>
                        </a:spcBef>
                      </a:pPr>
                      <a:r>
                        <a:rPr lang="en-US" sz="1400" dirty="0">
                          <a:latin typeface="Times New Roman" panose="02020603050405020304" pitchFamily="18" charset="0"/>
                          <a:cs typeface="Times New Roman" panose="02020603050405020304" pitchFamily="18" charset="0"/>
                        </a:rPr>
                        <a:t>+PrintWriter(file: File)</a:t>
                      </a:r>
                    </a:p>
                    <a:p>
                      <a:pPr>
                        <a:spcBef>
                          <a:spcPts val="300"/>
                        </a:spcBef>
                      </a:pPr>
                      <a:r>
                        <a:rPr lang="en-US" sz="1400" dirty="0">
                          <a:latin typeface="Times New Roman" panose="02020603050405020304" pitchFamily="18" charset="0"/>
                          <a:cs typeface="Times New Roman" panose="02020603050405020304" pitchFamily="18" charset="0"/>
                        </a:rPr>
                        <a:t>+print(s: String): void</a:t>
                      </a:r>
                    </a:p>
                    <a:p>
                      <a:pPr>
                        <a:spcBef>
                          <a:spcPts val="300"/>
                        </a:spcBef>
                      </a:pPr>
                      <a:r>
                        <a:rPr lang="en-US" sz="1400" dirty="0">
                          <a:latin typeface="Times New Roman" panose="02020603050405020304" pitchFamily="18" charset="0"/>
                          <a:cs typeface="Times New Roman" panose="02020603050405020304" pitchFamily="18" charset="0"/>
                        </a:rPr>
                        <a:t>+print(c: char): void</a:t>
                      </a:r>
                    </a:p>
                    <a:p>
                      <a:pPr>
                        <a:spcBef>
                          <a:spcPts val="300"/>
                        </a:spcBef>
                      </a:pPr>
                      <a:r>
                        <a:rPr lang="en-US" sz="1400" dirty="0">
                          <a:latin typeface="Times New Roman" panose="02020603050405020304" pitchFamily="18" charset="0"/>
                          <a:cs typeface="Times New Roman" panose="02020603050405020304" pitchFamily="18" charset="0"/>
                        </a:rPr>
                        <a:t>+print(</a:t>
                      </a:r>
                      <a:r>
                        <a:rPr lang="en-US" sz="1400" dirty="0" err="1">
                          <a:latin typeface="Times New Roman" panose="02020603050405020304" pitchFamily="18" charset="0"/>
                          <a:cs typeface="Times New Roman" panose="02020603050405020304" pitchFamily="18" charset="0"/>
                        </a:rPr>
                        <a:t>cArray</a:t>
                      </a:r>
                      <a:r>
                        <a:rPr lang="en-US" sz="1400" dirty="0">
                          <a:latin typeface="Times New Roman" panose="02020603050405020304" pitchFamily="18" charset="0"/>
                          <a:cs typeface="Times New Roman" panose="02020603050405020304" pitchFamily="18" charset="0"/>
                        </a:rPr>
                        <a:t>: char[]): void</a:t>
                      </a:r>
                    </a:p>
                    <a:p>
                      <a:pPr>
                        <a:spcBef>
                          <a:spcPts val="300"/>
                        </a:spcBef>
                      </a:pPr>
                      <a:r>
                        <a:rPr lang="en-US" sz="1400" dirty="0">
                          <a:latin typeface="Times New Roman" panose="02020603050405020304" pitchFamily="18" charset="0"/>
                          <a:cs typeface="Times New Roman" panose="02020603050405020304" pitchFamily="18" charset="0"/>
                        </a:rPr>
                        <a:t>+print(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int): void</a:t>
                      </a:r>
                    </a:p>
                    <a:p>
                      <a:pPr>
                        <a:spcBef>
                          <a:spcPts val="300"/>
                        </a:spcBef>
                      </a:pPr>
                      <a:r>
                        <a:rPr lang="en-US" sz="1400" dirty="0">
                          <a:latin typeface="Times New Roman" panose="02020603050405020304" pitchFamily="18" charset="0"/>
                          <a:cs typeface="Times New Roman" panose="02020603050405020304" pitchFamily="18" charset="0"/>
                        </a:rPr>
                        <a:t>+print(l: long): void</a:t>
                      </a:r>
                    </a:p>
                    <a:p>
                      <a:pPr>
                        <a:spcBef>
                          <a:spcPts val="300"/>
                        </a:spcBef>
                      </a:pPr>
                      <a:r>
                        <a:rPr lang="en-US" sz="1400" dirty="0">
                          <a:latin typeface="Times New Roman" panose="02020603050405020304" pitchFamily="18" charset="0"/>
                          <a:cs typeface="Times New Roman" panose="02020603050405020304" pitchFamily="18" charset="0"/>
                        </a:rPr>
                        <a:t>+print(f: float): void</a:t>
                      </a:r>
                    </a:p>
                    <a:p>
                      <a:pPr>
                        <a:spcBef>
                          <a:spcPts val="300"/>
                        </a:spcBef>
                      </a:pPr>
                      <a:r>
                        <a:rPr lang="en-US" sz="1400" dirty="0">
                          <a:latin typeface="Times New Roman" panose="02020603050405020304" pitchFamily="18" charset="0"/>
                          <a:cs typeface="Times New Roman" panose="02020603050405020304" pitchFamily="18" charset="0"/>
                        </a:rPr>
                        <a:t>+print(d: double): void</a:t>
                      </a:r>
                    </a:p>
                    <a:p>
                      <a:pPr>
                        <a:spcBef>
                          <a:spcPts val="300"/>
                        </a:spcBef>
                      </a:pPr>
                      <a:r>
                        <a:rPr lang="en-US" sz="1400" dirty="0">
                          <a:latin typeface="Times New Roman" panose="02020603050405020304" pitchFamily="18" charset="0"/>
                          <a:cs typeface="Times New Roman" panose="02020603050405020304" pitchFamily="18" charset="0"/>
                        </a:rPr>
                        <a:t>+print(b: </a:t>
                      </a:r>
                      <a:r>
                        <a:rPr lang="en-US" sz="1400" dirty="0" err="1">
                          <a:latin typeface="Times New Roman" panose="02020603050405020304" pitchFamily="18" charset="0"/>
                          <a:cs typeface="Times New Roman" panose="02020603050405020304" pitchFamily="18" charset="0"/>
                        </a:rPr>
                        <a:t>boolean</a:t>
                      </a:r>
                      <a:r>
                        <a:rPr lang="en-US" sz="1400" dirty="0">
                          <a:latin typeface="Times New Roman" panose="02020603050405020304" pitchFamily="18" charset="0"/>
                          <a:cs typeface="Times New Roman" panose="02020603050405020304" pitchFamily="18" charset="0"/>
                        </a:rPr>
                        <a:t>): void</a:t>
                      </a:r>
                    </a:p>
                    <a:p>
                      <a:pPr>
                        <a:spcBef>
                          <a:spcPts val="300"/>
                        </a:spcBef>
                      </a:pPr>
                      <a:r>
                        <a:rPr lang="en-US" sz="1400" dirty="0">
                          <a:latin typeface="Times New Roman" panose="02020603050405020304" pitchFamily="18" charset="0"/>
                          <a:cs typeface="Times New Roman" panose="02020603050405020304" pitchFamily="18" charset="0"/>
                        </a:rPr>
                        <a:t>Also contains the overloaded </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 methods.</a:t>
                      </a:r>
                    </a:p>
                    <a:p>
                      <a:pPr>
                        <a:spcBef>
                          <a:spcPts val="300"/>
                        </a:spcBef>
                      </a:pPr>
                      <a:r>
                        <a:rPr lang="en-US" sz="1400" dirty="0">
                          <a:latin typeface="Times New Roman" panose="02020603050405020304" pitchFamily="18" charset="0"/>
                          <a:cs typeface="Times New Roman" panose="02020603050405020304" pitchFamily="18" charset="0"/>
                        </a:rPr>
                        <a:t>Also contains the overloaded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 methods.</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0259124"/>
                  </a:ext>
                </a:extLst>
              </a:tr>
            </a:tbl>
          </a:graphicData>
        </a:graphic>
      </p:graphicFrame>
      <p:graphicFrame>
        <p:nvGraphicFramePr>
          <p:cNvPr id="14" name="Table 13">
            <a:extLst>
              <a:ext uri="{FF2B5EF4-FFF2-40B4-BE49-F238E27FC236}">
                <a16:creationId xmlns:a16="http://schemas.microsoft.com/office/drawing/2014/main" id="{43414EC2-DE1E-447F-8176-11604571D018}"/>
              </a:ext>
            </a:extLst>
          </p:cNvPr>
          <p:cNvGraphicFramePr>
            <a:graphicFrameLocks noGrp="1"/>
          </p:cNvGraphicFramePr>
          <p:nvPr>
            <p:extLst>
              <p:ext uri="{D42A27DB-BD31-4B8C-83A1-F6EECF244321}">
                <p14:modId xmlns:p14="http://schemas.microsoft.com/office/powerpoint/2010/main" val="1554763951"/>
              </p:ext>
            </p:extLst>
          </p:nvPr>
        </p:nvGraphicFramePr>
        <p:xfrm>
          <a:off x="3418083" y="2162586"/>
          <a:ext cx="5497877" cy="3924300"/>
        </p:xfrm>
        <a:graphic>
          <a:graphicData uri="http://schemas.openxmlformats.org/drawingml/2006/table">
            <a:tbl>
              <a:tblPr firstRow="1" bandRow="1">
                <a:tableStyleId>{5940675A-B579-460E-94D1-54222C63F5DA}</a:tableStyleId>
              </a:tblPr>
              <a:tblGrid>
                <a:gridCol w="5497877">
                  <a:extLst>
                    <a:ext uri="{9D8B030D-6E8A-4147-A177-3AD203B41FA5}">
                      <a16:colId xmlns:a16="http://schemas.microsoft.com/office/drawing/2014/main" val="3340785885"/>
                    </a:ext>
                  </a:extLst>
                </a:gridCol>
              </a:tblGrid>
              <a:tr h="370840">
                <a:tc>
                  <a:txBody>
                    <a:bodyPr/>
                    <a:lstStyle/>
                    <a:p>
                      <a:pPr>
                        <a:spcBef>
                          <a:spcPts val="300"/>
                        </a:spcBef>
                      </a:pPr>
                      <a:r>
                        <a:rPr lang="en-US" sz="1400" dirty="0">
                          <a:latin typeface="Times New Roman" panose="02020603050405020304" pitchFamily="18" charset="0"/>
                          <a:cs typeface="Times New Roman" panose="02020603050405020304" pitchFamily="18" charset="0"/>
                        </a:rPr>
                        <a:t>Creates a PrintWriter for the specified file name.</a:t>
                      </a:r>
                    </a:p>
                    <a:p>
                      <a:pPr>
                        <a:spcBef>
                          <a:spcPts val="300"/>
                        </a:spcBef>
                      </a:pPr>
                      <a:r>
                        <a:rPr lang="en-US" sz="1400" dirty="0">
                          <a:latin typeface="Times New Roman" panose="02020603050405020304" pitchFamily="18" charset="0"/>
                          <a:cs typeface="Times New Roman" panose="02020603050405020304" pitchFamily="18" charset="0"/>
                        </a:rPr>
                        <a:t>Creates a PrintWriter for the specified file.</a:t>
                      </a:r>
                    </a:p>
                    <a:p>
                      <a:pPr>
                        <a:spcBef>
                          <a:spcPts val="300"/>
                        </a:spcBef>
                      </a:pPr>
                      <a:r>
                        <a:rPr lang="en-US" sz="1400" dirty="0">
                          <a:latin typeface="Times New Roman" panose="02020603050405020304" pitchFamily="18" charset="0"/>
                          <a:cs typeface="Times New Roman" panose="02020603050405020304" pitchFamily="18" charset="0"/>
                        </a:rPr>
                        <a:t>Writes a string.</a:t>
                      </a:r>
                    </a:p>
                    <a:p>
                      <a:pPr>
                        <a:spcBef>
                          <a:spcPts val="300"/>
                        </a:spcBef>
                      </a:pPr>
                      <a:r>
                        <a:rPr lang="en-US" sz="1400" dirty="0">
                          <a:latin typeface="Times New Roman" panose="02020603050405020304" pitchFamily="18" charset="0"/>
                          <a:cs typeface="Times New Roman" panose="02020603050405020304" pitchFamily="18" charset="0"/>
                        </a:rPr>
                        <a:t>Writes a character.</a:t>
                      </a:r>
                    </a:p>
                    <a:p>
                      <a:pPr>
                        <a:spcBef>
                          <a:spcPts val="300"/>
                        </a:spcBef>
                      </a:pPr>
                      <a:r>
                        <a:rPr lang="en-US" sz="1400" dirty="0">
                          <a:latin typeface="Times New Roman" panose="02020603050405020304" pitchFamily="18" charset="0"/>
                          <a:cs typeface="Times New Roman" panose="02020603050405020304" pitchFamily="18" charset="0"/>
                        </a:rPr>
                        <a:t>Writes an array of character.</a:t>
                      </a:r>
                    </a:p>
                    <a:p>
                      <a:pPr>
                        <a:spcBef>
                          <a:spcPts val="300"/>
                        </a:spcBef>
                      </a:pPr>
                      <a:r>
                        <a:rPr lang="en-US" sz="1400" dirty="0">
                          <a:latin typeface="Times New Roman" panose="02020603050405020304" pitchFamily="18" charset="0"/>
                          <a:cs typeface="Times New Roman" panose="02020603050405020304" pitchFamily="18" charset="0"/>
                        </a:rPr>
                        <a:t>Writes an int value.</a:t>
                      </a:r>
                    </a:p>
                    <a:p>
                      <a:pPr>
                        <a:spcBef>
                          <a:spcPts val="300"/>
                        </a:spcBef>
                      </a:pPr>
                      <a:r>
                        <a:rPr lang="en-US" sz="1400" dirty="0">
                          <a:latin typeface="Times New Roman" panose="02020603050405020304" pitchFamily="18" charset="0"/>
                          <a:cs typeface="Times New Roman" panose="02020603050405020304" pitchFamily="18" charset="0"/>
                        </a:rPr>
                        <a:t>Writes a long value.</a:t>
                      </a:r>
                    </a:p>
                    <a:p>
                      <a:pPr>
                        <a:spcBef>
                          <a:spcPts val="300"/>
                        </a:spcBef>
                      </a:pPr>
                      <a:r>
                        <a:rPr lang="en-US" sz="1400" dirty="0">
                          <a:latin typeface="Times New Roman" panose="02020603050405020304" pitchFamily="18" charset="0"/>
                          <a:cs typeface="Times New Roman" panose="02020603050405020304" pitchFamily="18" charset="0"/>
                        </a:rPr>
                        <a:t>Writes a float value.</a:t>
                      </a:r>
                    </a:p>
                    <a:p>
                      <a:pPr>
                        <a:spcBef>
                          <a:spcPts val="300"/>
                        </a:spcBef>
                      </a:pPr>
                      <a:r>
                        <a:rPr lang="en-US" sz="1400" dirty="0">
                          <a:latin typeface="Times New Roman" panose="02020603050405020304" pitchFamily="18" charset="0"/>
                          <a:cs typeface="Times New Roman" panose="02020603050405020304" pitchFamily="18" charset="0"/>
                        </a:rPr>
                        <a:t>Writes a double value.</a:t>
                      </a:r>
                    </a:p>
                    <a:p>
                      <a:pPr>
                        <a:spcBef>
                          <a:spcPts val="300"/>
                        </a:spcBef>
                      </a:pPr>
                      <a:r>
                        <a:rPr lang="en-US" sz="1400" dirty="0">
                          <a:latin typeface="Times New Roman" panose="02020603050405020304" pitchFamily="18" charset="0"/>
                          <a:cs typeface="Times New Roman" panose="02020603050405020304" pitchFamily="18" charset="0"/>
                        </a:rPr>
                        <a:t>Writes a </a:t>
                      </a:r>
                      <a:r>
                        <a:rPr lang="en-US" sz="1400" dirty="0" err="1">
                          <a:latin typeface="Times New Roman" panose="02020603050405020304" pitchFamily="18" charset="0"/>
                          <a:cs typeface="Times New Roman" panose="02020603050405020304" pitchFamily="18" charset="0"/>
                        </a:rPr>
                        <a:t>boolean</a:t>
                      </a:r>
                      <a:r>
                        <a:rPr lang="en-US" sz="1400" dirty="0">
                          <a:latin typeface="Times New Roman" panose="02020603050405020304" pitchFamily="18" charset="0"/>
                          <a:cs typeface="Times New Roman" panose="02020603050405020304" pitchFamily="18" charset="0"/>
                        </a:rPr>
                        <a:t> value.</a:t>
                      </a:r>
                    </a:p>
                    <a:p>
                      <a:pPr>
                        <a:spcBef>
                          <a:spcPts val="300"/>
                        </a:spcBef>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 method acts like a print method; additionally, it prints a line separator. The line separator string is defined by the system. It is \r\n on Windows and \n on Unix.</a:t>
                      </a:r>
                    </a:p>
                    <a:p>
                      <a:pPr>
                        <a:spcBef>
                          <a:spcPts val="300"/>
                        </a:spcBef>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 method was introduced in §4.6, “Formatting Console Output and Strings.”</a:t>
                      </a:r>
                    </a:p>
                    <a:p>
                      <a:endParaRPr lang="en-US" sz="14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0259124"/>
                  </a:ext>
                </a:extLst>
              </a:tr>
            </a:tbl>
          </a:graphicData>
        </a:graphic>
      </p:graphicFrame>
    </p:spTree>
    <p:extLst>
      <p:ext uri="{BB962C8B-B14F-4D97-AF65-F5344CB8AC3E}">
        <p14:creationId xmlns:p14="http://schemas.microsoft.com/office/powerpoint/2010/main" val="673956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3"/>
            <a:ext cx="6405417" cy="432900"/>
          </a:xfrm>
        </p:spPr>
        <p:txBody>
          <a:bodyPr>
            <a:normAutofit lnSpcReduction="10000"/>
          </a:bodyPr>
          <a:lstStyle/>
          <a:p>
            <a:r>
              <a:rPr lang="en-US" dirty="0"/>
              <a:t>Create a </a:t>
            </a:r>
            <a:r>
              <a:rPr lang="en-US" dirty="0" err="1">
                <a:solidFill>
                  <a:schemeClr val="accent2"/>
                </a:solidFill>
              </a:rPr>
              <a:t>PrintWriter</a:t>
            </a:r>
            <a:r>
              <a:rPr lang="en-US" dirty="0"/>
              <a:t> object for a text file</a:t>
            </a:r>
          </a:p>
        </p:txBody>
      </p:sp>
      <p:sp>
        <p:nvSpPr>
          <p:cNvPr id="3" name="Title 2"/>
          <p:cNvSpPr>
            <a:spLocks noGrp="1"/>
          </p:cNvSpPr>
          <p:nvPr>
            <p:ph type="ctrTitle"/>
          </p:nvPr>
        </p:nvSpPr>
        <p:spPr/>
        <p:txBody>
          <a:bodyPr/>
          <a:lstStyle/>
          <a:p>
            <a:r>
              <a:rPr lang="en-US" dirty="0"/>
              <a:t>Writing Data Using </a:t>
            </a:r>
            <a:r>
              <a:rPr lang="en-US" dirty="0" err="1"/>
              <a:t>PrintWriter</a:t>
            </a:r>
            <a:r>
              <a:rPr lang="en-US" dirty="0"/>
              <a:t>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sp>
        <p:nvSpPr>
          <p:cNvPr id="6" name="TextBox 5"/>
          <p:cNvSpPr txBox="1"/>
          <p:nvPr/>
        </p:nvSpPr>
        <p:spPr>
          <a:xfrm>
            <a:off x="967601" y="5523811"/>
            <a:ext cx="2466241" cy="646331"/>
          </a:xfrm>
          <a:prstGeom prst="rect">
            <a:avLst/>
          </a:prstGeom>
          <a:noFill/>
          <a:ln>
            <a:solidFill>
              <a:schemeClr val="accent1"/>
            </a:solidFill>
          </a:ln>
        </p:spPr>
        <p:txBody>
          <a:bodyPr wrap="square" rtlCol="0">
            <a:spAutoFit/>
          </a:bodyPr>
          <a:lstStyle/>
          <a:p>
            <a:pPr algn="just"/>
            <a:r>
              <a:rPr lang="en-US" dirty="0">
                <a:latin typeface="Cambria Math" panose="02040503050406030204" pitchFamily="18" charset="0"/>
                <a:ea typeface="Cambria Math" panose="02040503050406030204" pitchFamily="18" charset="0"/>
              </a:rPr>
              <a:t>John T Smith 90</a:t>
            </a:r>
          </a:p>
          <a:p>
            <a:pPr algn="just"/>
            <a:r>
              <a:rPr lang="en-US" dirty="0">
                <a:latin typeface="Cambria Math" panose="02040503050406030204" pitchFamily="18" charset="0"/>
                <a:ea typeface="Cambria Math" panose="02040503050406030204" pitchFamily="18" charset="0"/>
              </a:rPr>
              <a:t>Eric  K Jones  85</a:t>
            </a:r>
          </a:p>
        </p:txBody>
      </p:sp>
      <p:sp>
        <p:nvSpPr>
          <p:cNvPr id="7" name="Rectangle 6"/>
          <p:cNvSpPr/>
          <p:nvPr/>
        </p:nvSpPr>
        <p:spPr>
          <a:xfrm>
            <a:off x="1248021" y="5106687"/>
            <a:ext cx="1128642" cy="369332"/>
          </a:xfrm>
          <a:prstGeom prst="rect">
            <a:avLst/>
          </a:prstGeom>
        </p:spPr>
        <p:txBody>
          <a:bodyPr wrap="none">
            <a:spAutoFit/>
          </a:bodyPr>
          <a:lstStyle/>
          <a:p>
            <a:r>
              <a:rPr lang="en-US" b="1" dirty="0">
                <a:latin typeface="Cambria Math" panose="02040503050406030204" pitchFamily="18" charset="0"/>
                <a:ea typeface="Cambria Math" panose="02040503050406030204" pitchFamily="18" charset="0"/>
              </a:rPr>
              <a:t>scores.txt</a:t>
            </a:r>
          </a:p>
        </p:txBody>
      </p:sp>
      <p:pic>
        <p:nvPicPr>
          <p:cNvPr id="14" name="Picture 13"/>
          <p:cNvPicPr>
            <a:picLocks noChangeAspect="1"/>
          </p:cNvPicPr>
          <p:nvPr/>
        </p:nvPicPr>
        <p:blipFill rotWithShape="1">
          <a:blip r:embed="rId3"/>
          <a:srcRect l="10396" t="2742"/>
          <a:stretch/>
        </p:blipFill>
        <p:spPr>
          <a:xfrm>
            <a:off x="88512" y="4015018"/>
            <a:ext cx="4483488" cy="712465"/>
          </a:xfrm>
          <a:prstGeom prst="rect">
            <a:avLst/>
          </a:prstGeom>
          <a:ln>
            <a:solidFill>
              <a:schemeClr val="tx1"/>
            </a:solidFill>
          </a:ln>
        </p:spPr>
      </p:pic>
      <p:sp>
        <p:nvSpPr>
          <p:cNvPr id="13" name="Content Placeholder 1"/>
          <p:cNvSpPr txBox="1">
            <a:spLocks/>
          </p:cNvSpPr>
          <p:nvPr/>
        </p:nvSpPr>
        <p:spPr>
          <a:xfrm>
            <a:off x="300182" y="1448253"/>
            <a:ext cx="4570756" cy="159624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2"/>
                </a:solidFill>
              </a:rPr>
              <a:t>   </a:t>
            </a:r>
            <a:r>
              <a:rPr lang="en-US" sz="1600" dirty="0" err="1">
                <a:solidFill>
                  <a:schemeClr val="accent2"/>
                </a:solidFill>
              </a:rPr>
              <a:t>PrintWriter</a:t>
            </a:r>
            <a:r>
              <a:rPr lang="en-US" sz="1600" dirty="0"/>
              <a:t> output = </a:t>
            </a:r>
            <a:r>
              <a:rPr lang="en-US" sz="1600" dirty="0">
                <a:solidFill>
                  <a:schemeClr val="accent5"/>
                </a:solidFill>
              </a:rPr>
              <a:t>new</a:t>
            </a:r>
            <a:r>
              <a:rPr lang="en-US" sz="1600" dirty="0"/>
              <a:t> </a:t>
            </a:r>
            <a:r>
              <a:rPr lang="en-US" sz="1600" dirty="0" err="1">
                <a:solidFill>
                  <a:schemeClr val="accent2"/>
                </a:solidFill>
              </a:rPr>
              <a:t>PrintWriter</a:t>
            </a:r>
            <a:r>
              <a:rPr lang="en-US" sz="1600" dirty="0"/>
              <a:t>(filename);</a:t>
            </a:r>
          </a:p>
          <a:p>
            <a:r>
              <a:rPr lang="en-US" dirty="0"/>
              <a:t>Invoke the print, </a:t>
            </a:r>
            <a:r>
              <a:rPr lang="en-US" dirty="0" err="1"/>
              <a:t>println</a:t>
            </a:r>
            <a:r>
              <a:rPr lang="en-US" dirty="0"/>
              <a:t> and </a:t>
            </a:r>
            <a:r>
              <a:rPr lang="en-US" dirty="0" err="1"/>
              <a:t>printf</a:t>
            </a:r>
            <a:r>
              <a:rPr lang="en-US" dirty="0"/>
              <a:t> methods on the </a:t>
            </a:r>
            <a:r>
              <a:rPr lang="en-US" sz="2000" dirty="0" err="1">
                <a:solidFill>
                  <a:schemeClr val="accent2"/>
                </a:solidFill>
              </a:rPr>
              <a:t>PrintWriter</a:t>
            </a:r>
            <a:r>
              <a:rPr lang="en-US" dirty="0"/>
              <a:t>.</a:t>
            </a:r>
          </a:p>
          <a:p>
            <a:endParaRPr lang="en-US" dirty="0"/>
          </a:p>
        </p:txBody>
      </p:sp>
      <p:pic>
        <p:nvPicPr>
          <p:cNvPr id="5" name="Picture 4"/>
          <p:cNvPicPr>
            <a:picLocks noChangeAspect="1"/>
          </p:cNvPicPr>
          <p:nvPr/>
        </p:nvPicPr>
        <p:blipFill>
          <a:blip r:embed="rId4"/>
          <a:stretch>
            <a:fillRect/>
          </a:stretch>
        </p:blipFill>
        <p:spPr>
          <a:xfrm>
            <a:off x="4738840" y="1824199"/>
            <a:ext cx="4393096" cy="4345943"/>
          </a:xfrm>
          <a:prstGeom prst="rect">
            <a:avLst/>
          </a:prstGeom>
        </p:spPr>
      </p:pic>
    </p:spTree>
    <p:extLst>
      <p:ext uri="{BB962C8B-B14F-4D97-AF65-F5344CB8AC3E}">
        <p14:creationId xmlns:p14="http://schemas.microsoft.com/office/powerpoint/2010/main" val="412453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Used to automatically close files.</a:t>
            </a:r>
          </a:p>
        </p:txBody>
      </p:sp>
      <p:sp>
        <p:nvSpPr>
          <p:cNvPr id="3" name="Title 2"/>
          <p:cNvSpPr>
            <a:spLocks noGrp="1"/>
          </p:cNvSpPr>
          <p:nvPr>
            <p:ph type="ctrTitle"/>
          </p:nvPr>
        </p:nvSpPr>
        <p:spPr/>
        <p:txBody>
          <a:bodyPr/>
          <a:lstStyle/>
          <a:p>
            <a:r>
              <a:rPr lang="en-US" dirty="0"/>
              <a:t>Using try-with-resources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pic>
        <p:nvPicPr>
          <p:cNvPr id="6" name="Picture 5"/>
          <p:cNvPicPr>
            <a:picLocks noChangeAspect="1"/>
          </p:cNvPicPr>
          <p:nvPr/>
        </p:nvPicPr>
        <p:blipFill rotWithShape="1">
          <a:blip r:embed="rId3"/>
          <a:srcRect l="11220" t="50194" r="27154" b="9598"/>
          <a:stretch/>
        </p:blipFill>
        <p:spPr>
          <a:xfrm>
            <a:off x="416170" y="1477158"/>
            <a:ext cx="3563815" cy="1344122"/>
          </a:xfrm>
          <a:prstGeom prst="rect">
            <a:avLst/>
          </a:prstGeom>
        </p:spPr>
      </p:pic>
      <p:sp>
        <p:nvSpPr>
          <p:cNvPr id="10" name="Content Placeholder 1"/>
          <p:cNvSpPr txBox="1">
            <a:spLocks/>
          </p:cNvSpPr>
          <p:nvPr/>
        </p:nvSpPr>
        <p:spPr>
          <a:xfrm>
            <a:off x="202469" y="4179182"/>
            <a:ext cx="7192107" cy="214027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2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spcAft>
                <a:spcPts val="0"/>
              </a:spcAft>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800" dirty="0"/>
              <a:t>Closing a stream ensures that:</a:t>
            </a:r>
          </a:p>
          <a:p>
            <a:pPr lvl="1"/>
            <a:r>
              <a:rPr lang="en-US" sz="1800" dirty="0"/>
              <a:t>Data will be written to the file. </a:t>
            </a:r>
          </a:p>
          <a:p>
            <a:pPr lvl="1"/>
            <a:r>
              <a:rPr lang="en-US" sz="1800" dirty="0"/>
              <a:t>Resource acquired by the stream object are releases.</a:t>
            </a:r>
          </a:p>
          <a:p>
            <a:pPr>
              <a:spcBef>
                <a:spcPts val="600"/>
              </a:spcBef>
            </a:pPr>
            <a:r>
              <a:rPr lang="en-US" sz="1800" dirty="0"/>
              <a:t>Two ways to close a stream:</a:t>
            </a:r>
          </a:p>
          <a:p>
            <a:pPr lvl="1"/>
            <a:r>
              <a:rPr lang="en-US" sz="1800" dirty="0"/>
              <a:t>Invoking the close() method. </a:t>
            </a:r>
          </a:p>
          <a:p>
            <a:pPr lvl="1"/>
            <a:r>
              <a:rPr lang="en-US" sz="1800" dirty="0"/>
              <a:t>Using the try-catch-resource to automatically close the stream.</a:t>
            </a:r>
          </a:p>
        </p:txBody>
      </p:sp>
      <p:sp>
        <p:nvSpPr>
          <p:cNvPr id="13" name="Rectangle 12"/>
          <p:cNvSpPr/>
          <p:nvPr/>
        </p:nvSpPr>
        <p:spPr>
          <a:xfrm>
            <a:off x="4393766" y="3781785"/>
            <a:ext cx="410690"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p>
        </p:txBody>
      </p:sp>
      <p:pic>
        <p:nvPicPr>
          <p:cNvPr id="11" name="Picture 10"/>
          <p:cNvPicPr>
            <a:picLocks noChangeAspect="1"/>
          </p:cNvPicPr>
          <p:nvPr/>
        </p:nvPicPr>
        <p:blipFill>
          <a:blip r:embed="rId4"/>
          <a:stretch>
            <a:fillRect/>
          </a:stretch>
        </p:blipFill>
        <p:spPr>
          <a:xfrm>
            <a:off x="4149837" y="1410318"/>
            <a:ext cx="4662450" cy="3160500"/>
          </a:xfrm>
          <a:prstGeom prst="rect">
            <a:avLst/>
          </a:prstGeom>
        </p:spPr>
      </p:pic>
      <p:sp>
        <p:nvSpPr>
          <p:cNvPr id="7" name="Rectangle 6"/>
          <p:cNvSpPr/>
          <p:nvPr/>
        </p:nvSpPr>
        <p:spPr>
          <a:xfrm>
            <a:off x="1746041" y="2431834"/>
            <a:ext cx="3155031"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declare/create a resource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181263" y="2898406"/>
            <a:ext cx="2763898"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use the resource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6377" y="3493676"/>
            <a:ext cx="4091928" cy="584775"/>
          </a:xfrm>
          <a:prstGeom prst="rect">
            <a:avLst/>
          </a:prstGeom>
        </p:spPr>
        <p:txBody>
          <a:bodyPr wrap="square">
            <a:spAutoFit/>
          </a:bodyPr>
          <a:lstStyle/>
          <a:p>
            <a:pPr algn="ctr"/>
            <a:r>
              <a:rPr lang="en-US" sz="1600" dirty="0">
                <a:solidFill>
                  <a:schemeClr val="accent5">
                    <a:lumMod val="50000"/>
                  </a:schemeClr>
                </a:solidFill>
                <a:latin typeface="Times New Roman" panose="02020603050405020304" pitchFamily="18" charset="0"/>
                <a:cs typeface="Times New Roman" panose="02020603050405020304" pitchFamily="18" charset="0"/>
              </a:rPr>
              <a:t>The </a:t>
            </a:r>
            <a:r>
              <a:rPr lang="en-US" sz="1600" dirty="0" err="1">
                <a:solidFill>
                  <a:schemeClr val="accent5">
                    <a:lumMod val="50000"/>
                  </a:schemeClr>
                </a:solidFill>
                <a:latin typeface="Times New Roman" panose="02020603050405020304" pitchFamily="18" charset="0"/>
                <a:cs typeface="Times New Roman" panose="02020603050405020304" pitchFamily="18" charset="0"/>
              </a:rPr>
              <a:t>printerWriter</a:t>
            </a:r>
            <a:r>
              <a:rPr lang="en-US" sz="1600" dirty="0">
                <a:solidFill>
                  <a:schemeClr val="accent5">
                    <a:lumMod val="50000"/>
                  </a:schemeClr>
                </a:solidFill>
                <a:latin typeface="Times New Roman" panose="02020603050405020304" pitchFamily="18" charset="0"/>
                <a:cs typeface="Times New Roman" panose="02020603050405020304" pitchFamily="18" charset="0"/>
              </a:rPr>
              <a:t> close() method is automatically invoked to close the resource </a:t>
            </a:r>
          </a:p>
        </p:txBody>
      </p:sp>
    </p:spTree>
    <p:extLst>
      <p:ext uri="{BB962C8B-B14F-4D97-AF65-F5344CB8AC3E}">
        <p14:creationId xmlns:p14="http://schemas.microsoft.com/office/powerpoint/2010/main" val="4287054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997871"/>
            <a:ext cx="8529348" cy="2042432"/>
          </a:xfrm>
        </p:spPr>
        <p:txBody>
          <a:bodyPr>
            <a:normAutofit lnSpcReduction="10000"/>
          </a:bodyPr>
          <a:lstStyle/>
          <a:p>
            <a:r>
              <a:rPr lang="en-US" dirty="0"/>
              <a:t>Used to read string and primitive values from the console.</a:t>
            </a:r>
          </a:p>
          <a:p>
            <a:pPr marL="457200" lvl="1" indent="0">
              <a:buNone/>
            </a:pPr>
            <a:r>
              <a:rPr lang="en-US" dirty="0">
                <a:solidFill>
                  <a:schemeClr val="accent2"/>
                </a:solidFill>
              </a:rPr>
              <a:t>		Scanner</a:t>
            </a:r>
            <a:r>
              <a:rPr lang="en-US" dirty="0"/>
              <a:t> input = </a:t>
            </a:r>
            <a:r>
              <a:rPr lang="en-US" dirty="0">
                <a:solidFill>
                  <a:schemeClr val="accent5"/>
                </a:solidFill>
              </a:rPr>
              <a:t>new</a:t>
            </a:r>
            <a:r>
              <a:rPr lang="en-US" dirty="0"/>
              <a:t> </a:t>
            </a:r>
            <a:r>
              <a:rPr lang="en-US" dirty="0">
                <a:solidFill>
                  <a:schemeClr val="accent2"/>
                </a:solidFill>
              </a:rPr>
              <a:t>Scanner</a:t>
            </a:r>
            <a:r>
              <a:rPr lang="en-US" dirty="0">
                <a:solidFill>
                  <a:schemeClr val="accent5"/>
                </a:solidFill>
              </a:rPr>
              <a:t> </a:t>
            </a:r>
            <a:r>
              <a:rPr lang="en-US" dirty="0"/>
              <a:t>(System.in); </a:t>
            </a:r>
          </a:p>
          <a:p>
            <a:r>
              <a:rPr lang="en-US" dirty="0"/>
              <a:t>To read from a file, create a Scanner for a file.</a:t>
            </a:r>
          </a:p>
          <a:p>
            <a:pPr marL="457200" lvl="1" indent="0">
              <a:buNone/>
            </a:pPr>
            <a:r>
              <a:rPr lang="en-US" dirty="0">
                <a:solidFill>
                  <a:schemeClr val="accent2"/>
                </a:solidFill>
              </a:rPr>
              <a:t>		Scanner</a:t>
            </a:r>
            <a:r>
              <a:rPr lang="en-US" dirty="0"/>
              <a:t> input = </a:t>
            </a:r>
            <a:r>
              <a:rPr lang="en-US" dirty="0">
                <a:solidFill>
                  <a:schemeClr val="accent5"/>
                </a:solidFill>
              </a:rPr>
              <a:t>new</a:t>
            </a:r>
            <a:r>
              <a:rPr lang="en-US" dirty="0"/>
              <a:t> </a:t>
            </a:r>
            <a:r>
              <a:rPr lang="en-US" dirty="0">
                <a:solidFill>
                  <a:schemeClr val="accent2"/>
                </a:solidFill>
              </a:rPr>
              <a:t>Scanner</a:t>
            </a:r>
            <a:r>
              <a:rPr lang="en-US" dirty="0">
                <a:solidFill>
                  <a:schemeClr val="accent5"/>
                </a:solidFill>
              </a:rPr>
              <a:t>( new</a:t>
            </a:r>
            <a:r>
              <a:rPr lang="en-US" dirty="0"/>
              <a:t> </a:t>
            </a:r>
            <a:r>
              <a:rPr lang="en-US" dirty="0">
                <a:solidFill>
                  <a:schemeClr val="accent2"/>
                </a:solidFill>
              </a:rPr>
              <a:t>File</a:t>
            </a:r>
            <a:r>
              <a:rPr lang="en-US" dirty="0"/>
              <a:t> (filename) ); </a:t>
            </a:r>
          </a:p>
          <a:p>
            <a:pPr marL="457200" lvl="1" indent="0">
              <a:buNone/>
            </a:pPr>
            <a:endParaRPr lang="en-US" dirty="0"/>
          </a:p>
        </p:txBody>
      </p:sp>
      <p:sp>
        <p:nvSpPr>
          <p:cNvPr id="3" name="Title 2"/>
          <p:cNvSpPr>
            <a:spLocks noGrp="1"/>
          </p:cNvSpPr>
          <p:nvPr>
            <p:ph type="ctrTitle"/>
          </p:nvPr>
        </p:nvSpPr>
        <p:spPr/>
        <p:txBody>
          <a:bodyPr/>
          <a:lstStyle/>
          <a:p>
            <a:r>
              <a:rPr lang="en-US" dirty="0"/>
              <a:t>Reading Data Using Scanner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pic>
        <p:nvPicPr>
          <p:cNvPr id="5" name="Picture 4"/>
          <p:cNvPicPr>
            <a:picLocks noChangeAspect="1"/>
          </p:cNvPicPr>
          <p:nvPr/>
        </p:nvPicPr>
        <p:blipFill rotWithShape="1">
          <a:blip r:embed="rId3"/>
          <a:srcRect r="9997"/>
          <a:stretch/>
        </p:blipFill>
        <p:spPr>
          <a:xfrm>
            <a:off x="3600190" y="3194246"/>
            <a:ext cx="5488925" cy="3112770"/>
          </a:xfrm>
          <a:prstGeom prst="rect">
            <a:avLst/>
          </a:prstGeom>
        </p:spPr>
      </p:pic>
      <p:sp>
        <p:nvSpPr>
          <p:cNvPr id="6" name="Content Placeholder 1"/>
          <p:cNvSpPr txBox="1">
            <a:spLocks/>
          </p:cNvSpPr>
          <p:nvPr/>
        </p:nvSpPr>
        <p:spPr>
          <a:xfrm>
            <a:off x="300183" y="3244495"/>
            <a:ext cx="3427757" cy="29628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100000"/>
              </a:lnSpc>
              <a:spcBef>
                <a:spcPts val="24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It breaks its input into tokens delimited by whitespace characters.</a:t>
            </a:r>
          </a:p>
          <a:p>
            <a:r>
              <a:rPr lang="en-US" sz="1800" dirty="0"/>
              <a:t>If the token does not match the expected type, a runtime exception </a:t>
            </a:r>
            <a:r>
              <a:rPr lang="en-US" sz="1800" dirty="0" err="1">
                <a:solidFill>
                  <a:schemeClr val="accent2"/>
                </a:solidFill>
              </a:rPr>
              <a:t>java.util.InputMismatchException</a:t>
            </a:r>
            <a:r>
              <a:rPr lang="en-US" sz="1800" dirty="0"/>
              <a:t> will be thrown.</a:t>
            </a:r>
          </a:p>
          <a:p>
            <a:r>
              <a:rPr lang="en-US" sz="1800" dirty="0"/>
              <a:t>You can use the </a:t>
            </a:r>
            <a:r>
              <a:rPr lang="en-US" sz="1800" dirty="0" err="1"/>
              <a:t>useDelimiter</a:t>
            </a:r>
            <a:r>
              <a:rPr lang="en-US" sz="1800" dirty="0"/>
              <a:t>(String regex) method to set a new pattern for delimiters.</a:t>
            </a:r>
          </a:p>
        </p:txBody>
      </p:sp>
    </p:spTree>
    <p:extLst>
      <p:ext uri="{BB962C8B-B14F-4D97-AF65-F5344CB8AC3E}">
        <p14:creationId xmlns:p14="http://schemas.microsoft.com/office/powerpoint/2010/main" val="106953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When a program runs into a runtime error, the program terminates abnormally. </a:t>
            </a:r>
          </a:p>
          <a:p>
            <a:pPr lvl="1"/>
            <a:r>
              <a:rPr lang="en-US" dirty="0"/>
              <a:t>An exception </a:t>
            </a:r>
            <a:r>
              <a:rPr lang="en-US" dirty="0">
                <a:solidFill>
                  <a:srgbClr val="FF0000"/>
                </a:solidFill>
              </a:rPr>
              <a:t>is an object that represents an error or a condition that prevents execution from proceeding normally.</a:t>
            </a:r>
          </a:p>
          <a:p>
            <a:r>
              <a:rPr lang="en-US" dirty="0"/>
              <a:t>Exception Causes:</a:t>
            </a:r>
          </a:p>
          <a:p>
            <a:pPr marL="548640" lvl="1">
              <a:spcBef>
                <a:spcPts val="0"/>
              </a:spcBef>
            </a:pPr>
            <a:r>
              <a:rPr lang="en-US" dirty="0">
                <a:solidFill>
                  <a:schemeClr val="accent5"/>
                </a:solidFill>
              </a:rPr>
              <a:t>Operating system</a:t>
            </a:r>
            <a:r>
              <a:rPr lang="en-US" dirty="0"/>
              <a:t>: Memory violation, disk full, stack overflow.</a:t>
            </a:r>
          </a:p>
          <a:p>
            <a:pPr marL="548640" lvl="1">
              <a:spcBef>
                <a:spcPts val="0"/>
              </a:spcBef>
            </a:pPr>
            <a:r>
              <a:rPr lang="en-US" dirty="0">
                <a:solidFill>
                  <a:schemeClr val="accent5"/>
                </a:solidFill>
              </a:rPr>
              <a:t>Language</a:t>
            </a:r>
            <a:r>
              <a:rPr lang="en-US" dirty="0"/>
              <a:t>: Type conversion, Bound violation, class not found.</a:t>
            </a:r>
          </a:p>
          <a:p>
            <a:pPr marL="548640" lvl="1">
              <a:spcBef>
                <a:spcPts val="0"/>
              </a:spcBef>
            </a:pPr>
            <a:r>
              <a:rPr lang="en-US" dirty="0">
                <a:solidFill>
                  <a:schemeClr val="accent5"/>
                </a:solidFill>
              </a:rPr>
              <a:t>Input/output errors</a:t>
            </a:r>
            <a:r>
              <a:rPr lang="en-US" dirty="0"/>
              <a:t>: EOF, file doesn’t exist, socket connection closed, URL doesn’t exits.</a:t>
            </a:r>
          </a:p>
          <a:p>
            <a:pPr>
              <a:spcBef>
                <a:spcPts val="1200"/>
              </a:spcBef>
            </a:pPr>
            <a:r>
              <a:rPr lang="en-US" dirty="0"/>
              <a:t>How can you handle runtime errors so that the program can continue to run or terminate gracefully? </a:t>
            </a:r>
          </a:p>
          <a:p>
            <a:pPr lvl="1">
              <a:spcBef>
                <a:spcPts val="0"/>
              </a:spcBef>
            </a:pPr>
            <a:r>
              <a:rPr lang="en-US" dirty="0"/>
              <a:t>Exception handling </a:t>
            </a:r>
            <a:r>
              <a:rPr lang="en-US" dirty="0">
                <a:solidFill>
                  <a:srgbClr val="FF0000"/>
                </a:solidFill>
              </a:rPr>
              <a:t>enables a program to deal with runtime errors and continue its normal execution.</a:t>
            </a:r>
            <a:endParaRPr lang="en-US" dirty="0"/>
          </a:p>
        </p:txBody>
      </p:sp>
      <p:sp>
        <p:nvSpPr>
          <p:cNvPr id="3" name="Title 2"/>
          <p:cNvSpPr>
            <a:spLocks noGrp="1"/>
          </p:cNvSpPr>
          <p:nvPr>
            <p:ph type="ctrTitle"/>
          </p:nvPr>
        </p:nvSpPr>
        <p:spPr/>
        <p:txBody>
          <a:bodyPr/>
          <a:lstStyle/>
          <a:p>
            <a:r>
              <a:rPr lang="en-US" dirty="0"/>
              <a:t>Exceptions: Runtime Errors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Tree>
    <p:extLst>
      <p:ext uri="{BB962C8B-B14F-4D97-AF65-F5344CB8AC3E}">
        <p14:creationId xmlns:p14="http://schemas.microsoft.com/office/powerpoint/2010/main" val="230286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12269" y="1322223"/>
            <a:ext cx="7056502" cy="5078939"/>
          </a:xfrm>
          <a:prstGeom prst="rect">
            <a:avLst/>
          </a:prstGeom>
        </p:spPr>
      </p:pic>
      <p:sp>
        <p:nvSpPr>
          <p:cNvPr id="3" name="Title 2"/>
          <p:cNvSpPr>
            <a:spLocks noGrp="1"/>
          </p:cNvSpPr>
          <p:nvPr>
            <p:ph type="ctrTitle"/>
          </p:nvPr>
        </p:nvSpPr>
        <p:spPr/>
        <p:txBody>
          <a:bodyPr/>
          <a:lstStyle/>
          <a:p>
            <a:r>
              <a:rPr lang="en-US" dirty="0"/>
              <a:t>Reading Data Using Scanner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sp>
        <p:nvSpPr>
          <p:cNvPr id="6" name="TextBox 5"/>
          <p:cNvSpPr txBox="1"/>
          <p:nvPr/>
        </p:nvSpPr>
        <p:spPr>
          <a:xfrm>
            <a:off x="6530683" y="3074979"/>
            <a:ext cx="2165638" cy="830997"/>
          </a:xfrm>
          <a:prstGeom prst="rect">
            <a:avLst/>
          </a:prstGeom>
          <a:noFill/>
          <a:ln>
            <a:solidFill>
              <a:schemeClr val="accent1"/>
            </a:solidFill>
          </a:ln>
        </p:spPr>
        <p:txBody>
          <a:bodyPr wrap="square" rtlCol="0">
            <a:spAutoFit/>
          </a:bodyPr>
          <a:lstStyle/>
          <a:p>
            <a:pPr algn="just"/>
            <a:r>
              <a:rPr lang="en-US" sz="2400" dirty="0"/>
              <a:t>John T Smith 90</a:t>
            </a:r>
          </a:p>
          <a:p>
            <a:pPr algn="just"/>
            <a:r>
              <a:rPr lang="en-US" sz="2400" dirty="0"/>
              <a:t>Eric  K Jones  85</a:t>
            </a:r>
          </a:p>
        </p:txBody>
      </p:sp>
      <p:cxnSp>
        <p:nvCxnSpPr>
          <p:cNvPr id="8" name="Curved Connector 7"/>
          <p:cNvCxnSpPr/>
          <p:nvPr/>
        </p:nvCxnSpPr>
        <p:spPr>
          <a:xfrm rot="10800000" flipV="1">
            <a:off x="4911969" y="3311968"/>
            <a:ext cx="1902952" cy="2629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flipV="1">
            <a:off x="4308231" y="3385426"/>
            <a:ext cx="3042420" cy="3788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4806462" y="3413990"/>
            <a:ext cx="3048000" cy="551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0800000" flipV="1">
            <a:off x="4572001" y="3413989"/>
            <a:ext cx="3821725" cy="7404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6060" y="970645"/>
            <a:ext cx="1793185"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Create a file object</a:t>
            </a:r>
          </a:p>
        </p:txBody>
      </p:sp>
      <p:sp>
        <p:nvSpPr>
          <p:cNvPr id="16" name="Rectangle 15"/>
          <p:cNvSpPr/>
          <p:nvPr/>
        </p:nvSpPr>
        <p:spPr>
          <a:xfrm>
            <a:off x="6041038" y="1133542"/>
            <a:ext cx="2220480"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May throw an I/O exception</a:t>
            </a:r>
          </a:p>
        </p:txBody>
      </p:sp>
      <p:cxnSp>
        <p:nvCxnSpPr>
          <p:cNvPr id="18" name="Curved Connector 17"/>
          <p:cNvCxnSpPr/>
          <p:nvPr/>
        </p:nvCxnSpPr>
        <p:spPr>
          <a:xfrm rot="10800000" flipV="1">
            <a:off x="4153652" y="1322224"/>
            <a:ext cx="3238320" cy="18377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2583378" y="1287428"/>
            <a:ext cx="1038477" cy="8403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6200000" flipH="1">
            <a:off x="974168" y="1465772"/>
            <a:ext cx="1748735" cy="14696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1715" y="974666"/>
            <a:ext cx="2416170" cy="307777"/>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Create a Scanner for the file </a:t>
            </a:r>
          </a:p>
        </p:txBody>
      </p:sp>
    </p:spTree>
    <p:extLst>
      <p:ext uri="{BB962C8B-B14F-4D97-AF65-F5344CB8AC3E}">
        <p14:creationId xmlns:p14="http://schemas.microsoft.com/office/powerpoint/2010/main" val="2159440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4469" y="914608"/>
            <a:ext cx="6904807" cy="5546352"/>
          </a:xfrm>
          <a:prstGeom prst="rect">
            <a:avLst/>
          </a:prstGeom>
        </p:spPr>
      </p:pic>
      <p:sp>
        <p:nvSpPr>
          <p:cNvPr id="3" name="Title 2"/>
          <p:cNvSpPr>
            <a:spLocks noGrp="1"/>
          </p:cNvSpPr>
          <p:nvPr>
            <p:ph type="ctrTitle"/>
          </p:nvPr>
        </p:nvSpPr>
        <p:spPr/>
        <p:txBody>
          <a:bodyPr/>
          <a:lstStyle/>
          <a:p>
            <a:r>
              <a:rPr lang="en-US" dirty="0"/>
              <a:t>Case Study: File Copy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sp>
        <p:nvSpPr>
          <p:cNvPr id="9" name="Rectangle 8"/>
          <p:cNvSpPr/>
          <p:nvPr/>
        </p:nvSpPr>
        <p:spPr>
          <a:xfrm>
            <a:off x="1023730" y="4005471"/>
            <a:ext cx="4250081" cy="160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76072" y="4856777"/>
            <a:ext cx="2585579" cy="7328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26153" y="4708157"/>
            <a:ext cx="3460214" cy="934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2"/>
          <p:cNvSpPr txBox="1">
            <a:spLocks/>
          </p:cNvSpPr>
          <p:nvPr/>
        </p:nvSpPr>
        <p:spPr>
          <a:xfrm>
            <a:off x="5526153" y="4323415"/>
            <a:ext cx="3460214" cy="257895"/>
          </a:xfrm>
          <a:prstGeom prst="rect">
            <a:avLst/>
          </a:prstGeom>
          <a:solidFill>
            <a:srgbClr val="F1F7F4"/>
          </a:solidFill>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1"/>
                </a:solidFill>
                <a:latin typeface="Garamond" panose="02020404030301010803" pitchFamily="18" charset="0"/>
                <a:ea typeface="+mj-ea"/>
                <a:cs typeface="+mj-cs"/>
              </a:defRPr>
            </a:lvl1pPr>
          </a:lstStyle>
          <a:p>
            <a:r>
              <a:rPr lang="en-US" sz="1800"/>
              <a:t>Case Study: Replacing Text</a:t>
            </a:r>
            <a:endParaRPr lang="en-US" sz="1800" dirty="0"/>
          </a:p>
        </p:txBody>
      </p:sp>
      <p:sp>
        <p:nvSpPr>
          <p:cNvPr id="5" name="Rectangle 4"/>
          <p:cNvSpPr/>
          <p:nvPr/>
        </p:nvSpPr>
        <p:spPr>
          <a:xfrm>
            <a:off x="5467455" y="4974533"/>
            <a:ext cx="3518912"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s1 = s1.replaceAll(</a:t>
            </a:r>
            <a:r>
              <a:rPr lang="en-US" sz="1600" dirty="0" err="1">
                <a:latin typeface="Times New Roman" panose="02020603050405020304" pitchFamily="18" charset="0"/>
                <a:cs typeface="Times New Roman" panose="02020603050405020304" pitchFamily="18" charset="0"/>
              </a:rPr>
              <a:t>oldString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nesString</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9600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600"/>
              </a:spcBef>
            </a:pPr>
            <a:r>
              <a:rPr lang="en-US" dirty="0"/>
              <a:t>Java programs can read data from a file that is on the Web .</a:t>
            </a:r>
          </a:p>
          <a:p>
            <a:pPr marL="457200" indent="-457200">
              <a:spcBef>
                <a:spcPts val="600"/>
              </a:spcBef>
              <a:buFont typeface="+mj-lt"/>
              <a:buAutoNum type="arabicPeriod"/>
            </a:pPr>
            <a:r>
              <a:rPr lang="en-US" sz="2000" dirty="0"/>
              <a:t>Create a </a:t>
            </a:r>
            <a:r>
              <a:rPr lang="en-US" sz="2000" dirty="0">
                <a:solidFill>
                  <a:schemeClr val="accent5"/>
                </a:solidFill>
              </a:rPr>
              <a:t>URL</a:t>
            </a:r>
            <a:r>
              <a:rPr lang="en-US" sz="2000" dirty="0"/>
              <a:t> object using the </a:t>
            </a:r>
            <a:r>
              <a:rPr lang="en-US" sz="2000" dirty="0">
                <a:solidFill>
                  <a:schemeClr val="accent5"/>
                </a:solidFill>
              </a:rPr>
              <a:t>java.net.URL</a:t>
            </a:r>
            <a:r>
              <a:rPr lang="en-US" sz="2000" dirty="0"/>
              <a:t> class: </a:t>
            </a:r>
          </a:p>
          <a:p>
            <a:pPr lvl="1"/>
            <a:r>
              <a:rPr lang="en-US" sz="2000" dirty="0"/>
              <a:t>URL(String spec) throws </a:t>
            </a:r>
            <a:r>
              <a:rPr lang="en-US" sz="2000" dirty="0" err="1"/>
              <a:t>MalformedURLException</a:t>
            </a:r>
            <a:endParaRPr lang="en-US" sz="2000" dirty="0"/>
          </a:p>
          <a:p>
            <a:pPr marL="457200" indent="-457200">
              <a:spcBef>
                <a:spcPts val="600"/>
              </a:spcBef>
              <a:buFont typeface="+mj-lt"/>
              <a:buAutoNum type="arabicPeriod"/>
            </a:pPr>
            <a:endParaRPr lang="en-US" sz="2000" dirty="0"/>
          </a:p>
          <a:p>
            <a:pPr marL="457200" indent="-457200">
              <a:spcBef>
                <a:spcPts val="600"/>
              </a:spcBef>
              <a:buFont typeface="+mj-lt"/>
              <a:buAutoNum type="arabicPeriod"/>
            </a:pPr>
            <a:endParaRPr lang="en-US" sz="2000" dirty="0"/>
          </a:p>
          <a:p>
            <a:pPr marL="457200" indent="-457200">
              <a:spcBef>
                <a:spcPts val="600"/>
              </a:spcBef>
              <a:buFont typeface="+mj-lt"/>
              <a:buAutoNum type="arabicPeriod"/>
            </a:pPr>
            <a:endParaRPr lang="en-US" sz="2000" dirty="0"/>
          </a:p>
          <a:p>
            <a:pPr marL="457200" indent="-457200">
              <a:spcBef>
                <a:spcPts val="600"/>
              </a:spcBef>
              <a:buFont typeface="+mj-lt"/>
              <a:buAutoNum type="arabicPeriod"/>
            </a:pPr>
            <a:r>
              <a:rPr lang="en-US" sz="2000" dirty="0"/>
              <a:t>Use the </a:t>
            </a:r>
            <a:r>
              <a:rPr lang="en-US" sz="2000" dirty="0" err="1">
                <a:solidFill>
                  <a:srgbClr val="FF0000"/>
                </a:solidFill>
              </a:rPr>
              <a:t>openStream</a:t>
            </a:r>
            <a:r>
              <a:rPr lang="en-US" sz="2000" dirty="0">
                <a:solidFill>
                  <a:srgbClr val="FF0000"/>
                </a:solidFill>
              </a:rPr>
              <a:t>() </a:t>
            </a:r>
            <a:r>
              <a:rPr lang="en-US" sz="2000" dirty="0"/>
              <a:t>method defined in the URL class to open an input stream.</a:t>
            </a:r>
          </a:p>
          <a:p>
            <a:pPr lvl="1"/>
            <a:r>
              <a:rPr lang="en-US" sz="2000" dirty="0"/>
              <a:t>Use this stream to create a Scanner </a:t>
            </a:r>
          </a:p>
          <a:p>
            <a:pPr marL="457200" indent="-457200">
              <a:spcBef>
                <a:spcPts val="600"/>
              </a:spcBef>
              <a:buFont typeface="+mj-lt"/>
              <a:buAutoNum type="arabicPeriod"/>
            </a:pPr>
            <a:r>
              <a:rPr lang="en-US" sz="2000" dirty="0"/>
              <a:t>Read data from the input stream just like from a local file.</a:t>
            </a:r>
          </a:p>
        </p:txBody>
      </p:sp>
      <p:sp>
        <p:nvSpPr>
          <p:cNvPr id="3" name="Title 2"/>
          <p:cNvSpPr>
            <a:spLocks noGrp="1"/>
          </p:cNvSpPr>
          <p:nvPr>
            <p:ph type="ctrTitle"/>
          </p:nvPr>
        </p:nvSpPr>
        <p:spPr/>
        <p:txBody>
          <a:bodyPr/>
          <a:lstStyle/>
          <a:p>
            <a:r>
              <a:rPr lang="en-US" dirty="0"/>
              <a:t>Reading Data from the Web</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sp>
        <p:nvSpPr>
          <p:cNvPr id="5" name="Rectangle 4"/>
          <p:cNvSpPr/>
          <p:nvPr/>
        </p:nvSpPr>
        <p:spPr>
          <a:xfrm>
            <a:off x="2357574" y="2182531"/>
            <a:ext cx="4935123" cy="1169551"/>
          </a:xfrm>
          <a:prstGeom prst="rect">
            <a:avLst/>
          </a:prstGeom>
          <a:ln>
            <a:solidFill>
              <a:schemeClr val="accent5"/>
            </a:solidFill>
          </a:ln>
        </p:spPr>
        <p:txBody>
          <a:bodyPr wrap="square">
            <a:spAutoFit/>
          </a:bodyPr>
          <a:lstStyle/>
          <a:p>
            <a:r>
              <a:rPr lang="en-US" sz="1400" dirty="0">
                <a:solidFill>
                  <a:schemeClr val="accent5"/>
                </a:solidFill>
                <a:latin typeface="Times New Roman" panose="02020603050405020304" pitchFamily="18" charset="0"/>
                <a:cs typeface="Times New Roman" panose="02020603050405020304" pitchFamily="18" charset="0"/>
              </a:rPr>
              <a:t>try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URL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 = </a:t>
            </a:r>
            <a:r>
              <a:rPr lang="en-US" sz="1400" dirty="0">
                <a:solidFill>
                  <a:schemeClr val="accent5"/>
                </a:solidFill>
                <a:latin typeface="Times New Roman" panose="02020603050405020304" pitchFamily="18" charset="0"/>
                <a:cs typeface="Times New Roman" panose="02020603050405020304" pitchFamily="18" charset="0"/>
              </a:rPr>
              <a:t>new</a:t>
            </a:r>
            <a:r>
              <a:rPr lang="en-US" sz="1400" dirty="0">
                <a:latin typeface="Times New Roman" panose="02020603050405020304" pitchFamily="18" charset="0"/>
                <a:cs typeface="Times New Roman" panose="02020603050405020304" pitchFamily="18" charset="0"/>
              </a:rPr>
              <a:t> URL("</a:t>
            </a:r>
            <a:r>
              <a:rPr lang="en-US" sz="1400" dirty="0">
                <a:solidFill>
                  <a:schemeClr val="accent5"/>
                </a:solidFill>
                <a:latin typeface="Times New Roman" panose="02020603050405020304" pitchFamily="18" charset="0"/>
                <a:cs typeface="Times New Roman" panose="02020603050405020304" pitchFamily="18" charset="0"/>
              </a:rPr>
              <a:t>http://www.google.com/index.html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a:solidFill>
                  <a:schemeClr val="accent5"/>
                </a:solidFill>
                <a:latin typeface="Times New Roman" panose="02020603050405020304" pitchFamily="18" charset="0"/>
                <a:cs typeface="Times New Roman" panose="02020603050405020304" pitchFamily="18" charset="0"/>
              </a:rPr>
              <a:t>catch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MalformedURLException</a:t>
            </a:r>
            <a:r>
              <a:rPr lang="en-US" sz="1400" dirty="0">
                <a:latin typeface="Times New Roman" panose="02020603050405020304" pitchFamily="18" charset="0"/>
                <a:cs typeface="Times New Roman" panose="02020603050405020304" pitchFamily="18" charset="0"/>
              </a:rPr>
              <a:t> ex)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ex.printStackTrace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t>
            </a:r>
          </a:p>
        </p:txBody>
      </p:sp>
      <p:sp>
        <p:nvSpPr>
          <p:cNvPr id="6" name="Rectangle 5"/>
          <p:cNvSpPr/>
          <p:nvPr/>
        </p:nvSpPr>
        <p:spPr>
          <a:xfrm>
            <a:off x="4671391" y="4066499"/>
            <a:ext cx="4158140" cy="307777"/>
          </a:xfrm>
          <a:prstGeom prst="rect">
            <a:avLst/>
          </a:prstGeom>
          <a:ln>
            <a:solidFill>
              <a:schemeClr val="accent5"/>
            </a:solidFill>
          </a:ln>
        </p:spPr>
        <p:txBody>
          <a:bodyPr wrap="square">
            <a:spAutoFit/>
          </a:bodyPr>
          <a:lstStyle/>
          <a:p>
            <a:pPr algn="ctr"/>
            <a:r>
              <a:rPr lang="en-US" sz="1400" dirty="0">
                <a:latin typeface="Cambria Math" panose="02040503050406030204" pitchFamily="18" charset="0"/>
                <a:ea typeface="Cambria Math" panose="02040503050406030204" pitchFamily="18" charset="0"/>
              </a:rPr>
              <a:t>Scanner input = </a:t>
            </a:r>
            <a:r>
              <a:rPr lang="en-US" sz="1400" dirty="0">
                <a:solidFill>
                  <a:schemeClr val="accent5"/>
                </a:solidFill>
                <a:latin typeface="Cambria Math" panose="02040503050406030204" pitchFamily="18" charset="0"/>
                <a:ea typeface="Cambria Math" panose="02040503050406030204" pitchFamily="18" charset="0"/>
              </a:rPr>
              <a:t>new</a:t>
            </a:r>
            <a:r>
              <a:rPr lang="en-US" sz="1400" dirty="0">
                <a:latin typeface="Cambria Math" panose="02040503050406030204" pitchFamily="18" charset="0"/>
                <a:ea typeface="Cambria Math" panose="02040503050406030204" pitchFamily="18" charset="0"/>
              </a:rPr>
              <a:t> Scanner(</a:t>
            </a:r>
            <a:r>
              <a:rPr lang="en-US" sz="1400" dirty="0" err="1">
                <a:latin typeface="Cambria Math" panose="02040503050406030204" pitchFamily="18" charset="0"/>
                <a:ea typeface="Cambria Math" panose="02040503050406030204" pitchFamily="18" charset="0"/>
              </a:rPr>
              <a:t>url.openStream</a:t>
            </a:r>
            <a:r>
              <a:rPr lang="en-US" sz="1400" dirty="0">
                <a:latin typeface="Cambria Math" panose="02040503050406030204" pitchFamily="18" charset="0"/>
                <a:ea typeface="Cambria Math" panose="02040503050406030204" pitchFamily="18" charset="0"/>
              </a:rPr>
              <a:t>());</a:t>
            </a:r>
          </a:p>
        </p:txBody>
      </p:sp>
      <p:pic>
        <p:nvPicPr>
          <p:cNvPr id="7" name="Picture 6"/>
          <p:cNvPicPr>
            <a:picLocks noChangeAspect="1"/>
          </p:cNvPicPr>
          <p:nvPr/>
        </p:nvPicPr>
        <p:blipFill>
          <a:blip r:embed="rId3"/>
          <a:stretch>
            <a:fillRect/>
          </a:stretch>
        </p:blipFill>
        <p:spPr>
          <a:xfrm>
            <a:off x="1872573" y="4790661"/>
            <a:ext cx="5398854" cy="1714883"/>
          </a:xfrm>
          <a:prstGeom prst="rect">
            <a:avLst/>
          </a:prstGeom>
        </p:spPr>
      </p:pic>
    </p:spTree>
    <p:extLst>
      <p:ext uri="{BB962C8B-B14F-4D97-AF65-F5344CB8AC3E}">
        <p14:creationId xmlns:p14="http://schemas.microsoft.com/office/powerpoint/2010/main" val="834247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4470" y="974673"/>
            <a:ext cx="5867670" cy="5364924"/>
          </a:xfrm>
          <a:prstGeom prst="rect">
            <a:avLst/>
          </a:prstGeom>
        </p:spPr>
      </p:pic>
      <p:sp>
        <p:nvSpPr>
          <p:cNvPr id="3" name="Title 2"/>
          <p:cNvSpPr>
            <a:spLocks noGrp="1"/>
          </p:cNvSpPr>
          <p:nvPr>
            <p:ph type="ctrTitle"/>
          </p:nvPr>
        </p:nvSpPr>
        <p:spPr/>
        <p:txBody>
          <a:bodyPr/>
          <a:lstStyle/>
          <a:p>
            <a:r>
              <a:rPr lang="en-US" dirty="0"/>
              <a:t>File Download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43</a:t>
            </a:fld>
            <a:endParaRPr lang="en-US"/>
          </a:p>
        </p:txBody>
      </p:sp>
      <p:sp>
        <p:nvSpPr>
          <p:cNvPr id="5" name="Rectangle 4"/>
          <p:cNvSpPr/>
          <p:nvPr/>
        </p:nvSpPr>
        <p:spPr>
          <a:xfrm>
            <a:off x="4934664" y="1918523"/>
            <a:ext cx="4124532" cy="307777"/>
          </a:xfrm>
          <a:prstGeom prst="rect">
            <a:avLst/>
          </a:prstGeom>
        </p:spPr>
        <p:txBody>
          <a:bodyPr wrap="square">
            <a:spAutoFit/>
          </a:bodyPr>
          <a:lstStyle/>
          <a:p>
            <a:pPr marL="342900" indent="-342900">
              <a:buFont typeface="+mj-lt"/>
              <a:buAutoNum type="arabicPeriod"/>
            </a:pPr>
            <a:r>
              <a:rPr lang="en-US" sz="1400" dirty="0">
                <a:latin typeface="Times New Roman" panose="02020603050405020304" pitchFamily="18" charset="0"/>
                <a:ea typeface="Cambria Math" panose="02040503050406030204" pitchFamily="18" charset="0"/>
                <a:cs typeface="Times New Roman" panose="02020603050405020304" pitchFamily="18" charset="0"/>
              </a:rPr>
              <a:t>Create a URL object using the java.net.URL class. </a:t>
            </a:r>
          </a:p>
        </p:txBody>
      </p:sp>
      <p:sp>
        <p:nvSpPr>
          <p:cNvPr id="7" name="Rectangle 6"/>
          <p:cNvSpPr/>
          <p:nvPr/>
        </p:nvSpPr>
        <p:spPr>
          <a:xfrm>
            <a:off x="4934664" y="2321189"/>
            <a:ext cx="4030432" cy="523220"/>
          </a:xfrm>
          <a:prstGeom prst="rect">
            <a:avLst/>
          </a:prstGeom>
        </p:spPr>
        <p:txBody>
          <a:bodyPr wrap="square">
            <a:spAutoFit/>
          </a:bodyPr>
          <a:lstStyle/>
          <a:p>
            <a:pPr marL="457200" indent="-457200">
              <a:buFont typeface="+mj-lt"/>
              <a:buAutoNum type="arabicPeriod" startAt="2"/>
            </a:pPr>
            <a:r>
              <a:rPr lang="en-US" sz="1400" dirty="0">
                <a:latin typeface="Times New Roman" panose="02020603050405020304" pitchFamily="18" charset="0"/>
                <a:cs typeface="Times New Roman" panose="02020603050405020304" pitchFamily="18" charset="0"/>
              </a:rPr>
              <a:t>Use the </a:t>
            </a:r>
            <a:r>
              <a:rPr lang="en-US" sz="1400" dirty="0" err="1">
                <a:solidFill>
                  <a:srgbClr val="FF0000"/>
                </a:solidFill>
                <a:latin typeface="Times New Roman" panose="02020603050405020304" pitchFamily="18" charset="0"/>
                <a:cs typeface="Times New Roman" panose="02020603050405020304" pitchFamily="18" charset="0"/>
              </a:rPr>
              <a:t>openStream</a:t>
            </a:r>
            <a:r>
              <a:rPr lang="en-US" sz="1400" dirty="0">
                <a:solidFill>
                  <a:srgbClr val="FF0000"/>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method defined in the URL class to open an input stream.</a:t>
            </a:r>
          </a:p>
        </p:txBody>
      </p:sp>
      <p:sp>
        <p:nvSpPr>
          <p:cNvPr id="2" name="Rectangle 1"/>
          <p:cNvSpPr/>
          <p:nvPr/>
        </p:nvSpPr>
        <p:spPr>
          <a:xfrm>
            <a:off x="5108576" y="3817593"/>
            <a:ext cx="3720955" cy="52322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3. Read data from the input stream just like from a local file.</a:t>
            </a:r>
          </a:p>
        </p:txBody>
      </p:sp>
    </p:spTree>
    <p:extLst>
      <p:ext uri="{BB962C8B-B14F-4D97-AF65-F5344CB8AC3E}">
        <p14:creationId xmlns:p14="http://schemas.microsoft.com/office/powerpoint/2010/main" val="1691514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case study develops a program that travels the Web by following hyperlinks.</a:t>
            </a:r>
          </a:p>
          <a:p>
            <a:endParaRPr lang="en-US" dirty="0"/>
          </a:p>
        </p:txBody>
      </p:sp>
      <p:sp>
        <p:nvSpPr>
          <p:cNvPr id="3" name="Title 2"/>
          <p:cNvSpPr>
            <a:spLocks noGrp="1"/>
          </p:cNvSpPr>
          <p:nvPr>
            <p:ph type="ctrTitle"/>
          </p:nvPr>
        </p:nvSpPr>
        <p:spPr/>
        <p:txBody>
          <a:bodyPr/>
          <a:lstStyle/>
          <a:p>
            <a:r>
              <a:rPr lang="en-US" dirty="0"/>
              <a:t>Case Study: Web Crawler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44</a:t>
            </a:fld>
            <a:endParaRPr lang="en-US"/>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286000"/>
            <a:ext cx="78486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7020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888490"/>
            <a:ext cx="8504632" cy="5572469"/>
          </a:xfrm>
        </p:spPr>
        <p:txBody>
          <a:bodyPr>
            <a:normAutofit lnSpcReduction="10000"/>
          </a:bodyPr>
          <a:lstStyle/>
          <a:p>
            <a:r>
              <a:rPr lang="en-US" sz="2000" dirty="0">
                <a:solidFill>
                  <a:schemeClr val="accent5"/>
                </a:solidFill>
              </a:rPr>
              <a:t>ArithmeticException</a:t>
            </a:r>
            <a:r>
              <a:rPr lang="en-US" sz="2000" dirty="0"/>
              <a:t>:</a:t>
            </a:r>
          </a:p>
          <a:p>
            <a:pPr lvl="1">
              <a:spcBef>
                <a:spcPts val="0"/>
              </a:spcBef>
            </a:pPr>
            <a:r>
              <a:rPr lang="en-US" sz="1800" dirty="0"/>
              <a:t>Java does not allow division by zero in integer arithmetic. </a:t>
            </a:r>
          </a:p>
          <a:p>
            <a:pPr lvl="1">
              <a:spcBef>
                <a:spcPts val="0"/>
              </a:spcBef>
            </a:pPr>
            <a:r>
              <a:rPr lang="en-US" sz="1800" dirty="0"/>
              <a:t>Java does allow division by zero with floating-point values</a:t>
            </a:r>
          </a:p>
          <a:p>
            <a:pPr lvl="2">
              <a:spcBef>
                <a:spcPts val="0"/>
              </a:spcBef>
            </a:pPr>
            <a:r>
              <a:rPr lang="en-US" sz="1600" dirty="0"/>
              <a:t>System.out.println(1.0/0);  // Infinity or -Infinity </a:t>
            </a:r>
          </a:p>
          <a:p>
            <a:pPr lvl="2">
              <a:spcBef>
                <a:spcPts val="0"/>
              </a:spcBef>
            </a:pPr>
            <a:r>
              <a:rPr lang="en-US" sz="1600" dirty="0"/>
              <a:t>System.out.println(0.0/0);  // </a:t>
            </a:r>
            <a:r>
              <a:rPr lang="en-US" sz="1600" dirty="0" err="1"/>
              <a:t>NaN</a:t>
            </a:r>
            <a:r>
              <a:rPr lang="en-US" sz="1600" dirty="0"/>
              <a:t> </a:t>
            </a:r>
          </a:p>
          <a:p>
            <a:r>
              <a:rPr lang="en-US" sz="2000" dirty="0" err="1">
                <a:solidFill>
                  <a:schemeClr val="accent5"/>
                </a:solidFill>
              </a:rPr>
              <a:t>NullPointerException</a:t>
            </a:r>
            <a:r>
              <a:rPr lang="en-US" sz="2000" dirty="0"/>
              <a:t> </a:t>
            </a:r>
          </a:p>
          <a:p>
            <a:pPr lvl="1">
              <a:spcBef>
                <a:spcPts val="600"/>
              </a:spcBef>
            </a:pPr>
            <a:r>
              <a:rPr lang="en-US" sz="1600" dirty="0"/>
              <a:t>Thrown when an application invoke a method or accessing or modifying the field of a null object.</a:t>
            </a:r>
          </a:p>
          <a:p>
            <a:r>
              <a:rPr lang="en-US" sz="2000" dirty="0" err="1">
                <a:solidFill>
                  <a:schemeClr val="accent5"/>
                </a:solidFill>
              </a:rPr>
              <a:t>ArrayIndexOutOfBoundsException</a:t>
            </a:r>
            <a:endParaRPr lang="en-US" sz="2000" dirty="0">
              <a:solidFill>
                <a:schemeClr val="accent5"/>
              </a:solidFill>
            </a:endParaRPr>
          </a:p>
          <a:p>
            <a:endParaRPr lang="en-US" sz="2000" dirty="0"/>
          </a:p>
          <a:p>
            <a:r>
              <a:rPr lang="en-US" sz="2000" dirty="0" err="1">
                <a:solidFill>
                  <a:schemeClr val="accent5"/>
                </a:solidFill>
              </a:rPr>
              <a:t>StringIndexOutOfBoundsException</a:t>
            </a:r>
            <a:endParaRPr lang="en-US" sz="2000" dirty="0">
              <a:solidFill>
                <a:schemeClr val="accent5"/>
              </a:solidFill>
            </a:endParaRPr>
          </a:p>
          <a:p>
            <a:endParaRPr lang="en-US" sz="2000" dirty="0"/>
          </a:p>
          <a:p>
            <a:r>
              <a:rPr lang="en-US" sz="1800" dirty="0" err="1">
                <a:solidFill>
                  <a:schemeClr val="accent5"/>
                </a:solidFill>
              </a:rPr>
              <a:t>ClassCastException</a:t>
            </a:r>
            <a:r>
              <a:rPr lang="en-US" sz="1800" dirty="0">
                <a:solidFill>
                  <a:schemeClr val="accent5"/>
                </a:solidFill>
              </a:rPr>
              <a:t>:</a:t>
            </a:r>
          </a:p>
          <a:p>
            <a:pPr lvl="1">
              <a:spcBef>
                <a:spcPts val="0"/>
              </a:spcBef>
            </a:pPr>
            <a:r>
              <a:rPr lang="en-US" sz="1600" dirty="0"/>
              <a:t>Indicate that the code has attempted to cast an object to a subclass of which it is not an instance.</a:t>
            </a:r>
          </a:p>
        </p:txBody>
      </p:sp>
      <p:sp>
        <p:nvSpPr>
          <p:cNvPr id="3" name="Title 2"/>
          <p:cNvSpPr>
            <a:spLocks noGrp="1"/>
          </p:cNvSpPr>
          <p:nvPr>
            <p:ph type="ctrTitle"/>
          </p:nvPr>
        </p:nvSpPr>
        <p:spPr/>
        <p:txBody>
          <a:bodyPr/>
          <a:lstStyle/>
          <a:p>
            <a:r>
              <a:rPr lang="en-US" dirty="0"/>
              <a:t>Some Exceptions(1/2):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
        <p:nvSpPr>
          <p:cNvPr id="6" name="Rectangle 5"/>
          <p:cNvSpPr/>
          <p:nvPr/>
        </p:nvSpPr>
        <p:spPr>
          <a:xfrm>
            <a:off x="5412430" y="2973887"/>
            <a:ext cx="2863306" cy="646331"/>
          </a:xfrm>
          <a:prstGeom prst="rect">
            <a:avLst/>
          </a:prstGeom>
        </p:spPr>
        <p:txBody>
          <a:bodyPr wrap="square">
            <a:spAutoFit/>
          </a:bodyPr>
          <a:lstStyle/>
          <a:p>
            <a:pPr algn="ctr"/>
            <a:r>
              <a:rPr lang="en-US" dirty="0" err="1">
                <a:solidFill>
                  <a:srgbClr val="FF0000"/>
                </a:solidFill>
                <a:latin typeface="Cambria Math" panose="02040503050406030204" pitchFamily="18" charset="0"/>
                <a:ea typeface="Cambria Math" panose="02040503050406030204" pitchFamily="18" charset="0"/>
              </a:rPr>
              <a:t>SimpleCircle</a:t>
            </a:r>
            <a:r>
              <a:rPr lang="en-US" dirty="0">
                <a:solidFill>
                  <a:srgbClr val="FF0000"/>
                </a:solidFill>
                <a:latin typeface="Cambria Math" panose="02040503050406030204" pitchFamily="18" charset="0"/>
                <a:ea typeface="Cambria Math" panose="02040503050406030204" pitchFamily="18" charset="0"/>
              </a:rPr>
              <a:t> circle;  </a:t>
            </a:r>
            <a:r>
              <a:rPr lang="en-US" dirty="0" err="1">
                <a:solidFill>
                  <a:srgbClr val="FF0000"/>
                </a:solidFill>
                <a:latin typeface="Cambria Math" panose="02040503050406030204" pitchFamily="18" charset="0"/>
                <a:ea typeface="Cambria Math" panose="02040503050406030204" pitchFamily="18" charset="0"/>
              </a:rPr>
              <a:t>circle.getArea</a:t>
            </a:r>
            <a:r>
              <a:rPr lang="en-US" dirty="0">
                <a:solidFill>
                  <a:srgbClr val="FF0000"/>
                </a:solidFill>
                <a:latin typeface="Cambria Math" panose="02040503050406030204" pitchFamily="18" charset="0"/>
                <a:ea typeface="Cambria Math" panose="02040503050406030204" pitchFamily="18" charset="0"/>
              </a:rPr>
              <a:t>();</a:t>
            </a:r>
          </a:p>
        </p:txBody>
      </p:sp>
      <p:sp>
        <p:nvSpPr>
          <p:cNvPr id="9" name="Rectangle 8"/>
          <p:cNvSpPr/>
          <p:nvPr/>
        </p:nvSpPr>
        <p:spPr>
          <a:xfrm>
            <a:off x="3259433" y="4707420"/>
            <a:ext cx="3323968" cy="584775"/>
          </a:xfrm>
          <a:prstGeom prst="rect">
            <a:avLst/>
          </a:prstGeom>
        </p:spPr>
        <p:txBody>
          <a:bodyPr wrap="square">
            <a:spAutoFit/>
          </a:bodyPr>
          <a:lstStyle/>
          <a:p>
            <a:r>
              <a:rPr lang="en-US" sz="1600" dirty="0">
                <a:solidFill>
                  <a:srgbClr val="FF0000"/>
                </a:solidFill>
                <a:latin typeface="Cambria" panose="02040503050406030204" pitchFamily="18" charset="0"/>
                <a:ea typeface="Cambria" panose="02040503050406030204" pitchFamily="18" charset="0"/>
              </a:rPr>
              <a:t>String s = “ICS108";</a:t>
            </a:r>
          </a:p>
          <a:p>
            <a:r>
              <a:rPr lang="en-US" sz="1600" dirty="0">
                <a:solidFill>
                  <a:srgbClr val="FF0000"/>
                </a:solidFill>
                <a:latin typeface="Cambria" panose="02040503050406030204" pitchFamily="18" charset="0"/>
                <a:ea typeface="Cambria" panose="02040503050406030204" pitchFamily="18" charset="0"/>
              </a:rPr>
              <a:t>System.out.println(</a:t>
            </a:r>
            <a:r>
              <a:rPr lang="en-US" sz="1600" dirty="0" err="1">
                <a:solidFill>
                  <a:srgbClr val="FF0000"/>
                </a:solidFill>
                <a:latin typeface="Cambria" panose="02040503050406030204" pitchFamily="18" charset="0"/>
                <a:ea typeface="Cambria" panose="02040503050406030204" pitchFamily="18" charset="0"/>
              </a:rPr>
              <a:t>s.charAt</a:t>
            </a:r>
            <a:r>
              <a:rPr lang="en-US" sz="1600" dirty="0">
                <a:solidFill>
                  <a:srgbClr val="FF0000"/>
                </a:solidFill>
                <a:latin typeface="Cambria" panose="02040503050406030204" pitchFamily="18" charset="0"/>
                <a:ea typeface="Cambria" panose="02040503050406030204" pitchFamily="18" charset="0"/>
              </a:rPr>
              <a:t>(6));</a:t>
            </a:r>
          </a:p>
        </p:txBody>
      </p:sp>
      <p:sp>
        <p:nvSpPr>
          <p:cNvPr id="10" name="Rectangle 9"/>
          <p:cNvSpPr/>
          <p:nvPr/>
        </p:nvSpPr>
        <p:spPr>
          <a:xfrm>
            <a:off x="3293089" y="3674724"/>
            <a:ext cx="2885303" cy="584775"/>
          </a:xfrm>
          <a:prstGeom prst="rect">
            <a:avLst/>
          </a:prstGeom>
        </p:spPr>
        <p:txBody>
          <a:bodyPr wrap="square">
            <a:spAutoFit/>
          </a:bodyPr>
          <a:lstStyle/>
          <a:p>
            <a:r>
              <a:rPr lang="en-US" sz="1600" dirty="0" err="1">
                <a:solidFill>
                  <a:srgbClr val="FF0000"/>
                </a:solidFill>
                <a:latin typeface="Cambria" panose="02040503050406030204" pitchFamily="18" charset="0"/>
                <a:ea typeface="Cambria" panose="02040503050406030204" pitchFamily="18" charset="0"/>
              </a:rPr>
              <a:t>int</a:t>
            </a:r>
            <a:r>
              <a:rPr lang="en-US" sz="1600" dirty="0">
                <a:solidFill>
                  <a:srgbClr val="FF0000"/>
                </a:solidFill>
                <a:latin typeface="Cambria" panose="02040503050406030204" pitchFamily="18" charset="0"/>
                <a:ea typeface="Cambria" panose="02040503050406030204" pitchFamily="18" charset="0"/>
              </a:rPr>
              <a:t>[] list = {2, 4, 6, 8};</a:t>
            </a:r>
          </a:p>
          <a:p>
            <a:r>
              <a:rPr lang="en-US" sz="1600" dirty="0">
                <a:solidFill>
                  <a:srgbClr val="FF0000"/>
                </a:solidFill>
                <a:latin typeface="Cambria" panose="02040503050406030204" pitchFamily="18" charset="0"/>
                <a:ea typeface="Cambria" panose="02040503050406030204" pitchFamily="18" charset="0"/>
              </a:rPr>
              <a:t>System.out.println(list[4]);</a:t>
            </a:r>
          </a:p>
        </p:txBody>
      </p:sp>
      <p:sp>
        <p:nvSpPr>
          <p:cNvPr id="5" name="Rectangle 4"/>
          <p:cNvSpPr/>
          <p:nvPr/>
        </p:nvSpPr>
        <p:spPr>
          <a:xfrm>
            <a:off x="3293089" y="5876184"/>
            <a:ext cx="2987605" cy="584775"/>
          </a:xfrm>
          <a:prstGeom prst="rect">
            <a:avLst/>
          </a:prstGeom>
        </p:spPr>
        <p:txBody>
          <a:bodyPr wrap="square">
            <a:spAutoFit/>
          </a:bodyPr>
          <a:lstStyle/>
          <a:p>
            <a:r>
              <a:rPr lang="en-US" sz="1600" dirty="0">
                <a:solidFill>
                  <a:srgbClr val="FF0000"/>
                </a:solidFill>
                <a:latin typeface="Cambria" panose="02040503050406030204" pitchFamily="18" charset="0"/>
                <a:ea typeface="Cambria" panose="02040503050406030204" pitchFamily="18" charset="0"/>
              </a:rPr>
              <a:t>Object x = new Integer(0);</a:t>
            </a:r>
          </a:p>
          <a:p>
            <a:r>
              <a:rPr lang="en-US" sz="1600" dirty="0">
                <a:solidFill>
                  <a:srgbClr val="FF0000"/>
                </a:solidFill>
                <a:latin typeface="Cambria" panose="02040503050406030204" pitchFamily="18" charset="0"/>
                <a:ea typeface="Cambria" panose="02040503050406030204" pitchFamily="18" charset="0"/>
              </a:rPr>
              <a:t>System.out.println((String) x );</a:t>
            </a:r>
          </a:p>
        </p:txBody>
      </p:sp>
    </p:spTree>
    <p:extLst>
      <p:ext uri="{BB962C8B-B14F-4D97-AF65-F5344CB8AC3E}">
        <p14:creationId xmlns:p14="http://schemas.microsoft.com/office/powerpoint/2010/main" val="293450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888490"/>
            <a:ext cx="4037902" cy="5572469"/>
          </a:xfrm>
        </p:spPr>
        <p:txBody>
          <a:bodyPr>
            <a:noAutofit/>
          </a:bodyPr>
          <a:lstStyle/>
          <a:p>
            <a:r>
              <a:rPr lang="en-US" dirty="0" err="1">
                <a:solidFill>
                  <a:schemeClr val="accent5"/>
                </a:solidFill>
              </a:rPr>
              <a:t>InputMismatchException</a:t>
            </a:r>
            <a:r>
              <a:rPr lang="en-US" dirty="0"/>
              <a:t> </a:t>
            </a:r>
          </a:p>
          <a:p>
            <a:pPr marL="457200" lvl="1"/>
            <a:r>
              <a:rPr lang="en-US" sz="2000" dirty="0"/>
              <a:t>thrown by a Scanner to indicate that the token retrieved does not match the pattern for the expected type.</a:t>
            </a:r>
          </a:p>
          <a:p>
            <a:r>
              <a:rPr lang="en-US" dirty="0" err="1">
                <a:solidFill>
                  <a:schemeClr val="accent5"/>
                </a:solidFill>
              </a:rPr>
              <a:t>NumberFormatException</a:t>
            </a:r>
            <a:endParaRPr lang="en-US" dirty="0">
              <a:solidFill>
                <a:schemeClr val="accent5"/>
              </a:solidFill>
            </a:endParaRPr>
          </a:p>
          <a:p>
            <a:pPr marL="457200" lvl="1"/>
            <a:r>
              <a:rPr lang="en-US" sz="2000" dirty="0"/>
              <a:t>Indicates that the application has attempted to convert a string to one of the numeric types, but that the string does not have the appropriate form</a:t>
            </a:r>
          </a:p>
        </p:txBody>
      </p:sp>
      <p:sp>
        <p:nvSpPr>
          <p:cNvPr id="3" name="Title 2"/>
          <p:cNvSpPr>
            <a:spLocks noGrp="1"/>
          </p:cNvSpPr>
          <p:nvPr>
            <p:ph type="ctrTitle"/>
          </p:nvPr>
        </p:nvSpPr>
        <p:spPr/>
        <p:txBody>
          <a:bodyPr/>
          <a:lstStyle/>
          <a:p>
            <a:r>
              <a:rPr lang="en-US" dirty="0"/>
              <a:t>Some Exceptions(2/2):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sp>
        <p:nvSpPr>
          <p:cNvPr id="7" name="Rectangle 6"/>
          <p:cNvSpPr/>
          <p:nvPr/>
        </p:nvSpPr>
        <p:spPr>
          <a:xfrm>
            <a:off x="659064" y="5307699"/>
            <a:ext cx="2794355" cy="707886"/>
          </a:xfrm>
          <a:prstGeom prst="rect">
            <a:avLst/>
          </a:prstGeom>
        </p:spPr>
        <p:txBody>
          <a:bodyPr wrap="none">
            <a:spAutoFit/>
          </a:bodyPr>
          <a:lstStyle/>
          <a:p>
            <a:r>
              <a:rPr lang="en-US" sz="2000" dirty="0">
                <a:solidFill>
                  <a:srgbClr val="FF0000"/>
                </a:solidFill>
                <a:latin typeface="Times New Roman" panose="02020603050405020304" pitchFamily="18" charset="0"/>
                <a:cs typeface="Times New Roman" panose="02020603050405020304" pitchFamily="18" charset="0"/>
              </a:rPr>
              <a:t>String </a:t>
            </a:r>
            <a:r>
              <a:rPr lang="en-US" sz="2000" dirty="0" err="1">
                <a:solidFill>
                  <a:srgbClr val="FF0000"/>
                </a:solidFill>
                <a:latin typeface="Times New Roman" panose="02020603050405020304" pitchFamily="18" charset="0"/>
                <a:cs typeface="Times New Roman" panose="02020603050405020304" pitchFamily="18" charset="0"/>
              </a:rPr>
              <a:t>str</a:t>
            </a:r>
            <a:r>
              <a:rPr lang="en-US" sz="2000" dirty="0">
                <a:solidFill>
                  <a:srgbClr val="FF0000"/>
                </a:solidFill>
                <a:latin typeface="Times New Roman" panose="02020603050405020304" pitchFamily="18" charset="0"/>
                <a:cs typeface="Times New Roman" panose="02020603050405020304" pitchFamily="18" charset="0"/>
              </a:rPr>
              <a:t>="1.2r";</a:t>
            </a:r>
          </a:p>
          <a:p>
            <a:r>
              <a:rPr lang="en-US" sz="2000" dirty="0" err="1">
                <a:solidFill>
                  <a:srgbClr val="FF0000"/>
                </a:solidFill>
                <a:latin typeface="Times New Roman" panose="02020603050405020304" pitchFamily="18" charset="0"/>
                <a:cs typeface="Times New Roman" panose="02020603050405020304" pitchFamily="18" charset="0"/>
              </a:rPr>
              <a:t>Double.parseDouble</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err="1">
                <a:solidFill>
                  <a:srgbClr val="FF0000"/>
                </a:solidFill>
                <a:latin typeface="Times New Roman" panose="02020603050405020304" pitchFamily="18" charset="0"/>
                <a:cs typeface="Times New Roman" panose="02020603050405020304" pitchFamily="18" charset="0"/>
              </a:rPr>
              <a:t>str</a:t>
            </a:r>
            <a:r>
              <a:rPr lang="en-US" sz="2000" dirty="0">
                <a:solidFill>
                  <a:srgbClr val="FF0000"/>
                </a:solidFill>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3"/>
          <a:stretch>
            <a:fillRect/>
          </a:stretch>
        </p:blipFill>
        <p:spPr>
          <a:xfrm>
            <a:off x="4255076" y="1116418"/>
            <a:ext cx="4743434" cy="4728133"/>
          </a:xfrm>
          <a:prstGeom prst="rect">
            <a:avLst/>
          </a:prstGeom>
        </p:spPr>
      </p:pic>
      <p:sp>
        <p:nvSpPr>
          <p:cNvPr id="5" name="Rectangle 4"/>
          <p:cNvSpPr/>
          <p:nvPr/>
        </p:nvSpPr>
        <p:spPr>
          <a:xfrm>
            <a:off x="5344543" y="5537629"/>
            <a:ext cx="302328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What would happen: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user enters 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user enters java</a:t>
            </a:r>
          </a:p>
        </p:txBody>
      </p:sp>
    </p:spTree>
    <p:extLst>
      <p:ext uri="{BB962C8B-B14F-4D97-AF65-F5344CB8AC3E}">
        <p14:creationId xmlns:p14="http://schemas.microsoft.com/office/powerpoint/2010/main" val="180022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12.3.2 What </a:t>
            </a:r>
            <a:r>
              <a:rPr lang="en-US" dirty="0" err="1">
                <a:solidFill>
                  <a:schemeClr val="accent5"/>
                </a:solidFill>
              </a:rPr>
              <a:t>RuntimeException</a:t>
            </a:r>
            <a:r>
              <a:rPr lang="en-US" dirty="0"/>
              <a:t> will the following programs throw, if any?</a:t>
            </a:r>
          </a:p>
        </p:txBody>
      </p:sp>
      <p:sp>
        <p:nvSpPr>
          <p:cNvPr id="3" name="Title 2"/>
          <p:cNvSpPr>
            <a:spLocks noGrp="1"/>
          </p:cNvSpPr>
          <p:nvPr>
            <p:ph type="ctrTitle"/>
          </p:nvPr>
        </p:nvSpPr>
        <p:spPr/>
        <p:txBody>
          <a:bodyPr/>
          <a:lstStyle/>
          <a:p>
            <a:r>
              <a:rPr lang="en-US" dirty="0"/>
              <a:t>Popup-Question(1)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pic>
        <p:nvPicPr>
          <p:cNvPr id="5" name="Picture 4"/>
          <p:cNvPicPr>
            <a:picLocks noChangeAspect="1"/>
          </p:cNvPicPr>
          <p:nvPr/>
        </p:nvPicPr>
        <p:blipFill>
          <a:blip r:embed="rId3"/>
          <a:stretch>
            <a:fillRect/>
          </a:stretch>
        </p:blipFill>
        <p:spPr>
          <a:xfrm>
            <a:off x="1281077" y="1868267"/>
            <a:ext cx="6427681" cy="3585731"/>
          </a:xfrm>
          <a:prstGeom prst="rect">
            <a:avLst/>
          </a:prstGeom>
        </p:spPr>
      </p:pic>
      <p:sp>
        <p:nvSpPr>
          <p:cNvPr id="6" name="Rectangle 5"/>
          <p:cNvSpPr/>
          <p:nvPr/>
        </p:nvSpPr>
        <p:spPr>
          <a:xfrm>
            <a:off x="680484" y="5432576"/>
            <a:ext cx="7994885" cy="923330"/>
          </a:xfrm>
          <a:prstGeom prst="rect">
            <a:avLst/>
          </a:prstGeom>
        </p:spPr>
        <p:txBody>
          <a:bodyPr wrap="square">
            <a:spAutoFit/>
          </a:bodyPr>
          <a:lstStyle/>
          <a:p>
            <a:r>
              <a:rPr lang="en-US" dirty="0">
                <a:latin typeface="Garamond" panose="02020404030301010803" pitchFamily="18" charset="0"/>
              </a:rPr>
              <a:t>a. ArithmeticException                                     </a:t>
            </a:r>
            <a:r>
              <a:rPr lang="en-US" dirty="0" err="1">
                <a:latin typeface="Garamond" panose="02020404030301010803" pitchFamily="18" charset="0"/>
              </a:rPr>
              <a:t>b.ArrayIndexOutOfBoundsException</a:t>
            </a:r>
            <a:endParaRPr lang="en-US" dirty="0">
              <a:latin typeface="Garamond" panose="02020404030301010803" pitchFamily="18" charset="0"/>
            </a:endParaRPr>
          </a:p>
          <a:p>
            <a:r>
              <a:rPr lang="en-US" dirty="0">
                <a:latin typeface="Garamond" panose="02020404030301010803" pitchFamily="18" charset="0"/>
              </a:rPr>
              <a:t>c. </a:t>
            </a:r>
            <a:r>
              <a:rPr lang="en-US" dirty="0" err="1">
                <a:latin typeface="Garamond" panose="02020404030301010803" pitchFamily="18" charset="0"/>
              </a:rPr>
              <a:t>StringIndexOutOfBoundsException</a:t>
            </a:r>
            <a:r>
              <a:rPr lang="en-US" dirty="0">
                <a:latin typeface="Garamond" panose="02020404030301010803" pitchFamily="18" charset="0"/>
              </a:rPr>
              <a:t>             d. </a:t>
            </a:r>
            <a:r>
              <a:rPr lang="en-US" dirty="0" err="1">
                <a:latin typeface="Garamond" panose="02020404030301010803" pitchFamily="18" charset="0"/>
              </a:rPr>
              <a:t>ClassCastException</a:t>
            </a:r>
            <a:endParaRPr lang="en-US" dirty="0">
              <a:latin typeface="Garamond" panose="02020404030301010803" pitchFamily="18" charset="0"/>
            </a:endParaRPr>
          </a:p>
          <a:p>
            <a:r>
              <a:rPr lang="en-US" dirty="0">
                <a:latin typeface="Garamond" panose="02020404030301010803" pitchFamily="18" charset="0"/>
              </a:rPr>
              <a:t>e. </a:t>
            </a:r>
            <a:r>
              <a:rPr lang="en-US" dirty="0" err="1">
                <a:latin typeface="Garamond" panose="02020404030301010803" pitchFamily="18" charset="0"/>
              </a:rPr>
              <a:t>NullPointerException</a:t>
            </a:r>
            <a:r>
              <a:rPr lang="en-US" dirty="0">
                <a:latin typeface="Garamond" panose="02020404030301010803" pitchFamily="18" charset="0"/>
              </a:rPr>
              <a:t>                                    f. No exception</a:t>
            </a:r>
          </a:p>
        </p:txBody>
      </p:sp>
    </p:spTree>
    <p:extLst>
      <p:ext uri="{BB962C8B-B14F-4D97-AF65-F5344CB8AC3E}">
        <p14:creationId xmlns:p14="http://schemas.microsoft.com/office/powerpoint/2010/main" val="91328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 segments?</a:t>
            </a:r>
          </a:p>
        </p:txBody>
      </p:sp>
      <p:sp>
        <p:nvSpPr>
          <p:cNvPr id="3" name="Title 2"/>
          <p:cNvSpPr>
            <a:spLocks noGrp="1"/>
          </p:cNvSpPr>
          <p:nvPr>
            <p:ph type="ctrTitle"/>
          </p:nvPr>
        </p:nvSpPr>
        <p:spPr/>
        <p:txBody>
          <a:bodyPr/>
          <a:lstStyle/>
          <a:p>
            <a:r>
              <a:rPr lang="en-US" dirty="0"/>
              <a:t>Popup-Question(2)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343" y="1429279"/>
            <a:ext cx="3706404" cy="22522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2033" y="3984909"/>
            <a:ext cx="3899932" cy="234745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53" y="1321891"/>
            <a:ext cx="4324743" cy="2470154"/>
          </a:xfrm>
          <a:prstGeom prst="rect">
            <a:avLst/>
          </a:prstGeom>
        </p:spPr>
      </p:pic>
      <p:sp>
        <p:nvSpPr>
          <p:cNvPr id="5" name="Rectangle 4">
            <a:extLst>
              <a:ext uri="{FF2B5EF4-FFF2-40B4-BE49-F238E27FC236}">
                <a16:creationId xmlns:a16="http://schemas.microsoft.com/office/drawing/2014/main" id="{F53A8B23-8100-4200-827B-8767A90002D4}"/>
              </a:ext>
            </a:extLst>
          </p:cNvPr>
          <p:cNvSpPr/>
          <p:nvPr/>
        </p:nvSpPr>
        <p:spPr>
          <a:xfrm>
            <a:off x="454387" y="3821404"/>
            <a:ext cx="1466193" cy="923330"/>
          </a:xfrm>
          <a:prstGeom prst="rect">
            <a:avLst/>
          </a:prstGeom>
        </p:spPr>
        <p:txBody>
          <a:bodyPr wrap="square">
            <a:spAutoFit/>
          </a:bodyPr>
          <a:lstStyle/>
          <a:p>
            <a:r>
              <a:rPr lang="fr-FR" dirty="0">
                <a:solidFill>
                  <a:srgbClr val="FF0000"/>
                </a:solidFill>
                <a:latin typeface="Times New Roman" panose="02020603050405020304" pitchFamily="18" charset="0"/>
                <a:cs typeface="Times New Roman" panose="02020603050405020304" pitchFamily="18" charset="0"/>
              </a:rPr>
              <a:t>0 Exception</a:t>
            </a:r>
          </a:p>
          <a:p>
            <a:r>
              <a:rPr lang="fr-FR" dirty="0">
                <a:solidFill>
                  <a:srgbClr val="FF0000"/>
                </a:solidFill>
                <a:latin typeface="Times New Roman" panose="02020603050405020304" pitchFamily="18" charset="0"/>
                <a:cs typeface="Times New Roman" panose="02020603050405020304" pitchFamily="18" charset="0"/>
              </a:rPr>
              <a:t>1 Exception</a:t>
            </a:r>
          </a:p>
          <a:p>
            <a:r>
              <a:rPr lang="fr-FR" dirty="0">
                <a:solidFill>
                  <a:srgbClr val="FF0000"/>
                </a:solidFill>
                <a:latin typeface="Times New Roman" panose="02020603050405020304" pitchFamily="18" charset="0"/>
                <a:cs typeface="Times New Roman" panose="02020603050405020304" pitchFamily="18" charset="0"/>
              </a:rPr>
              <a:t>2 Exception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26D8531-97D8-4E29-8173-306B0511A7CF}"/>
              </a:ext>
            </a:extLst>
          </p:cNvPr>
          <p:cNvSpPr/>
          <p:nvPr/>
        </p:nvSpPr>
        <p:spPr>
          <a:xfrm>
            <a:off x="6589174" y="5503684"/>
            <a:ext cx="129394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0 Exception</a:t>
            </a:r>
          </a:p>
        </p:txBody>
      </p:sp>
      <p:sp>
        <p:nvSpPr>
          <p:cNvPr id="7" name="Rectangle 6">
            <a:extLst>
              <a:ext uri="{FF2B5EF4-FFF2-40B4-BE49-F238E27FC236}">
                <a16:creationId xmlns:a16="http://schemas.microsoft.com/office/drawing/2014/main" id="{67B993E0-1EF5-4A50-9AB6-854E16C75A79}"/>
              </a:ext>
            </a:extLst>
          </p:cNvPr>
          <p:cNvSpPr/>
          <p:nvPr/>
        </p:nvSpPr>
        <p:spPr>
          <a:xfrm>
            <a:off x="5825942" y="3565213"/>
            <a:ext cx="3034677" cy="369332"/>
          </a:xfrm>
          <a:prstGeom prst="rect">
            <a:avLst/>
          </a:prstGeom>
        </p:spPr>
        <p:txBody>
          <a:bodyPr wrap="square">
            <a:spAutoFit/>
          </a:bodyPr>
          <a:lstStyle/>
          <a:p>
            <a:r>
              <a:rPr lang="en-US" dirty="0" err="1">
                <a:solidFill>
                  <a:srgbClr val="FF0000"/>
                </a:solidFill>
                <a:latin typeface="Times New Roman" panose="02020603050405020304" pitchFamily="18" charset="0"/>
                <a:cs typeface="Times New Roman" panose="02020603050405020304" pitchFamily="18" charset="0"/>
              </a:rPr>
              <a:t>ArithmeticException</a:t>
            </a:r>
            <a:r>
              <a:rPr lang="en-US" dirty="0">
                <a:solidFill>
                  <a:srgbClr val="FF0000"/>
                </a:solidFill>
                <a:latin typeface="Times New Roman" panose="02020603050405020304" pitchFamily="18" charset="0"/>
                <a:cs typeface="Times New Roman" panose="02020603050405020304" pitchFamily="18" charset="0"/>
              </a:rPr>
              <a:t>: / by zero</a:t>
            </a:r>
          </a:p>
        </p:txBody>
      </p:sp>
    </p:spTree>
    <p:extLst>
      <p:ext uri="{BB962C8B-B14F-4D97-AF65-F5344CB8AC3E}">
        <p14:creationId xmlns:p14="http://schemas.microsoft.com/office/powerpoint/2010/main" val="39451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9"/>
          <p:cNvGraphicFramePr>
            <a:graphicFrameLocks noChangeAspect="1"/>
          </p:cNvGraphicFramePr>
          <p:nvPr/>
        </p:nvGraphicFramePr>
        <p:xfrm>
          <a:off x="1383030" y="2399183"/>
          <a:ext cx="7504588" cy="3839255"/>
        </p:xfrm>
        <a:graphic>
          <a:graphicData uri="http://schemas.openxmlformats.org/presentationml/2006/ole">
            <mc:AlternateContent xmlns:mc="http://schemas.openxmlformats.org/markup-compatibility/2006">
              <mc:Choice xmlns:v="urn:schemas-microsoft-com:vml" Requires="v">
                <p:oleObj name="Picture" r:id="rId3" imgW="5600880" imgH="2857680" progId="Word.Picture.8">
                  <p:embed/>
                </p:oleObj>
              </mc:Choice>
              <mc:Fallback>
                <p:oleObj name="Picture" r:id="rId3" imgW="5600880" imgH="2857680" progId="Word.Picture.8">
                  <p:embed/>
                  <p:pic>
                    <p:nvPicPr>
                      <p:cNvPr id="15" name="Object 9"/>
                      <p:cNvPicPr>
                        <a:picLocks noChangeAspect="1" noChangeArrowheads="1"/>
                      </p:cNvPicPr>
                      <p:nvPr/>
                    </p:nvPicPr>
                    <p:blipFill>
                      <a:blip r:embed="rId4"/>
                      <a:srcRect/>
                      <a:stretch>
                        <a:fillRect/>
                      </a:stretch>
                    </p:blipFill>
                    <p:spPr bwMode="auto">
                      <a:xfrm>
                        <a:off x="1383030" y="2399183"/>
                        <a:ext cx="7504588" cy="3839255"/>
                      </a:xfrm>
                      <a:prstGeom prst="rect">
                        <a:avLst/>
                      </a:prstGeom>
                      <a:noFill/>
                      <a:ln>
                        <a:noFill/>
                      </a:ln>
                    </p:spPr>
                  </p:pic>
                </p:oleObj>
              </mc:Fallback>
            </mc:AlternateContent>
          </a:graphicData>
        </a:graphic>
      </p:graphicFrame>
      <p:sp>
        <p:nvSpPr>
          <p:cNvPr id="3" name="Title 2"/>
          <p:cNvSpPr>
            <a:spLocks noGrp="1"/>
          </p:cNvSpPr>
          <p:nvPr>
            <p:ph type="ctrTitle"/>
          </p:nvPr>
        </p:nvSpPr>
        <p:spPr/>
        <p:txBody>
          <a:bodyPr/>
          <a:lstStyle/>
          <a:p>
            <a:r>
              <a:rPr lang="en-US" dirty="0"/>
              <a:t>Exception Types: System Errors</a:t>
            </a:r>
          </a:p>
        </p:txBody>
      </p:sp>
      <p:sp>
        <p:nvSpPr>
          <p:cNvPr id="2" name="Content Placeholder 1"/>
          <p:cNvSpPr>
            <a:spLocks noGrp="1"/>
          </p:cNvSpPr>
          <p:nvPr>
            <p:ph idx="1"/>
          </p:nvPr>
        </p:nvSpPr>
        <p:spPr/>
        <p:txBody>
          <a:bodyPr>
            <a:normAutofit/>
          </a:bodyPr>
          <a:lstStyle/>
          <a:p>
            <a:r>
              <a:rPr lang="en-US" sz="2000" dirty="0"/>
              <a:t>Represented in the </a:t>
            </a:r>
            <a:r>
              <a:rPr lang="en-US" sz="2000" dirty="0">
                <a:solidFill>
                  <a:schemeClr val="accent5"/>
                </a:solidFill>
              </a:rPr>
              <a:t>Error</a:t>
            </a:r>
            <a:r>
              <a:rPr lang="en-US" sz="2000" dirty="0"/>
              <a:t> class.</a:t>
            </a:r>
          </a:p>
          <a:p>
            <a:r>
              <a:rPr lang="en-US" sz="2000" dirty="0"/>
              <a:t>Thrown by JVM.</a:t>
            </a:r>
          </a:p>
          <a:p>
            <a:r>
              <a:rPr lang="en-US" sz="2000" dirty="0"/>
              <a:t>Describes internal system errors, infrequent errors.</a:t>
            </a:r>
          </a:p>
          <a:p>
            <a:r>
              <a:rPr lang="en-US" sz="2000" dirty="0"/>
              <a:t>Example: VirtualMachineError.</a:t>
            </a:r>
          </a:p>
          <a:p>
            <a:pPr lvl="1"/>
            <a:r>
              <a:rPr lang="en-US" sz="2000" dirty="0"/>
              <a:t>Run out of memory.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sp>
        <p:nvSpPr>
          <p:cNvPr id="10" name="Rectangle 5"/>
          <p:cNvSpPr>
            <a:spLocks noChangeArrowheads="1"/>
          </p:cNvSpPr>
          <p:nvPr/>
        </p:nvSpPr>
        <p:spPr bwMode="auto">
          <a:xfrm>
            <a:off x="3659102" y="4800600"/>
            <a:ext cx="2833138" cy="1450251"/>
          </a:xfrm>
          <a:prstGeom prst="rect">
            <a:avLst/>
          </a:prstGeom>
          <a:solidFill>
            <a:schemeClr val="accent1">
              <a:alpha val="18823"/>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Rectangle 11"/>
          <p:cNvSpPr/>
          <p:nvPr/>
        </p:nvSpPr>
        <p:spPr>
          <a:xfrm>
            <a:off x="3249791" y="5789496"/>
            <a:ext cx="276038" cy="369332"/>
          </a:xfrm>
          <a:prstGeom prst="rect">
            <a:avLst/>
          </a:prstGeom>
        </p:spPr>
        <p:txBody>
          <a:bodyPr wrap="none">
            <a:spAutoFit/>
          </a:bodyPr>
          <a:lstStyle/>
          <a:p>
            <a:r>
              <a:rPr lang="en-US" b="1" dirty="0">
                <a:solidFill>
                  <a:srgbClr val="FF0000"/>
                </a:solidFill>
                <a:latin typeface="Garamond" panose="02020404030301010803" pitchFamily="18" charset="0"/>
              </a:rPr>
              <a:t>1</a:t>
            </a:r>
          </a:p>
        </p:txBody>
      </p:sp>
      <p:sp>
        <p:nvSpPr>
          <p:cNvPr id="8" name="Content Placeholder 1"/>
          <p:cNvSpPr txBox="1">
            <a:spLocks/>
          </p:cNvSpPr>
          <p:nvPr/>
        </p:nvSpPr>
        <p:spPr>
          <a:xfrm>
            <a:off x="303442" y="4722164"/>
            <a:ext cx="2644948" cy="16071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100000"/>
              </a:lnSpc>
              <a:spcBef>
                <a:spcPts val="1800"/>
              </a:spcBef>
              <a:spcAft>
                <a:spcPts val="0"/>
              </a:spcAft>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If one does, there is little you can do beyond notifying the user and trying to terminate the program gracefully. </a:t>
            </a:r>
          </a:p>
        </p:txBody>
      </p:sp>
    </p:spTree>
    <p:extLst>
      <p:ext uri="{BB962C8B-B14F-4D97-AF65-F5344CB8AC3E}">
        <p14:creationId xmlns:p14="http://schemas.microsoft.com/office/powerpoint/2010/main" val="1481021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f9677ce1-080b-4051-a037-2610debe14cb" origin="userSelected">
  <element uid="id_classification_nonbusiness" value=""/>
</sisl>
</file>

<file path=customXml/itemProps1.xml><?xml version="1.0" encoding="utf-8"?>
<ds:datastoreItem xmlns:ds="http://schemas.openxmlformats.org/officeDocument/2006/customXml" ds:itemID="{E75903FF-00B9-46E4-A1FB-D8A70CCEDEC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6812</TotalTime>
  <Words>4578</Words>
  <Application>Microsoft Office PowerPoint</Application>
  <PresentationFormat>On-screen Show (4:3)</PresentationFormat>
  <Paragraphs>588</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Arial</vt:lpstr>
      <vt:lpstr>Calibri</vt:lpstr>
      <vt:lpstr>Cambria</vt:lpstr>
      <vt:lpstr>Cambria Math</vt:lpstr>
      <vt:lpstr>Courier New</vt:lpstr>
      <vt:lpstr>Garamond</vt:lpstr>
      <vt:lpstr>Monotype Sorts</vt:lpstr>
      <vt:lpstr>Times New Roman</vt:lpstr>
      <vt:lpstr>Office Theme</vt:lpstr>
      <vt:lpstr>Picture</vt:lpstr>
      <vt:lpstr>Module 08: Exception Handling &amp; Text I/O </vt:lpstr>
      <vt:lpstr>Motivation </vt:lpstr>
      <vt:lpstr>Objectives</vt:lpstr>
      <vt:lpstr>Exceptions: Runtime Errors</vt:lpstr>
      <vt:lpstr>Some Exceptions(1/2):</vt:lpstr>
      <vt:lpstr>Some Exceptions(2/2):</vt:lpstr>
      <vt:lpstr>Popup-Question(1)</vt:lpstr>
      <vt:lpstr>Popup-Question(2)</vt:lpstr>
      <vt:lpstr>Exception Types: System Errors</vt:lpstr>
      <vt:lpstr>Exception Types: Exceptions</vt:lpstr>
      <vt:lpstr>Exception Types: Runtime Exceptions</vt:lpstr>
      <vt:lpstr>Checked Exceptions vs. Unchecked Exceptions</vt:lpstr>
      <vt:lpstr>Catching Exceptions(1/2)</vt:lpstr>
      <vt:lpstr>Catching Exceptions(2/2)</vt:lpstr>
      <vt:lpstr>try-catch Statement(1/3)</vt:lpstr>
      <vt:lpstr>try-catch Statement(2/3)</vt:lpstr>
      <vt:lpstr>try-catch Statement(3/3)</vt:lpstr>
      <vt:lpstr>The finally Clause(1/2)</vt:lpstr>
      <vt:lpstr>The finally Clause(2/2)</vt:lpstr>
      <vt:lpstr>Catch or Declare Checked Exceptions</vt:lpstr>
      <vt:lpstr>Declaring and Throwing Exceptions</vt:lpstr>
      <vt:lpstr>Throwing Exceptions</vt:lpstr>
      <vt:lpstr>Popup-Question(3)</vt:lpstr>
      <vt:lpstr>Popup-Question(4)</vt:lpstr>
      <vt:lpstr>Defining Custom Exception Class</vt:lpstr>
      <vt:lpstr>Custom Exception: Example</vt:lpstr>
      <vt:lpstr>Text I/O</vt:lpstr>
      <vt:lpstr>Motivation</vt:lpstr>
      <vt:lpstr>Motivation </vt:lpstr>
      <vt:lpstr>Objectives</vt:lpstr>
      <vt:lpstr>The File Class</vt:lpstr>
      <vt:lpstr>Files Properties: Example</vt:lpstr>
      <vt:lpstr>How Is Text I/O Handled in Java?</vt:lpstr>
      <vt:lpstr>Input and Output Classes</vt:lpstr>
      <vt:lpstr>Steams</vt:lpstr>
      <vt:lpstr>PrintWriter Class</vt:lpstr>
      <vt:lpstr>Writing Data Using PrintWriter </vt:lpstr>
      <vt:lpstr>Using try-with-resources</vt:lpstr>
      <vt:lpstr>Reading Data Using Scanner</vt:lpstr>
      <vt:lpstr>Reading Data Using Scanner</vt:lpstr>
      <vt:lpstr>Case Study: File Copy</vt:lpstr>
      <vt:lpstr>Reading Data from the Web</vt:lpstr>
      <vt:lpstr>File Download</vt:lpstr>
      <vt:lpstr>Case Study: Web Crawler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Garout</cp:lastModifiedBy>
  <cp:revision>1579</cp:revision>
  <dcterms:created xsi:type="dcterms:W3CDTF">2020-12-20T14:03:41Z</dcterms:created>
  <dcterms:modified xsi:type="dcterms:W3CDTF">2023-02-28T12:59:12Z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abb9c272-d49a-4a23-9175-5c4c76393ffa</vt:lpwstr>
  </property>
  <property fmtid="{D5CDD505-2E9C-101B-9397-08002B2CF9AE}" pid="3" name="bjClsUserRVM">
    <vt:lpwstr>[]</vt:lpwstr>
  </property>
  <property fmtid="{D5CDD505-2E9C-101B-9397-08002B2CF9AE}" pid="4" name="bjSaver">
    <vt:lpwstr>fu0dv9rnluInsNnD9ZD5YBRjU2JporR1</vt:lpwstr>
  </property>
  <property fmtid="{D5CDD505-2E9C-101B-9397-08002B2CF9AE}" pid="5" name="bjDocumentLabelXML">
    <vt:lpwstr>&lt;?xml version="1.0" encoding="us-ascii"?&gt;&lt;sisl xmlns:xsd="http://www.w3.org/2001/XMLSchema" xmlns:xsi="http://www.w3.org/2001/XMLSchema-instance" sislVersion="0" policy="f9677ce1-080b-4051-a037-2610debe14cb" origin="userSelected" xmlns="http://www.boldonj</vt:lpwstr>
  </property>
  <property fmtid="{D5CDD505-2E9C-101B-9397-08002B2CF9AE}" pid="6" name="bjDocumentLabelXML-0">
    <vt:lpwstr>ames.com/2008/01/sie/internal/label"&gt;&lt;element uid="id_classification_nonbusiness" value="" /&gt;&lt;/sisl&gt;</vt:lpwstr>
  </property>
  <property fmtid="{D5CDD505-2E9C-101B-9397-08002B2CF9AE}" pid="7" name="bjDocumentSecurityLabel">
    <vt:lpwstr>Public</vt:lpwstr>
  </property>
</Properties>
</file>