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471" r:id="rId3"/>
    <p:sldId id="473" r:id="rId4"/>
    <p:sldId id="472" r:id="rId5"/>
    <p:sldId id="475" r:id="rId6"/>
    <p:sldId id="476" r:id="rId7"/>
    <p:sldId id="478" r:id="rId8"/>
    <p:sldId id="498" r:id="rId9"/>
    <p:sldId id="480" r:id="rId10"/>
    <p:sldId id="481" r:id="rId11"/>
    <p:sldId id="479" r:id="rId12"/>
    <p:sldId id="489" r:id="rId13"/>
    <p:sldId id="490" r:id="rId14"/>
    <p:sldId id="482" r:id="rId15"/>
    <p:sldId id="505" r:id="rId16"/>
    <p:sldId id="506" r:id="rId17"/>
    <p:sldId id="504" r:id="rId18"/>
    <p:sldId id="508" r:id="rId19"/>
    <p:sldId id="512" r:id="rId20"/>
    <p:sldId id="514" r:id="rId21"/>
    <p:sldId id="520" r:id="rId22"/>
    <p:sldId id="499" r:id="rId23"/>
    <p:sldId id="500" r:id="rId24"/>
    <p:sldId id="528" r:id="rId25"/>
    <p:sldId id="501" r:id="rId26"/>
    <p:sldId id="502" r:id="rId27"/>
    <p:sldId id="503" r:id="rId28"/>
    <p:sldId id="523" r:id="rId29"/>
    <p:sldId id="524" r:id="rId30"/>
    <p:sldId id="526" r:id="rId31"/>
    <p:sldId id="527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45B451"/>
    <a:srgbClr val="43AFC0"/>
    <a:srgbClr val="FFC30D"/>
    <a:srgbClr val="3A91CE"/>
    <a:srgbClr val="66CDF5"/>
    <a:srgbClr val="DEEBF7"/>
    <a:srgbClr val="D4EFFD"/>
    <a:srgbClr val="59B8DB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0183" autoAdjust="0"/>
  </p:normalViewPr>
  <p:slideViewPr>
    <p:cSldViewPr snapToGrid="0">
      <p:cViewPr varScale="1">
        <p:scale>
          <a:sx n="103" d="100"/>
          <a:sy n="103" d="100"/>
        </p:scale>
        <p:origin x="185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hya Mohammad Garout" userId="48478b39-db74-4b02-9727-4fe8f71c1945" providerId="ADAL" clId="{6F468836-5421-4733-8590-0FE9BDB97E58}"/>
    <pc:docChg chg="custSel delSld">
      <pc:chgData name="Yahya Mohammad Garout" userId="48478b39-db74-4b02-9727-4fe8f71c1945" providerId="ADAL" clId="{6F468836-5421-4733-8590-0FE9BDB97E58}" dt="2023-03-27T14:26:53.916" v="1" actId="2696"/>
      <pc:docMkLst>
        <pc:docMk/>
      </pc:docMkLst>
      <pc:sldChg chg="del">
        <pc:chgData name="Yahya Mohammad Garout" userId="48478b39-db74-4b02-9727-4fe8f71c1945" providerId="ADAL" clId="{6F468836-5421-4733-8590-0FE9BDB97E58}" dt="2023-03-27T14:26:53.916" v="1" actId="2696"/>
        <pc:sldMkLst>
          <pc:docMk/>
          <pc:sldMk cId="1218813037" sldId="510"/>
        </pc:sldMkLst>
      </pc:sldChg>
      <pc:sldChg chg="del">
        <pc:chgData name="Yahya Mohammad Garout" userId="48478b39-db74-4b02-9727-4fe8f71c1945" providerId="ADAL" clId="{6F468836-5421-4733-8590-0FE9BDB97E58}" dt="2023-03-27T14:26:53.900" v="0" actId="2696"/>
        <pc:sldMkLst>
          <pc:docMk/>
          <pc:sldMk cId="760639477" sldId="513"/>
        </pc:sldMkLst>
      </pc:sldChg>
    </pc:docChg>
  </pc:docChgLst>
  <pc:docChgLst>
    <pc:chgData name="Yahya Mohammad Garout" userId="48478b39-db74-4b02-9727-4fe8f71c1945" providerId="ADAL" clId="{960D4CB4-C860-4A2F-BDDC-2FC1E8559D2B}"/>
    <pc:docChg chg="modSld modMainMaster">
      <pc:chgData name="Yahya Mohammad Garout" userId="48478b39-db74-4b02-9727-4fe8f71c1945" providerId="ADAL" clId="{960D4CB4-C860-4A2F-BDDC-2FC1E8559D2B}" dt="2023-03-12T04:44:57.265" v="3" actId="20577"/>
      <pc:docMkLst>
        <pc:docMk/>
      </pc:docMkLst>
      <pc:sldChg chg="modSp mod">
        <pc:chgData name="Yahya Mohammad Garout" userId="48478b39-db74-4b02-9727-4fe8f71c1945" providerId="ADAL" clId="{960D4CB4-C860-4A2F-BDDC-2FC1E8559D2B}" dt="2023-03-12T04:44:40.287" v="1" actId="20577"/>
        <pc:sldMkLst>
          <pc:docMk/>
          <pc:sldMk cId="4018809495" sldId="256"/>
        </pc:sldMkLst>
        <pc:spChg chg="mod">
          <ac:chgData name="Yahya Mohammad Garout" userId="48478b39-db74-4b02-9727-4fe8f71c1945" providerId="ADAL" clId="{960D4CB4-C860-4A2F-BDDC-2FC1E8559D2B}" dt="2023-03-12T04:44:40.287" v="1" actId="20577"/>
          <ac:spMkLst>
            <pc:docMk/>
            <pc:sldMk cId="4018809495" sldId="256"/>
            <ac:spMk id="2" creationId="{00000000-0000-0000-0000-000000000000}"/>
          </ac:spMkLst>
        </pc:spChg>
      </pc:sldChg>
      <pc:sldMasterChg chg="modSldLayout">
        <pc:chgData name="Yahya Mohammad Garout" userId="48478b39-db74-4b02-9727-4fe8f71c1945" providerId="ADAL" clId="{960D4CB4-C860-4A2F-BDDC-2FC1E8559D2B}" dt="2023-03-12T04:44:57.265" v="3" actId="20577"/>
        <pc:sldMasterMkLst>
          <pc:docMk/>
          <pc:sldMasterMk cId="2412370999" sldId="2147483660"/>
        </pc:sldMasterMkLst>
        <pc:sldLayoutChg chg="modSp mod">
          <pc:chgData name="Yahya Mohammad Garout" userId="48478b39-db74-4b02-9727-4fe8f71c1945" providerId="ADAL" clId="{960D4CB4-C860-4A2F-BDDC-2FC1E8559D2B}" dt="2023-03-12T04:44:57.265" v="3" actId="20577"/>
          <pc:sldLayoutMkLst>
            <pc:docMk/>
            <pc:sldMasterMk cId="2412370999" sldId="2147483660"/>
            <pc:sldLayoutMk cId="515385759" sldId="2147483662"/>
          </pc:sldLayoutMkLst>
          <pc:spChg chg="mod">
            <ac:chgData name="Yahya Mohammad Garout" userId="48478b39-db74-4b02-9727-4fe8f71c1945" providerId="ADAL" clId="{960D4CB4-C860-4A2F-BDDC-2FC1E8559D2B}" dt="2023-03-12T04:44:57.265" v="3" actId="20577"/>
            <ac:spMkLst>
              <pc:docMk/>
              <pc:sldMasterMk cId="2412370999" sldId="2147483660"/>
              <pc:sldLayoutMk cId="515385759" sldId="2147483662"/>
              <ac:spMk id="17" creationId="{00000000-0000-0000-0000-000000000000}"/>
            </ac:spMkLst>
          </pc:sp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E9ECB-DCDB-49F0-A37A-9662C67BB32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44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D6DB9-22E3-44DB-937B-E0968F646ED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E6E4C-9EFA-43D4-A466-27E605DE3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88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54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method that calls itself is said to be recursive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Allows us to specify a very natural, simple solution to a problem that would otherwise be very difficult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8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case containing no recursive case.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this case occurs recursion will end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two control flow mechanisms allow a computer to perform the same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of operations repeatedly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often turns out that a natural way to design an algorithm involves using the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 algorithm on one or more subcases.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6E4C-9EFA-43D4-A466-27E605DE36D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43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067144"/>
            <a:ext cx="7772400" cy="660255"/>
          </a:xfrm>
          <a:noFill/>
        </p:spPr>
        <p:txBody>
          <a:bodyPr anchor="b"/>
          <a:lstStyle>
            <a:lvl1pPr algn="l">
              <a:defRPr sz="2800" b="1">
                <a:solidFill>
                  <a:srgbClr val="56A67B"/>
                </a:solidFill>
              </a:defRPr>
            </a:lvl1pPr>
          </a:lstStyle>
          <a:p>
            <a:r>
              <a:rPr lang="en-US" dirty="0"/>
              <a:t>Chapter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85800" y="1320583"/>
            <a:ext cx="788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Garamond" panose="02020404030301010803" pitchFamily="18" charset="0"/>
              </a:rPr>
              <a:t>ICS108 Object-Oriented Programming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85800" y="2909455"/>
            <a:ext cx="78295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76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7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5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182" y="1071415"/>
            <a:ext cx="8543637" cy="5179436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buClr>
                <a:srgbClr val="1A864B"/>
              </a:buClr>
              <a:defRPr sz="2400" b="1">
                <a:latin typeface="Garamond" panose="02020404030301010803" pitchFamily="18" charset="0"/>
              </a:defRPr>
            </a:lvl1pPr>
            <a:lvl2pPr>
              <a:buClr>
                <a:srgbClr val="1A864B"/>
              </a:buClr>
              <a:defRPr sz="2000" b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Clr>
                <a:srgbClr val="1A864B"/>
              </a:buClr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Clr>
                <a:srgbClr val="1A864B"/>
              </a:buClr>
              <a:defRPr sz="1600" b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rgbClr val="1A864B"/>
              </a:buClr>
              <a:defRPr sz="1600" b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14469" y="221673"/>
            <a:ext cx="8515062" cy="566088"/>
          </a:xfrm>
          <a:solidFill>
            <a:srgbClr val="F1F7F4"/>
          </a:solidFill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Chapter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00182" y="888491"/>
            <a:ext cx="854363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1874602" y="6460960"/>
            <a:ext cx="5486400" cy="338554"/>
          </a:xfrm>
          <a:prstGeom prst="rect">
            <a:avLst/>
          </a:prstGeom>
          <a:solidFill>
            <a:srgbClr val="F1F7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aramond" panose="02020404030301010803" pitchFamily="18" charset="0"/>
              </a:rPr>
              <a:t>ICS108 Object-Oriented Programming:</a:t>
            </a:r>
            <a:r>
              <a:rPr lang="en-US" sz="1600" baseline="0" dirty="0">
                <a:latin typeface="Garamond" panose="02020404030301010803" pitchFamily="18" charset="0"/>
              </a:rPr>
              <a:t> Chapter 18</a:t>
            </a:r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9233" y="6460960"/>
            <a:ext cx="1830388" cy="338554"/>
          </a:xfrm>
          <a:prstGeom prst="rect">
            <a:avLst/>
          </a:prstGeom>
          <a:solidFill>
            <a:srgbClr val="F1F7F4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Module 10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7394576" y="6460960"/>
            <a:ext cx="1737360" cy="338328"/>
          </a:xfrm>
          <a:solidFill>
            <a:srgbClr val="F1F7F4"/>
          </a:solidFill>
        </p:spPr>
        <p:txBody>
          <a:bodyPr/>
          <a:lstStyle>
            <a:lvl1pPr algn="ctr">
              <a:defRPr sz="1600">
                <a:latin typeface="Garamond" panose="02020404030301010803" pitchFamily="18" charset="0"/>
              </a:defRPr>
            </a:lvl1pPr>
          </a:lstStyle>
          <a:p>
            <a:fld id="{99AE015D-4E99-42B8-B1B4-4F7FEE987B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8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0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9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1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1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3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3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1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3563"/>
            <a:ext cx="9144000" cy="6231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927" y="877455"/>
            <a:ext cx="8543637" cy="5299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E015D-4E99-42B8-B1B4-4F7FEE98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7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pn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10: Recursion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67232" y="4691998"/>
            <a:ext cx="2466686" cy="66025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Chapter</a:t>
            </a:r>
            <a:r>
              <a:rPr lang="en-US" baseline="0" dirty="0"/>
              <a:t>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09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recursive method to find  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Recursive Methods: </a:t>
            </a:r>
            <a:r>
              <a:rPr lang="en-US" sz="2800" dirty="0"/>
              <a:t>Example 2 ( </a:t>
            </a:r>
            <a:r>
              <a:rPr lang="en-US" sz="2800" dirty="0" err="1"/>
              <a:t>x</a:t>
            </a:r>
            <a:r>
              <a:rPr lang="en-US" sz="2800" baseline="30000" dirty="0" err="1"/>
              <a:t>n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2286" y="1953256"/>
            <a:ext cx="5148973" cy="141577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82880" tIns="91440" rIns="182880" bIns="91440">
            <a:spAutoFit/>
          </a:bodyPr>
          <a:lstStyle/>
          <a:p>
            <a:r>
              <a:rPr lang="en-US" sz="2000" b="1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(this is a base case) 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solve it directly</a:t>
            </a:r>
          </a:p>
          <a:p>
            <a:r>
              <a:rPr lang="en-US" sz="2000" b="1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redefine the problem using recursion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914652" y="3659748"/>
            <a:ext cx="3929167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82880" tIns="91440" rIns="182880" bIns="91440">
            <a:spAutoFit/>
          </a:bodyPr>
          <a:lstStyle/>
          <a:p>
            <a:r>
              <a:rPr lang="en-US" sz="2000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static </a:t>
            </a:r>
            <a:r>
              <a:rPr lang="en-US" sz="2000" dirty="0" err="1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sz="2000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pow( </a:t>
            </a:r>
            <a:r>
              <a:rPr lang="en-US" sz="2000" dirty="0" err="1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sz="2000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x,</a:t>
            </a:r>
            <a:r>
              <a:rPr lang="en-US" sz="2000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err="1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sz="2000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n){</a:t>
            </a:r>
          </a:p>
          <a:p>
            <a:pPr lvl="1"/>
            <a:r>
              <a:rPr lang="en-US" sz="2000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(n == </a:t>
            </a:r>
            <a:r>
              <a:rPr lang="ar-S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</a:p>
          <a:p>
            <a:pPr lvl="1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2000" dirty="0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1;</a:t>
            </a:r>
          </a:p>
          <a:p>
            <a:pPr lvl="1"/>
            <a:r>
              <a:rPr lang="en-US" sz="2000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</a:p>
          <a:p>
            <a:pPr lvl="1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2000" dirty="0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x * pow(x,n-1);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4973" y="3846850"/>
                <a:ext cx="5191267" cy="1657120"/>
              </a:xfrm>
              <a:prstGeom prst="rect">
                <a:avLst/>
              </a:prstGeom>
              <a:noFill/>
            </p:spPr>
            <p:txBody>
              <a:bodyPr wrap="square" tIns="274320" bIns="274320" rtlCol="0">
                <a:spAutoFit/>
              </a:bodyPr>
              <a:lstStyle/>
              <a:p>
                <a:r>
                  <a:rPr lang="en-US" b="0" dirty="0"/>
                  <a:t>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ow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𝑝𝑜𝑤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73" y="3846850"/>
                <a:ext cx="5191267" cy="1657120"/>
              </a:xfrm>
              <a:prstGeom prst="rect">
                <a:avLst/>
              </a:prstGeom>
              <a:blipFill>
                <a:blip r:embed="rId2"/>
                <a:stretch>
                  <a:fillRect l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782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recursive method to find out the sum of all the digits of a given integer x.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Recursive Methods: </a:t>
            </a:r>
            <a:r>
              <a:rPr lang="en-US" sz="2800" dirty="0"/>
              <a:t>Example 3 (sum of digits)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2286" y="1953256"/>
            <a:ext cx="5148973" cy="141577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82880" tIns="91440" rIns="182880" bIns="91440">
            <a:spAutoFit/>
          </a:bodyPr>
          <a:lstStyle/>
          <a:p>
            <a:r>
              <a:rPr lang="en-US" sz="2000" b="1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(this is a base case) 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solve it directly</a:t>
            </a:r>
          </a:p>
          <a:p>
            <a:r>
              <a:rPr lang="en-US" sz="2000" b="1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redefine the problem using recursion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811200" y="3846850"/>
            <a:ext cx="4188251" cy="184665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82880" tIns="91440" rIns="182880" bIns="91440">
            <a:spAutoFit/>
          </a:bodyPr>
          <a:lstStyle/>
          <a:p>
            <a:r>
              <a:rPr lang="en-US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static </a:t>
            </a:r>
            <a:r>
              <a:rPr lang="en-US" dirty="0" err="1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sum( </a:t>
            </a:r>
            <a:r>
              <a:rPr lang="en-US" dirty="0" err="1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x){</a:t>
            </a:r>
          </a:p>
          <a:p>
            <a:pPr lvl="1"/>
            <a:r>
              <a:rPr lang="en-US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(x &lt; 10) </a:t>
            </a:r>
          </a:p>
          <a:p>
            <a:pPr lv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dirty="0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x;</a:t>
            </a:r>
          </a:p>
          <a:p>
            <a:pPr lvl="1"/>
            <a:r>
              <a:rPr lang="en-US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</a:p>
          <a:p>
            <a:pPr lv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dirty="0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(x%10) + sum(x/10);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260" y="3846850"/>
                <a:ext cx="5471077" cy="1647759"/>
              </a:xfrm>
              <a:prstGeom prst="rect">
                <a:avLst/>
              </a:prstGeom>
              <a:noFill/>
            </p:spPr>
            <p:txBody>
              <a:bodyPr wrap="square" tIns="274320" bIns="274320" rtlCol="0">
                <a:spAutoFit/>
              </a:bodyPr>
              <a:lstStyle/>
              <a:p>
                <a:r>
                  <a:rPr lang="en-US" b="0" dirty="0"/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&lt;10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%10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𝑠𝑢𝑚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/10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≥10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0" y="3846850"/>
                <a:ext cx="5471077" cy="1647759"/>
              </a:xfrm>
              <a:prstGeom prst="rect">
                <a:avLst/>
              </a:prstGeom>
              <a:blipFill>
                <a:blip r:embed="rId2"/>
                <a:stretch>
                  <a:fillRect l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653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recursive method to compute the n</a:t>
            </a:r>
            <a:r>
              <a:rPr lang="en-US" baseline="30000" dirty="0"/>
              <a:t>th</a:t>
            </a:r>
            <a:r>
              <a:rPr lang="en-US" dirty="0"/>
              <a:t>  Fibonacci number.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Recursive Methods: Example 4 (</a:t>
            </a:r>
            <a:r>
              <a:rPr lang="en-US" sz="2000" dirty="0"/>
              <a:t>Fibonacci Numbers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0182" y="3661133"/>
            <a:ext cx="4899206" cy="141577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82880" tIns="91440" rIns="182880" bIns="91440">
            <a:spAutoFit/>
          </a:bodyPr>
          <a:lstStyle/>
          <a:p>
            <a:r>
              <a:rPr lang="en-US" sz="2000" b="1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(this is a base case) 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solve it directly</a:t>
            </a:r>
          </a:p>
          <a:p>
            <a:r>
              <a:rPr lang="en-US" sz="2000" b="1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redefine the problem using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4469" y="5022681"/>
                <a:ext cx="5471077" cy="1438279"/>
              </a:xfrm>
              <a:prstGeom prst="rect">
                <a:avLst/>
              </a:prstGeom>
              <a:noFill/>
            </p:spPr>
            <p:txBody>
              <a:bodyPr wrap="square" tIns="274320" bIns="274320" rtlCol="0">
                <a:spAutoFit/>
              </a:bodyPr>
              <a:lstStyle/>
              <a:p>
                <a:r>
                  <a:rPr lang="en-US" b="0" dirty="0"/>
                  <a:t>f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ib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/>
                                              <m:e/>
                                              <m:e/>
                                            </m:mr>
                                          </m:m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/>
                                              <m:e/>
                                              <m:e/>
                                            </m:mr>
                                          </m:m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𝑖𝑏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𝑓𝑖𝑏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−2)</m:t>
                                    </m:r>
                                  </m:e>
                                  <m:e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69" y="5022681"/>
                <a:ext cx="5471077" cy="1438279"/>
              </a:xfrm>
              <a:prstGeom prst="rect">
                <a:avLst/>
              </a:prstGeom>
              <a:blipFill>
                <a:blip r:embed="rId2"/>
                <a:stretch>
                  <a:fillRect l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335182" y="4447690"/>
            <a:ext cx="3644432" cy="19082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82880" tIns="91440" rIns="182880" bIns="91440">
            <a:spAutoFit/>
          </a:bodyPr>
          <a:lstStyle/>
          <a:p>
            <a:r>
              <a:rPr lang="en-US" sz="1400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static </a:t>
            </a:r>
            <a:r>
              <a:rPr lang="en-US" sz="1400" dirty="0" err="1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sz="1400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fib( </a:t>
            </a:r>
            <a:r>
              <a:rPr lang="en-US" sz="1400" dirty="0" err="1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sz="1400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n){</a:t>
            </a:r>
          </a:p>
          <a:p>
            <a:pPr lvl="1"/>
            <a:r>
              <a:rPr lang="en-US" sz="1400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(n == 0 ) </a:t>
            </a:r>
          </a:p>
          <a:p>
            <a:pPr lvl="1"/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1400" dirty="0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0;</a:t>
            </a:r>
          </a:p>
          <a:p>
            <a:pPr lvl="1"/>
            <a:r>
              <a:rPr lang="en-US" sz="1400" dirty="0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( n == 1 ) </a:t>
            </a:r>
          </a:p>
          <a:p>
            <a:pPr lvl="1"/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1400" dirty="0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1;</a:t>
            </a:r>
          </a:p>
          <a:p>
            <a:pPr lvl="1"/>
            <a:r>
              <a:rPr lang="en-US" sz="1400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</a:p>
          <a:p>
            <a:pPr lvl="1"/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1400" dirty="0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fib(n-1)+fib(n-2);</a:t>
            </a:r>
          </a:p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256622"/>
              </p:ext>
            </p:extLst>
          </p:nvPr>
        </p:nvGraphicFramePr>
        <p:xfrm>
          <a:off x="1406496" y="2024540"/>
          <a:ext cx="6501963" cy="1273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3611">
                  <a:extLst>
                    <a:ext uri="{9D8B030D-6E8A-4147-A177-3AD203B41FA5}">
                      <a16:colId xmlns:a16="http://schemas.microsoft.com/office/drawing/2014/main" val="2675670683"/>
                    </a:ext>
                  </a:extLst>
                </a:gridCol>
                <a:gridCol w="478196">
                  <a:extLst>
                    <a:ext uri="{9D8B030D-6E8A-4147-A177-3AD203B41FA5}">
                      <a16:colId xmlns:a16="http://schemas.microsoft.com/office/drawing/2014/main" val="2227418813"/>
                    </a:ext>
                  </a:extLst>
                </a:gridCol>
                <a:gridCol w="478196">
                  <a:extLst>
                    <a:ext uri="{9D8B030D-6E8A-4147-A177-3AD203B41FA5}">
                      <a16:colId xmlns:a16="http://schemas.microsoft.com/office/drawing/2014/main" val="490135367"/>
                    </a:ext>
                  </a:extLst>
                </a:gridCol>
                <a:gridCol w="478196">
                  <a:extLst>
                    <a:ext uri="{9D8B030D-6E8A-4147-A177-3AD203B41FA5}">
                      <a16:colId xmlns:a16="http://schemas.microsoft.com/office/drawing/2014/main" val="2057539908"/>
                    </a:ext>
                  </a:extLst>
                </a:gridCol>
                <a:gridCol w="478196">
                  <a:extLst>
                    <a:ext uri="{9D8B030D-6E8A-4147-A177-3AD203B41FA5}">
                      <a16:colId xmlns:a16="http://schemas.microsoft.com/office/drawing/2014/main" val="3724997205"/>
                    </a:ext>
                  </a:extLst>
                </a:gridCol>
                <a:gridCol w="478196">
                  <a:extLst>
                    <a:ext uri="{9D8B030D-6E8A-4147-A177-3AD203B41FA5}">
                      <a16:colId xmlns:a16="http://schemas.microsoft.com/office/drawing/2014/main" val="976365553"/>
                    </a:ext>
                  </a:extLst>
                </a:gridCol>
                <a:gridCol w="478196">
                  <a:extLst>
                    <a:ext uri="{9D8B030D-6E8A-4147-A177-3AD203B41FA5}">
                      <a16:colId xmlns:a16="http://schemas.microsoft.com/office/drawing/2014/main" val="179562981"/>
                    </a:ext>
                  </a:extLst>
                </a:gridCol>
                <a:gridCol w="478196">
                  <a:extLst>
                    <a:ext uri="{9D8B030D-6E8A-4147-A177-3AD203B41FA5}">
                      <a16:colId xmlns:a16="http://schemas.microsoft.com/office/drawing/2014/main" val="1981492454"/>
                    </a:ext>
                  </a:extLst>
                </a:gridCol>
                <a:gridCol w="478196">
                  <a:extLst>
                    <a:ext uri="{9D8B030D-6E8A-4147-A177-3AD203B41FA5}">
                      <a16:colId xmlns:a16="http://schemas.microsoft.com/office/drawing/2014/main" val="1143810008"/>
                    </a:ext>
                  </a:extLst>
                </a:gridCol>
                <a:gridCol w="478196">
                  <a:extLst>
                    <a:ext uri="{9D8B030D-6E8A-4147-A177-3AD203B41FA5}">
                      <a16:colId xmlns:a16="http://schemas.microsoft.com/office/drawing/2014/main" val="1568675813"/>
                    </a:ext>
                  </a:extLst>
                </a:gridCol>
                <a:gridCol w="478196">
                  <a:extLst>
                    <a:ext uri="{9D8B030D-6E8A-4147-A177-3AD203B41FA5}">
                      <a16:colId xmlns:a16="http://schemas.microsoft.com/office/drawing/2014/main" val="1661051539"/>
                    </a:ext>
                  </a:extLst>
                </a:gridCol>
                <a:gridCol w="478196">
                  <a:extLst>
                    <a:ext uri="{9D8B030D-6E8A-4147-A177-3AD203B41FA5}">
                      <a16:colId xmlns:a16="http://schemas.microsoft.com/office/drawing/2014/main" val="1437505274"/>
                    </a:ext>
                  </a:extLst>
                </a:gridCol>
                <a:gridCol w="478196">
                  <a:extLst>
                    <a:ext uri="{9D8B030D-6E8A-4147-A177-3AD203B41FA5}">
                      <a16:colId xmlns:a16="http://schemas.microsoft.com/office/drawing/2014/main" val="1582191115"/>
                    </a:ext>
                  </a:extLst>
                </a:gridCol>
              </a:tblGrid>
              <a:tr h="6467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552251"/>
                  </a:ext>
                </a:extLst>
              </a:tr>
              <a:tr h="6267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249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133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Monotype Sorts"/>
              <a:buNone/>
            </a:pPr>
            <a:r>
              <a:rPr lang="en-US" altLang="en-US" dirty="0"/>
              <a:t>	fib(4) 	= fib(3) + fib(2) </a:t>
            </a:r>
          </a:p>
          <a:p>
            <a:pPr>
              <a:buFont typeface="Monotype Sorts"/>
              <a:buNone/>
            </a:pPr>
            <a:r>
              <a:rPr lang="en-US" altLang="en-US" dirty="0"/>
              <a:t>	       	=  (fib(2)+fib(1)) + fib(2) </a:t>
            </a:r>
          </a:p>
          <a:p>
            <a:pPr>
              <a:buFont typeface="Monotype Sorts"/>
              <a:buNone/>
            </a:pPr>
            <a:r>
              <a:rPr lang="en-US" altLang="en-US" dirty="0"/>
              <a:t>		= ((fib(1)+fib(0))+fib(1)) + fib(2) </a:t>
            </a:r>
          </a:p>
          <a:p>
            <a:pPr>
              <a:buFont typeface="Monotype Sorts"/>
              <a:buNone/>
            </a:pPr>
            <a:r>
              <a:rPr lang="en-US" altLang="en-US" dirty="0"/>
              <a:t>              = ((1+fib(0))+fib(1))+ fib(2)</a:t>
            </a:r>
          </a:p>
          <a:p>
            <a:pPr>
              <a:buNone/>
            </a:pPr>
            <a:r>
              <a:rPr lang="en-US" altLang="en-US" dirty="0"/>
              <a:t>              = ((1+0)+fib(1))+ fib(2)</a:t>
            </a:r>
          </a:p>
          <a:p>
            <a:pPr>
              <a:buNone/>
            </a:pPr>
            <a:r>
              <a:rPr lang="en-US" altLang="en-US" dirty="0"/>
              <a:t>              = (1+fib(1))+ fib(2)</a:t>
            </a:r>
          </a:p>
          <a:p>
            <a:pPr>
              <a:buNone/>
            </a:pPr>
            <a:r>
              <a:rPr lang="en-US" altLang="en-US" dirty="0"/>
              <a:t>              = (1+1) + fib(2)</a:t>
            </a:r>
          </a:p>
          <a:p>
            <a:pPr>
              <a:buNone/>
            </a:pPr>
            <a:r>
              <a:rPr lang="en-US" altLang="en-US" dirty="0"/>
              <a:t>		= 2 + fib(2)</a:t>
            </a:r>
          </a:p>
          <a:p>
            <a:pPr>
              <a:buNone/>
            </a:pPr>
            <a:r>
              <a:rPr lang="en-US" altLang="en-US" dirty="0"/>
              <a:t>		= 2 + fib(1)+fib(0)</a:t>
            </a:r>
          </a:p>
          <a:p>
            <a:pPr>
              <a:buNone/>
            </a:pPr>
            <a:r>
              <a:rPr lang="en-US" altLang="en-US" dirty="0"/>
              <a:t>		= 2 + 1 + fib(0)</a:t>
            </a:r>
          </a:p>
          <a:p>
            <a:pPr>
              <a:buNone/>
            </a:pPr>
            <a:r>
              <a:rPr lang="en-US" altLang="en-US" dirty="0"/>
              <a:t>		= 3 + fib(0)</a:t>
            </a:r>
          </a:p>
          <a:p>
            <a:pPr>
              <a:buNone/>
            </a:pPr>
            <a:r>
              <a:rPr lang="en-US" altLang="en-US" dirty="0"/>
              <a:t>	           = 3 + 0			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Fibonacci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078" y="3052707"/>
            <a:ext cx="4092741" cy="306955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47506" y="1015904"/>
            <a:ext cx="3644432" cy="19082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82880" tIns="91440" rIns="182880" bIns="91440">
            <a:spAutoFit/>
          </a:bodyPr>
          <a:lstStyle/>
          <a:p>
            <a:r>
              <a:rPr lang="en-US" sz="1400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static </a:t>
            </a:r>
            <a:r>
              <a:rPr lang="en-US" sz="1400" dirty="0" err="1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sz="1400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fib( </a:t>
            </a:r>
            <a:r>
              <a:rPr lang="en-US" sz="1400" dirty="0" err="1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sz="1400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n){</a:t>
            </a:r>
          </a:p>
          <a:p>
            <a:pPr lvl="1"/>
            <a:r>
              <a:rPr lang="en-US" sz="1400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(n == 0 ) </a:t>
            </a:r>
          </a:p>
          <a:p>
            <a:pPr lvl="1"/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1400" dirty="0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0;</a:t>
            </a:r>
          </a:p>
          <a:p>
            <a:pPr lvl="1"/>
            <a:r>
              <a:rPr lang="en-US" sz="1400" dirty="0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 ( n == 1 ) </a:t>
            </a:r>
          </a:p>
          <a:p>
            <a:pPr lvl="1"/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1400" dirty="0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1;</a:t>
            </a:r>
          </a:p>
          <a:p>
            <a:pPr lvl="1"/>
            <a:r>
              <a:rPr lang="en-US" sz="1400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</a:p>
          <a:p>
            <a:pPr lvl="1"/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1400" dirty="0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fib(n-1)+fib(n-2);</a:t>
            </a:r>
          </a:p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8832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recursive method to check whether a given string is palindrome or not.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Recursive Methods: Example 5 (Is Palindrome)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608" y="2313072"/>
                <a:ext cx="8992783" cy="1348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𝑖𝑠𝑃𝑎𝑙𝑖𝑛𝑑𝑟𝑜𝑚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𝑠𝑡𝑟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𝑟𝑢𝑒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  <m:e/>
                                          <m:e/>
                                        </m:mr>
                                      </m:m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  <m:e/>
                                          <m:e/>
                                        </m:mr>
                                      </m:m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  <m:e/>
                                          <m:e/>
                                        </m:mr>
                                      </m:m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  <m:e/>
                                          <m:e/>
                                        </m:mr>
                                      </m:m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𝑒𝑛𝑔𝑡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𝑠𝑡𝑟</m:t>
                                          </m:r>
                                        </m:e>
                                      </m:d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/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𝑠𝑡𝑟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𝑎𝑟𝐴𝑡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== 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𝑎𝑟𝐴𝑡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.</m:t>
                                                </m:r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𝑙𝑒𝑛𝑔𝑡</m:t>
                                                </m:r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− </m:t>
                                                </m:r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  <m:e/>
                                              </m:mr>
                                            </m:m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  <m:e/>
                                              </m:mr>
                                            </m:m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  <m:e/>
                                              </m:mr>
                                            </m:m>
                                          </m:e>
                                          <m:e/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  <m:e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                                                                                                   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𝑙𝑒𝑛𝑔𝑡</m:t>
                                                  </m:r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𝑠𝑡𝑟</m:t>
                                                  </m:r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)&gt;</m:t>
                                                  </m:r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𝑎𝑛𝑑</m:t>
                                                  </m:r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𝑖𝑠𝑃𝑎𝑙𝑖𝑛𝑑𝑟𝑜𝑚</m:t>
                                                  </m:r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𝑠𝑡𝑟</m:t>
                                                  </m:r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.</m:t>
                                                  </m:r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𝑠𝑢𝑏𝑠𝑡𝑟𝑖𝑛𝑔</m:t>
                                                  </m:r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..</m:t>
                                                  </m:r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𝑠𝑡𝑟</m:t>
                                                  </m:r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.</m:t>
                                                  </m:r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𝑙𝑒𝑛𝑔𝑡</m:t>
                                                  </m:r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3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  <m:e/>
                                                      <m:e/>
                                                    </m:mr>
                                                  </m:m>
                                                </m:e>
                                                <m:e/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8" y="2313072"/>
                <a:ext cx="8992783" cy="13480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4" y="4089217"/>
            <a:ext cx="75628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51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preceding recursive </a:t>
            </a:r>
            <a:r>
              <a:rPr lang="en-US" dirty="0" err="1"/>
              <a:t>isPalindrome</a:t>
            </a:r>
            <a:r>
              <a:rPr lang="en-US" dirty="0"/>
              <a:t> method is not efficient, because it creates a new string for every recursive call. To avoid creating new strings, use a helper method: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Recursive Helper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40604" y="2317306"/>
            <a:ext cx="6662791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/>
              <a:buNone/>
            </a:pPr>
            <a:r>
              <a:rPr lang="en-US" altLang="en-US" sz="2000" dirty="0">
                <a:solidFill>
                  <a:schemeClr val="accent5"/>
                </a:solidFill>
              </a:rPr>
              <a:t>public static </a:t>
            </a:r>
            <a:r>
              <a:rPr lang="en-US" altLang="en-US" sz="2000" dirty="0" err="1">
                <a:solidFill>
                  <a:schemeClr val="accent5"/>
                </a:solidFill>
              </a:rPr>
              <a:t>boolean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isPalindrome</a:t>
            </a:r>
            <a:r>
              <a:rPr lang="en-US" altLang="en-US" sz="2000" dirty="0"/>
              <a:t>(String s) {</a:t>
            </a:r>
          </a:p>
          <a:p>
            <a:pPr>
              <a:buFont typeface="Monotype Sorts"/>
              <a:buNone/>
            </a:pPr>
            <a:r>
              <a:rPr lang="en-US" altLang="en-US" sz="2000" dirty="0"/>
              <a:t>  </a:t>
            </a:r>
            <a:r>
              <a:rPr lang="en-US" altLang="en-US" sz="2000" dirty="0">
                <a:solidFill>
                  <a:schemeClr val="accent5"/>
                </a:solidFill>
              </a:rPr>
              <a:t>return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isPalindrome</a:t>
            </a:r>
            <a:r>
              <a:rPr lang="en-US" altLang="en-US" sz="2000" dirty="0"/>
              <a:t>(s, 0, </a:t>
            </a:r>
            <a:r>
              <a:rPr lang="en-US" altLang="en-US" sz="2000" dirty="0" err="1"/>
              <a:t>s.length</a:t>
            </a:r>
            <a:r>
              <a:rPr lang="en-US" altLang="en-US" sz="2000" dirty="0"/>
              <a:t>() - 1);</a:t>
            </a:r>
          </a:p>
          <a:p>
            <a:pPr>
              <a:buFont typeface="Monotype Sorts"/>
              <a:buNone/>
            </a:pPr>
            <a:r>
              <a:rPr lang="en-US" altLang="en-US" sz="2000" dirty="0"/>
              <a:t>}</a:t>
            </a:r>
          </a:p>
          <a:p>
            <a:pPr>
              <a:buFont typeface="Monotype Sorts"/>
              <a:buNone/>
            </a:pPr>
            <a:r>
              <a:rPr lang="en-US" altLang="en-US" sz="2000" dirty="0">
                <a:solidFill>
                  <a:schemeClr val="accent5"/>
                </a:solidFill>
              </a:rPr>
              <a:t>public static </a:t>
            </a:r>
            <a:r>
              <a:rPr lang="en-US" altLang="en-US" sz="2000" dirty="0" err="1">
                <a:solidFill>
                  <a:schemeClr val="accent5"/>
                </a:solidFill>
              </a:rPr>
              <a:t>boolean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isPalindrome</a:t>
            </a:r>
            <a:r>
              <a:rPr lang="en-US" altLang="en-US" sz="2000" dirty="0"/>
              <a:t>(String s, </a:t>
            </a:r>
            <a:r>
              <a:rPr lang="en-US" altLang="en-US" sz="2000" dirty="0" err="1">
                <a:solidFill>
                  <a:schemeClr val="accent5"/>
                </a:solidFill>
              </a:rPr>
              <a:t>int</a:t>
            </a:r>
            <a:r>
              <a:rPr lang="en-US" altLang="en-US" sz="2000" dirty="0"/>
              <a:t> low, </a:t>
            </a:r>
            <a:r>
              <a:rPr lang="en-US" altLang="en-US" sz="2000" dirty="0" err="1">
                <a:solidFill>
                  <a:schemeClr val="accent5"/>
                </a:solidFill>
              </a:rPr>
              <a:t>int</a:t>
            </a:r>
            <a:r>
              <a:rPr lang="en-US" altLang="en-US" sz="2000" dirty="0"/>
              <a:t> high) {</a:t>
            </a:r>
          </a:p>
          <a:p>
            <a:pPr>
              <a:buFont typeface="Monotype Sorts"/>
              <a:buNone/>
            </a:pPr>
            <a:r>
              <a:rPr lang="en-US" altLang="en-US" sz="2000" dirty="0"/>
              <a:t>  if (high &lt;= low) // Base case</a:t>
            </a:r>
          </a:p>
          <a:p>
            <a:pPr>
              <a:buFont typeface="Monotype Sorts"/>
              <a:buNone/>
            </a:pPr>
            <a:r>
              <a:rPr lang="en-US" altLang="en-US" sz="2000" dirty="0"/>
              <a:t>    </a:t>
            </a:r>
            <a:r>
              <a:rPr lang="en-US" altLang="en-US" sz="2000" dirty="0">
                <a:solidFill>
                  <a:schemeClr val="accent5"/>
                </a:solidFill>
              </a:rPr>
              <a:t>return</a:t>
            </a:r>
            <a:r>
              <a:rPr lang="en-US" altLang="en-US" sz="2000" dirty="0"/>
              <a:t> true;</a:t>
            </a:r>
          </a:p>
          <a:p>
            <a:pPr>
              <a:buFont typeface="Monotype Sorts"/>
              <a:buNone/>
            </a:pPr>
            <a:r>
              <a:rPr lang="en-US" altLang="en-US" sz="2000" dirty="0"/>
              <a:t>  else if (</a:t>
            </a:r>
            <a:r>
              <a:rPr lang="en-US" altLang="en-US" sz="2000" dirty="0" err="1"/>
              <a:t>s.charAt</a:t>
            </a:r>
            <a:r>
              <a:rPr lang="en-US" altLang="en-US" sz="2000" dirty="0"/>
              <a:t>(low) != </a:t>
            </a:r>
            <a:r>
              <a:rPr lang="en-US" altLang="en-US" sz="2000" dirty="0" err="1"/>
              <a:t>s.charAt</a:t>
            </a:r>
            <a:r>
              <a:rPr lang="en-US" altLang="en-US" sz="2000" dirty="0"/>
              <a:t>(high)) // Base case</a:t>
            </a:r>
          </a:p>
          <a:p>
            <a:pPr>
              <a:buFont typeface="Monotype Sorts"/>
              <a:buNone/>
            </a:pPr>
            <a:r>
              <a:rPr lang="en-US" altLang="en-US" sz="2000" dirty="0"/>
              <a:t>    </a:t>
            </a:r>
            <a:r>
              <a:rPr lang="en-US" altLang="en-US" sz="2000" dirty="0">
                <a:solidFill>
                  <a:schemeClr val="accent5"/>
                </a:solidFill>
              </a:rPr>
              <a:t>return</a:t>
            </a:r>
            <a:r>
              <a:rPr lang="en-US" altLang="en-US" sz="2000" dirty="0"/>
              <a:t> false;</a:t>
            </a:r>
          </a:p>
          <a:p>
            <a:pPr>
              <a:buFont typeface="Monotype Sorts"/>
              <a:buNone/>
            </a:pPr>
            <a:r>
              <a:rPr lang="en-US" altLang="en-US" sz="2000" dirty="0"/>
              <a:t>  else</a:t>
            </a:r>
          </a:p>
          <a:p>
            <a:pPr>
              <a:buFont typeface="Monotype Sorts"/>
              <a:buNone/>
            </a:pPr>
            <a:r>
              <a:rPr lang="en-US" altLang="en-US" sz="2000" dirty="0"/>
              <a:t>    </a:t>
            </a:r>
            <a:r>
              <a:rPr lang="en-US" altLang="en-US" sz="2000" dirty="0">
                <a:solidFill>
                  <a:schemeClr val="accent5"/>
                </a:solidFill>
              </a:rPr>
              <a:t>return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isPalindrome</a:t>
            </a:r>
            <a:r>
              <a:rPr lang="en-US" altLang="en-US" sz="2000" dirty="0"/>
              <a:t>(s, low + 1, high - 1);</a:t>
            </a:r>
          </a:p>
          <a:p>
            <a:pPr>
              <a:buFont typeface="Monotype Sorts"/>
              <a:buNone/>
            </a:pPr>
            <a:r>
              <a:rPr lang="en-US" alt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8047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Recursive</a:t>
            </a:r>
            <a:r>
              <a:rPr lang="en-US" sz="2800" dirty="0"/>
              <a:t> </a:t>
            </a:r>
            <a:r>
              <a:rPr lang="en-US" dirty="0"/>
              <a:t>Helper Methods: </a:t>
            </a:r>
            <a:r>
              <a:rPr lang="en-US" sz="2400" dirty="0"/>
              <a:t>Example 1 (Printing Array)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39489"/>
          <a:stretch/>
        </p:blipFill>
        <p:spPr>
          <a:xfrm>
            <a:off x="4317883" y="4451514"/>
            <a:ext cx="4679795" cy="19202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5749" r="31212" b="63237"/>
          <a:stretch/>
        </p:blipFill>
        <p:spPr>
          <a:xfrm>
            <a:off x="314469" y="4847654"/>
            <a:ext cx="3931920" cy="12020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01B8EE1-A1FD-4529-82C9-311256D28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69" y="966047"/>
            <a:ext cx="4255484" cy="32918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FE9A7D-3079-4981-A8D7-73AD0FA03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777" y="966047"/>
            <a:ext cx="4114800" cy="338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84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Recursive </a:t>
            </a:r>
            <a:r>
              <a:rPr lang="en-US" sz="2800" dirty="0"/>
              <a:t>Helper Methods: </a:t>
            </a:r>
            <a:r>
              <a:rPr lang="en-US" sz="2400" dirty="0"/>
              <a:t>Example 2 (Array Sum)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75" y="4645852"/>
            <a:ext cx="3747447" cy="14851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565" y="4604756"/>
            <a:ext cx="4989723" cy="16103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493" y="1118114"/>
            <a:ext cx="4333065" cy="33548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469" y="1150906"/>
            <a:ext cx="4436236" cy="332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23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Let us consider a simple problem of printing a message for n times. You can break the problem into two sub-problems: </a:t>
            </a:r>
          </a:p>
          <a:p>
            <a:pPr lvl="1"/>
            <a:r>
              <a:rPr lang="en-US" altLang="en-US" dirty="0"/>
              <a:t>one is to print the message one time and the other is to print the message for n-1 times. </a:t>
            </a:r>
          </a:p>
          <a:p>
            <a:pPr lvl="1"/>
            <a:r>
              <a:rPr lang="en-US" altLang="en-US" dirty="0"/>
              <a:t>The second problem is the same as the original problem with a smaller size. The base case for the problem is n==0. </a:t>
            </a:r>
          </a:p>
          <a:p>
            <a:pPr lvl="1"/>
            <a:r>
              <a:rPr lang="en-US" altLang="en-US" dirty="0"/>
              <a:t>You can solve this problem using recursion as follows: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Solving Using 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8700" y="3812451"/>
            <a:ext cx="7086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2400" dirty="0">
                <a:solidFill>
                  <a:schemeClr val="accent5"/>
                </a:solidFill>
              </a:rPr>
              <a:t>public static void </a:t>
            </a:r>
            <a:r>
              <a:rPr lang="en-US" altLang="en-US" sz="2400" dirty="0" err="1"/>
              <a:t>nPrintln</a:t>
            </a:r>
            <a:r>
              <a:rPr lang="en-US" altLang="en-US" sz="2400" dirty="0"/>
              <a:t>(String message, </a:t>
            </a:r>
            <a:r>
              <a:rPr lang="en-US" altLang="en-US" sz="2400" dirty="0" err="1">
                <a:solidFill>
                  <a:schemeClr val="accent5"/>
                </a:solidFill>
              </a:rPr>
              <a:t>int</a:t>
            </a:r>
            <a:r>
              <a:rPr lang="en-US" altLang="en-US" sz="2400" dirty="0"/>
              <a:t> times) {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2400" dirty="0"/>
              <a:t>  </a:t>
            </a:r>
            <a:r>
              <a:rPr lang="en-US" altLang="en-US" sz="2400" dirty="0">
                <a:solidFill>
                  <a:schemeClr val="accent5"/>
                </a:solidFill>
              </a:rPr>
              <a:t>if</a:t>
            </a:r>
            <a:r>
              <a:rPr lang="en-US" altLang="en-US" sz="2400" dirty="0"/>
              <a:t> (times &gt;= 1) {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2400" dirty="0"/>
              <a:t>    System.out.println(message);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2400" dirty="0"/>
              <a:t>    </a:t>
            </a:r>
            <a:r>
              <a:rPr lang="en-US" altLang="en-US" sz="2400" dirty="0" err="1"/>
              <a:t>nPrintln</a:t>
            </a:r>
            <a:r>
              <a:rPr lang="en-US" altLang="en-US" sz="2400" dirty="0"/>
              <a:t>(message, times - 1);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2400" dirty="0"/>
              <a:t>  }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863804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greatest common divisor (GCD) of two integers is the largest number that can evenly divide both integers.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Greatest Common Divisor (GCD)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8988" y="4868536"/>
                <a:ext cx="5629482" cy="1665969"/>
              </a:xfrm>
              <a:prstGeom prst="rect">
                <a:avLst/>
              </a:prstGeom>
              <a:noFill/>
            </p:spPr>
            <p:txBody>
              <a:bodyPr wrap="square" tIns="274320" bIns="274320" rtlCol="0">
                <a:spAutoFit/>
              </a:bodyPr>
              <a:lstStyle/>
              <a:p>
                <a:r>
                  <a:rPr lang="en-US" b="0" dirty="0"/>
                  <a:t>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cd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%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==0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𝑔𝑐𝑑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%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88" y="4868536"/>
                <a:ext cx="5629482" cy="1665969"/>
              </a:xfrm>
              <a:prstGeom prst="rect">
                <a:avLst/>
              </a:prstGeom>
              <a:blipFill>
                <a:blip r:embed="rId2"/>
                <a:stretch>
                  <a:fillRect l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964544" y="4382987"/>
            <a:ext cx="27432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 % n == 0)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else </a:t>
            </a:r>
          </a:p>
          <a:p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return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(n, m % n);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</p:txBody>
      </p:sp>
      <p:sp>
        <p:nvSpPr>
          <p:cNvPr id="7" name="Rectangle 6"/>
          <p:cNvSpPr/>
          <p:nvPr/>
        </p:nvSpPr>
        <p:spPr>
          <a:xfrm>
            <a:off x="478856" y="1844601"/>
            <a:ext cx="4650181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</a:t>
            </a:r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{</a:t>
            </a:r>
          </a:p>
          <a:p>
            <a:pPr lvl="1"/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</a:p>
          <a:p>
            <a:pPr lvl="1"/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= 2; k &lt;=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k++) {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 % k == 0 &amp;&amp; n % k == 0)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k;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44800" y="2291502"/>
            <a:ext cx="3745605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Math.abs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(m); t2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Math.abs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t1 % t2;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(r != 0)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t1 = t2;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t2 = r;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 = t1 % t2;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414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compute the size of the root directory?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446" y="1922593"/>
            <a:ext cx="4639593" cy="372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45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91" y="2967441"/>
            <a:ext cx="6724650" cy="341947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methods are efficient for solving problems with recursive structures.</a:t>
            </a:r>
          </a:p>
          <a:p>
            <a:r>
              <a:rPr lang="en-US" altLang="en-US" dirty="0"/>
              <a:t>The size of the directory can be defined recursively as follows: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Study: Finding the Directory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608252"/>
              </p:ext>
            </p:extLst>
          </p:nvPr>
        </p:nvGraphicFramePr>
        <p:xfrm>
          <a:off x="468285" y="2447201"/>
          <a:ext cx="84613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4775200" imgH="228600" progId="Equation.3">
                  <p:embed/>
                </p:oleObj>
              </mc:Choice>
              <mc:Fallback>
                <p:oleObj name="Equation" r:id="rId4" imgW="4775200" imgH="2286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285" y="2447201"/>
                        <a:ext cx="846137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895" y="5099607"/>
            <a:ext cx="4864607" cy="130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524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4469" y="949300"/>
            <a:ext cx="8543637" cy="113381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There are two approaches to repeat code: loop and Recursion</a:t>
            </a:r>
          </a:p>
          <a:p>
            <a:pPr>
              <a:spcBef>
                <a:spcPts val="600"/>
              </a:spcBef>
            </a:pPr>
            <a:r>
              <a:rPr lang="en-US" dirty="0"/>
              <a:t>Recursive methods are efficient for solving problems with recursive structures.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Recursion Vs. Iteration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514073" y="2163827"/>
            <a:ext cx="2170998" cy="4847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Recursion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58238" y="2163827"/>
            <a:ext cx="2170998" cy="4847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Iteration 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94451" y="2791326"/>
            <a:ext cx="4237707" cy="3669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repetition is controlled by the loop control structure.</a:t>
            </a:r>
          </a:p>
          <a:p>
            <a:r>
              <a:rPr lang="en-US" sz="2000" dirty="0"/>
              <a:t>More efficient in terms of memory and time.</a:t>
            </a:r>
          </a:p>
          <a:p>
            <a:r>
              <a:rPr lang="en-US" sz="2000" dirty="0"/>
              <a:t>Involves the use of variables to store the intermediate values during computation.</a:t>
            </a:r>
          </a:p>
          <a:p>
            <a:r>
              <a:rPr lang="en-US" sz="2000" dirty="0"/>
              <a:t>Loop condition determines whether to exit.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705564" y="2869532"/>
            <a:ext cx="4215852" cy="35107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A864B"/>
              </a:buClr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method itself is called repeatedly.</a:t>
            </a:r>
          </a:p>
          <a:p>
            <a:r>
              <a:rPr lang="en-US" sz="2000" dirty="0"/>
              <a:t>Has substantial overhead, memory for local variables and parameters and time to manage the additional space.</a:t>
            </a:r>
          </a:p>
          <a:p>
            <a:endParaRPr lang="en-US" sz="2000" dirty="0"/>
          </a:p>
          <a:p>
            <a:r>
              <a:rPr lang="en-US" sz="2000" dirty="0"/>
              <a:t>Involves the use of the stack to store the intermediate values.</a:t>
            </a:r>
          </a:p>
          <a:p>
            <a:r>
              <a:rPr lang="en-US" sz="2000" dirty="0"/>
              <a:t>Condition tests for a base case.</a:t>
            </a:r>
          </a:p>
        </p:txBody>
      </p:sp>
    </p:spTree>
    <p:extLst>
      <p:ext uri="{BB962C8B-B14F-4D97-AF65-F5344CB8AC3E}">
        <p14:creationId xmlns:p14="http://schemas.microsoft.com/office/powerpoint/2010/main" val="2044069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times is the following method called?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Popup-Question(1)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92841" y="2184873"/>
            <a:ext cx="47004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factorial(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{</a:t>
            </a:r>
          </a:p>
          <a:p>
            <a:endParaRPr lang="ar-S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n * factorial(n − 1);</a:t>
            </a:r>
            <a:endParaRPr lang="ar-S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6" name="Rectangle 5"/>
          <p:cNvSpPr/>
          <p:nvPr/>
        </p:nvSpPr>
        <p:spPr>
          <a:xfrm>
            <a:off x="462337" y="5235188"/>
            <a:ext cx="83671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recursion does not reduce the problem in a manner that allows it to eventually converge into the base case or a base case is not specified, infinite recursion can occur</a:t>
            </a:r>
          </a:p>
        </p:txBody>
      </p:sp>
    </p:spTree>
    <p:extLst>
      <p:ext uri="{BB962C8B-B14F-4D97-AF65-F5344CB8AC3E}">
        <p14:creationId xmlns:p14="http://schemas.microsoft.com/office/powerpoint/2010/main" val="289984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18.2.3  Show the output of the following programs and identify base cases and recursive calls.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Popup-Question(2)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427" y="1907158"/>
            <a:ext cx="5722703" cy="37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06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the output of the following programs and identify base cases and recursive calls.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Popup-Question(3)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446" y="1458594"/>
            <a:ext cx="4023810" cy="21712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75" y="3734876"/>
            <a:ext cx="4661726" cy="266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03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18.3.1 Show the output of the following two programs: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Popup-Question(4)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21" y="1642423"/>
            <a:ext cx="6958717" cy="432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99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recursive function.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are the values of mystery(2, 25) and mystery(3, 11)?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Popup-Question(5)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0" y="187820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</a:t>
            </a:r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mystery(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 b == 0 )     </a:t>
            </a:r>
          </a:p>
          <a:p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 b % 2 == 0 )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mystery(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b/2 );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mystery(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b/2) + a;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1223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recursive functions.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value of square(5)? cube(5)? cube(123)? 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Popup-Question(6)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0" y="2136339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</a:t>
            </a:r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(n == 0) </a:t>
            </a:r>
          </a:p>
          <a:p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square(n-1) + 2*n - 1;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</a:t>
            </a:r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(n == 0) </a:t>
            </a:r>
          </a:p>
          <a:p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cube(n-1) + 3*(square(n)) - 3*n + 1;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6156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*18.1 (Identifying anagrams) Two words are anagrams of each other if they contain the same letters that are arranged in different orders. Write a recursive method that can identify if two given words are anagrams of each other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Exercise(1)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82" y="4356244"/>
            <a:ext cx="8739727" cy="1814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3837" y="2627976"/>
                <a:ext cx="8988099" cy="1241815"/>
              </a:xfrm>
              <a:prstGeom prst="rect">
                <a:avLst/>
              </a:prstGeom>
              <a:noFill/>
            </p:spPr>
            <p:txBody>
              <a:bodyPr wrap="square" tIns="274320" bIns="274320" rtlCol="0">
                <a:spAutoFit/>
              </a:bodyPr>
              <a:lstStyle/>
              <a:p>
                <a:r>
                  <a:rPr lang="en-US" sz="1400" b="0" dirty="0"/>
                  <a:t>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nagrams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𝑡𝑟𝑢𝑒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/>
                                              <m:e/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                                        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/>
                                      </m:mr>
                                    </m:m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𝑎𝑛𝑑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𝑎𝑟𝑒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𝑒𝑚𝑝𝑡𝑦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𝑠𝑡𝑟𝑖𝑛𝑔𝑠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𝑎𝑙𝑠𝑒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                          </m:t>
                                          </m:r>
                                        </m:e>
                                        <m:e/>
                                      </m:mr>
                                    </m:m>
                                  </m:e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𝑎𝑛𝑑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𝑎𝑣𝑒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𝑑𝑖𝑓𝑓𝑒𝑟𝑒𝑛𝑡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𝑙𝑒𝑛𝑔𝑡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400" dirty="0"/>
                                      <m:t>a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nagrams</m:t>
                                    </m:r>
                                    <m:d>
                                      <m:d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:</m:t>
                                            </m:r>
                                          </m:e>
                                        </m:d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𝑎𝑓𝑡𝑒𝑟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𝑟𝑒𝑚𝑜𝑣𝑖𝑛𝑔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                                               </m:t>
                                    </m:r>
                                  </m: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𝑜𝑡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𝑒𝑟𝑤𝑖𝑠𝑒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37" y="2627976"/>
                <a:ext cx="8988099" cy="1241815"/>
              </a:xfrm>
              <a:prstGeom prst="rect">
                <a:avLst/>
              </a:prstGeom>
              <a:blipFill>
                <a:blip r:embed="rId3"/>
                <a:stretch>
                  <a:fillRect l="-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056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18.4 Combinations refer to the combination of n things taken p at a time without repetition. </a:t>
            </a:r>
          </a:p>
          <a:p>
            <a:r>
              <a:rPr lang="en-US" dirty="0"/>
              <a:t>A recursive definition of C(n, p) is C(n, 0) = C(n, n) = 1, otherwise C(n, p) = C(n- 1, p) + C(n- 1, p-1).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Exercise(2)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52408" y="3391566"/>
            <a:ext cx="36995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long C(long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n,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p) {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if ( n == p ) || ( p == 0 )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1;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C(n - 1, p - 1);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546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describe what a </a:t>
            </a:r>
            <a:r>
              <a:rPr lang="en-US" dirty="0">
                <a:solidFill>
                  <a:srgbClr val="FF0000"/>
                </a:solidFill>
              </a:rPr>
              <a:t>recursive method </a:t>
            </a:r>
            <a:r>
              <a:rPr lang="en-US" dirty="0"/>
              <a:t>is and the benefits of using recursion (§18.1).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develop recursive methods </a:t>
            </a:r>
            <a:r>
              <a:rPr lang="en-US" dirty="0"/>
              <a:t>for recursive mathematical functions (§§18.2–18.3).</a:t>
            </a:r>
          </a:p>
          <a:p>
            <a:r>
              <a:rPr lang="en-US" dirty="0"/>
              <a:t>To explain </a:t>
            </a:r>
            <a:r>
              <a:rPr lang="en-US" dirty="0">
                <a:solidFill>
                  <a:srgbClr val="FF0000"/>
                </a:solidFill>
              </a:rPr>
              <a:t>how recursive method calls are handled </a:t>
            </a:r>
            <a:r>
              <a:rPr lang="en-US" dirty="0"/>
              <a:t>in a call stack (§§18.2–18.3).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solve problems using recursion </a:t>
            </a:r>
            <a:r>
              <a:rPr lang="en-US" dirty="0"/>
              <a:t>(§18.4).</a:t>
            </a:r>
          </a:p>
          <a:p>
            <a:r>
              <a:rPr lang="en-US" dirty="0"/>
              <a:t>To use an </a:t>
            </a:r>
            <a:r>
              <a:rPr lang="en-US" dirty="0">
                <a:solidFill>
                  <a:srgbClr val="FF0000"/>
                </a:solidFill>
              </a:rPr>
              <a:t>overloaded helper method</a:t>
            </a:r>
            <a:r>
              <a:rPr lang="en-US" dirty="0"/>
              <a:t> to derive a recursive method (§18.5).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43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*18.10  (Occurrences of a specified character in a string) Write a recursive method that finds the number of occurrences of a specified letter in a string using the following method header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Exercise(3)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52608" y="2334702"/>
            <a:ext cx="4638784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</a:t>
            </a:r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(String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str.length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== 0)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str.charAt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== a)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+ count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str.substring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(1), a) 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str.substring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(1), a) 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7" name="Rectangle 6"/>
          <p:cNvSpPr/>
          <p:nvPr/>
        </p:nvSpPr>
        <p:spPr>
          <a:xfrm>
            <a:off x="2153596" y="5986574"/>
            <a:ext cx="4836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5B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</a:t>
            </a:r>
            <a:r>
              <a:rPr lang="en-US" b="1" dirty="0" err="1">
                <a:solidFill>
                  <a:srgbClr val="005B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solidFill>
                  <a:srgbClr val="005B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count(String </a:t>
            </a:r>
            <a:r>
              <a:rPr lang="en-US" dirty="0" err="1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005B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en-US" b="1" dirty="0" err="1">
                <a:solidFill>
                  <a:srgbClr val="005B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solidFill>
                  <a:srgbClr val="005B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8571" y="4853135"/>
            <a:ext cx="832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Rewrite Programming Exercise 18.10 using a helper method to pass the substring high index to the method.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helper method header is</a:t>
            </a:r>
          </a:p>
        </p:txBody>
      </p:sp>
    </p:spTree>
    <p:extLst>
      <p:ext uri="{BB962C8B-B14F-4D97-AF65-F5344CB8AC3E}">
        <p14:creationId xmlns:p14="http://schemas.microsoft.com/office/powerpoint/2010/main" val="3071849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*18.21 (Decimal to binary) Write a recursive method that converts a decimal number into a binary number as a string. The method header is public static String dec2Bin(</a:t>
            </a:r>
            <a:r>
              <a:rPr lang="en-US" dirty="0" err="1"/>
              <a:t>int</a:t>
            </a:r>
            <a:r>
              <a:rPr lang="en-US" dirty="0"/>
              <a:t> 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Exercise(4)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0" y="255183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dec2Bin(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(value == 0)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"";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dec2Bin(value / 2) + value % 2;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04329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recursive method is one that invokes itself </a:t>
            </a:r>
          </a:p>
          <a:p>
            <a:pPr lvl="1"/>
            <a:r>
              <a:rPr lang="en-US" dirty="0"/>
              <a:t>Directly: a method f1 calls itself.</a:t>
            </a:r>
          </a:p>
          <a:p>
            <a:pPr lvl="1"/>
            <a:r>
              <a:rPr lang="en-US" dirty="0"/>
              <a:t>Indirectly: a method f1 calls a method f2 and f2 calls f1.</a:t>
            </a:r>
          </a:p>
          <a:p>
            <a:r>
              <a:rPr lang="en-US" dirty="0"/>
              <a:t>Recursion enables a recursive function to be repeated with different parameter value.</a:t>
            </a:r>
          </a:p>
          <a:p>
            <a:r>
              <a:rPr lang="en-US" dirty="0"/>
              <a:t>Recursion is based on the general problem solving technique of breaking down a task into subtasks</a:t>
            </a:r>
          </a:p>
          <a:p>
            <a:pPr lvl="1"/>
            <a:r>
              <a:rPr lang="en-US" dirty="0"/>
              <a:t>In particular, recursion can be used whenever one subtask is a smaller version of the original task.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9422" y="4685812"/>
            <a:ext cx="7525156" cy="167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6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that lend themselves to a recursive solution have the following characteristics: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One or more simple cases </a:t>
            </a:r>
            <a:r>
              <a:rPr lang="en-US" dirty="0"/>
              <a:t>of the problem:</a:t>
            </a:r>
          </a:p>
          <a:p>
            <a:pPr lvl="2"/>
            <a:r>
              <a:rPr lang="en-US" dirty="0"/>
              <a:t>Have a straightforward, non-recursive solution.  </a:t>
            </a:r>
          </a:p>
          <a:p>
            <a:pPr lvl="2"/>
            <a:r>
              <a:rPr lang="en-US" dirty="0"/>
              <a:t>They are used to stop the recursion.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The other cases</a:t>
            </a:r>
            <a:r>
              <a:rPr lang="en-US" dirty="0"/>
              <a:t> can be redefined in terms of problems that are closer to the simple cases.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Every recursive call reduces the original problem, bringing it increasingly closer to a base case until it becomes that case.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Characteristics of Recursion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4469" y="4686064"/>
                <a:ext cx="4253517" cy="1657120"/>
              </a:xfrm>
              <a:prstGeom prst="rect">
                <a:avLst/>
              </a:prstGeom>
              <a:noFill/>
            </p:spPr>
            <p:txBody>
              <a:bodyPr wrap="square" tIns="274320" bIns="27432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∗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69" y="4686064"/>
                <a:ext cx="4253517" cy="16571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4557713" y="4773523"/>
            <a:ext cx="4425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simple/base/stopping case already solved.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57713" y="5445297"/>
            <a:ext cx="42575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472C4"/>
                </a:solidFill>
              </a:rPr>
              <a:t>a complex  case redefined in terms of the original problem but less complex  than the original.</a:t>
            </a:r>
          </a:p>
        </p:txBody>
      </p:sp>
      <p:sp>
        <p:nvSpPr>
          <p:cNvPr id="6" name="Rectangle 5"/>
          <p:cNvSpPr/>
          <p:nvPr/>
        </p:nvSpPr>
        <p:spPr>
          <a:xfrm>
            <a:off x="6502435" y="1891398"/>
            <a:ext cx="2117584" cy="98488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n! = n * (n-1)!</a:t>
            </a:r>
          </a:p>
          <a:p>
            <a:pPr>
              <a:spcBef>
                <a:spcPts val="1200"/>
              </a:spcBef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0! = 1</a:t>
            </a:r>
          </a:p>
        </p:txBody>
      </p:sp>
    </p:spTree>
    <p:extLst>
      <p:ext uri="{BB962C8B-B14F-4D97-AF65-F5344CB8AC3E}">
        <p14:creationId xmlns:p14="http://schemas.microsoft.com/office/powerpoint/2010/main" val="222022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methods are implemented with if-else statement.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Implementing Recursive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97513" y="1511468"/>
            <a:ext cx="5148973" cy="141577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82880" tIns="91440" rIns="182880" bIns="91440">
            <a:spAutoFit/>
          </a:bodyPr>
          <a:lstStyle/>
          <a:p>
            <a:r>
              <a:rPr lang="en-US" sz="2000" b="1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(this is a base case) 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solve it directly</a:t>
            </a:r>
          </a:p>
          <a:p>
            <a:r>
              <a:rPr lang="en-US" sz="2000" b="1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redefine the problem using recursion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50518" r="7548" b="7046"/>
          <a:stretch/>
        </p:blipFill>
        <p:spPr>
          <a:xfrm>
            <a:off x="4236123" y="3129525"/>
            <a:ext cx="4508720" cy="14834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t="2954"/>
          <a:stretch/>
        </p:blipFill>
        <p:spPr>
          <a:xfrm>
            <a:off x="1862842" y="4711373"/>
            <a:ext cx="5048250" cy="16731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69" y="3150597"/>
            <a:ext cx="3754417" cy="14630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734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Monotype Sorts"/>
              <a:buNone/>
            </a:pPr>
            <a:r>
              <a:rPr lang="en-US" altLang="en-US" dirty="0"/>
              <a:t>factorial(4) = 4 * factorial(3) </a:t>
            </a:r>
          </a:p>
          <a:p>
            <a:pPr>
              <a:buFont typeface="Monotype Sorts"/>
              <a:buNone/>
            </a:pPr>
            <a:r>
              <a:rPr lang="en-US" altLang="en-US" dirty="0"/>
              <a:t>                   = 4 * (3 * factorial(2)) </a:t>
            </a:r>
          </a:p>
          <a:p>
            <a:pPr>
              <a:buFont typeface="Monotype Sorts"/>
              <a:buNone/>
            </a:pPr>
            <a:r>
              <a:rPr lang="en-US" altLang="en-US" dirty="0"/>
              <a:t>                   = 4 * (3 * (2 * factorial(1)))</a:t>
            </a:r>
          </a:p>
          <a:p>
            <a:pPr>
              <a:buFont typeface="Monotype Sorts"/>
              <a:buNone/>
            </a:pPr>
            <a:r>
              <a:rPr lang="en-US" altLang="en-US" dirty="0"/>
              <a:t>                   = 4 * (3 * ( 2 * (1 * factorial(0)))) </a:t>
            </a:r>
          </a:p>
          <a:p>
            <a:pPr>
              <a:buFont typeface="Monotype Sorts"/>
              <a:buNone/>
            </a:pPr>
            <a:r>
              <a:rPr lang="en-US" altLang="en-US" dirty="0"/>
              <a:t>                   = 4 * (3 * ( 2 * ( 1 * 1)))) </a:t>
            </a:r>
          </a:p>
          <a:p>
            <a:pPr>
              <a:buFont typeface="Monotype Sorts"/>
              <a:buNone/>
            </a:pPr>
            <a:r>
              <a:rPr lang="en-US" altLang="en-US" dirty="0"/>
              <a:t>                   = 4 * (3 * ( 2 * 1)) </a:t>
            </a:r>
          </a:p>
          <a:p>
            <a:pPr>
              <a:buFont typeface="Monotype Sorts"/>
              <a:buNone/>
            </a:pPr>
            <a:r>
              <a:rPr lang="en-US" altLang="en-US" dirty="0"/>
              <a:t>                   = 4 * (3 * 2)</a:t>
            </a:r>
          </a:p>
          <a:p>
            <a:pPr>
              <a:buFont typeface="Monotype Sorts"/>
              <a:buNone/>
            </a:pPr>
            <a:r>
              <a:rPr lang="en-US" altLang="en-US" dirty="0"/>
              <a:t>                   = 4 * (6)</a:t>
            </a:r>
          </a:p>
          <a:p>
            <a:pPr>
              <a:buFont typeface="Monotype Sorts"/>
              <a:buNone/>
            </a:pPr>
            <a:r>
              <a:rPr lang="en-US" altLang="en-US" dirty="0"/>
              <a:t>                   = 24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Recursive Methods are Executed?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0518" r="7548" b="7046"/>
          <a:stretch/>
        </p:blipFill>
        <p:spPr>
          <a:xfrm>
            <a:off x="4335099" y="4872474"/>
            <a:ext cx="4508720" cy="1483432"/>
          </a:xfrm>
          <a:prstGeom prst="rect">
            <a:avLst/>
          </a:prstGeom>
          <a:ln>
            <a:noFill/>
          </a:ln>
        </p:spPr>
      </p:pic>
      <p:sp>
        <p:nvSpPr>
          <p:cNvPr id="48" name="Rectangle 47"/>
          <p:cNvSpPr/>
          <p:nvPr/>
        </p:nvSpPr>
        <p:spPr>
          <a:xfrm>
            <a:off x="5018924" y="1225664"/>
            <a:ext cx="39687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Expansion</a:t>
            </a:r>
            <a:r>
              <a:rPr lang="en-US" dirty="0"/>
              <a:t> in which the recursive step is applied until hitting the base step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018924" y="3382425"/>
            <a:ext cx="39687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Substitution</a:t>
            </a:r>
            <a:r>
              <a:rPr lang="en-US" dirty="0"/>
              <a:t> in which the solution is constructed backwards starting with the</a:t>
            </a:r>
          </a:p>
          <a:p>
            <a:r>
              <a:rPr lang="en-US" dirty="0"/>
              <a:t>base step</a:t>
            </a:r>
          </a:p>
        </p:txBody>
      </p:sp>
      <p:cxnSp>
        <p:nvCxnSpPr>
          <p:cNvPr id="51" name="Curved Connector 50"/>
          <p:cNvCxnSpPr/>
          <p:nvPr/>
        </p:nvCxnSpPr>
        <p:spPr>
          <a:xfrm rot="10800000" flipV="1">
            <a:off x="5671335" y="1871994"/>
            <a:ext cx="1972638" cy="891753"/>
          </a:xfrm>
          <a:prstGeom prst="curvedConnector3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62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factorial(4) Stack Trace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762000" y="838200"/>
          <a:ext cx="7696200" cy="556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icture" r:id="rId3" imgW="5372100" imgH="3886200" progId="Word.Picture.8">
                  <p:embed/>
                </p:oleObj>
              </mc:Choice>
              <mc:Fallback>
                <p:oleObj name="Picture" r:id="rId3" imgW="5372100" imgH="3886200" progId="Word.Picture.8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838200"/>
                        <a:ext cx="7696200" cy="556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5826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recursive method to find the sum of integer numbers between 1 and 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Recursive Methods: </a:t>
            </a:r>
            <a:r>
              <a:rPr lang="en-US" sz="2800" dirty="0"/>
              <a:t>Example 1 ( sum 1..n)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015D-4E99-42B8-B1B4-4F7FEE987B9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2286" y="1953256"/>
            <a:ext cx="5148973" cy="141577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82880" tIns="91440" rIns="182880" bIns="91440">
            <a:spAutoFit/>
          </a:bodyPr>
          <a:lstStyle/>
          <a:p>
            <a:r>
              <a:rPr lang="en-US" sz="2000" b="1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(this is a base case) 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solve it directly</a:t>
            </a:r>
          </a:p>
          <a:p>
            <a:r>
              <a:rPr lang="en-US" sz="2000" b="1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redefine the problem using recursion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226907" y="4348085"/>
            <a:ext cx="3602624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82880" tIns="91440" rIns="182880" bIns="91440">
            <a:spAutoFit/>
          </a:bodyPr>
          <a:lstStyle/>
          <a:p>
            <a:r>
              <a:rPr lang="en-US" sz="2000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static </a:t>
            </a:r>
            <a:r>
              <a:rPr lang="en-US" sz="2000" dirty="0" err="1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sz="2000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sum( </a:t>
            </a:r>
            <a:r>
              <a:rPr lang="en-US" sz="2000" dirty="0" err="1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</a:t>
            </a:r>
            <a:r>
              <a:rPr lang="en-US" sz="2000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n){</a:t>
            </a:r>
          </a:p>
          <a:p>
            <a:pPr lvl="1"/>
            <a:r>
              <a:rPr lang="en-US" sz="2000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(n == 0) </a:t>
            </a:r>
          </a:p>
          <a:p>
            <a:pPr lvl="1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2000" dirty="0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0;</a:t>
            </a:r>
          </a:p>
          <a:p>
            <a:pPr lvl="1"/>
            <a:r>
              <a:rPr lang="en-US" sz="2000" dirty="0">
                <a:solidFill>
                  <a:srgbClr val="4472C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</a:p>
          <a:p>
            <a:pPr lvl="1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2000" dirty="0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n + sum(n-1);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7213" y="4593731"/>
                <a:ext cx="5191267" cy="1657120"/>
              </a:xfrm>
              <a:prstGeom prst="rect">
                <a:avLst/>
              </a:prstGeom>
              <a:noFill/>
            </p:spPr>
            <p:txBody>
              <a:bodyPr wrap="square" tIns="274320" bIns="274320" rtlCol="0">
                <a:spAutoFit/>
              </a:bodyPr>
              <a:lstStyle/>
              <a:p>
                <a:r>
                  <a:rPr lang="en-US" b="0" dirty="0"/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um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𝑠𝑢𝑚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13" y="4593731"/>
                <a:ext cx="5191267" cy="1657120"/>
              </a:xfrm>
              <a:prstGeom prst="rect">
                <a:avLst/>
              </a:prstGeom>
              <a:blipFill>
                <a:blip r:embed="rId2"/>
                <a:stretch>
                  <a:fillRect l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99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6142</TotalTime>
  <Words>2447</Words>
  <Application>Microsoft Office PowerPoint</Application>
  <PresentationFormat>On-screen Show (4:3)</PresentationFormat>
  <Paragraphs>359</Paragraphs>
  <Slides>31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Cambria Math</vt:lpstr>
      <vt:lpstr>Garamond</vt:lpstr>
      <vt:lpstr>Monotype Sorts</vt:lpstr>
      <vt:lpstr>Times New Roman</vt:lpstr>
      <vt:lpstr>Office Theme</vt:lpstr>
      <vt:lpstr>Picture</vt:lpstr>
      <vt:lpstr>Equation</vt:lpstr>
      <vt:lpstr>Module 10: Recursion</vt:lpstr>
      <vt:lpstr>Motivation</vt:lpstr>
      <vt:lpstr>Objectives </vt:lpstr>
      <vt:lpstr>Recursion</vt:lpstr>
      <vt:lpstr>Characteristics of Recursion </vt:lpstr>
      <vt:lpstr>Implementing Recursive Methods</vt:lpstr>
      <vt:lpstr>How Recursive Methods are Executed?</vt:lpstr>
      <vt:lpstr>factorial(4) Stack Trace</vt:lpstr>
      <vt:lpstr>Recursive Methods: Example 1 ( sum 1..n)</vt:lpstr>
      <vt:lpstr>Recursive Methods: Example 2 ( xn)</vt:lpstr>
      <vt:lpstr>Recursive Methods: Example 3 (sum of digits)</vt:lpstr>
      <vt:lpstr>Recursive Methods: Example 4 (Fibonacci Numbers)</vt:lpstr>
      <vt:lpstr>Fibonacci Numbers</vt:lpstr>
      <vt:lpstr>Recursive Methods: Example 5 (Is Palindrome)</vt:lpstr>
      <vt:lpstr>Recursive Helper Methods</vt:lpstr>
      <vt:lpstr>Recursive Helper Methods: Example 1 (Printing Array)</vt:lpstr>
      <vt:lpstr>Recursive Helper Methods: Example 2 (Array Sum)</vt:lpstr>
      <vt:lpstr>Problem Solving Using Recursion</vt:lpstr>
      <vt:lpstr>The Greatest Common Divisor (GCD) </vt:lpstr>
      <vt:lpstr>Case Study: Finding the Directory Size</vt:lpstr>
      <vt:lpstr>Recursion Vs. Iteration</vt:lpstr>
      <vt:lpstr>Popup-Question(1)</vt:lpstr>
      <vt:lpstr>Popup-Question(2)</vt:lpstr>
      <vt:lpstr>Popup-Question(3)</vt:lpstr>
      <vt:lpstr>Popup-Question(4)</vt:lpstr>
      <vt:lpstr>Popup-Question(5)</vt:lpstr>
      <vt:lpstr>Popup-Question(6)</vt:lpstr>
      <vt:lpstr>Programming Exercise(1)</vt:lpstr>
      <vt:lpstr>Programming Exercise(2)</vt:lpstr>
      <vt:lpstr>Programming Exercise(3)</vt:lpstr>
      <vt:lpstr>Programming Exercise(4)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Rashad Ahmed Othman</dc:creator>
  <cp:lastModifiedBy>Yahya Mohammad Garout</cp:lastModifiedBy>
  <cp:revision>1179</cp:revision>
  <cp:lastPrinted>2021-01-13T15:05:11Z</cp:lastPrinted>
  <dcterms:created xsi:type="dcterms:W3CDTF">2020-12-20T14:03:41Z</dcterms:created>
  <dcterms:modified xsi:type="dcterms:W3CDTF">2023-03-27T14:27:51Z</dcterms:modified>
</cp:coreProperties>
</file>