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5"/>
  </p:sldMasterIdLst>
  <p:notesMasterIdLst>
    <p:notesMasterId r:id="rId54"/>
  </p:notesMasterIdLst>
  <p:handoutMasterIdLst>
    <p:handoutMasterId r:id="rId55"/>
  </p:handoutMasterIdLst>
  <p:sldIdLst>
    <p:sldId id="256" r:id="rId6"/>
    <p:sldId id="297" r:id="rId7"/>
    <p:sldId id="298" r:id="rId8"/>
    <p:sldId id="299" r:id="rId9"/>
    <p:sldId id="300" r:id="rId10"/>
    <p:sldId id="265" r:id="rId11"/>
    <p:sldId id="301" r:id="rId12"/>
    <p:sldId id="302" r:id="rId13"/>
    <p:sldId id="267" r:id="rId14"/>
    <p:sldId id="303" r:id="rId15"/>
    <p:sldId id="271" r:id="rId16"/>
    <p:sldId id="304" r:id="rId17"/>
    <p:sldId id="307" r:id="rId18"/>
    <p:sldId id="325" r:id="rId19"/>
    <p:sldId id="257" r:id="rId20"/>
    <p:sldId id="260" r:id="rId21"/>
    <p:sldId id="262" r:id="rId22"/>
    <p:sldId id="261" r:id="rId23"/>
    <p:sldId id="282" r:id="rId24"/>
    <p:sldId id="264" r:id="rId25"/>
    <p:sldId id="295" r:id="rId26"/>
    <p:sldId id="263" r:id="rId27"/>
    <p:sldId id="296" r:id="rId28"/>
    <p:sldId id="272" r:id="rId29"/>
    <p:sldId id="286" r:id="rId30"/>
    <p:sldId id="285" r:id="rId31"/>
    <p:sldId id="283" r:id="rId32"/>
    <p:sldId id="269" r:id="rId33"/>
    <p:sldId id="266" r:id="rId34"/>
    <p:sldId id="274" r:id="rId35"/>
    <p:sldId id="308" r:id="rId36"/>
    <p:sldId id="309" r:id="rId37"/>
    <p:sldId id="310" r:id="rId38"/>
    <p:sldId id="311" r:id="rId39"/>
    <p:sldId id="284" r:id="rId40"/>
    <p:sldId id="312" r:id="rId41"/>
    <p:sldId id="277" r:id="rId42"/>
    <p:sldId id="314" r:id="rId43"/>
    <p:sldId id="316" r:id="rId44"/>
    <p:sldId id="328" r:id="rId45"/>
    <p:sldId id="318" r:id="rId46"/>
    <p:sldId id="319" r:id="rId47"/>
    <p:sldId id="320" r:id="rId48"/>
    <p:sldId id="321" r:id="rId49"/>
    <p:sldId id="322" r:id="rId50"/>
    <p:sldId id="323" r:id="rId51"/>
    <p:sldId id="329" r:id="rId52"/>
    <p:sldId id="281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B451"/>
    <a:srgbClr val="4472C4"/>
    <a:srgbClr val="43AFC0"/>
    <a:srgbClr val="FFC30D"/>
    <a:srgbClr val="3A91CE"/>
    <a:srgbClr val="66CDF5"/>
    <a:srgbClr val="DEEBF7"/>
    <a:srgbClr val="D4EFFD"/>
    <a:srgbClr val="59B8DB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0183" autoAdjust="0"/>
  </p:normalViewPr>
  <p:slideViewPr>
    <p:cSldViewPr snapToGrid="0">
      <p:cViewPr varScale="1">
        <p:scale>
          <a:sx n="100" d="100"/>
          <a:sy n="100" d="100"/>
        </p:scale>
        <p:origin x="2274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viewProps" Target="view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hya Mohammad Garout" userId="48478b39-db74-4b02-9727-4fe8f71c1945" providerId="ADAL" clId="{CD7A12AE-5529-400E-8483-E0C55A0CFD33}"/>
    <pc:docChg chg="addSld delSld modSld">
      <pc:chgData name="Yahya Mohammad Garout" userId="48478b39-db74-4b02-9727-4fe8f71c1945" providerId="ADAL" clId="{CD7A12AE-5529-400E-8483-E0C55A0CFD33}" dt="2023-03-12T04:51:09.372" v="15"/>
      <pc:docMkLst>
        <pc:docMk/>
      </pc:docMkLst>
      <pc:sldChg chg="modSp mod">
        <pc:chgData name="Yahya Mohammad Garout" userId="48478b39-db74-4b02-9727-4fe8f71c1945" providerId="ADAL" clId="{CD7A12AE-5529-400E-8483-E0C55A0CFD33}" dt="2023-03-12T04:49:22.125" v="9" actId="20577"/>
        <pc:sldMkLst>
          <pc:docMk/>
          <pc:sldMk cId="4018809495" sldId="256"/>
        </pc:sldMkLst>
        <pc:spChg chg="mod">
          <ac:chgData name="Yahya Mohammad Garout" userId="48478b39-db74-4b02-9727-4fe8f71c1945" providerId="ADAL" clId="{CD7A12AE-5529-400E-8483-E0C55A0CFD33}" dt="2023-03-12T04:48:47.071" v="1"/>
          <ac:spMkLst>
            <pc:docMk/>
            <pc:sldMk cId="4018809495" sldId="256"/>
            <ac:spMk id="2" creationId="{00000000-0000-0000-0000-000000000000}"/>
          </ac:spMkLst>
        </pc:spChg>
        <pc:spChg chg="mod">
          <ac:chgData name="Yahya Mohammad Garout" userId="48478b39-db74-4b02-9727-4fe8f71c1945" providerId="ADAL" clId="{CD7A12AE-5529-400E-8483-E0C55A0CFD33}" dt="2023-03-12T04:49:22.125" v="9" actId="20577"/>
          <ac:spMkLst>
            <pc:docMk/>
            <pc:sldMk cId="4018809495" sldId="256"/>
            <ac:spMk id="4" creationId="{00000000-0000-0000-0000-000000000000}"/>
          </ac:spMkLst>
        </pc:spChg>
      </pc:sldChg>
      <pc:sldChg chg="del">
        <pc:chgData name="Yahya Mohammad Garout" userId="48478b39-db74-4b02-9727-4fe8f71c1945" providerId="ADAL" clId="{CD7A12AE-5529-400E-8483-E0C55A0CFD33}" dt="2023-03-12T04:50:59.379" v="14" actId="2696"/>
        <pc:sldMkLst>
          <pc:docMk/>
          <pc:sldMk cId="623384274" sldId="265"/>
        </pc:sldMkLst>
      </pc:sldChg>
      <pc:sldChg chg="add">
        <pc:chgData name="Yahya Mohammad Garout" userId="48478b39-db74-4b02-9727-4fe8f71c1945" providerId="ADAL" clId="{CD7A12AE-5529-400E-8483-E0C55A0CFD33}" dt="2023-03-12T04:51:09.372" v="15"/>
        <pc:sldMkLst>
          <pc:docMk/>
          <pc:sldMk cId="3510382090" sldId="265"/>
        </pc:sldMkLst>
      </pc:sldChg>
      <pc:sldChg chg="del">
        <pc:chgData name="Yahya Mohammad Garout" userId="48478b39-db74-4b02-9727-4fe8f71c1945" providerId="ADAL" clId="{CD7A12AE-5529-400E-8483-E0C55A0CFD33}" dt="2023-03-12T04:50:59.379" v="14" actId="2696"/>
        <pc:sldMkLst>
          <pc:docMk/>
          <pc:sldMk cId="2645656927" sldId="267"/>
        </pc:sldMkLst>
      </pc:sldChg>
      <pc:sldChg chg="add">
        <pc:chgData name="Yahya Mohammad Garout" userId="48478b39-db74-4b02-9727-4fe8f71c1945" providerId="ADAL" clId="{CD7A12AE-5529-400E-8483-E0C55A0CFD33}" dt="2023-03-12T04:51:09.372" v="15"/>
        <pc:sldMkLst>
          <pc:docMk/>
          <pc:sldMk cId="2975973487" sldId="267"/>
        </pc:sldMkLst>
      </pc:sldChg>
      <pc:sldChg chg="del">
        <pc:chgData name="Yahya Mohammad Garout" userId="48478b39-db74-4b02-9727-4fe8f71c1945" providerId="ADAL" clId="{CD7A12AE-5529-400E-8483-E0C55A0CFD33}" dt="2023-03-12T04:50:59.379" v="14" actId="2696"/>
        <pc:sldMkLst>
          <pc:docMk/>
          <pc:sldMk cId="1087208602" sldId="271"/>
        </pc:sldMkLst>
      </pc:sldChg>
      <pc:sldChg chg="add">
        <pc:chgData name="Yahya Mohammad Garout" userId="48478b39-db74-4b02-9727-4fe8f71c1945" providerId="ADAL" clId="{CD7A12AE-5529-400E-8483-E0C55A0CFD33}" dt="2023-03-12T04:51:09.372" v="15"/>
        <pc:sldMkLst>
          <pc:docMk/>
          <pc:sldMk cId="4246565473" sldId="271"/>
        </pc:sldMkLst>
      </pc:sldChg>
      <pc:sldChg chg="del">
        <pc:chgData name="Yahya Mohammad Garout" userId="48478b39-db74-4b02-9727-4fe8f71c1945" providerId="ADAL" clId="{CD7A12AE-5529-400E-8483-E0C55A0CFD33}" dt="2023-03-12T04:50:34.584" v="10" actId="47"/>
        <pc:sldMkLst>
          <pc:docMk/>
          <pc:sldMk cId="1445598841" sldId="273"/>
        </pc:sldMkLst>
      </pc:sldChg>
      <pc:sldChg chg="del">
        <pc:chgData name="Yahya Mohammad Garout" userId="48478b39-db74-4b02-9727-4fe8f71c1945" providerId="ADAL" clId="{CD7A12AE-5529-400E-8483-E0C55A0CFD33}" dt="2023-03-12T04:50:59.379" v="14" actId="2696"/>
        <pc:sldMkLst>
          <pc:docMk/>
          <pc:sldMk cId="1365016902" sldId="275"/>
        </pc:sldMkLst>
      </pc:sldChg>
      <pc:sldChg chg="add">
        <pc:chgData name="Yahya Mohammad Garout" userId="48478b39-db74-4b02-9727-4fe8f71c1945" providerId="ADAL" clId="{CD7A12AE-5529-400E-8483-E0C55A0CFD33}" dt="2023-03-12T04:51:09.372" v="15"/>
        <pc:sldMkLst>
          <pc:docMk/>
          <pc:sldMk cId="4017409679" sldId="275"/>
        </pc:sldMkLst>
      </pc:sldChg>
      <pc:sldChg chg="del">
        <pc:chgData name="Yahya Mohammad Garout" userId="48478b39-db74-4b02-9727-4fe8f71c1945" providerId="ADAL" clId="{CD7A12AE-5529-400E-8483-E0C55A0CFD33}" dt="2023-03-12T04:50:38.072" v="12" actId="47"/>
        <pc:sldMkLst>
          <pc:docMk/>
          <pc:sldMk cId="4173289331" sldId="276"/>
        </pc:sldMkLst>
      </pc:sldChg>
      <pc:sldChg chg="del">
        <pc:chgData name="Yahya Mohammad Garout" userId="48478b39-db74-4b02-9727-4fe8f71c1945" providerId="ADAL" clId="{CD7A12AE-5529-400E-8483-E0C55A0CFD33}" dt="2023-03-12T04:50:37.074" v="11" actId="47"/>
        <pc:sldMkLst>
          <pc:docMk/>
          <pc:sldMk cId="2686460955" sldId="278"/>
        </pc:sldMkLst>
      </pc:sldChg>
      <pc:sldChg chg="del">
        <pc:chgData name="Yahya Mohammad Garout" userId="48478b39-db74-4b02-9727-4fe8f71c1945" providerId="ADAL" clId="{CD7A12AE-5529-400E-8483-E0C55A0CFD33}" dt="2023-03-12T04:50:39.510" v="13" actId="47"/>
        <pc:sldMkLst>
          <pc:docMk/>
          <pc:sldMk cId="2354820475" sldId="294"/>
        </pc:sldMkLst>
      </pc:sldChg>
      <pc:sldChg chg="add">
        <pc:chgData name="Yahya Mohammad Garout" userId="48478b39-db74-4b02-9727-4fe8f71c1945" providerId="ADAL" clId="{CD7A12AE-5529-400E-8483-E0C55A0CFD33}" dt="2023-03-12T04:51:09.372" v="15"/>
        <pc:sldMkLst>
          <pc:docMk/>
          <pc:sldMk cId="2102297744" sldId="297"/>
        </pc:sldMkLst>
      </pc:sldChg>
      <pc:sldChg chg="del">
        <pc:chgData name="Yahya Mohammad Garout" userId="48478b39-db74-4b02-9727-4fe8f71c1945" providerId="ADAL" clId="{CD7A12AE-5529-400E-8483-E0C55A0CFD33}" dt="2023-03-12T04:50:59.379" v="14" actId="2696"/>
        <pc:sldMkLst>
          <pc:docMk/>
          <pc:sldMk cId="4160799494" sldId="297"/>
        </pc:sldMkLst>
      </pc:sldChg>
      <pc:sldChg chg="add">
        <pc:chgData name="Yahya Mohammad Garout" userId="48478b39-db74-4b02-9727-4fe8f71c1945" providerId="ADAL" clId="{CD7A12AE-5529-400E-8483-E0C55A0CFD33}" dt="2023-03-12T04:51:09.372" v="15"/>
        <pc:sldMkLst>
          <pc:docMk/>
          <pc:sldMk cId="820147611" sldId="298"/>
        </pc:sldMkLst>
      </pc:sldChg>
      <pc:sldChg chg="del">
        <pc:chgData name="Yahya Mohammad Garout" userId="48478b39-db74-4b02-9727-4fe8f71c1945" providerId="ADAL" clId="{CD7A12AE-5529-400E-8483-E0C55A0CFD33}" dt="2023-03-12T04:50:59.379" v="14" actId="2696"/>
        <pc:sldMkLst>
          <pc:docMk/>
          <pc:sldMk cId="2277972138" sldId="298"/>
        </pc:sldMkLst>
      </pc:sldChg>
      <pc:sldChg chg="add">
        <pc:chgData name="Yahya Mohammad Garout" userId="48478b39-db74-4b02-9727-4fe8f71c1945" providerId="ADAL" clId="{CD7A12AE-5529-400E-8483-E0C55A0CFD33}" dt="2023-03-12T04:51:09.372" v="15"/>
        <pc:sldMkLst>
          <pc:docMk/>
          <pc:sldMk cId="1403434241" sldId="299"/>
        </pc:sldMkLst>
      </pc:sldChg>
      <pc:sldChg chg="del">
        <pc:chgData name="Yahya Mohammad Garout" userId="48478b39-db74-4b02-9727-4fe8f71c1945" providerId="ADAL" clId="{CD7A12AE-5529-400E-8483-E0C55A0CFD33}" dt="2023-03-12T04:50:59.379" v="14" actId="2696"/>
        <pc:sldMkLst>
          <pc:docMk/>
          <pc:sldMk cId="2216426233" sldId="299"/>
        </pc:sldMkLst>
      </pc:sldChg>
      <pc:sldChg chg="del">
        <pc:chgData name="Yahya Mohammad Garout" userId="48478b39-db74-4b02-9727-4fe8f71c1945" providerId="ADAL" clId="{CD7A12AE-5529-400E-8483-E0C55A0CFD33}" dt="2023-03-12T04:50:59.379" v="14" actId="2696"/>
        <pc:sldMkLst>
          <pc:docMk/>
          <pc:sldMk cId="86160063" sldId="300"/>
        </pc:sldMkLst>
      </pc:sldChg>
      <pc:sldChg chg="add">
        <pc:chgData name="Yahya Mohammad Garout" userId="48478b39-db74-4b02-9727-4fe8f71c1945" providerId="ADAL" clId="{CD7A12AE-5529-400E-8483-E0C55A0CFD33}" dt="2023-03-12T04:51:09.372" v="15"/>
        <pc:sldMkLst>
          <pc:docMk/>
          <pc:sldMk cId="1131382741" sldId="300"/>
        </pc:sldMkLst>
      </pc:sldChg>
      <pc:sldChg chg="del">
        <pc:chgData name="Yahya Mohammad Garout" userId="48478b39-db74-4b02-9727-4fe8f71c1945" providerId="ADAL" clId="{CD7A12AE-5529-400E-8483-E0C55A0CFD33}" dt="2023-03-12T04:50:59.379" v="14" actId="2696"/>
        <pc:sldMkLst>
          <pc:docMk/>
          <pc:sldMk cId="2084743522" sldId="301"/>
        </pc:sldMkLst>
      </pc:sldChg>
      <pc:sldChg chg="add">
        <pc:chgData name="Yahya Mohammad Garout" userId="48478b39-db74-4b02-9727-4fe8f71c1945" providerId="ADAL" clId="{CD7A12AE-5529-400E-8483-E0C55A0CFD33}" dt="2023-03-12T04:51:09.372" v="15"/>
        <pc:sldMkLst>
          <pc:docMk/>
          <pc:sldMk cId="3910128327" sldId="301"/>
        </pc:sldMkLst>
      </pc:sldChg>
      <pc:sldChg chg="del">
        <pc:chgData name="Yahya Mohammad Garout" userId="48478b39-db74-4b02-9727-4fe8f71c1945" providerId="ADAL" clId="{CD7A12AE-5529-400E-8483-E0C55A0CFD33}" dt="2023-03-12T04:50:59.379" v="14" actId="2696"/>
        <pc:sldMkLst>
          <pc:docMk/>
          <pc:sldMk cId="31530659" sldId="302"/>
        </pc:sldMkLst>
      </pc:sldChg>
      <pc:sldChg chg="add">
        <pc:chgData name="Yahya Mohammad Garout" userId="48478b39-db74-4b02-9727-4fe8f71c1945" providerId="ADAL" clId="{CD7A12AE-5529-400E-8483-E0C55A0CFD33}" dt="2023-03-12T04:51:09.372" v="15"/>
        <pc:sldMkLst>
          <pc:docMk/>
          <pc:sldMk cId="1842125198" sldId="302"/>
        </pc:sldMkLst>
      </pc:sldChg>
      <pc:sldChg chg="add">
        <pc:chgData name="Yahya Mohammad Garout" userId="48478b39-db74-4b02-9727-4fe8f71c1945" providerId="ADAL" clId="{CD7A12AE-5529-400E-8483-E0C55A0CFD33}" dt="2023-03-12T04:51:09.372" v="15"/>
        <pc:sldMkLst>
          <pc:docMk/>
          <pc:sldMk cId="1137513734" sldId="303"/>
        </pc:sldMkLst>
      </pc:sldChg>
      <pc:sldChg chg="del">
        <pc:chgData name="Yahya Mohammad Garout" userId="48478b39-db74-4b02-9727-4fe8f71c1945" providerId="ADAL" clId="{CD7A12AE-5529-400E-8483-E0C55A0CFD33}" dt="2023-03-12T04:50:59.379" v="14" actId="2696"/>
        <pc:sldMkLst>
          <pc:docMk/>
          <pc:sldMk cId="2920551374" sldId="303"/>
        </pc:sldMkLst>
      </pc:sldChg>
      <pc:sldChg chg="del">
        <pc:chgData name="Yahya Mohammad Garout" userId="48478b39-db74-4b02-9727-4fe8f71c1945" providerId="ADAL" clId="{CD7A12AE-5529-400E-8483-E0C55A0CFD33}" dt="2023-03-12T04:50:59.379" v="14" actId="2696"/>
        <pc:sldMkLst>
          <pc:docMk/>
          <pc:sldMk cId="3043849826" sldId="304"/>
        </pc:sldMkLst>
      </pc:sldChg>
      <pc:sldChg chg="add">
        <pc:chgData name="Yahya Mohammad Garout" userId="48478b39-db74-4b02-9727-4fe8f71c1945" providerId="ADAL" clId="{CD7A12AE-5529-400E-8483-E0C55A0CFD33}" dt="2023-03-12T04:51:09.372" v="15"/>
        <pc:sldMkLst>
          <pc:docMk/>
          <pc:sldMk cId="3249035053" sldId="304"/>
        </pc:sldMkLst>
      </pc:sldChg>
      <pc:sldChg chg="add">
        <pc:chgData name="Yahya Mohammad Garout" userId="48478b39-db74-4b02-9727-4fe8f71c1945" providerId="ADAL" clId="{CD7A12AE-5529-400E-8483-E0C55A0CFD33}" dt="2023-03-12T04:51:09.372" v="15"/>
        <pc:sldMkLst>
          <pc:docMk/>
          <pc:sldMk cId="180937514" sldId="307"/>
        </pc:sldMkLst>
      </pc:sldChg>
      <pc:sldChg chg="del">
        <pc:chgData name="Yahya Mohammad Garout" userId="48478b39-db74-4b02-9727-4fe8f71c1945" providerId="ADAL" clId="{CD7A12AE-5529-400E-8483-E0C55A0CFD33}" dt="2023-03-12T04:50:59.379" v="14" actId="2696"/>
        <pc:sldMkLst>
          <pc:docMk/>
          <pc:sldMk cId="2972429953" sldId="307"/>
        </pc:sldMkLst>
      </pc:sldChg>
      <pc:sldChg chg="add">
        <pc:chgData name="Yahya Mohammad Garout" userId="48478b39-db74-4b02-9727-4fe8f71c1945" providerId="ADAL" clId="{CD7A12AE-5529-400E-8483-E0C55A0CFD33}" dt="2023-03-12T04:51:09.372" v="15"/>
        <pc:sldMkLst>
          <pc:docMk/>
          <pc:sldMk cId="246461077" sldId="326"/>
        </pc:sldMkLst>
      </pc:sldChg>
      <pc:sldChg chg="del">
        <pc:chgData name="Yahya Mohammad Garout" userId="48478b39-db74-4b02-9727-4fe8f71c1945" providerId="ADAL" clId="{CD7A12AE-5529-400E-8483-E0C55A0CFD33}" dt="2023-03-12T04:50:59.379" v="14" actId="2696"/>
        <pc:sldMkLst>
          <pc:docMk/>
          <pc:sldMk cId="802757812" sldId="326"/>
        </pc:sldMkLst>
      </pc:sldChg>
      <pc:sldChg chg="del">
        <pc:chgData name="Yahya Mohammad Garout" userId="48478b39-db74-4b02-9727-4fe8f71c1945" providerId="ADAL" clId="{CD7A12AE-5529-400E-8483-E0C55A0CFD33}" dt="2023-03-12T04:50:59.379" v="14" actId="2696"/>
        <pc:sldMkLst>
          <pc:docMk/>
          <pc:sldMk cId="1117203337" sldId="327"/>
        </pc:sldMkLst>
      </pc:sldChg>
      <pc:sldChg chg="add">
        <pc:chgData name="Yahya Mohammad Garout" userId="48478b39-db74-4b02-9727-4fe8f71c1945" providerId="ADAL" clId="{CD7A12AE-5529-400E-8483-E0C55A0CFD33}" dt="2023-03-12T04:51:09.372" v="15"/>
        <pc:sldMkLst>
          <pc:docMk/>
          <pc:sldMk cId="1983077201" sldId="327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E9ECB-DCDB-49F0-A37A-9662C67BB324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44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D6DB9-22E3-44DB-937B-E0968F646ED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E6E4C-9EFA-43D4-A466-27E605DE3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8847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44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17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4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79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31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1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04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51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31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53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31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73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51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596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37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353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741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234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422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910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652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87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682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24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684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366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85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494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222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982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716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737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81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From this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generic class, you can create an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for holding strings, and an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for holding numbers. Here, strings and numbers are concrete types that replace the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generic type.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178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489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518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167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049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136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443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093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352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97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87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19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64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94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generic type can be defined for a class or interface. A concrete type must be</a:t>
            </a:r>
            <a:b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specified when using the class to create an object or using the class or interface to</a:t>
            </a:r>
            <a:b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declare a reference variable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04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067144"/>
            <a:ext cx="7772400" cy="660255"/>
          </a:xfrm>
          <a:noFill/>
        </p:spPr>
        <p:txBody>
          <a:bodyPr anchor="b"/>
          <a:lstStyle>
            <a:lvl1pPr algn="l">
              <a:defRPr sz="2800" b="1">
                <a:solidFill>
                  <a:srgbClr val="56A67B"/>
                </a:solidFill>
              </a:defRPr>
            </a:lvl1pPr>
          </a:lstStyle>
          <a:p>
            <a:r>
              <a:rPr lang="en-US" dirty="0"/>
              <a:t>Module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85800" y="1320583"/>
            <a:ext cx="788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Garamond" panose="02020404030301010803" pitchFamily="18" charset="0"/>
              </a:rPr>
              <a:t>ICS108 Object-Oriented Programming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85800" y="2909455"/>
            <a:ext cx="78295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76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067144"/>
            <a:ext cx="7772400" cy="660255"/>
          </a:xfrm>
          <a:noFill/>
        </p:spPr>
        <p:txBody>
          <a:bodyPr anchor="b"/>
          <a:lstStyle>
            <a:lvl1pPr algn="l">
              <a:defRPr sz="2800" b="1">
                <a:solidFill>
                  <a:srgbClr val="56A67B"/>
                </a:solidFill>
              </a:defRPr>
            </a:lvl1pPr>
          </a:lstStyle>
          <a:p>
            <a:r>
              <a:rPr lang="en-US" dirty="0"/>
              <a:t>Module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85800" y="2909455"/>
            <a:ext cx="78295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49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182" y="946863"/>
            <a:ext cx="8543637" cy="541336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buClr>
                <a:srgbClr val="1A864B"/>
              </a:buClr>
              <a:defRPr sz="2400" b="1">
                <a:latin typeface="Garamond" panose="02020404030301010803" pitchFamily="18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buClr>
                <a:srgbClr val="1A864B"/>
              </a:buClr>
              <a:defRPr sz="2000" b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buClr>
                <a:srgbClr val="1A864B"/>
              </a:buClr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00000"/>
              </a:lnSpc>
              <a:spcBef>
                <a:spcPts val="600"/>
              </a:spcBef>
              <a:buClr>
                <a:srgbClr val="1A864B"/>
              </a:buClr>
              <a:defRPr sz="1600" b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00000"/>
              </a:lnSpc>
              <a:spcBef>
                <a:spcPts val="600"/>
              </a:spcBef>
              <a:buClr>
                <a:srgbClr val="1A864B"/>
              </a:buClr>
              <a:defRPr sz="1600" b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14469" y="221673"/>
            <a:ext cx="8515062" cy="566088"/>
          </a:xfrm>
          <a:solidFill>
            <a:srgbClr val="F1F7F4"/>
          </a:solidFill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Chapter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00182" y="888491"/>
            <a:ext cx="854363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1874602" y="6460960"/>
            <a:ext cx="5486400" cy="338554"/>
          </a:xfrm>
          <a:prstGeom prst="rect">
            <a:avLst/>
          </a:prstGeom>
          <a:solidFill>
            <a:srgbClr val="F1F7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aramond" panose="02020404030301010803" pitchFamily="18" charset="0"/>
              </a:rPr>
              <a:t>ICS108 Object-Oriented Programming:</a:t>
            </a:r>
            <a:r>
              <a:rPr lang="en-US" sz="1600" baseline="0" dirty="0">
                <a:latin typeface="Garamond" panose="02020404030301010803" pitchFamily="18" charset="0"/>
              </a:rPr>
              <a:t> Chapter 20</a:t>
            </a:r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9233" y="6460960"/>
            <a:ext cx="1830388" cy="338554"/>
          </a:xfrm>
          <a:prstGeom prst="rect">
            <a:avLst/>
          </a:prstGeom>
          <a:solidFill>
            <a:srgbClr val="F1F7F4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Module 11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7394576" y="6460960"/>
            <a:ext cx="1737360" cy="338328"/>
          </a:xfrm>
          <a:solidFill>
            <a:srgbClr val="F1F7F4"/>
          </a:solidFill>
        </p:spPr>
        <p:txBody>
          <a:bodyPr/>
          <a:lstStyle>
            <a:lvl1pPr algn="ctr">
              <a:defRPr sz="1600">
                <a:latin typeface="Garamond" panose="02020404030301010803" pitchFamily="18" charset="0"/>
              </a:defRPr>
            </a:lvl1pPr>
          </a:lstStyle>
          <a:p>
            <a:fld id="{99AE015D-4E99-42B8-B1B4-4F7FEE987B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8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182" y="946863"/>
            <a:ext cx="8543637" cy="54133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buClr>
                <a:srgbClr val="1A864B"/>
              </a:buClr>
              <a:defRPr sz="2400" b="1">
                <a:latin typeface="Garamond" panose="02020404030301010803" pitchFamily="18" charset="0"/>
              </a:defRPr>
            </a:lvl1pPr>
            <a:lvl2pPr>
              <a:buClr>
                <a:srgbClr val="1A864B"/>
              </a:buClr>
              <a:defRPr sz="2000" b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1A864B"/>
              </a:buClr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rgbClr val="1A864B"/>
              </a:buClr>
              <a:defRPr sz="1600" b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rgbClr val="1A864B"/>
              </a:buClr>
              <a:defRPr sz="1600" b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14469" y="221673"/>
            <a:ext cx="8515062" cy="566088"/>
          </a:xfrm>
          <a:solidFill>
            <a:srgbClr val="F1F7F4"/>
          </a:solidFill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Chapter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00182" y="888491"/>
            <a:ext cx="854363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1874602" y="6460960"/>
            <a:ext cx="5486400" cy="338554"/>
          </a:xfrm>
          <a:prstGeom prst="rect">
            <a:avLst/>
          </a:prstGeom>
          <a:solidFill>
            <a:srgbClr val="F1F7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aramond" panose="02020404030301010803" pitchFamily="18" charset="0"/>
              </a:rPr>
              <a:t>ICS108 Object-Oriented Programming:</a:t>
            </a:r>
            <a:r>
              <a:rPr lang="en-US" sz="1600" baseline="0" dirty="0">
                <a:latin typeface="Garamond" panose="02020404030301010803" pitchFamily="18" charset="0"/>
              </a:rPr>
              <a:t> Chapter 19</a:t>
            </a:r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9233" y="6460960"/>
            <a:ext cx="1830388" cy="338554"/>
          </a:xfrm>
          <a:prstGeom prst="rect">
            <a:avLst/>
          </a:prstGeom>
          <a:solidFill>
            <a:srgbClr val="F1F7F4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Module 11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7394576" y="6460960"/>
            <a:ext cx="1737360" cy="338328"/>
          </a:xfrm>
          <a:solidFill>
            <a:srgbClr val="F1F7F4"/>
          </a:solidFill>
        </p:spPr>
        <p:txBody>
          <a:bodyPr/>
          <a:lstStyle>
            <a:lvl1pPr algn="ctr">
              <a:defRPr sz="1600">
                <a:latin typeface="Garamond" panose="02020404030301010803" pitchFamily="18" charset="0"/>
              </a:defRPr>
            </a:lvl1pPr>
          </a:lstStyle>
          <a:p>
            <a:fld id="{99AE015D-4E99-42B8-B1B4-4F7FEE987B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39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182" y="946863"/>
            <a:ext cx="8543637" cy="54133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buClr>
                <a:srgbClr val="1A864B"/>
              </a:buClr>
              <a:defRPr sz="2400" b="1">
                <a:latin typeface="Garamond" panose="02020404030301010803" pitchFamily="18" charset="0"/>
              </a:defRPr>
            </a:lvl1pPr>
            <a:lvl2pPr>
              <a:buClr>
                <a:srgbClr val="1A864B"/>
              </a:buClr>
              <a:defRPr sz="2000" b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1A864B"/>
              </a:buClr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rgbClr val="1A864B"/>
              </a:buClr>
              <a:defRPr sz="1600" b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rgbClr val="1A864B"/>
              </a:buClr>
              <a:defRPr sz="1600" b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14469" y="221673"/>
            <a:ext cx="8515062" cy="566088"/>
          </a:xfrm>
          <a:solidFill>
            <a:srgbClr val="F1F7F4"/>
          </a:solidFill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Chapter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00182" y="888491"/>
            <a:ext cx="854363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1874602" y="6460960"/>
            <a:ext cx="5486400" cy="338554"/>
          </a:xfrm>
          <a:prstGeom prst="rect">
            <a:avLst/>
          </a:prstGeom>
          <a:solidFill>
            <a:srgbClr val="F1F7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aramond" panose="02020404030301010803" pitchFamily="18" charset="0"/>
              </a:rPr>
              <a:t>ICS108 Object-Oriented Programming:</a:t>
            </a:r>
            <a:r>
              <a:rPr lang="en-US" sz="1600" baseline="0" dirty="0">
                <a:latin typeface="Garamond" panose="02020404030301010803" pitchFamily="18" charset="0"/>
              </a:rPr>
              <a:t> Chapter 21</a:t>
            </a:r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9233" y="6460960"/>
            <a:ext cx="1830388" cy="338554"/>
          </a:xfrm>
          <a:prstGeom prst="rect">
            <a:avLst/>
          </a:prstGeom>
          <a:solidFill>
            <a:srgbClr val="F1F7F4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Module 11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7394576" y="6460960"/>
            <a:ext cx="1737360" cy="338328"/>
          </a:xfrm>
          <a:solidFill>
            <a:srgbClr val="F1F7F4"/>
          </a:solidFill>
        </p:spPr>
        <p:txBody>
          <a:bodyPr/>
          <a:lstStyle>
            <a:lvl1pPr algn="ctr">
              <a:defRPr sz="1600">
                <a:latin typeface="Garamond" panose="02020404030301010803" pitchFamily="18" charset="0"/>
              </a:defRPr>
            </a:lvl1pPr>
          </a:lstStyle>
          <a:p>
            <a:fld id="{99AE015D-4E99-42B8-B1B4-4F7FEE987B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3563"/>
            <a:ext cx="9144000" cy="6231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927" y="877455"/>
            <a:ext cx="8543637" cy="5299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7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2" r:id="rId3"/>
    <p:sldLayoutId id="2147483663" r:id="rId4"/>
    <p:sldLayoutId id="214748366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11: Generics, Lists, Sets and Maps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60320" y="4691998"/>
            <a:ext cx="4560916" cy="66025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Chapter</a:t>
            </a:r>
            <a:r>
              <a:rPr lang="en-US" baseline="0" dirty="0"/>
              <a:t> 19, 20 and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09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 methods are methods that introduce their own type parameters. </a:t>
            </a:r>
          </a:p>
          <a:p>
            <a:r>
              <a:rPr lang="en-US" dirty="0"/>
              <a:t>A generic type can be defined for static and instance methods.</a:t>
            </a:r>
          </a:p>
          <a:p>
            <a:r>
              <a:rPr lang="en-US" dirty="0"/>
              <a:t>To declare a generic method, you place the generic type &lt;E&gt; immediately after the keyword static in the method header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Generic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538" y="3228543"/>
            <a:ext cx="4882924" cy="318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50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type:</a:t>
            </a:r>
          </a:p>
          <a:p>
            <a:pPr lvl="1"/>
            <a:r>
              <a:rPr lang="en-US" dirty="0"/>
              <a:t>A generic class such ArrayList used without a type parameter is called a raw type.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raw types allows for backward compatibility with earlier versions of Java</a:t>
            </a:r>
          </a:p>
          <a:p>
            <a:endParaRPr lang="en-US" dirty="0"/>
          </a:p>
          <a:p>
            <a:r>
              <a:rPr lang="en-US" dirty="0"/>
              <a:t>This is roughly equivalent to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Raw Types and Backward Compatibility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>
          <a:xfrm>
            <a:off x="2129589" y="2258354"/>
            <a:ext cx="4987089" cy="457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Monotype Sorts"/>
              <a:buNone/>
            </a:pPr>
            <a:r>
              <a:rPr lang="en-US" altLang="en-US" dirty="0" err="1"/>
              <a:t>ArrayList</a:t>
            </a:r>
            <a:r>
              <a:rPr lang="en-US" altLang="en-US" dirty="0"/>
              <a:t> list = new </a:t>
            </a:r>
            <a:r>
              <a:rPr lang="en-US" altLang="en-US" dirty="0" err="1"/>
              <a:t>ArrayList</a:t>
            </a:r>
            <a:r>
              <a:rPr lang="en-US" altLang="en-US" dirty="0"/>
              <a:t>();</a:t>
            </a:r>
            <a:r>
              <a:rPr lang="en-US" altLang="en-US" u="sng" dirty="0"/>
              <a:t> 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1268898" y="5333072"/>
            <a:ext cx="7032458" cy="50154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609600" indent="-609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2600" dirty="0" err="1"/>
              <a:t>ArrayList</a:t>
            </a:r>
            <a:r>
              <a:rPr lang="en-US" altLang="en-US" sz="2600" dirty="0"/>
              <a:t>&lt;Object&gt; list = new </a:t>
            </a:r>
            <a:r>
              <a:rPr lang="en-US" altLang="en-US" sz="2600" dirty="0" err="1"/>
              <a:t>ArrayList</a:t>
            </a:r>
            <a:r>
              <a:rPr lang="en-US" altLang="en-US" sz="2600" dirty="0"/>
              <a:t>&lt;Object&gt;(); </a:t>
            </a:r>
          </a:p>
        </p:txBody>
      </p:sp>
    </p:spTree>
    <p:extLst>
      <p:ext uri="{BB962C8B-B14F-4D97-AF65-F5344CB8AC3E}">
        <p14:creationId xmlns:p14="http://schemas.microsoft.com/office/powerpoint/2010/main" val="2564959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generic type can be specified as a subtype of another type. Such a generic type is called bounded.</a:t>
            </a:r>
          </a:p>
          <a:p>
            <a:r>
              <a:rPr lang="en-US" sz="2000" b="0" dirty="0"/>
              <a:t>( </a:t>
            </a:r>
            <a:r>
              <a:rPr lang="en-US" sz="2000" dirty="0"/>
              <a:t>line 15) specifies that E is a generic subtype of SimpleShape</a:t>
            </a:r>
            <a:r>
              <a:rPr lang="en-US" sz="2000" b="0" dirty="0"/>
              <a:t>. 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Bounded Generic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2412556"/>
            <a:ext cx="6686550" cy="39433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53200" y="5988736"/>
            <a:ext cx="65662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must invoke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equalArea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passing two instances of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SimpleShape.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250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Restriction 1: Cannot Create an Instance of a Generic Type. (i.e., new E()).</a:t>
            </a:r>
          </a:p>
          <a:p>
            <a:endParaRPr lang="en-US" altLang="en-US" dirty="0"/>
          </a:p>
          <a:p>
            <a:r>
              <a:rPr lang="en-US" altLang="en-US" dirty="0"/>
              <a:t>Restriction 2: Generic Array Creation is Not Allowed. (i.e., new E[100]).</a:t>
            </a:r>
          </a:p>
          <a:p>
            <a:endParaRPr lang="en-US" altLang="en-US" sz="1400" dirty="0"/>
          </a:p>
          <a:p>
            <a:r>
              <a:rPr lang="en-US" altLang="en-US" dirty="0"/>
              <a:t>Restriction 3: A Generic Type </a:t>
            </a:r>
            <a:r>
              <a:rPr lang="en-US" altLang="en-US" dirty="0">
                <a:solidFill>
                  <a:srgbClr val="FF0000"/>
                </a:solidFill>
              </a:rPr>
              <a:t>Parameter of a Class</a:t>
            </a:r>
            <a:r>
              <a:rPr lang="en-US" altLang="en-US" dirty="0"/>
              <a:t> Is Not Allowed in a Static Context.</a:t>
            </a:r>
          </a:p>
          <a:p>
            <a:endParaRPr lang="en-US" altLang="en-US" sz="4800" dirty="0"/>
          </a:p>
          <a:p>
            <a:r>
              <a:rPr lang="en-US" altLang="en-US" dirty="0"/>
              <a:t>Restriction 4: Exception Classes Cannot be Generic.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Restrictions on Generics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17799" y="1674212"/>
            <a:ext cx="1994457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 object = new E();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9107" y="3194465"/>
            <a:ext cx="263565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E[] elements = new E[10];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9107" y="4526350"/>
            <a:ext cx="2488182" cy="8617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A&lt;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&gt;{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public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void m(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o1)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931200" y="4427554"/>
            <a:ext cx="2223686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A&lt;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&gt;{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o1)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921023" y="5990896"/>
            <a:ext cx="5301953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MyException&lt;T&gt; extends Exception {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4FD6ED-A72B-491A-AA7C-763CB50AE53E}"/>
              </a:ext>
            </a:extLst>
          </p:cNvPr>
          <p:cNvSpPr txBox="1"/>
          <p:nvPr/>
        </p:nvSpPr>
        <p:spPr>
          <a:xfrm>
            <a:off x="822207" y="4660586"/>
            <a:ext cx="33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CEE804-017B-46B7-B501-11A5620F6EAD}"/>
              </a:ext>
            </a:extLst>
          </p:cNvPr>
          <p:cNvSpPr txBox="1"/>
          <p:nvPr/>
        </p:nvSpPr>
        <p:spPr>
          <a:xfrm>
            <a:off x="7844893" y="4658387"/>
            <a:ext cx="351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B94E4E-C539-44EA-A87C-C2AE31B9A8AF}"/>
              </a:ext>
            </a:extLst>
          </p:cNvPr>
          <p:cNvSpPr/>
          <p:nvPr/>
        </p:nvSpPr>
        <p:spPr>
          <a:xfrm>
            <a:off x="4857288" y="3171771"/>
            <a:ext cx="361669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E[] elements =(E[])  new Object[10];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5D2996-694E-48E9-AD2A-5A147059DDDC}"/>
              </a:ext>
            </a:extLst>
          </p:cNvPr>
          <p:cNvSpPr txBox="1"/>
          <p:nvPr/>
        </p:nvSpPr>
        <p:spPr>
          <a:xfrm>
            <a:off x="771525" y="3094780"/>
            <a:ext cx="33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C897FB-EB69-47E9-A68B-FCBB064715C2}"/>
              </a:ext>
            </a:extLst>
          </p:cNvPr>
          <p:cNvSpPr txBox="1"/>
          <p:nvPr/>
        </p:nvSpPr>
        <p:spPr>
          <a:xfrm>
            <a:off x="8413155" y="3171771"/>
            <a:ext cx="351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947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67232" y="4691998"/>
            <a:ext cx="2466686" cy="66025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Chapter</a:t>
            </a:r>
            <a:r>
              <a:rPr lang="en-US" baseline="0" dirty="0"/>
              <a:t>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97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explore the relationship between interfaces and classes in the </a:t>
            </a:r>
            <a:r>
              <a:rPr lang="en-US" dirty="0">
                <a:solidFill>
                  <a:srgbClr val="FF0000"/>
                </a:solidFill>
              </a:rPr>
              <a:t>Java Collections Framework </a:t>
            </a:r>
            <a:r>
              <a:rPr lang="en-US" dirty="0"/>
              <a:t>hierarchy (§20.2).</a:t>
            </a:r>
          </a:p>
          <a:p>
            <a:r>
              <a:rPr lang="en-US" dirty="0"/>
              <a:t>To use the </a:t>
            </a:r>
            <a:r>
              <a:rPr lang="en-US" dirty="0">
                <a:solidFill>
                  <a:srgbClr val="FF0000"/>
                </a:solidFill>
              </a:rPr>
              <a:t>common methods defined in the Collection </a:t>
            </a:r>
            <a:r>
              <a:rPr lang="en-US" dirty="0"/>
              <a:t>interface for operating collections (§20.2).</a:t>
            </a:r>
          </a:p>
          <a:p>
            <a:r>
              <a:rPr lang="en-US" dirty="0"/>
              <a:t>To use the </a:t>
            </a:r>
            <a:r>
              <a:rPr lang="en-US" dirty="0">
                <a:solidFill>
                  <a:srgbClr val="FF0000"/>
                </a:solidFill>
              </a:rPr>
              <a:t>Iterator interface </a:t>
            </a:r>
            <a:r>
              <a:rPr lang="en-US" dirty="0"/>
              <a:t>to traverse the elements in a collection (§20.3).</a:t>
            </a:r>
          </a:p>
          <a:p>
            <a:r>
              <a:rPr lang="en-US" dirty="0"/>
              <a:t>To use a </a:t>
            </a:r>
            <a:r>
              <a:rPr lang="en-US" dirty="0">
                <a:solidFill>
                  <a:srgbClr val="FF0000"/>
                </a:solidFill>
              </a:rPr>
              <a:t>for-each loop </a:t>
            </a:r>
            <a:r>
              <a:rPr lang="en-US" dirty="0"/>
              <a:t>to traverse the elements in a collection (§20.4).</a:t>
            </a:r>
          </a:p>
          <a:p>
            <a:r>
              <a:rPr lang="en-US" dirty="0"/>
              <a:t>To explore how and when to use</a:t>
            </a:r>
            <a:r>
              <a:rPr lang="en-US" dirty="0">
                <a:solidFill>
                  <a:srgbClr val="FF0000"/>
                </a:solidFill>
              </a:rPr>
              <a:t> ArrayList or LinkedList </a:t>
            </a:r>
            <a:r>
              <a:rPr lang="en-US" dirty="0"/>
              <a:t>to store elements (§20.5).</a:t>
            </a:r>
          </a:p>
          <a:p>
            <a:r>
              <a:rPr lang="en-US" dirty="0"/>
              <a:t>To compare elements using the </a:t>
            </a:r>
            <a:r>
              <a:rPr lang="en-US" dirty="0">
                <a:solidFill>
                  <a:schemeClr val="accent5"/>
                </a:solidFill>
              </a:rPr>
              <a:t>Comparable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interface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the </a:t>
            </a:r>
            <a:r>
              <a:rPr lang="en-US" dirty="0">
                <a:solidFill>
                  <a:schemeClr val="accent5"/>
                </a:solidFill>
              </a:rPr>
              <a:t>Comparator</a:t>
            </a:r>
            <a:r>
              <a:rPr lang="en-US" dirty="0"/>
              <a:t> interface (§20.6).</a:t>
            </a:r>
          </a:p>
          <a:p>
            <a:r>
              <a:rPr lang="en-US" dirty="0"/>
              <a:t>To use the </a:t>
            </a:r>
            <a:r>
              <a:rPr lang="en-US" dirty="0">
                <a:solidFill>
                  <a:schemeClr val="accent5"/>
                </a:solidFill>
              </a:rPr>
              <a:t>static utility methods in the Collections class</a:t>
            </a:r>
            <a:r>
              <a:rPr lang="en-US" dirty="0"/>
              <a:t> for sorting, searching, shuffling lists, and finding the largest and smallest element in collections (§20.7).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4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is a container object that holds a group of objects, often referred to as elements. </a:t>
            </a:r>
          </a:p>
          <a:p>
            <a:r>
              <a:rPr lang="en-US" dirty="0"/>
              <a:t>The Java Collections Framework supports three types of collections named lists, sets, and maps.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Collection Framework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69" y="2887154"/>
            <a:ext cx="6402757" cy="289637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467582" y="2831833"/>
            <a:ext cx="2495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interfaces define the common operations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6467582" y="3913067"/>
            <a:ext cx="23762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abstract classes provide partial implementation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479646" y="4899204"/>
            <a:ext cx="26643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concrete classes implement the interfaces with concrete data structures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356326" y="6007200"/>
            <a:ext cx="2665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convenience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2824383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Java Collections Framework supports two types of containers:</a:t>
            </a:r>
          </a:p>
          <a:p>
            <a:pPr lvl="1"/>
            <a:r>
              <a:rPr lang="en-US" dirty="0"/>
              <a:t>One for storing a collection of elements is simply called a collection.</a:t>
            </a:r>
          </a:p>
          <a:p>
            <a:pPr lvl="1"/>
            <a:r>
              <a:rPr lang="en-US" dirty="0"/>
              <a:t>The other, for storing key/value pairs, is called a map.</a:t>
            </a:r>
          </a:p>
          <a:p>
            <a:pPr lvl="2"/>
            <a:r>
              <a:rPr lang="en-US" dirty="0"/>
              <a:t>Maps are efficient data structures for quickly searching an element using a key</a:t>
            </a:r>
          </a:p>
          <a:p>
            <a:r>
              <a:rPr lang="en-US" dirty="0">
                <a:solidFill>
                  <a:schemeClr val="accent5"/>
                </a:solidFill>
              </a:rPr>
              <a:t>Sets</a:t>
            </a:r>
            <a:r>
              <a:rPr lang="en-US" dirty="0"/>
              <a:t> store a group of </a:t>
            </a:r>
            <a:r>
              <a:rPr lang="en-US" dirty="0" err="1">
                <a:solidFill>
                  <a:schemeClr val="accent5"/>
                </a:solidFill>
              </a:rPr>
              <a:t>nonduplicate</a:t>
            </a:r>
            <a:r>
              <a:rPr lang="en-US" dirty="0"/>
              <a:t> elements.</a:t>
            </a:r>
          </a:p>
          <a:p>
            <a:r>
              <a:rPr lang="en-US" dirty="0">
                <a:solidFill>
                  <a:schemeClr val="accent5"/>
                </a:solidFill>
              </a:rPr>
              <a:t>Lists</a:t>
            </a:r>
            <a:r>
              <a:rPr lang="en-US" dirty="0"/>
              <a:t> store an </a:t>
            </a:r>
            <a:r>
              <a:rPr lang="en-US" dirty="0">
                <a:solidFill>
                  <a:schemeClr val="accent5"/>
                </a:solidFill>
              </a:rPr>
              <a:t>ordered collection </a:t>
            </a:r>
            <a:r>
              <a:rPr lang="en-US" dirty="0"/>
              <a:t>of elements.</a:t>
            </a:r>
          </a:p>
          <a:p>
            <a:r>
              <a:rPr lang="en-US" dirty="0">
                <a:solidFill>
                  <a:schemeClr val="accent6"/>
                </a:solidFill>
              </a:rPr>
              <a:t>Stacks</a:t>
            </a:r>
            <a:r>
              <a:rPr lang="en-US" dirty="0"/>
              <a:t> store objects that are processed in a </a:t>
            </a:r>
            <a:r>
              <a:rPr lang="en-US" dirty="0">
                <a:solidFill>
                  <a:schemeClr val="accent6"/>
                </a:solidFill>
              </a:rPr>
              <a:t>last-in, first-out fashion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accent6"/>
                </a:solidFill>
              </a:rPr>
              <a:t>Queues</a:t>
            </a:r>
            <a:r>
              <a:rPr lang="en-US" dirty="0"/>
              <a:t> store objects that are processed in </a:t>
            </a:r>
            <a:r>
              <a:rPr lang="en-US" dirty="0">
                <a:solidFill>
                  <a:schemeClr val="accent6"/>
                </a:solidFill>
              </a:rPr>
              <a:t>a first-in, first-out fashion.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PriorityQueues</a:t>
            </a:r>
            <a:r>
              <a:rPr lang="en-US" dirty="0"/>
              <a:t> store objects that are processed in the order of their </a:t>
            </a:r>
            <a:r>
              <a:rPr lang="en-US" dirty="0">
                <a:solidFill>
                  <a:schemeClr val="accent6"/>
                </a:solidFill>
              </a:rPr>
              <a:t>priorities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Collection Framework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57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59693" y="976045"/>
            <a:ext cx="2984126" cy="1859622"/>
          </a:xfrm>
        </p:spPr>
        <p:txBody>
          <a:bodyPr>
            <a:normAutofit/>
          </a:bodyPr>
          <a:lstStyle/>
          <a:p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Collection interface defines the common operations for lists, vectors, stacks, queues, priority queues, and sets.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Collection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54112" y="892764"/>
          <a:ext cx="5705581" cy="553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Picture" r:id="rId4" imgW="4833039" imgH="4689544" progId="Word.Picture.8">
                  <p:embed/>
                </p:oleObj>
              </mc:Choice>
              <mc:Fallback>
                <p:oleObj name="Picture" r:id="rId4" imgW="4833039" imgH="4689544" progId="Word.Picture.8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12" y="892764"/>
                        <a:ext cx="5705581" cy="553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5859693" y="3482939"/>
            <a:ext cx="29841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concrete classes in the Java Collections Framework implement the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java.lang.Cloneable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java.io.Serializable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interfaces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java.util.PriorityQueue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 not implement the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Cloneable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interface. </a:t>
            </a:r>
          </a:p>
        </p:txBody>
      </p:sp>
    </p:spTree>
    <p:extLst>
      <p:ext uri="{BB962C8B-B14F-4D97-AF65-F5344CB8AC3E}">
        <p14:creationId xmlns:p14="http://schemas.microsoft.com/office/powerpoint/2010/main" val="3182427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0182" y="945222"/>
            <a:ext cx="8543637" cy="530562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200" dirty="0"/>
              <a:t>ArrayList is a resizable-array implementation of the List interface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Each ArrayList instance has a capacity, the maximum number of elements it can hold without resizing the internal array.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The size of ArrayList is the number of elements it currently has.</a:t>
            </a:r>
          </a:p>
          <a:p>
            <a:pPr>
              <a:spcBef>
                <a:spcPts val="600"/>
              </a:spcBef>
            </a:pP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java.util.ArrayList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312738" y="3067050"/>
          <a:ext cx="5911850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Picture" r:id="rId4" imgW="4140360" imgH="2298600" progId="Word.Picture.8">
                  <p:embed/>
                </p:oleObj>
              </mc:Choice>
              <mc:Fallback>
                <p:oleObj name="Picture" r:id="rId4" imgW="4140360" imgH="2298600" progId="Word.Picture.8">
                  <p:embed/>
                  <p:pic>
                    <p:nvPicPr>
                      <p:cNvPr id="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8" y="3067050"/>
                        <a:ext cx="5911850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1"/>
          <p:cNvSpPr txBox="1">
            <a:spLocks/>
          </p:cNvSpPr>
          <p:nvPr/>
        </p:nvSpPr>
        <p:spPr>
          <a:xfrm>
            <a:off x="2928654" y="2518359"/>
            <a:ext cx="5900877" cy="2649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dirty="0">
                <a:solidFill>
                  <a:schemeClr val="accent5"/>
                </a:solidFill>
              </a:rPr>
              <a:t>ArrayList capacity grows automatically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If the capacity of the array is exceeded, a larger new array is created and all the elements from the current array are copied to the new array.</a:t>
            </a:r>
          </a:p>
          <a:p>
            <a:pPr>
              <a:spcBef>
                <a:spcPts val="1200"/>
              </a:spcBef>
            </a:pPr>
            <a:r>
              <a:rPr lang="en-US" dirty="0" err="1">
                <a:solidFill>
                  <a:srgbClr val="FF0000"/>
                </a:solidFill>
              </a:rPr>
              <a:t>ArrayList</a:t>
            </a:r>
            <a:r>
              <a:rPr lang="en-US" dirty="0">
                <a:solidFill>
                  <a:srgbClr val="FF0000"/>
                </a:solidFill>
              </a:rPr>
              <a:t> does not automatically shrink. 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You can use the </a:t>
            </a:r>
            <a:r>
              <a:rPr lang="en-US" dirty="0" err="1"/>
              <a:t>trimToSize</a:t>
            </a:r>
            <a:r>
              <a:rPr lang="en-US" dirty="0"/>
              <a:t>() method to reduce the array capacity to the size of the list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2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67232" y="4691998"/>
            <a:ext cx="2466686" cy="66025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Chapter</a:t>
            </a:r>
            <a:r>
              <a:rPr lang="en-US" baseline="0" dirty="0"/>
              <a:t>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11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stores elements in a sequential order, and allows the user to specify where the element is stored. The user can access the elements by index.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List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77" y="2454444"/>
            <a:ext cx="8532395" cy="400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23446" y="2054334"/>
            <a:ext cx="439109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adds position-oriented operations 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enables a list to be traversed bidirectionally.</a:t>
            </a:r>
          </a:p>
        </p:txBody>
      </p:sp>
    </p:spTree>
    <p:extLst>
      <p:ext uri="{BB962C8B-B14F-4D97-AF65-F5344CB8AC3E}">
        <p14:creationId xmlns:p14="http://schemas.microsoft.com/office/powerpoint/2010/main" val="55761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Creating </a:t>
            </a:r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en-US" dirty="0"/>
              <a:t>ArrayList &lt;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Integer&gt; list1 = new ArrayList&lt;&gt;();</a:t>
            </a:r>
          </a:p>
          <a:p>
            <a:pPr marL="742950" lvl="1" indent="-28575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String[] array = {"yellow", "red", "green", "blue"};</a:t>
            </a:r>
          </a:p>
          <a:p>
            <a:pPr marL="742950" lvl="1" indent="-285750"/>
            <a:r>
              <a:rPr lang="en-US" dirty="0"/>
              <a:t>ArrayList&lt;String&gt; list = new ArrayList&lt;&gt;(</a:t>
            </a:r>
            <a:r>
              <a:rPr lang="en-US" dirty="0" err="1"/>
              <a:t>Arrays.asList</a:t>
            </a:r>
            <a:r>
              <a:rPr lang="en-US" dirty="0"/>
              <a:t>(array));</a:t>
            </a:r>
          </a:p>
          <a:p>
            <a:r>
              <a:rPr lang="en-US" dirty="0"/>
              <a:t>Adding elements to an ArrayList:</a:t>
            </a:r>
          </a:p>
          <a:p>
            <a:pPr lvl="1"/>
            <a:r>
              <a:rPr lang="en-US" dirty="0" err="1"/>
              <a:t>list.add</a:t>
            </a:r>
            <a:r>
              <a:rPr lang="en-US" dirty="0"/>
              <a:t>(object)</a:t>
            </a:r>
          </a:p>
          <a:p>
            <a:pPr lvl="1"/>
            <a:r>
              <a:rPr lang="en-US" dirty="0" err="1"/>
              <a:t>list.add</a:t>
            </a:r>
            <a:r>
              <a:rPr lang="en-US" dirty="0"/>
              <a:t>(</a:t>
            </a:r>
            <a:r>
              <a:rPr lang="en-US" dirty="0" err="1"/>
              <a:t>index,object</a:t>
            </a:r>
            <a:r>
              <a:rPr lang="en-US" dirty="0"/>
              <a:t>)</a:t>
            </a:r>
          </a:p>
          <a:p>
            <a:r>
              <a:rPr lang="en-US" dirty="0"/>
              <a:t>Updating an element in </a:t>
            </a:r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en-US" dirty="0" err="1"/>
              <a:t>list.set</a:t>
            </a:r>
            <a:r>
              <a:rPr lang="en-US" dirty="0"/>
              <a:t>(</a:t>
            </a:r>
            <a:r>
              <a:rPr lang="en-US" dirty="0" err="1"/>
              <a:t>index,object</a:t>
            </a:r>
            <a:r>
              <a:rPr lang="en-US" dirty="0"/>
              <a:t>)</a:t>
            </a:r>
          </a:p>
          <a:p>
            <a:r>
              <a:rPr lang="en-US" dirty="0"/>
              <a:t>Removing an element from </a:t>
            </a:r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en-US" dirty="0" err="1"/>
              <a:t>list.remove</a:t>
            </a:r>
            <a:r>
              <a:rPr lang="en-US" dirty="0"/>
              <a:t>(object)</a:t>
            </a:r>
          </a:p>
          <a:p>
            <a:pPr lvl="1"/>
            <a:r>
              <a:rPr lang="en-US" dirty="0" err="1"/>
              <a:t>list.remove</a:t>
            </a:r>
            <a:r>
              <a:rPr lang="en-US" dirty="0"/>
              <a:t>(index)</a:t>
            </a:r>
          </a:p>
          <a:p>
            <a:r>
              <a:rPr lang="en-US" dirty="0"/>
              <a:t>Accessing an element from ArrayList</a:t>
            </a:r>
          </a:p>
          <a:p>
            <a:pPr lvl="1"/>
            <a:r>
              <a:rPr lang="en-US" dirty="0" err="1"/>
              <a:t>list.get</a:t>
            </a:r>
            <a:r>
              <a:rPr lang="en-US" dirty="0"/>
              <a:t>(index)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55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69" y="1017380"/>
            <a:ext cx="5618091" cy="515337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Example(1/2)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66240" y="3115156"/>
            <a:ext cx="35339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list of cities in cityList1: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[Riyadh,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Dammam, Mecca]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Dammam in collection1? true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cities are in collection1 now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list of cities in cityList2: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Jazan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Nagran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Mecca,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44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Example(2/2)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69" y="946863"/>
            <a:ext cx="6791325" cy="38385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46634" y="4398857"/>
            <a:ext cx="5582897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Cities in cityList1 or cityList2: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[Riyadh, Jedda, Mecca,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Jazan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Nagran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Mecca,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Abha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Cities in cityList1 and cityList2: [Mecca]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Cities in cityList1, but not in 2: [Riyadh,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42475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dirty="0" err="1">
                <a:solidFill>
                  <a:schemeClr val="accent5"/>
                </a:solidFill>
              </a:rPr>
              <a:t>forEach</a:t>
            </a:r>
            <a:r>
              <a:rPr lang="en-US" dirty="0"/>
              <a:t> method, defined in the Iterable interface, to perform an action for each element in a collection.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forEach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99501" y="2350696"/>
            <a:ext cx="7076078" cy="2886073"/>
            <a:chOff x="678094" y="2290767"/>
            <a:chExt cx="7076078" cy="2886073"/>
          </a:xfrm>
        </p:grpSpPr>
        <p:sp>
          <p:nvSpPr>
            <p:cNvPr id="5" name="Rectangle 4"/>
            <p:cNvSpPr/>
            <p:nvPr/>
          </p:nvSpPr>
          <p:spPr>
            <a:xfrm>
              <a:off x="678094" y="2290767"/>
              <a:ext cx="7076078" cy="92333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square" lIns="182880" tIns="182880" rIns="182880" bIns="18288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(String element: cityList)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System.out.print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element.toUpperCase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() + " " );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78094" y="4530509"/>
              <a:ext cx="7076078" cy="64633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square" lIns="182880" tIns="182880" rIns="182880" bIns="18288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cityList.forEach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 e −&gt; System.out.print(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e.toUpperCase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() + " ") 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8300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output of the following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Popup-Questions(1)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6421" y="442241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ArrayList&lt;Integer&gt; list = new ArrayList&lt;&gt;();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list.add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list.add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list.add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list.remove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System.out.println(list);</a:t>
            </a:r>
          </a:p>
        </p:txBody>
      </p:sp>
      <p:sp>
        <p:nvSpPr>
          <p:cNvPr id="8" name="Rectangle 7"/>
          <p:cNvSpPr/>
          <p:nvPr/>
        </p:nvSpPr>
        <p:spPr>
          <a:xfrm>
            <a:off x="856421" y="135269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Collection&lt;Integer&gt; list = new ArrayList&lt;&gt;();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list.add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list.add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list.add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list.remove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System.out.println(list);</a:t>
            </a:r>
          </a:p>
        </p:txBody>
      </p:sp>
      <p:sp>
        <p:nvSpPr>
          <p:cNvPr id="9" name="Rectangle 8"/>
          <p:cNvSpPr/>
          <p:nvPr/>
        </p:nvSpPr>
        <p:spPr>
          <a:xfrm>
            <a:off x="6180624" y="5324943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[1, 2]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80624" y="1756016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[1, 3]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15161" y="2345890"/>
            <a:ext cx="390475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list is declared as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Collection&lt;Integer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list.remove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the same as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list.remove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 Integer(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)).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list is declared as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List&lt;Integer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ArrayList&lt;Integer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or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AbstractList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&lt;Integer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list.remove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to remove the element at the index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11484" y="5509609"/>
            <a:ext cx="2813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list.remove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(new Integer(2));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80624" y="5916501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[1, 3]</a:t>
            </a:r>
          </a:p>
        </p:txBody>
      </p:sp>
      <p:cxnSp>
        <p:nvCxnSpPr>
          <p:cNvPr id="6" name="Curved Connector 5"/>
          <p:cNvCxnSpPr>
            <a:stCxn id="12" idx="3"/>
            <a:endCxn id="13" idx="1"/>
          </p:cNvCxnSpPr>
          <p:nvPr/>
        </p:nvCxnSpPr>
        <p:spPr>
          <a:xfrm>
            <a:off x="5524562" y="5694275"/>
            <a:ext cx="656062" cy="4068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90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the following declaration</a:t>
            </a:r>
          </a:p>
          <a:p>
            <a:pPr lvl="1"/>
            <a:r>
              <a:rPr lang="en-US" dirty="0"/>
              <a:t>ArrayList&lt;String&gt; x = new ArrayList&lt;&gt;(4)</a:t>
            </a:r>
          </a:p>
          <a:p>
            <a:pPr lvl="1"/>
            <a:r>
              <a:rPr lang="en-US" dirty="0"/>
              <a:t>What is the capacity and the size of x?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Suppose ArrayList x contains four strings [“DMM”, “RYD”, “JDA”,”TBK”]. Which of the following methods will cause runtime errors?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Popup-Questions(2)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15743" y="2481753"/>
            <a:ext cx="2532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capacity is currently 4.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size is 0</a:t>
            </a:r>
          </a:p>
        </p:txBody>
      </p:sp>
      <p:sp>
        <p:nvSpPr>
          <p:cNvPr id="6" name="Rectangle 5"/>
          <p:cNvSpPr/>
          <p:nvPr/>
        </p:nvSpPr>
        <p:spPr>
          <a:xfrm>
            <a:off x="3128211" y="4662974"/>
            <a:ext cx="20754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x.get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 “JZN");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x.get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x.remove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7" name="Rectangle 6"/>
          <p:cNvSpPr/>
          <p:nvPr/>
        </p:nvSpPr>
        <p:spPr>
          <a:xfrm>
            <a:off x="5978996" y="5112658"/>
            <a:ext cx="9692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and C</a:t>
            </a:r>
          </a:p>
        </p:txBody>
      </p:sp>
    </p:spTree>
    <p:extLst>
      <p:ext uri="{BB962C8B-B14F-4D97-AF65-F5344CB8AC3E}">
        <p14:creationId xmlns:p14="http://schemas.microsoft.com/office/powerpoint/2010/main" val="218750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0182" y="965771"/>
            <a:ext cx="8543637" cy="5285080"/>
          </a:xfrm>
        </p:spPr>
        <p:txBody>
          <a:bodyPr/>
          <a:lstStyle/>
          <a:p>
            <a:r>
              <a:rPr lang="en-US" dirty="0"/>
              <a:t>LinkedList stores elements in a linked list.</a:t>
            </a:r>
          </a:p>
          <a:p>
            <a:r>
              <a:rPr lang="en-US" dirty="0"/>
              <a:t>The class  provides the methods for retrieving, inserting, and removing elements from both ends of the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java.util.LinkedList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/>
          </p:nvPr>
        </p:nvGraphicFramePr>
        <p:xfrm>
          <a:off x="1455505" y="2133768"/>
          <a:ext cx="6232989" cy="4327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Picture" r:id="rId4" imgW="4034923" imgH="2805580" progId="Word.Picture.8">
                  <p:embed/>
                </p:oleObj>
              </mc:Choice>
              <mc:Fallback>
                <p:oleObj name="Picture" r:id="rId4" imgW="4034923" imgH="2805580" progId="Word.Picture.8">
                  <p:embed/>
                  <p:pic>
                    <p:nvPicPr>
                      <p:cNvPr id="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505" y="2133768"/>
                        <a:ext cx="6232989" cy="4327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9307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55578" y="1071415"/>
            <a:ext cx="3524035" cy="52780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list of integers in the array list:</a:t>
            </a:r>
          </a:p>
          <a:p>
            <a:pPr marL="0" indent="0">
              <a:buNone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[10, 1, 2, 30, 3, 1, 4]</a:t>
            </a:r>
          </a:p>
          <a:p>
            <a:pPr marL="0" indent="0">
              <a:buNone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the linked list forward:</a:t>
            </a:r>
          </a:p>
          <a:p>
            <a:pPr marL="0" indent="0">
              <a:buNone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 10 red 1 2 30 3 1 </a:t>
            </a:r>
          </a:p>
          <a:p>
            <a:pPr marL="0" indent="0">
              <a:buNone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the linked list backward:</a:t>
            </a:r>
          </a:p>
          <a:p>
            <a:pPr marL="0" indent="0">
              <a:buNone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3 30 2 1 red 10 green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Example: Using ArrayList and LinkedList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69" y="1006347"/>
            <a:ext cx="5238446" cy="545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11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ArrayList</a:t>
            </a:r>
            <a:r>
              <a:rPr lang="en-US" dirty="0"/>
              <a:t> class and the </a:t>
            </a:r>
            <a:r>
              <a:rPr lang="en-US" dirty="0">
                <a:solidFill>
                  <a:schemeClr val="accent5"/>
                </a:solidFill>
              </a:rPr>
              <a:t>LinkedList</a:t>
            </a:r>
            <a:r>
              <a:rPr lang="en-US" dirty="0"/>
              <a:t> class are concrete implementations of the </a:t>
            </a:r>
            <a:r>
              <a:rPr lang="en-US" dirty="0">
                <a:solidFill>
                  <a:srgbClr val="00B050"/>
                </a:solidFill>
              </a:rPr>
              <a:t>List</a:t>
            </a:r>
            <a:r>
              <a:rPr lang="en-US" dirty="0"/>
              <a:t> interface.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ArrayList or LinkedList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FF0000"/>
                </a:solidFill>
              </a:rPr>
              <a:t>ArrayList</a:t>
            </a:r>
            <a:r>
              <a:rPr lang="en-US" sz="2400" dirty="0"/>
              <a:t> : If your application requires random access through an index without inserting or removing elements from any place other than the end.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endParaRPr lang="en-US" sz="2400" dirty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accent5"/>
                </a:solidFill>
              </a:rPr>
              <a:t>LinkedList</a:t>
            </a:r>
            <a:r>
              <a:rPr lang="en-US" sz="2400" dirty="0"/>
              <a:t>: your application requires the insertion or deletion of elements from any place in the list.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List or Arrays: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A list can grow or shrink dynamically. 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An array is fixed once it is created. 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If your application does not require insertion or deletion of elements, the most efficient data structure is the array.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ArrayList and LinkedList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know the </a:t>
            </a:r>
            <a:r>
              <a:rPr lang="en-US" dirty="0">
                <a:solidFill>
                  <a:srgbClr val="FF0000"/>
                </a:solidFill>
              </a:rPr>
              <a:t>benefits of generics </a:t>
            </a:r>
            <a:r>
              <a:rPr lang="en-US" dirty="0"/>
              <a:t>(§19.1).</a:t>
            </a:r>
          </a:p>
          <a:p>
            <a:r>
              <a:rPr lang="en-US" dirty="0"/>
              <a:t>To use </a:t>
            </a:r>
            <a:r>
              <a:rPr lang="en-US" dirty="0">
                <a:solidFill>
                  <a:srgbClr val="FF0000"/>
                </a:solidFill>
              </a:rPr>
              <a:t>generic classes and interfaces </a:t>
            </a:r>
            <a:r>
              <a:rPr lang="en-US" dirty="0"/>
              <a:t>(§19.2).</a:t>
            </a:r>
          </a:p>
          <a:p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declare generic classes and interfaces </a:t>
            </a:r>
            <a:r>
              <a:rPr lang="en-US" dirty="0"/>
              <a:t>(§19.3).</a:t>
            </a:r>
          </a:p>
          <a:p>
            <a:r>
              <a:rPr lang="en-US" dirty="0"/>
              <a:t>To understand why generic types can </a:t>
            </a:r>
            <a:r>
              <a:rPr lang="en-US" dirty="0">
                <a:solidFill>
                  <a:srgbClr val="FF0000"/>
                </a:solidFill>
              </a:rPr>
              <a:t>improve reliability and readability</a:t>
            </a:r>
            <a:r>
              <a:rPr lang="en-US" dirty="0"/>
              <a:t> (§19.3).</a:t>
            </a:r>
          </a:p>
          <a:p>
            <a:r>
              <a:rPr lang="en-US" dirty="0"/>
              <a:t>To define and use </a:t>
            </a:r>
            <a:r>
              <a:rPr lang="en-US" dirty="0">
                <a:solidFill>
                  <a:srgbClr val="FF0000"/>
                </a:solidFill>
              </a:rPr>
              <a:t>generic methods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bounded generic types </a:t>
            </a:r>
            <a:r>
              <a:rPr lang="en-US" dirty="0"/>
              <a:t>(§19.4).</a:t>
            </a:r>
          </a:p>
          <a:p>
            <a:r>
              <a:rPr lang="en-US" dirty="0"/>
              <a:t>To use </a:t>
            </a:r>
            <a:r>
              <a:rPr lang="en-US" dirty="0">
                <a:solidFill>
                  <a:srgbClr val="FF0000"/>
                </a:solidFill>
              </a:rPr>
              <a:t>raw types </a:t>
            </a: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backward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compatibility</a:t>
            </a:r>
            <a:r>
              <a:rPr lang="en-US" dirty="0"/>
              <a:t> (§19.6).</a:t>
            </a:r>
          </a:p>
          <a:p>
            <a:r>
              <a:rPr lang="en-US" dirty="0"/>
              <a:t>To explain why </a:t>
            </a:r>
            <a:r>
              <a:rPr lang="en-US" dirty="0">
                <a:solidFill>
                  <a:srgbClr val="FF0000"/>
                </a:solidFill>
              </a:rPr>
              <a:t>wildcard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generic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types</a:t>
            </a:r>
            <a:r>
              <a:rPr lang="en-US" dirty="0"/>
              <a:t> are necessary (§19.7).</a:t>
            </a:r>
          </a:p>
          <a:p>
            <a:r>
              <a:rPr lang="en-US" dirty="0"/>
              <a:t>To describe </a:t>
            </a:r>
            <a:r>
              <a:rPr lang="en-US" dirty="0">
                <a:solidFill>
                  <a:srgbClr val="FF0000"/>
                </a:solidFill>
              </a:rPr>
              <a:t>restrictions</a:t>
            </a:r>
            <a:r>
              <a:rPr lang="en-US" dirty="0"/>
              <a:t> on generic types (§19.8).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3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0182" y="945222"/>
            <a:ext cx="8543637" cy="5305629"/>
          </a:xfrm>
        </p:spPr>
        <p:txBody>
          <a:bodyPr/>
          <a:lstStyle/>
          <a:p>
            <a:r>
              <a:rPr lang="en-US" dirty="0"/>
              <a:t>The Collections class contains various static methods for</a:t>
            </a:r>
          </a:p>
          <a:p>
            <a:pPr lvl="1"/>
            <a:r>
              <a:rPr lang="en-US" dirty="0"/>
              <a:t>operating on collections and maps, </a:t>
            </a:r>
          </a:p>
          <a:p>
            <a:pPr lvl="1"/>
            <a:r>
              <a:rPr lang="en-US" dirty="0"/>
              <a:t>creating synchronized collection classes, and </a:t>
            </a:r>
          </a:p>
          <a:p>
            <a:pPr lvl="1"/>
            <a:r>
              <a:rPr lang="en-US" dirty="0"/>
              <a:t>creating read-only collection classes.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Collections class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466" y="2684859"/>
            <a:ext cx="6497716" cy="3565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3884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Sets and Maps</a:t>
            </a:r>
          </a:p>
        </p:txBody>
      </p:sp>
      <p:sp>
        <p:nvSpPr>
          <p:cNvPr id="4" name="Rectangle 3"/>
          <p:cNvSpPr/>
          <p:nvPr/>
        </p:nvSpPr>
        <p:spPr>
          <a:xfrm>
            <a:off x="2021306" y="496471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21306" y="572594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367232" y="4691998"/>
            <a:ext cx="2466686" cy="66025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Chapter</a:t>
            </a:r>
            <a:r>
              <a:rPr lang="en-US" baseline="0" dirty="0"/>
              <a:t>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06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store </a:t>
            </a:r>
            <a:r>
              <a:rPr lang="en-US" dirty="0">
                <a:solidFill>
                  <a:srgbClr val="FF0000"/>
                </a:solidFill>
              </a:rPr>
              <a:t>unordered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nonduplicate</a:t>
            </a:r>
            <a:r>
              <a:rPr lang="en-US" dirty="0"/>
              <a:t> elements using a </a:t>
            </a: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(§21.2). </a:t>
            </a:r>
          </a:p>
          <a:p>
            <a:r>
              <a:rPr lang="en-US" dirty="0"/>
              <a:t>To explore how and when to use </a:t>
            </a:r>
            <a:r>
              <a:rPr lang="en-US" dirty="0" err="1">
                <a:solidFill>
                  <a:srgbClr val="FF0000"/>
                </a:solidFill>
              </a:rPr>
              <a:t>HashSet</a:t>
            </a:r>
            <a:r>
              <a:rPr lang="en-US" dirty="0"/>
              <a:t> (§21.2.1), </a:t>
            </a:r>
            <a:r>
              <a:rPr lang="en-US" dirty="0" err="1">
                <a:solidFill>
                  <a:srgbClr val="FF0000"/>
                </a:solidFill>
              </a:rPr>
              <a:t>LinkedHashSet</a:t>
            </a:r>
            <a:r>
              <a:rPr lang="en-US" dirty="0"/>
              <a:t> (§21.2.2), or </a:t>
            </a:r>
            <a:r>
              <a:rPr lang="en-US" dirty="0" err="1">
                <a:solidFill>
                  <a:srgbClr val="FF0000"/>
                </a:solidFill>
              </a:rPr>
              <a:t>TreeSet</a:t>
            </a:r>
            <a:r>
              <a:rPr lang="en-US" dirty="0"/>
              <a:t> (§21.2.3) to store elements.</a:t>
            </a:r>
          </a:p>
          <a:p>
            <a:r>
              <a:rPr lang="en-US" dirty="0"/>
              <a:t>To know when and how to use </a:t>
            </a:r>
            <a:r>
              <a:rPr lang="en-US" dirty="0">
                <a:solidFill>
                  <a:srgbClr val="FF0000"/>
                </a:solidFill>
              </a:rPr>
              <a:t>HashMap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LinkedHashMap</a:t>
            </a:r>
            <a:r>
              <a:rPr lang="en-US" dirty="0"/>
              <a:t>, and </a:t>
            </a:r>
            <a:r>
              <a:rPr lang="en-US" dirty="0" err="1">
                <a:solidFill>
                  <a:srgbClr val="FF0000"/>
                </a:solidFill>
              </a:rPr>
              <a:t>TreeMap</a:t>
            </a:r>
            <a:r>
              <a:rPr lang="en-US" dirty="0"/>
              <a:t> to store values associated with keys (§21.5). </a:t>
            </a:r>
          </a:p>
          <a:p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use maps to develop a program </a:t>
            </a:r>
            <a:r>
              <a:rPr lang="en-US" dirty="0"/>
              <a:t>that counts the occurrence of the words in a text (§21.6).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82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 of Java Collection Framework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69" y="1709835"/>
            <a:ext cx="84645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0488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522" y="1549117"/>
            <a:ext cx="5555414" cy="4911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0183" y="946863"/>
            <a:ext cx="5326176" cy="1009547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A set is an efficient data structure for storing and processing </a:t>
            </a:r>
            <a:r>
              <a:rPr lang="en-US" altLang="en-US" dirty="0" err="1">
                <a:cs typeface="Times New Roman" panose="02020603050405020304" pitchFamily="18" charset="0"/>
              </a:rPr>
              <a:t>nonduplicate</a:t>
            </a:r>
            <a:r>
              <a:rPr lang="en-US" altLang="en-US" dirty="0">
                <a:cs typeface="Times New Roman" panose="02020603050405020304" pitchFamily="18" charset="0"/>
              </a:rPr>
              <a:t> elements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Set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14469" y="4620126"/>
            <a:ext cx="3310796" cy="1618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dirty="0" err="1"/>
              <a:t>AbstractSet</a:t>
            </a:r>
            <a:r>
              <a:rPr lang="en-US" dirty="0"/>
              <a:t> class provides concrete implementations for the equals method and the </a:t>
            </a:r>
            <a:r>
              <a:rPr lang="en-US" dirty="0" err="1"/>
              <a:t>hashCode</a:t>
            </a:r>
            <a:r>
              <a:rPr lang="en-US" dirty="0"/>
              <a:t> method</a:t>
            </a:r>
          </a:p>
        </p:txBody>
      </p:sp>
      <p:sp>
        <p:nvSpPr>
          <p:cNvPr id="8" name="Rectangle 7"/>
          <p:cNvSpPr/>
          <p:nvPr/>
        </p:nvSpPr>
        <p:spPr>
          <a:xfrm>
            <a:off x="3717758" y="5640034"/>
            <a:ext cx="32348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hash code of a set is the sum of the hash codes of all the elements in the set</a:t>
            </a:r>
          </a:p>
        </p:txBody>
      </p:sp>
      <p:sp>
        <p:nvSpPr>
          <p:cNvPr id="9" name="Rectangle 8"/>
          <p:cNvSpPr/>
          <p:nvPr/>
        </p:nvSpPr>
        <p:spPr>
          <a:xfrm>
            <a:off x="5757111" y="946863"/>
            <a:ext cx="3072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hash codes of two objects must be the same if the two objects are equal</a:t>
            </a:r>
          </a:p>
        </p:txBody>
      </p:sp>
      <p:sp>
        <p:nvSpPr>
          <p:cNvPr id="6" name="Rectangle 5"/>
          <p:cNvSpPr/>
          <p:nvPr/>
        </p:nvSpPr>
        <p:spPr>
          <a:xfrm>
            <a:off x="450056" y="1956410"/>
            <a:ext cx="29248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elements e1 and e2 are considered duplicate for a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e1.equals(e2) is true and e1.hashCode() == e2.hashCode(). </a:t>
            </a:r>
          </a:p>
        </p:txBody>
      </p:sp>
    </p:spTree>
    <p:extLst>
      <p:ext uri="{BB962C8B-B14F-4D97-AF65-F5344CB8AC3E}">
        <p14:creationId xmlns:p14="http://schemas.microsoft.com/office/powerpoint/2010/main" val="1246438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Concrete Set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828674"/>
              </p:ext>
            </p:extLst>
          </p:nvPr>
        </p:nvGraphicFramePr>
        <p:xfrm>
          <a:off x="314469" y="1764031"/>
          <a:ext cx="8572028" cy="28346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42816">
                  <a:extLst>
                    <a:ext uri="{9D8B030D-6E8A-4147-A177-3AD203B41FA5}">
                      <a16:colId xmlns:a16="http://schemas.microsoft.com/office/drawing/2014/main" val="4079949116"/>
                    </a:ext>
                  </a:extLst>
                </a:gridCol>
                <a:gridCol w="6929212">
                  <a:extLst>
                    <a:ext uri="{9D8B030D-6E8A-4147-A177-3AD203B41FA5}">
                      <a16:colId xmlns:a16="http://schemas.microsoft.com/office/drawing/2014/main" val="3783212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HashSet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stores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unordered, non-duplicate elements. 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There is no particular order for the elements in a hash </a:t>
                      </a:r>
                      <a:endParaRPr lang="en-US" sz="24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19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LinkedHashSet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stores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non-duplicate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elements in the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 of their  insertion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69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TreeSet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Elements in the set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 sorted 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using the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compareTo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method in the comparable interface or using the compare method in the comparator interface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282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6403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69" y="939099"/>
            <a:ext cx="4853432" cy="53883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Example: Using </a:t>
            </a:r>
            <a:r>
              <a:rPr lang="en-US" dirty="0" err="1"/>
              <a:t>HashSet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62598" y="1327297"/>
            <a:ext cx="4853432" cy="10231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[San Francisco, Beijing, New York, London, Paris]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 FRANCISCO BEIJING NEW YORK LONDON PARIS 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francisco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beijing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york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london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paris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08046" y="4939122"/>
            <a:ext cx="402389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order in which the elements are displayed is not predictable. </a:t>
            </a:r>
          </a:p>
          <a:p>
            <a:pPr>
              <a:spcBef>
                <a:spcPts val="120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line 19, we add “New York” for the second, however, it will not be inserted since already added in line 16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84556" y="2826969"/>
            <a:ext cx="2065678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ways to print the elements in the set</a:t>
            </a:r>
          </a:p>
        </p:txBody>
      </p:sp>
      <p:cxnSp>
        <p:nvCxnSpPr>
          <p:cNvPr id="11" name="Curved Connector 10"/>
          <p:cNvCxnSpPr>
            <a:stCxn id="10" idx="0"/>
          </p:cNvCxnSpPr>
          <p:nvPr/>
        </p:nvCxnSpPr>
        <p:spPr>
          <a:xfrm rot="16200000" flipH="1" flipV="1">
            <a:off x="4533820" y="1406221"/>
            <a:ext cx="562828" cy="3404323"/>
          </a:xfrm>
          <a:prstGeom prst="curvedConnector4">
            <a:avLst>
              <a:gd name="adj1" fmla="val -40616"/>
              <a:gd name="adj2" fmla="val 651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10" idx="1"/>
          </p:cNvCxnSpPr>
          <p:nvPr/>
        </p:nvCxnSpPr>
        <p:spPr>
          <a:xfrm rot="10800000" flipV="1">
            <a:off x="3441846" y="3119357"/>
            <a:ext cx="2042711" cy="8754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2"/>
          </p:cNvCxnSpPr>
          <p:nvPr/>
        </p:nvCxnSpPr>
        <p:spPr>
          <a:xfrm rot="5400000">
            <a:off x="3978249" y="2546566"/>
            <a:ext cx="1673968" cy="34043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775158" y="939099"/>
            <a:ext cx="970966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71261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LinkedHashSet</a:t>
            </a:r>
            <a:r>
              <a:rPr lang="en-US" sz="2000" dirty="0"/>
              <a:t> extends </a:t>
            </a:r>
            <a:r>
              <a:rPr lang="en-US" sz="2000" dirty="0" err="1"/>
              <a:t>HashSet</a:t>
            </a:r>
            <a:r>
              <a:rPr lang="en-US" sz="2000" dirty="0"/>
              <a:t> with a linked-list implementation that supports an ordering of the elements in the set.</a:t>
            </a:r>
          </a:p>
          <a:p>
            <a:pPr lvl="1"/>
            <a:r>
              <a:rPr lang="en-US" sz="1600" dirty="0"/>
              <a:t>The </a:t>
            </a:r>
            <a:r>
              <a:rPr lang="en-US" sz="1600" dirty="0" err="1"/>
              <a:t>LinkedHashSet</a:t>
            </a:r>
            <a:r>
              <a:rPr lang="en-US" sz="1600" dirty="0"/>
              <a:t> maintains the </a:t>
            </a:r>
            <a:r>
              <a:rPr lang="en-US" sz="1600" dirty="0">
                <a:solidFill>
                  <a:srgbClr val="FF0000"/>
                </a:solidFill>
              </a:rPr>
              <a:t>order in which the elements were inserted.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LinkedHashSet</a:t>
            </a:r>
            <a:r>
              <a:rPr lang="en-US" dirty="0"/>
              <a:t>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76" y="2259362"/>
            <a:ext cx="4614445" cy="39463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99547" y="4699883"/>
            <a:ext cx="4343400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[London, Paris, New York, San Francisco, Beijing]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london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paris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francisco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beijing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50221" y="5379294"/>
            <a:ext cx="3694386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 are displayed based on their insertion order</a:t>
            </a:r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53" r="42224" b="27346"/>
          <a:stretch/>
        </p:blipFill>
        <p:spPr bwMode="auto">
          <a:xfrm>
            <a:off x="4519309" y="2259362"/>
            <a:ext cx="4324510" cy="1217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26878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TreeSet is a concrete class that implements the SortedSet interface which guarantees that the elements in the set are sorted.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The </a:t>
            </a:r>
            <a:r>
              <a:rPr lang="en-US" altLang="en-US" dirty="0" err="1">
                <a:cs typeface="Times New Roman" panose="02020603050405020304" pitchFamily="18" charset="0"/>
              </a:rPr>
              <a:t>TreeSet</a:t>
            </a:r>
            <a:r>
              <a:rPr lang="en-US" altLang="en-US" dirty="0"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11222" y="3164930"/>
            <a:ext cx="3832060" cy="116955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headSet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toElement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returns all elements that are less than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toElement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tailSet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fromElement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returns all elements are greater than or equal to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fromElement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1505" y="4752526"/>
            <a:ext cx="4325354" cy="140038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lower(e):  returns the largest element less than e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higher(e): returns the smallest element greater than e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floor(e): returns the largest element less than or equal to e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ceiling(e):  returns the smallest element greater than or equal to e</a:t>
            </a:r>
          </a:p>
        </p:txBody>
      </p:sp>
      <p:sp>
        <p:nvSpPr>
          <p:cNvPr id="8" name="Rectangle 7"/>
          <p:cNvSpPr/>
          <p:nvPr/>
        </p:nvSpPr>
        <p:spPr>
          <a:xfrm>
            <a:off x="1494971" y="6153183"/>
            <a:ext cx="61540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add objects into a tree set as long as they can be compared with each other.</a:t>
            </a:r>
          </a:p>
        </p:txBody>
      </p:sp>
      <p:sp>
        <p:nvSpPr>
          <p:cNvPr id="9" name="Rectangle 8"/>
          <p:cNvSpPr/>
          <p:nvPr/>
        </p:nvSpPr>
        <p:spPr>
          <a:xfrm>
            <a:off x="3995889" y="4345061"/>
            <a:ext cx="3398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Use the methods in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NavigableSet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89" t="23443" r="-1" b="56098"/>
          <a:stretch/>
        </p:blipFill>
        <p:spPr bwMode="auto">
          <a:xfrm>
            <a:off x="4422623" y="1678404"/>
            <a:ext cx="2759497" cy="121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1" name="Picture 1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50" t="78916"/>
          <a:stretch/>
        </p:blipFill>
        <p:spPr bwMode="auto">
          <a:xfrm>
            <a:off x="188116" y="2648186"/>
            <a:ext cx="3051464" cy="1340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87457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69" y="1036596"/>
            <a:ext cx="6581775" cy="36004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Example: Using Comparator to Sort Elements in a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5065160" y="1002325"/>
            <a:ext cx="3955549" cy="25397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cs typeface="Times New Roman" panose="02020603050405020304" pitchFamily="18" charset="0"/>
              </a:rPr>
              <a:t>The elements can be sorted in two ways. </a:t>
            </a:r>
          </a:p>
          <a:p>
            <a:pPr lvl="1"/>
            <a:r>
              <a:rPr lang="en-US" altLang="en-US" sz="1800" dirty="0"/>
              <a:t>using the Comparable interface</a:t>
            </a:r>
          </a:p>
          <a:p>
            <a:pPr lvl="2"/>
            <a:r>
              <a:rPr lang="en-US" altLang="en-US" sz="1600" dirty="0"/>
              <a:t>Your class should implement comparable</a:t>
            </a:r>
          </a:p>
          <a:p>
            <a:pPr lvl="2"/>
            <a:r>
              <a:rPr lang="en-US" altLang="en-US" sz="1600" dirty="0"/>
              <a:t>Otherwise, </a:t>
            </a:r>
            <a:r>
              <a:rPr lang="en-US" altLang="en-US" sz="1600" dirty="0" err="1"/>
              <a:t>ClassCastException</a:t>
            </a:r>
            <a:r>
              <a:rPr lang="en-US" altLang="en-US" sz="1600" dirty="0"/>
              <a:t> occurs</a:t>
            </a:r>
          </a:p>
          <a:p>
            <a:pPr lvl="1"/>
            <a:r>
              <a:rPr lang="en-US" altLang="en-US" sz="1800" dirty="0"/>
              <a:t>using the Comparator interface</a:t>
            </a:r>
          </a:p>
        </p:txBody>
      </p:sp>
      <p:sp>
        <p:nvSpPr>
          <p:cNvPr id="8" name="Rectangle 7"/>
          <p:cNvSpPr/>
          <p:nvPr/>
        </p:nvSpPr>
        <p:spPr>
          <a:xfrm>
            <a:off x="164386" y="4986704"/>
            <a:ext cx="2899610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sorted set of geometric objects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= 4.0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= 20.0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= 5026.548245743669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= 7853.981633974483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166" y="4456146"/>
            <a:ext cx="5292003" cy="19574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4820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 is the capability to parameterize types</a:t>
            </a:r>
          </a:p>
          <a:p>
            <a:r>
              <a:rPr lang="en-US" dirty="0"/>
              <a:t>You can define a class or a method with generic types that the compiler can replace with concrete types.</a:t>
            </a:r>
          </a:p>
          <a:p>
            <a:r>
              <a:rPr lang="en-US" dirty="0"/>
              <a:t>Replacing a generic type is called a generic instantiation</a:t>
            </a:r>
          </a:p>
          <a:p>
            <a:r>
              <a:rPr lang="en-US" dirty="0"/>
              <a:t>Examples: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String and Integer are concrete type that replace the generic type.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09173" y="3785619"/>
            <a:ext cx="6515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java.util.ArrayList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 list =  new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java.util.ArrayList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5827" y="4438605"/>
            <a:ext cx="6881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java.util.ArrayList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&lt;Integer&gt; list =  new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java.util.ArrayList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&lt;Integer&gt;();</a:t>
            </a:r>
          </a:p>
        </p:txBody>
      </p:sp>
    </p:spTree>
    <p:extLst>
      <p:ext uri="{BB962C8B-B14F-4D97-AF65-F5344CB8AC3E}">
        <p14:creationId xmlns:p14="http://schemas.microsoft.com/office/powerpoint/2010/main" val="38093513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421DC0-D895-4355-9506-EF8BF07098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Example: Using Comparable to Sort Elements in a 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03B8F-5DB6-42F5-97E4-71317251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43F15-D273-48DB-9D3A-5446EB311A85}"/>
              </a:ext>
            </a:extLst>
          </p:cNvPr>
          <p:cNvSpPr/>
          <p:nvPr/>
        </p:nvSpPr>
        <p:spPr>
          <a:xfrm>
            <a:off x="300181" y="3429000"/>
            <a:ext cx="32050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 tree set: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[Student{id=2, name=Ahmed}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Student{id=5, name=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Student{id=3, name=Zaher}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72DF4D-DA0C-48E6-A833-6644EE20F6F3}"/>
              </a:ext>
            </a:extLst>
          </p:cNvPr>
          <p:cNvSpPr/>
          <p:nvPr/>
        </p:nvSpPr>
        <p:spPr>
          <a:xfrm>
            <a:off x="918451" y="2838796"/>
            <a:ext cx="854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25ECF0-CFB9-4352-BF19-A363E6764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008633"/>
            <a:ext cx="5203092" cy="533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29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0182" y="946863"/>
            <a:ext cx="8543637" cy="2611346"/>
          </a:xfrm>
        </p:spPr>
        <p:txBody>
          <a:bodyPr/>
          <a:lstStyle/>
          <a:p>
            <a:r>
              <a:rPr lang="en-US" dirty="0"/>
              <a:t>Suppose you need to write a program that </a:t>
            </a:r>
          </a:p>
          <a:p>
            <a:pPr lvl="1"/>
            <a:r>
              <a:rPr lang="en-US" dirty="0"/>
              <a:t>stores unordered, non-duplicate elements, </a:t>
            </a:r>
          </a:p>
          <a:p>
            <a:pPr lvl="1"/>
            <a:r>
              <a:rPr lang="en-US" dirty="0"/>
              <a:t>non-duplicate elements in the order of insertion</a:t>
            </a:r>
          </a:p>
          <a:p>
            <a:pPr lvl="1"/>
            <a:r>
              <a:rPr lang="en-US" dirty="0"/>
              <a:t>non-duplicate elements in increasing order of the element values</a:t>
            </a:r>
          </a:p>
          <a:p>
            <a:endParaRPr lang="en-US" dirty="0"/>
          </a:p>
          <a:p>
            <a:r>
              <a:rPr lang="en-US" dirty="0"/>
              <a:t>What data structure should you use?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Pop-Questions(1)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26832" y="3648136"/>
            <a:ext cx="17566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</a:p>
        </p:txBody>
      </p:sp>
    </p:spTree>
    <p:extLst>
      <p:ext uri="{BB962C8B-B14F-4D97-AF65-F5344CB8AC3E}">
        <p14:creationId xmlns:p14="http://schemas.microsoft.com/office/powerpoint/2010/main" val="108668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output of the following code?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Pop-Questions(2)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25" y="1390420"/>
            <a:ext cx="4461711" cy="49046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66306" y="1554437"/>
            <a:ext cx="7312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[110]</a:t>
            </a:r>
          </a:p>
        </p:txBody>
      </p:sp>
      <p:sp>
        <p:nvSpPr>
          <p:cNvPr id="7" name="Rectangle 6"/>
          <p:cNvSpPr/>
          <p:nvPr/>
        </p:nvSpPr>
        <p:spPr>
          <a:xfrm>
            <a:off x="5592428" y="2413337"/>
            <a:ext cx="32371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What is the output if we remove the </a:t>
            </a:r>
            <a:r>
              <a:rPr lang="en-US" sz="2000" dirty="0" err="1"/>
              <a:t>hashcode</a:t>
            </a:r>
            <a:r>
              <a:rPr lang="en-US" sz="2000" dirty="0"/>
              <a:t> method?</a:t>
            </a:r>
          </a:p>
        </p:txBody>
      </p:sp>
      <p:sp>
        <p:nvSpPr>
          <p:cNvPr id="8" name="Rectangle 7"/>
          <p:cNvSpPr/>
          <p:nvPr/>
        </p:nvSpPr>
        <p:spPr>
          <a:xfrm>
            <a:off x="6410920" y="3364570"/>
            <a:ext cx="17540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[110, 110, 110]</a:t>
            </a:r>
          </a:p>
        </p:txBody>
      </p:sp>
      <p:sp>
        <p:nvSpPr>
          <p:cNvPr id="9" name="Rectangle 8"/>
          <p:cNvSpPr/>
          <p:nvPr/>
        </p:nvSpPr>
        <p:spPr>
          <a:xfrm>
            <a:off x="5824542" y="4190102"/>
            <a:ext cx="32371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What is the output if we remove the equals method?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45411" y="5048795"/>
            <a:ext cx="17540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[110, 110, 110]</a:t>
            </a:r>
          </a:p>
        </p:txBody>
      </p:sp>
    </p:spTree>
    <p:extLst>
      <p:ext uri="{BB962C8B-B14F-4D97-AF65-F5344CB8AC3E}">
        <p14:creationId xmlns:p14="http://schemas.microsoft.com/office/powerpoint/2010/main" val="3422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map is a container object that stores a collection of key/value pairs.</a:t>
            </a:r>
          </a:p>
          <a:p>
            <a:r>
              <a:rPr lang="en-US" dirty="0"/>
              <a:t>It enables fast retrieval, deletion, and updating of the pair through the key.</a:t>
            </a:r>
          </a:p>
          <a:p>
            <a:r>
              <a:rPr lang="en-US" dirty="0"/>
              <a:t>The keys are like indexes. </a:t>
            </a:r>
          </a:p>
          <a:p>
            <a:pPr lvl="1"/>
            <a:r>
              <a:rPr lang="en-US" dirty="0"/>
              <a:t>In List, the indexes are integer. </a:t>
            </a:r>
          </a:p>
          <a:p>
            <a:pPr lvl="1"/>
            <a:r>
              <a:rPr lang="en-US" dirty="0"/>
              <a:t>In Map, the keys can be any objects.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Map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09"/>
          <a:stretch/>
        </p:blipFill>
        <p:spPr bwMode="auto">
          <a:xfrm>
            <a:off x="5686717" y="2413321"/>
            <a:ext cx="2912569" cy="2469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82" y="4882950"/>
            <a:ext cx="6269060" cy="133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31876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Map Interface and Class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396" y="1018532"/>
            <a:ext cx="6081874" cy="162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336" y="2802641"/>
            <a:ext cx="7084195" cy="3235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5143" y="4111044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methods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027" y="4453888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methods</a:t>
            </a:r>
          </a:p>
        </p:txBody>
      </p:sp>
    </p:spTree>
    <p:extLst>
      <p:ext uri="{BB962C8B-B14F-4D97-AF65-F5344CB8AC3E}">
        <p14:creationId xmlns:p14="http://schemas.microsoft.com/office/powerpoint/2010/main" val="11791769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62" y="946863"/>
            <a:ext cx="5525894" cy="4418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0182" y="946863"/>
            <a:ext cx="2890887" cy="2552117"/>
          </a:xfrm>
        </p:spPr>
        <p:txBody>
          <a:bodyPr/>
          <a:lstStyle/>
          <a:p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create a map using one of its three concrete classes</a:t>
            </a: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Concrete Map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45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741321"/>
              </p:ext>
            </p:extLst>
          </p:nvPr>
        </p:nvGraphicFramePr>
        <p:xfrm>
          <a:off x="87444" y="3917116"/>
          <a:ext cx="6500786" cy="24079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416201">
                  <a:extLst>
                    <a:ext uri="{9D8B030D-6E8A-4147-A177-3AD203B41FA5}">
                      <a16:colId xmlns:a16="http://schemas.microsoft.com/office/drawing/2014/main" val="4079949116"/>
                    </a:ext>
                  </a:extLst>
                </a:gridCol>
                <a:gridCol w="5084585">
                  <a:extLst>
                    <a:ext uri="{9D8B030D-6E8A-4147-A177-3AD203B41FA5}">
                      <a16:colId xmlns:a16="http://schemas.microsoft.com/office/drawing/2014/main" val="3783212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HashMap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There is no particular order for the elements in a hash map.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Efficient for locating a value,  inserting an entry, and deleting an entry.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19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LinkedHashMap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Supports an 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ordering of the entries 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the map, (known as the insertion order,  access order)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69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TreeMap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Elements are 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sorted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based on their keys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282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604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Example: Using </a:t>
            </a:r>
            <a:r>
              <a:rPr lang="en-US" dirty="0" err="1"/>
              <a:t>HashMap</a:t>
            </a:r>
            <a:r>
              <a:rPr lang="en-US" dirty="0"/>
              <a:t> and </a:t>
            </a:r>
            <a:r>
              <a:rPr lang="en-US" dirty="0" err="1"/>
              <a:t>TreeMap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69" y="927548"/>
            <a:ext cx="5911670" cy="54412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61985" y="927548"/>
            <a:ext cx="3267546" cy="21236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entries in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{Lewis=29, Smith=30, Cook=29, Anderson=31}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entries in ascending order of key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{Anderson=31, Cook=29, Lewis=29, Smith=30}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age for Lewis is 29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entries in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LinkedHashMap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{Smith=30, Anderson=31, Cook=29, Lewis=29}</a:t>
            </a:r>
          </a:p>
        </p:txBody>
      </p:sp>
      <p:cxnSp>
        <p:nvCxnSpPr>
          <p:cNvPr id="8" name="Curved Connector 7"/>
          <p:cNvCxnSpPr/>
          <p:nvPr/>
        </p:nvCxnSpPr>
        <p:spPr>
          <a:xfrm rot="10800000" flipV="1">
            <a:off x="3154167" y="1458930"/>
            <a:ext cx="2407819" cy="14383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0800000" flipV="1">
            <a:off x="3071973" y="2085654"/>
            <a:ext cx="2490012" cy="15625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0800000" flipV="1">
            <a:off x="3524037" y="3037099"/>
            <a:ext cx="3986373" cy="27883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17001" y="4573344"/>
            <a:ext cx="2386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Lewis is the last element accessed. So it is printed the last one</a:t>
            </a:r>
          </a:p>
        </p:txBody>
      </p:sp>
    </p:spTree>
    <p:extLst>
      <p:ext uri="{BB962C8B-B14F-4D97-AF65-F5344CB8AC3E}">
        <p14:creationId xmlns:p14="http://schemas.microsoft.com/office/powerpoint/2010/main" val="31715991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C1F38D8-E098-41F7-A2F4-A5B5D22DC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107" y="1218429"/>
            <a:ext cx="5212080" cy="476077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0182" y="946863"/>
            <a:ext cx="2407865" cy="541336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uses a hash map to store a pair consisting of a character and its count. </a:t>
            </a:r>
          </a:p>
          <a:p>
            <a:pPr>
              <a:lnSpc>
                <a:spcPct val="120000"/>
              </a:lnSpc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character, check whether it is already a key in the map. </a:t>
            </a:r>
          </a:p>
          <a:p>
            <a:pPr marL="346075" lvl="1">
              <a:lnSpc>
                <a:spcPct val="120000"/>
              </a:lnSpc>
            </a:pPr>
            <a:r>
              <a:rPr lang="en-US" sz="1800" dirty="0"/>
              <a:t>If not, add the key and value 1 to the map. </a:t>
            </a:r>
          </a:p>
          <a:p>
            <a:pPr marL="346075" lvl="1">
              <a:lnSpc>
                <a:spcPct val="120000"/>
              </a:lnSpc>
            </a:pPr>
            <a:r>
              <a:rPr lang="en-US" sz="1800" dirty="0"/>
              <a:t>Otherwise, increase the value for the character (key) by 1 in the map. 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Case Study: </a:t>
            </a:r>
            <a:r>
              <a:rPr lang="en-US" sz="2000" dirty="0"/>
              <a:t>Counting the Occurrences of Characters in a Text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96567" y="1044092"/>
            <a:ext cx="854242" cy="501675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11</a:t>
            </a:r>
          </a:p>
          <a:p>
            <a:r>
              <a:rPr lang="pt-B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	1</a:t>
            </a:r>
          </a:p>
          <a:p>
            <a:r>
              <a:rPr lang="pt-B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	3</a:t>
            </a:r>
          </a:p>
          <a:p>
            <a:r>
              <a:rPr lang="pt-B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	4</a:t>
            </a:r>
          </a:p>
          <a:p>
            <a:r>
              <a:rPr lang="pt-B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	3</a:t>
            </a:r>
          </a:p>
          <a:p>
            <a:r>
              <a:rPr lang="pt-B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	6</a:t>
            </a:r>
          </a:p>
          <a:p>
            <a:r>
              <a:rPr lang="pt-B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	1</a:t>
            </a:r>
          </a:p>
          <a:p>
            <a:r>
              <a:rPr lang="pt-B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	3</a:t>
            </a:r>
          </a:p>
          <a:p>
            <a:r>
              <a:rPr lang="pt-B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	3</a:t>
            </a:r>
          </a:p>
          <a:p>
            <a:r>
              <a:rPr lang="pt-B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	1</a:t>
            </a:r>
          </a:p>
          <a:p>
            <a:r>
              <a:rPr lang="pt-B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	3</a:t>
            </a:r>
          </a:p>
          <a:p>
            <a:r>
              <a:rPr lang="pt-B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	1</a:t>
            </a:r>
          </a:p>
          <a:p>
            <a:r>
              <a:rPr lang="pt-B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	1</a:t>
            </a:r>
          </a:p>
          <a:p>
            <a:r>
              <a:rPr lang="pt-B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	3</a:t>
            </a:r>
          </a:p>
          <a:p>
            <a:r>
              <a:rPr lang="pt-B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	7</a:t>
            </a:r>
          </a:p>
          <a:p>
            <a:r>
              <a:rPr lang="pt-B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	1</a:t>
            </a:r>
          </a:p>
          <a:p>
            <a:r>
              <a:rPr lang="pt-B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	3</a:t>
            </a:r>
          </a:p>
          <a:p>
            <a:r>
              <a:rPr lang="pt-B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	1</a:t>
            </a:r>
          </a:p>
          <a:p>
            <a:r>
              <a:rPr lang="pt-B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	1</a:t>
            </a:r>
          </a:p>
          <a:p>
            <a:r>
              <a:rPr lang="pt-B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	4</a:t>
            </a:r>
            <a:endParaRPr lang="en-US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68451" y="1002178"/>
            <a:ext cx="854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175130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the printout of the following code: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Pop-Questions(3)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0257" y="1422732"/>
            <a:ext cx="71705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Map&lt;Integer, String&gt; map = new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LinkedHashMap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&lt;&gt;();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map.put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(123, "John Smith");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map.put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(111, "George Smith");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map.put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(123, "Steve Yao");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map.put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(222, "Steve Yao");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System.out.println("(1) " + map);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System.out.println("(2) " + new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&lt;Integer, String&gt;(map));</a:t>
            </a:r>
          </a:p>
        </p:txBody>
      </p:sp>
      <p:sp>
        <p:nvSpPr>
          <p:cNvPr id="9" name="Rectangle 8"/>
          <p:cNvSpPr/>
          <p:nvPr/>
        </p:nvSpPr>
        <p:spPr>
          <a:xfrm>
            <a:off x="1687787" y="4570452"/>
            <a:ext cx="5768426" cy="1600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{123=Steve Yao, 111=George Smith, 222=Steve Yao}</a:t>
            </a:r>
          </a:p>
          <a:p>
            <a:pPr>
              <a:lnSpc>
                <a:spcPct val="300000"/>
              </a:lnSpc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{111=George Smith, 123=Steve Yao, 222=Steve Yao} </a:t>
            </a:r>
          </a:p>
        </p:txBody>
      </p:sp>
    </p:spTree>
    <p:extLst>
      <p:ext uri="{BB962C8B-B14F-4D97-AF65-F5344CB8AC3E}">
        <p14:creationId xmlns:p14="http://schemas.microsoft.com/office/powerpoint/2010/main" val="270683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key benefit of generics is to enable errors to be detected at compile time rather than at runtime. </a:t>
            </a:r>
          </a:p>
          <a:p>
            <a:r>
              <a:rPr lang="en-US" sz="2000" dirty="0"/>
              <a:t>A generic class or method permits you to specify allowable types of objects that the class or method may work with. </a:t>
            </a:r>
          </a:p>
          <a:p>
            <a:r>
              <a:rPr lang="en-US" sz="2000" dirty="0"/>
              <a:t>If you attempt to use the class or method with an incompatible object, a compile error occurs.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Generics?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473117" y="3207449"/>
          <a:ext cx="7200164" cy="1540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Picture" r:id="rId4" imgW="5041900" imgH="1079500" progId="Word.Picture.8">
                  <p:embed/>
                </p:oleObj>
              </mc:Choice>
              <mc:Fallback>
                <p:oleObj name="Picture" r:id="rId4" imgW="5041900" imgH="1079500" progId="Word.Picture.8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117" y="3207449"/>
                        <a:ext cx="7200164" cy="15406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832193" y="5163696"/>
          <a:ext cx="6795569" cy="869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Picture" r:id="rId6" imgW="5171457" imgH="666401" progId="Word.Picture.8">
                  <p:embed/>
                </p:oleObj>
              </mc:Choice>
              <mc:Fallback>
                <p:oleObj name="Picture" r:id="rId6" imgW="5171457" imgH="666401" progId="Word.Picture.8">
                  <p:embed/>
                  <p:pic>
                    <p:nvPicPr>
                      <p:cNvPr id="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193" y="5163696"/>
                        <a:ext cx="6795569" cy="869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73117" y="4719219"/>
            <a:ext cx="16904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Runtime error</a:t>
            </a: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2109411" y="5074962"/>
            <a:ext cx="587542" cy="469734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952777" y="4792450"/>
            <a:ext cx="17507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Compile error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6467916" y="5119329"/>
            <a:ext cx="584637" cy="41308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3223308" y="6050691"/>
            <a:ext cx="2013338" cy="3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Improves reliability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7763" y="3190990"/>
            <a:ext cx="1388992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&lt;T&gt; represents a formal generic type, which can be replaced later with an actual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concrete type</a:t>
            </a:r>
          </a:p>
        </p:txBody>
      </p:sp>
    </p:spTree>
    <p:extLst>
      <p:ext uri="{BB962C8B-B14F-4D97-AF65-F5344CB8AC3E}">
        <p14:creationId xmlns:p14="http://schemas.microsoft.com/office/powerpoint/2010/main" val="329218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0182" y="4072685"/>
            <a:ext cx="8543637" cy="228754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Creating a list for strings:</a:t>
            </a:r>
          </a:p>
          <a:p>
            <a:pPr lvl="1">
              <a:spcBef>
                <a:spcPts val="600"/>
              </a:spcBef>
            </a:pPr>
            <a:r>
              <a:rPr lang="en-US" dirty="0" err="1"/>
              <a:t>ArrayList</a:t>
            </a:r>
            <a:r>
              <a:rPr lang="en-US" dirty="0"/>
              <a:t>&lt;String&gt; list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pPr>
              <a:spcBef>
                <a:spcPts val="600"/>
              </a:spcBef>
            </a:pPr>
            <a:r>
              <a:rPr lang="en-US" dirty="0"/>
              <a:t>You can now add only strings into the list</a:t>
            </a:r>
          </a:p>
          <a:p>
            <a:pPr lvl="1">
              <a:spcBef>
                <a:spcPts val="600"/>
              </a:spcBef>
            </a:pPr>
            <a:r>
              <a:rPr lang="en-US" dirty="0" err="1"/>
              <a:t>list.add</a:t>
            </a:r>
            <a:r>
              <a:rPr lang="en-US" dirty="0"/>
              <a:t>("Red");</a:t>
            </a:r>
          </a:p>
          <a:p>
            <a:pPr>
              <a:spcBef>
                <a:spcPts val="600"/>
              </a:spcBef>
            </a:pPr>
            <a:r>
              <a:rPr lang="en-US" dirty="0"/>
              <a:t>If you attempt to add a </a:t>
            </a:r>
            <a:r>
              <a:rPr lang="en-US" dirty="0" err="1"/>
              <a:t>nonstring</a:t>
            </a:r>
            <a:r>
              <a:rPr lang="en-US" dirty="0"/>
              <a:t>, a compile error will occur.</a:t>
            </a:r>
          </a:p>
          <a:p>
            <a:pPr lvl="1">
              <a:spcBef>
                <a:spcPts val="600"/>
              </a:spcBef>
            </a:pPr>
            <a:r>
              <a:rPr lang="en-US" dirty="0" err="1"/>
              <a:t>list.add</a:t>
            </a:r>
            <a:r>
              <a:rPr lang="en-US" dirty="0"/>
              <a:t>(new Integer(1));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en-US" dirty="0" err="1"/>
              <a:t>ArrayList</a:t>
            </a:r>
            <a:r>
              <a:rPr lang="en-US" dirty="0"/>
              <a:t> in JDK 1.5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69" y="1003184"/>
            <a:ext cx="6172117" cy="3069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539163" y="1439146"/>
            <a:ext cx="223622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types must be reference types.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cannot replace a generic type with a primitive type such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double, or char</a:t>
            </a:r>
          </a:p>
        </p:txBody>
      </p:sp>
    </p:spTree>
    <p:extLst>
      <p:ext uri="{BB962C8B-B14F-4D97-AF65-F5344CB8AC3E}">
        <p14:creationId xmlns:p14="http://schemas.microsoft.com/office/powerpoint/2010/main" val="258991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Casting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431758" y="3995172"/>
            <a:ext cx="6280484" cy="24182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/>
              <a:buNone/>
            </a:pPr>
            <a:r>
              <a:rPr lang="en-US" alt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&lt;Double&gt; list = new </a:t>
            </a:r>
            <a:r>
              <a:rPr lang="en-US" alt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&lt;&gt;();</a:t>
            </a:r>
          </a:p>
          <a:p>
            <a:pPr>
              <a:buFont typeface="Monotype Sorts"/>
              <a:buNone/>
            </a:pPr>
            <a:r>
              <a:rPr lang="en-US" alt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list.add</a:t>
            </a:r>
            <a:r>
              <a:rPr lang="en-US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(5.5); // 5.5 is automatically converted to new Double(5.5)</a:t>
            </a:r>
          </a:p>
          <a:p>
            <a:pPr>
              <a:buFont typeface="Monotype Sorts"/>
              <a:buNone/>
            </a:pPr>
            <a:r>
              <a:rPr lang="en-US" alt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list.add</a:t>
            </a:r>
            <a:r>
              <a:rPr lang="en-US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(3.0); // 3.0 is automatically converted to new Double(3.0)</a:t>
            </a:r>
          </a:p>
          <a:p>
            <a:pPr>
              <a:buFont typeface="Monotype Sorts"/>
              <a:buNone/>
            </a:pPr>
            <a:r>
              <a:rPr lang="en-US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alt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doubleObject</a:t>
            </a:r>
            <a:r>
              <a:rPr lang="en-US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list.get</a:t>
            </a:r>
            <a:r>
              <a:rPr lang="en-US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(0); // No casting is needed</a:t>
            </a:r>
          </a:p>
          <a:p>
            <a:pPr>
              <a:buFont typeface="Monotype Sorts"/>
              <a:buNone/>
            </a:pPr>
            <a:r>
              <a:rPr lang="en-US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d = </a:t>
            </a:r>
            <a:r>
              <a:rPr lang="en-US" alt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list.get</a:t>
            </a:r>
            <a:r>
              <a:rPr lang="en-US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(1); // Automatically converted to double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469" y="1027350"/>
            <a:ext cx="3533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 to JDK 1.5 casting is needed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431759" y="1516212"/>
            <a:ext cx="6280484" cy="19175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/>
              <a:buNone/>
            </a:pPr>
            <a:r>
              <a:rPr lang="en-US" alt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= new </a:t>
            </a:r>
            <a:r>
              <a:rPr lang="en-US" alt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buFont typeface="Monotype Sorts"/>
              <a:buNone/>
            </a:pPr>
            <a:r>
              <a:rPr lang="en-US" alt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list.add</a:t>
            </a:r>
            <a:r>
              <a:rPr lang="en-US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(5.5);</a:t>
            </a:r>
          </a:p>
          <a:p>
            <a:pPr>
              <a:buFont typeface="Monotype Sorts"/>
              <a:buNone/>
            </a:pPr>
            <a:r>
              <a:rPr lang="en-US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double d =  </a:t>
            </a:r>
            <a:r>
              <a:rPr lang="en-US" alt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list.get</a:t>
            </a:r>
            <a:r>
              <a:rPr lang="en-US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(1);  // compilation error</a:t>
            </a:r>
          </a:p>
          <a:p>
            <a:pPr>
              <a:buFont typeface="Monotype Sorts"/>
              <a:buNone/>
            </a:pPr>
            <a:r>
              <a:rPr lang="en-US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d = (double) </a:t>
            </a:r>
            <a:r>
              <a:rPr lang="en-US" alt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list.get</a:t>
            </a:r>
            <a:r>
              <a:rPr lang="en-US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(1);  // casting is necessary</a:t>
            </a:r>
          </a:p>
        </p:txBody>
      </p:sp>
      <p:sp>
        <p:nvSpPr>
          <p:cNvPr id="8" name="Rectangle 7"/>
          <p:cNvSpPr/>
          <p:nvPr/>
        </p:nvSpPr>
        <p:spPr>
          <a:xfrm>
            <a:off x="314469" y="3529805"/>
            <a:ext cx="3666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JDK 1.5 casting is not needed</a:t>
            </a:r>
          </a:p>
        </p:txBody>
      </p:sp>
    </p:spTree>
    <p:extLst>
      <p:ext uri="{BB962C8B-B14F-4D97-AF65-F5344CB8AC3E}">
        <p14:creationId xmlns:p14="http://schemas.microsoft.com/office/powerpoint/2010/main" val="1166722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Popup-Question(1)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53308"/>
          <a:stretch/>
        </p:blipFill>
        <p:spPr>
          <a:xfrm>
            <a:off x="948056" y="978065"/>
            <a:ext cx="7315200" cy="186790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ED65AD2-6265-4E8A-BE99-9E120B4EBA36}"/>
              </a:ext>
            </a:extLst>
          </p:cNvPr>
          <p:cNvSpPr/>
          <p:nvPr/>
        </p:nvSpPr>
        <p:spPr>
          <a:xfrm>
            <a:off x="1209993" y="2754044"/>
            <a:ext cx="67913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LcParenBoth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compile fine, </a:t>
            </a:r>
          </a:p>
          <a:p>
            <a:pPr marL="342900" indent="-342900">
              <a:buAutoNum type="alphaLcParenBoth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a compilation error on Line 3, because dates is declared as a list of Date objects. You cannot assign a string to the list.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C0DE80-056E-4428-883D-3E7BB1318E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639"/>
          <a:stretch/>
        </p:blipFill>
        <p:spPr>
          <a:xfrm>
            <a:off x="948056" y="3829246"/>
            <a:ext cx="7315200" cy="197468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4BB7FC-6996-458F-938F-50FF0C38E23B}"/>
              </a:ext>
            </a:extLst>
          </p:cNvPr>
          <p:cNvSpPr/>
          <p:nvPr/>
        </p:nvSpPr>
        <p:spPr>
          <a:xfrm>
            <a:off x="1614169" y="5733190"/>
            <a:ext cx="62915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Casting is needed in (a), but no casting is necessary in (b) with the generic type ArrayList&lt;Date&gt; .</a:t>
            </a:r>
          </a:p>
        </p:txBody>
      </p:sp>
    </p:spTree>
    <p:extLst>
      <p:ext uri="{BB962C8B-B14F-4D97-AF65-F5344CB8AC3E}">
        <p14:creationId xmlns:p14="http://schemas.microsoft.com/office/powerpoint/2010/main" val="281993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300182" y="5283010"/>
            <a:ext cx="5045949" cy="107721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generic class may have more than one parameter. In this case, place the parameters together inside the brackets, separated by commas—for example, &lt;E1, E2, E3&gt;</a:t>
            </a:r>
          </a:p>
          <a:p>
            <a:endParaRPr lang="en-US" sz="1600" b="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Defining Generic Classes and 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69" y="976211"/>
            <a:ext cx="5158481" cy="1755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662" y="1071415"/>
            <a:ext cx="3385158" cy="517943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80344" y="2731970"/>
            <a:ext cx="4919133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GenericStack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 stack1 = new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GenericStack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&lt;&gt;();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stack1.push("London");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stack1.push("Paris");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stack1.push("Berlin");</a:t>
            </a:r>
          </a:p>
        </p:txBody>
      </p:sp>
      <p:sp>
        <p:nvSpPr>
          <p:cNvPr id="8" name="Rectangle 7"/>
          <p:cNvSpPr/>
          <p:nvPr/>
        </p:nvSpPr>
        <p:spPr>
          <a:xfrm>
            <a:off x="380343" y="3952801"/>
            <a:ext cx="4919133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GenericStack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&lt;Integer&gt; stack2 = new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GenericStack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&lt;&gt;();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stack2.push(1); //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autoboxing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to new Integer(1)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stack2.push(2);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stack2.push(3);</a:t>
            </a:r>
          </a:p>
        </p:txBody>
      </p:sp>
    </p:spTree>
    <p:extLst>
      <p:ext uri="{BB962C8B-B14F-4D97-AF65-F5344CB8AC3E}">
        <p14:creationId xmlns:p14="http://schemas.microsoft.com/office/powerpoint/2010/main" val="106518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f9677ce1-080b-4051-a037-2610debe14cb" origin="userSelected">
  <element uid="id_classification_nonbusiness" value=""/>
</sisl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F35C4942EAED4B9A669BDCB1100ED7" ma:contentTypeVersion="7" ma:contentTypeDescription="Create a new document." ma:contentTypeScope="" ma:versionID="a0aef3e8174d5c14d666edb1b187d91d">
  <xsd:schema xmlns:xsd="http://www.w3.org/2001/XMLSchema" xmlns:xs="http://www.w3.org/2001/XMLSchema" xmlns:p="http://schemas.microsoft.com/office/2006/metadata/properties" xmlns:ns2="6e3f88ff-5199-493a-92f6-c01c5193736e" targetNamespace="http://schemas.microsoft.com/office/2006/metadata/properties" ma:root="true" ma:fieldsID="452a94b55ba987e8b5d897a5a5a9c6d7" ns2:_="">
    <xsd:import namespace="6e3f88ff-5199-493a-92f6-c01c519373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3f88ff-5199-493a-92f6-c01c519373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2A8466-39BE-4C37-BE5E-916BDB4890C7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619EB2C9-B904-48A6-8DE6-2E84F0AEE06E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elements/1.1/"/>
    <ds:schemaRef ds:uri="c1a38adb-36f3-4044-a176-95765f5dfdc3"/>
    <ds:schemaRef ds:uri="http://schemas.microsoft.com/office/infopath/2007/PartnerControls"/>
    <ds:schemaRef ds:uri="6e3f81ab-dbb3-46fb-860b-2fe5270236e8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4B4875E-8D3D-483D-8A71-28E561325AF6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A0B6CED-3ABF-4A25-8B55-1D583F7C80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3f88ff-5199-493a-92f6-c01c519373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6521</TotalTime>
  <Words>3666</Words>
  <Application>Microsoft Office PowerPoint</Application>
  <PresentationFormat>On-screen Show (4:3)</PresentationFormat>
  <Paragraphs>498</Paragraphs>
  <Slides>48</Slides>
  <Notes>48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Calibri</vt:lpstr>
      <vt:lpstr>Garamond</vt:lpstr>
      <vt:lpstr>Monotype Sorts</vt:lpstr>
      <vt:lpstr>Symbol</vt:lpstr>
      <vt:lpstr>Tahoma</vt:lpstr>
      <vt:lpstr>Times New Roman</vt:lpstr>
      <vt:lpstr>Office Theme</vt:lpstr>
      <vt:lpstr>Picture</vt:lpstr>
      <vt:lpstr>Module 11: Generics, Lists, Sets and Maps</vt:lpstr>
      <vt:lpstr>Generics</vt:lpstr>
      <vt:lpstr>Objectives</vt:lpstr>
      <vt:lpstr>Introduction</vt:lpstr>
      <vt:lpstr>Why Generics? </vt:lpstr>
      <vt:lpstr>Generic ArrayList in JDK 1.5</vt:lpstr>
      <vt:lpstr>Casting</vt:lpstr>
      <vt:lpstr>Popup-Question(1)</vt:lpstr>
      <vt:lpstr>Defining Generic Classes and Interfaces</vt:lpstr>
      <vt:lpstr>Generic Methods</vt:lpstr>
      <vt:lpstr>Raw Types and Backward Compatibility</vt:lpstr>
      <vt:lpstr>Bounded Generic Type</vt:lpstr>
      <vt:lpstr>Restrictions on Generics </vt:lpstr>
      <vt:lpstr>Lists</vt:lpstr>
      <vt:lpstr>Objectives</vt:lpstr>
      <vt:lpstr>Java Collection Framework hierarchy</vt:lpstr>
      <vt:lpstr>Java Collection Framework hierarchy</vt:lpstr>
      <vt:lpstr>The Collection Interface</vt:lpstr>
      <vt:lpstr>java.util.ArrayList</vt:lpstr>
      <vt:lpstr>The List Interface</vt:lpstr>
      <vt:lpstr>ArrayList Operations</vt:lpstr>
      <vt:lpstr>Example(1/2)</vt:lpstr>
      <vt:lpstr>Example(2/2)</vt:lpstr>
      <vt:lpstr>Using the forEach Method</vt:lpstr>
      <vt:lpstr>Popup-Questions(1)</vt:lpstr>
      <vt:lpstr>Popup-Questions(2)</vt:lpstr>
      <vt:lpstr>java.util.LinkedList</vt:lpstr>
      <vt:lpstr>Example: Using ArrayList and LinkedList</vt:lpstr>
      <vt:lpstr>ArrayList and LinkedList</vt:lpstr>
      <vt:lpstr>The Collections class </vt:lpstr>
      <vt:lpstr>Sets and Maps</vt:lpstr>
      <vt:lpstr>Objectives</vt:lpstr>
      <vt:lpstr>Review of Java Collection Framework hierarchy</vt:lpstr>
      <vt:lpstr>The Set Interface</vt:lpstr>
      <vt:lpstr>Concrete Set Classes</vt:lpstr>
      <vt:lpstr>Example: Using HashSet</vt:lpstr>
      <vt:lpstr>The LinkedHashSet Class</vt:lpstr>
      <vt:lpstr>The TreeSet Class</vt:lpstr>
      <vt:lpstr>Example: Using Comparator to Sort Elements in a Set</vt:lpstr>
      <vt:lpstr>Example: Using Comparable to Sort Elements in a Set</vt:lpstr>
      <vt:lpstr>Pop-Questions(1)</vt:lpstr>
      <vt:lpstr>Pop-Questions(2)</vt:lpstr>
      <vt:lpstr>The Map Interface</vt:lpstr>
      <vt:lpstr>Map Interface and Class Hierarchy</vt:lpstr>
      <vt:lpstr>Concrete Map Classes</vt:lpstr>
      <vt:lpstr>Example: Using HashMap and TreeMap</vt:lpstr>
      <vt:lpstr>Case Study: Counting the Occurrences of Characters in a Text</vt:lpstr>
      <vt:lpstr>Pop-Questions(3)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Rashad Ahmed Othman</dc:creator>
  <cp:lastModifiedBy>Rashad othman</cp:lastModifiedBy>
  <cp:revision>1311</cp:revision>
  <cp:lastPrinted>2021-01-13T15:05:11Z</cp:lastPrinted>
  <dcterms:created xsi:type="dcterms:W3CDTF">2020-12-20T14:03:41Z</dcterms:created>
  <dcterms:modified xsi:type="dcterms:W3CDTF">2023-04-13T12:42:42Z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068eb2a1-2abe-4d4e-806f-f12576bcfc8d</vt:lpwstr>
  </property>
  <property fmtid="{D5CDD505-2E9C-101B-9397-08002B2CF9AE}" pid="3" name="bjClsUserRVM">
    <vt:lpwstr>[]</vt:lpwstr>
  </property>
  <property fmtid="{D5CDD505-2E9C-101B-9397-08002B2CF9AE}" pid="4" name="bjSaver">
    <vt:lpwstr>fu0dv9rnluInsNnD9ZD5YBRjU2JporR1</vt:lpwstr>
  </property>
  <property fmtid="{D5CDD505-2E9C-101B-9397-08002B2CF9AE}" pid="5" name="bjDocumentLabelXML">
    <vt:lpwstr>&lt;?xml version="1.0" encoding="us-ascii"?&gt;&lt;sisl xmlns:xsd="http://www.w3.org/2001/XMLSchema" xmlns:xsi="http://www.w3.org/2001/XMLSchema-instance" sislVersion="0" policy="f9677ce1-080b-4051-a037-2610debe14cb" origin="userSelected" xmlns="http://www.boldonj</vt:lpwstr>
  </property>
  <property fmtid="{D5CDD505-2E9C-101B-9397-08002B2CF9AE}" pid="6" name="bjDocumentLabelXML-0">
    <vt:lpwstr>ames.com/2008/01/sie/internal/label"&gt;&lt;element uid="id_classification_nonbusiness" value="" /&gt;&lt;/sisl&gt;</vt:lpwstr>
  </property>
  <property fmtid="{D5CDD505-2E9C-101B-9397-08002B2CF9AE}" pid="7" name="bjDocumentSecurityLabel">
    <vt:lpwstr>Public</vt:lpwstr>
  </property>
  <property fmtid="{D5CDD505-2E9C-101B-9397-08002B2CF9AE}" pid="8" name="ContentTypeId">
    <vt:lpwstr>0x0101008AF35C4942EAED4B9A669BDCB1100ED7</vt:lpwstr>
  </property>
</Properties>
</file>