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454" r:id="rId6"/>
    <p:sldId id="407" r:id="rId7"/>
    <p:sldId id="423" r:id="rId8"/>
    <p:sldId id="461" r:id="rId9"/>
    <p:sldId id="487" r:id="rId10"/>
    <p:sldId id="464" r:id="rId11"/>
    <p:sldId id="462" r:id="rId12"/>
    <p:sldId id="465" r:id="rId13"/>
    <p:sldId id="513" r:id="rId14"/>
    <p:sldId id="493" r:id="rId15"/>
    <p:sldId id="495" r:id="rId16"/>
    <p:sldId id="510" r:id="rId17"/>
    <p:sldId id="49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B451"/>
    <a:srgbClr val="43AFC0"/>
    <a:srgbClr val="FFC30D"/>
    <a:srgbClr val="3A91CE"/>
    <a:srgbClr val="66CDF5"/>
    <a:srgbClr val="DEEBF7"/>
    <a:srgbClr val="D4EFFD"/>
    <a:srgbClr val="59B8DB"/>
    <a:srgbClr val="4472C4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2539" autoAdjust="0"/>
  </p:normalViewPr>
  <p:slideViewPr>
    <p:cSldViewPr snapToGrid="0">
      <p:cViewPr varScale="1">
        <p:scale>
          <a:sx n="59" d="100"/>
          <a:sy n="59" d="100"/>
        </p:scale>
        <p:origin x="1428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hya Mohammad Garout" userId="48478b39-db74-4b02-9727-4fe8f71c1945" providerId="ADAL" clId="{BA4057FE-11BD-4DDE-8232-C89E08A5E257}"/>
    <pc:docChg chg="modMainMaster">
      <pc:chgData name="Yahya Mohammad Garout" userId="48478b39-db74-4b02-9727-4fe8f71c1945" providerId="ADAL" clId="{BA4057FE-11BD-4DDE-8232-C89E08A5E257}" dt="2023-03-12T04:48:04.525" v="1" actId="20577"/>
      <pc:docMkLst>
        <pc:docMk/>
      </pc:docMkLst>
      <pc:sldMasterChg chg="modSldLayout">
        <pc:chgData name="Yahya Mohammad Garout" userId="48478b39-db74-4b02-9727-4fe8f71c1945" providerId="ADAL" clId="{BA4057FE-11BD-4DDE-8232-C89E08A5E257}" dt="2023-03-12T04:48:04.525" v="1" actId="20577"/>
        <pc:sldMasterMkLst>
          <pc:docMk/>
          <pc:sldMasterMk cId="2412370999" sldId="2147483660"/>
        </pc:sldMasterMkLst>
        <pc:sldLayoutChg chg="modSp mod">
          <pc:chgData name="Yahya Mohammad Garout" userId="48478b39-db74-4b02-9727-4fe8f71c1945" providerId="ADAL" clId="{BA4057FE-11BD-4DDE-8232-C89E08A5E257}" dt="2023-03-12T04:48:04.525" v="1" actId="20577"/>
          <pc:sldLayoutMkLst>
            <pc:docMk/>
            <pc:sldMasterMk cId="2412370999" sldId="2147483660"/>
            <pc:sldLayoutMk cId="515385759" sldId="2147483662"/>
          </pc:sldLayoutMkLst>
          <pc:spChg chg="mod">
            <ac:chgData name="Yahya Mohammad Garout" userId="48478b39-db74-4b02-9727-4fe8f71c1945" providerId="ADAL" clId="{BA4057FE-11BD-4DDE-8232-C89E08A5E257}" dt="2023-03-12T04:48:04.525" v="1" actId="20577"/>
            <ac:spMkLst>
              <pc:docMk/>
              <pc:sldMasterMk cId="2412370999" sldId="2147483660"/>
              <pc:sldLayoutMk cId="515385759" sldId="2147483662"/>
              <ac:spMk id="17" creationId="{00000000-0000-0000-0000-000000000000}"/>
            </ac:spMkLst>
          </pc:sp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E9ECB-DCDB-49F0-A37A-9662C67BB324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44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D6DB9-22E3-44DB-937B-E0968F646ED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E6E4C-9EFA-43D4-A466-27E605DE3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88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067144"/>
            <a:ext cx="7772400" cy="660255"/>
          </a:xfrm>
          <a:noFill/>
        </p:spPr>
        <p:txBody>
          <a:bodyPr anchor="b"/>
          <a:lstStyle>
            <a:lvl1pPr algn="l">
              <a:defRPr sz="2800" b="1">
                <a:solidFill>
                  <a:srgbClr val="56A67B"/>
                </a:solidFill>
              </a:defRPr>
            </a:lvl1pPr>
          </a:lstStyle>
          <a:p>
            <a:r>
              <a:rPr lang="en-US" dirty="0"/>
              <a:t>Chapter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1320583"/>
            <a:ext cx="788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Garamond" panose="02020404030301010803" pitchFamily="18" charset="0"/>
              </a:rPr>
              <a:t>ICS108 Object-Oriented Programming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85800" y="2909455"/>
            <a:ext cx="78295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76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1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76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5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182" y="941454"/>
            <a:ext cx="8543637" cy="5418776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buClr>
                <a:srgbClr val="1A864B"/>
              </a:buClr>
              <a:defRPr sz="2400" b="1">
                <a:latin typeface="Garamond" panose="02020404030301010803" pitchFamily="18" charset="0"/>
              </a:defRPr>
            </a:lvl1pPr>
            <a:lvl2pPr>
              <a:buClr>
                <a:srgbClr val="1A864B"/>
              </a:buClr>
              <a:defRPr sz="2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1A864B"/>
              </a:buClr>
              <a:defRPr sz="2000"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rgbClr val="1A864B"/>
              </a:buClr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rgbClr val="1A864B"/>
              </a:buClr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14469" y="221673"/>
            <a:ext cx="8515062" cy="566088"/>
          </a:xfrm>
          <a:solidFill>
            <a:srgbClr val="F1F7F4"/>
          </a:solidFill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Chapter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00182" y="888491"/>
            <a:ext cx="854363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1874602" y="6460960"/>
            <a:ext cx="5486400" cy="338554"/>
          </a:xfrm>
          <a:prstGeom prst="rect">
            <a:avLst/>
          </a:prstGeom>
          <a:solidFill>
            <a:srgbClr val="F1F7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</a:rPr>
              <a:t>ICS108 Object-Oriented Programming:</a:t>
            </a:r>
            <a:r>
              <a:rPr lang="en-US" sz="1600" baseline="0" dirty="0">
                <a:latin typeface="Garamond" panose="02020404030301010803" pitchFamily="18" charset="0"/>
              </a:rPr>
              <a:t> Chapter 07, 23</a:t>
            </a:r>
            <a:r>
              <a:rPr lang="en-US" sz="1600" dirty="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9233" y="6460960"/>
            <a:ext cx="1830388" cy="338554"/>
          </a:xfrm>
          <a:prstGeom prst="rect">
            <a:avLst/>
          </a:prstGeom>
          <a:solidFill>
            <a:srgbClr val="F1F7F4"/>
          </a:solidFill>
        </p:spPr>
        <p:txBody>
          <a:bodyPr wrap="square" rtlCol="0">
            <a:spAutoFit/>
          </a:bodyPr>
          <a:lstStyle/>
          <a:p>
            <a:r>
              <a:rPr lang="en-US" sz="1600" baseline="0" dirty="0">
                <a:latin typeface="Garamond" panose="02020404030301010803" pitchFamily="18" charset="0"/>
              </a:rPr>
              <a:t>Module 12</a:t>
            </a: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7394576" y="6460960"/>
            <a:ext cx="1737360" cy="338328"/>
          </a:xfrm>
          <a:solidFill>
            <a:srgbClr val="F1F7F4"/>
          </a:solidFill>
        </p:spPr>
        <p:txBody>
          <a:bodyPr/>
          <a:lstStyle>
            <a:lvl1pPr algn="ctr">
              <a:defRPr sz="1600">
                <a:latin typeface="Garamond" panose="02020404030301010803" pitchFamily="18" charset="0"/>
              </a:defRPr>
            </a:lvl1pPr>
          </a:lstStyle>
          <a:p>
            <a:fld id="{99AE015D-4E99-42B8-B1B4-4F7FEE987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8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067144"/>
            <a:ext cx="7772400" cy="660255"/>
          </a:xfrm>
          <a:noFill/>
        </p:spPr>
        <p:txBody>
          <a:bodyPr anchor="b"/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Chapter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85800" y="2909455"/>
            <a:ext cx="78295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6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0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9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1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1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3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3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3563"/>
            <a:ext cx="9144000" cy="6231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927" y="877455"/>
            <a:ext cx="8543637" cy="529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7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example.pearsoncmg.com/dsanimation/SelectionSortNew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hyperlink" Target="https://liveexample.pearsoncmg.com/dsanimation/BubbleSortNeweBook.html" TargetMode="Externa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iveexample.pearsoncmg.com/dsanimation/LinearSearcheBook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example.pearsoncmg.com/dsanimation/BinarySearcheBook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12: Searching and Sorting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147647" y="4691998"/>
            <a:ext cx="2686272" cy="66025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Chapter</a:t>
            </a:r>
            <a:r>
              <a:rPr lang="en-US" baseline="0" dirty="0"/>
              <a:t> 7, 18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09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0183" y="1071415"/>
            <a:ext cx="3438786" cy="517943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</a:t>
            </a:r>
            <a:r>
              <a:rPr lang="en-US" b="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 is equal to the middle element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search ends with a match.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</a:t>
            </a:r>
            <a:r>
              <a:rPr lang="en-US" b="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 is less than the middle element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recursively search the key in the first half of the array.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3: If </a:t>
            </a:r>
            <a:r>
              <a:rPr lang="en-US" b="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 is greater than the middle element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recursively search the key in the second half of the array.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 Binary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C523E-9047-4C24-85C9-56F527BE6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812" y="963581"/>
            <a:ext cx="4937760" cy="53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39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 is a common task in computer programming.</a:t>
            </a:r>
          </a:p>
          <a:p>
            <a:r>
              <a:rPr lang="en-US" dirty="0"/>
              <a:t>There are three reasons for studying sorting algorithms. </a:t>
            </a:r>
          </a:p>
          <a:p>
            <a:pPr lvl="1"/>
            <a:r>
              <a:rPr lang="en-US" dirty="0"/>
              <a:t>They illustrate many creative approaches to problem solving.</a:t>
            </a:r>
          </a:p>
          <a:p>
            <a:pPr lvl="1"/>
            <a:r>
              <a:rPr lang="en-US" dirty="0"/>
              <a:t>Can be applied to solve other problems. </a:t>
            </a:r>
          </a:p>
          <a:p>
            <a:pPr lvl="1"/>
            <a:r>
              <a:rPr lang="en-US" dirty="0"/>
              <a:t>A good for practicing fundamental programming techniques using selection statements, loops, methods, and arrays. </a:t>
            </a:r>
          </a:p>
          <a:p>
            <a:pPr lvl="1"/>
            <a:r>
              <a:rPr lang="en-US" dirty="0"/>
              <a:t>Excellent examples to demonstrate algorithm performance. </a:t>
            </a:r>
          </a:p>
          <a:p>
            <a:r>
              <a:rPr lang="en-US" dirty="0"/>
              <a:t>The data to be sorted might be integers, doubles, characters, or objects.</a:t>
            </a:r>
          </a:p>
          <a:p>
            <a:r>
              <a:rPr lang="en-US" dirty="0"/>
              <a:t>Data are stored in an array.</a:t>
            </a:r>
          </a:p>
          <a:p>
            <a:r>
              <a:rPr lang="en-US" altLang="en-US" dirty="0"/>
              <a:t>Data are sorted in ascending order.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87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4468" y="970762"/>
            <a:ext cx="4533023" cy="2088962"/>
          </a:xfrm>
        </p:spPr>
        <p:txBody>
          <a:bodyPr>
            <a:normAutofit/>
          </a:bodyPr>
          <a:lstStyle/>
          <a:p>
            <a:pPr algn="just"/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Finds the smallest number in the list and places it first. </a:t>
            </a:r>
          </a:p>
          <a:p>
            <a:pPr algn="just"/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then finds the smallest number remaining and places it second, and so on until the list contains only a single number. </a:t>
            </a:r>
            <a:endParaRPr lang="ar-SA" sz="2000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13"/>
          <a:stretch/>
        </p:blipFill>
        <p:spPr bwMode="auto">
          <a:xfrm>
            <a:off x="5011615" y="970762"/>
            <a:ext cx="3817916" cy="4633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AutoShape 19">
            <a:hlinkClick r:id="rId3" highlightClick="1"/>
          </p:cNvPr>
          <p:cNvSpPr>
            <a:spLocks noChangeArrowheads="1"/>
          </p:cNvSpPr>
          <p:nvPr/>
        </p:nvSpPr>
        <p:spPr bwMode="auto">
          <a:xfrm>
            <a:off x="8361218" y="5732043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9972" b="5301"/>
          <a:stretch/>
        </p:blipFill>
        <p:spPr>
          <a:xfrm>
            <a:off x="397601" y="2901462"/>
            <a:ext cx="4889506" cy="32062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402682" y="6015301"/>
            <a:ext cx="1860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SelectionSort.java</a:t>
            </a:r>
          </a:p>
        </p:txBody>
      </p:sp>
    </p:spTree>
    <p:extLst>
      <p:ext uri="{BB962C8B-B14F-4D97-AF65-F5344CB8AC3E}">
        <p14:creationId xmlns:p14="http://schemas.microsoft.com/office/powerpoint/2010/main" val="1590541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87879" y="1071415"/>
            <a:ext cx="3555940" cy="5179436"/>
          </a:xfrm>
        </p:spPr>
        <p:txBody>
          <a:bodyPr>
            <a:normAutofit/>
          </a:bodyPr>
          <a:lstStyle/>
          <a:p>
            <a:r>
              <a:rPr lang="en-US" dirty="0"/>
              <a:t>Recall that selection sort finds the smallest element in the list and swaps it with the first element. </a:t>
            </a:r>
          </a:p>
          <a:p>
            <a:r>
              <a:rPr lang="en-US" dirty="0"/>
              <a:t>It then finds the smallest element remaining and swaps it with the first element in the remaining list and so on until the remaining list contains only a single element. 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 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5A666E-15FB-422A-B8E5-FEC03E517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78"/>
          <a:stretch/>
        </p:blipFill>
        <p:spPr>
          <a:xfrm>
            <a:off x="314469" y="1071415"/>
            <a:ext cx="4864021" cy="516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13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306" y="3221069"/>
            <a:ext cx="4946200" cy="3193789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6736" y="3281157"/>
            <a:ext cx="3280281" cy="3049057"/>
          </a:xfrm>
        </p:spPr>
        <p:txBody>
          <a:bodyPr>
            <a:normAutofit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bubble sort sorts the array in multiple passes.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pass successively swaps the neighboring elements if the elements are not in order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/>
          </p:nvPr>
        </p:nvGraphicFramePr>
        <p:xfrm>
          <a:off x="800039" y="801276"/>
          <a:ext cx="7885823" cy="2419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icture" r:id="rId4" imgW="4599302" imgH="1407292" progId="Word.Picture.8">
                  <p:embed/>
                </p:oleObj>
              </mc:Choice>
              <mc:Fallback>
                <p:oleObj name="Picture" r:id="rId4" imgW="4599302" imgH="1407292" progId="Word.Picture.8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039" y="801276"/>
                        <a:ext cx="7885823" cy="24197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19">
            <a:hlinkClick r:id="rId6" highlightClick="1"/>
          </p:cNvPr>
          <p:cNvSpPr>
            <a:spLocks noChangeArrowheads="1"/>
          </p:cNvSpPr>
          <p:nvPr/>
        </p:nvSpPr>
        <p:spPr bwMode="auto">
          <a:xfrm>
            <a:off x="8375506" y="5783967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6484212" y="6041263"/>
            <a:ext cx="17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BubbleSort.java</a:t>
            </a:r>
          </a:p>
        </p:txBody>
      </p:sp>
    </p:spTree>
    <p:extLst>
      <p:ext uri="{BB962C8B-B14F-4D97-AF65-F5344CB8AC3E}">
        <p14:creationId xmlns:p14="http://schemas.microsoft.com/office/powerpoint/2010/main" val="218974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note that information in this lecture is mainly taken from: </a:t>
            </a:r>
          </a:p>
          <a:p>
            <a:pPr lvl="1"/>
            <a:r>
              <a:rPr lang="en-US" dirty="0"/>
              <a:t>Liang, Y. Daniel - Introduction to Java programming and data structures, comprehensive version (2019, Pearson).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Declaration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7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search</a:t>
            </a:r>
            <a:r>
              <a:rPr lang="en-US" dirty="0"/>
              <a:t> elements using the linear or binary </a:t>
            </a:r>
            <a:r>
              <a:rPr lang="en-US" sz="2500" dirty="0"/>
              <a:t>search</a:t>
            </a:r>
            <a:r>
              <a:rPr lang="en-US" dirty="0"/>
              <a:t> algorithm (§7.10).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sort</a:t>
            </a:r>
            <a:r>
              <a:rPr lang="en-US" dirty="0"/>
              <a:t> an array using different approaches (§7.11).</a:t>
            </a:r>
          </a:p>
          <a:p>
            <a:r>
              <a:rPr lang="en-US" dirty="0"/>
              <a:t>To use the methods in the </a:t>
            </a:r>
            <a:r>
              <a:rPr lang="en-US" dirty="0" err="1">
                <a:solidFill>
                  <a:srgbClr val="FF0000"/>
                </a:solidFill>
              </a:rPr>
              <a:t>java.util.Arrays</a:t>
            </a:r>
            <a:r>
              <a:rPr lang="en-US" dirty="0"/>
              <a:t> class (§7.12).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9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looking for a specific element in an array.</a:t>
            </a:r>
          </a:p>
          <a:p>
            <a:pPr lvl="1"/>
            <a:r>
              <a:rPr lang="en-US" dirty="0"/>
              <a:t>discovering whether a certain value is included in a array.</a:t>
            </a:r>
          </a:p>
          <a:p>
            <a:r>
              <a:rPr lang="en-US" dirty="0"/>
              <a:t>The Linear Search Approach: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Compares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key</a:t>
            </a:r>
            <a:r>
              <a:rPr lang="en-US" dirty="0"/>
              <a:t> sequentially with </a:t>
            </a:r>
            <a:r>
              <a:rPr lang="en-US" dirty="0">
                <a:solidFill>
                  <a:srgbClr val="FF0000"/>
                </a:solidFill>
              </a:rPr>
              <a:t>each element </a:t>
            </a:r>
            <a:r>
              <a:rPr lang="en-US" dirty="0"/>
              <a:t>in the array. 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FF0000"/>
                </a:solidFill>
              </a:rPr>
              <a:t>continues</a:t>
            </a:r>
            <a:r>
              <a:rPr lang="en-US" dirty="0"/>
              <a:t> to do so until the </a:t>
            </a:r>
            <a:r>
              <a:rPr lang="en-US" dirty="0">
                <a:solidFill>
                  <a:srgbClr val="FF0000"/>
                </a:solidFill>
              </a:rPr>
              <a:t>key matches an element </a:t>
            </a:r>
            <a:r>
              <a:rPr lang="en-US" dirty="0"/>
              <a:t>in the array, or </a:t>
            </a:r>
            <a:r>
              <a:rPr lang="en-US" dirty="0">
                <a:solidFill>
                  <a:srgbClr val="FF0000"/>
                </a:solidFill>
              </a:rPr>
              <a:t>the array is exhausted </a:t>
            </a:r>
            <a:r>
              <a:rPr lang="en-US" dirty="0"/>
              <a:t>without a match being found. </a:t>
            </a:r>
          </a:p>
          <a:p>
            <a:pPr lvl="1"/>
            <a:r>
              <a:rPr lang="en-US" dirty="0"/>
              <a:t>If a </a:t>
            </a:r>
            <a:r>
              <a:rPr lang="en-US" dirty="0">
                <a:solidFill>
                  <a:schemeClr val="accent5"/>
                </a:solidFill>
              </a:rPr>
              <a:t>match is made</a:t>
            </a:r>
            <a:r>
              <a:rPr lang="en-US" dirty="0"/>
              <a:t>, the linear search </a:t>
            </a:r>
            <a:r>
              <a:rPr lang="en-US" dirty="0">
                <a:solidFill>
                  <a:schemeClr val="accent5"/>
                </a:solidFill>
              </a:rPr>
              <a:t>returns the index of the element</a:t>
            </a:r>
            <a:r>
              <a:rPr lang="en-US" dirty="0"/>
              <a:t> in the array that matches the key. 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chemeClr val="accent5"/>
                </a:solidFill>
              </a:rPr>
              <a:t>no match </a:t>
            </a:r>
            <a:r>
              <a:rPr lang="en-US" dirty="0"/>
              <a:t>is found, the search </a:t>
            </a:r>
            <a:r>
              <a:rPr lang="en-US" dirty="0">
                <a:solidFill>
                  <a:schemeClr val="accent5"/>
                </a:solidFill>
              </a:rPr>
              <a:t>returns -1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Searching Arrays: </a:t>
            </a:r>
            <a:r>
              <a:rPr lang="en-US" sz="2400" dirty="0"/>
              <a:t>The Linear Search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052" y="4664818"/>
            <a:ext cx="6408420" cy="15275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898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Searching Arrays: </a:t>
            </a:r>
            <a:r>
              <a:rPr lang="en-US" sz="2400" dirty="0"/>
              <a:t>The Linear Search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95989"/>
              </p:ext>
            </p:extLst>
          </p:nvPr>
        </p:nvGraphicFramePr>
        <p:xfrm>
          <a:off x="2947353" y="2382126"/>
          <a:ext cx="4267200" cy="51760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T="45441" marB="45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T="45441" marB="45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T="45441" marB="45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T="45441" marB="45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T="45441" marB="45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T="45441" marB="45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T="45441" marB="45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T="45441" marB="45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507852"/>
              </p:ext>
            </p:extLst>
          </p:nvPr>
        </p:nvGraphicFramePr>
        <p:xfrm>
          <a:off x="2947353" y="3025458"/>
          <a:ext cx="4267200" cy="533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054157"/>
              </p:ext>
            </p:extLst>
          </p:nvPr>
        </p:nvGraphicFramePr>
        <p:xfrm>
          <a:off x="2947353" y="3673158"/>
          <a:ext cx="4267200" cy="533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901221"/>
              </p:ext>
            </p:extLst>
          </p:nvPr>
        </p:nvGraphicFramePr>
        <p:xfrm>
          <a:off x="2947353" y="5018088"/>
          <a:ext cx="4267200" cy="533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95360"/>
              </p:ext>
            </p:extLst>
          </p:nvPr>
        </p:nvGraphicFramePr>
        <p:xfrm>
          <a:off x="2947353" y="5696268"/>
          <a:ext cx="4267200" cy="533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90012"/>
              </p:ext>
            </p:extLst>
          </p:nvPr>
        </p:nvGraphicFramePr>
        <p:xfrm>
          <a:off x="2947353" y="4339908"/>
          <a:ext cx="4267200" cy="533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123"/>
          <p:cNvSpPr>
            <a:spLocks noChangeArrowheads="1"/>
          </p:cNvSpPr>
          <p:nvPr/>
        </p:nvSpPr>
        <p:spPr bwMode="auto">
          <a:xfrm>
            <a:off x="1880553" y="2366328"/>
            <a:ext cx="5334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 dirty="0">
                <a:latin typeface="Arial" pitchFamily="34" charset="0"/>
              </a:rPr>
              <a:t>3</a:t>
            </a:r>
          </a:p>
        </p:txBody>
      </p:sp>
      <p:sp>
        <p:nvSpPr>
          <p:cNvPr id="12" name="Rectangle 124"/>
          <p:cNvSpPr>
            <a:spLocks noChangeArrowheads="1"/>
          </p:cNvSpPr>
          <p:nvPr/>
        </p:nvSpPr>
        <p:spPr bwMode="auto">
          <a:xfrm>
            <a:off x="1880553" y="3025458"/>
            <a:ext cx="5334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>
                <a:latin typeface="Arial" pitchFamily="34" charset="0"/>
              </a:rPr>
              <a:t>3</a:t>
            </a:r>
          </a:p>
        </p:txBody>
      </p:sp>
      <p:sp>
        <p:nvSpPr>
          <p:cNvPr id="13" name="Rectangle 125"/>
          <p:cNvSpPr>
            <a:spLocks noChangeArrowheads="1"/>
          </p:cNvSpPr>
          <p:nvPr/>
        </p:nvSpPr>
        <p:spPr bwMode="auto">
          <a:xfrm>
            <a:off x="1880553" y="3673158"/>
            <a:ext cx="5334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>
                <a:latin typeface="Arial" pitchFamily="34" charset="0"/>
              </a:rPr>
              <a:t>3</a:t>
            </a:r>
          </a:p>
        </p:txBody>
      </p:sp>
      <p:sp>
        <p:nvSpPr>
          <p:cNvPr id="14" name="Rectangle 126"/>
          <p:cNvSpPr>
            <a:spLocks noChangeArrowheads="1"/>
          </p:cNvSpPr>
          <p:nvPr/>
        </p:nvSpPr>
        <p:spPr bwMode="auto">
          <a:xfrm>
            <a:off x="1880553" y="4339908"/>
            <a:ext cx="5334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>
                <a:latin typeface="Arial" pitchFamily="34" charset="0"/>
              </a:rPr>
              <a:t>3</a:t>
            </a:r>
          </a:p>
        </p:txBody>
      </p:sp>
      <p:sp>
        <p:nvSpPr>
          <p:cNvPr id="15" name="Rectangle 127"/>
          <p:cNvSpPr>
            <a:spLocks noChangeArrowheads="1"/>
          </p:cNvSpPr>
          <p:nvPr/>
        </p:nvSpPr>
        <p:spPr bwMode="auto">
          <a:xfrm>
            <a:off x="1880553" y="5018088"/>
            <a:ext cx="5334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 dirty="0">
                <a:latin typeface="Arial" pitchFamily="34" charset="0"/>
              </a:rPr>
              <a:t>3</a:t>
            </a:r>
          </a:p>
        </p:txBody>
      </p:sp>
      <p:sp>
        <p:nvSpPr>
          <p:cNvPr id="16" name="Rectangle 128"/>
          <p:cNvSpPr>
            <a:spLocks noChangeArrowheads="1"/>
          </p:cNvSpPr>
          <p:nvPr/>
        </p:nvSpPr>
        <p:spPr bwMode="auto">
          <a:xfrm>
            <a:off x="1880553" y="5696268"/>
            <a:ext cx="5334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>
                <a:latin typeface="Arial" pitchFamily="34" charset="0"/>
              </a:rPr>
              <a:t>3</a:t>
            </a:r>
          </a:p>
        </p:txBody>
      </p:sp>
      <p:sp>
        <p:nvSpPr>
          <p:cNvPr id="17" name="Text Box 131"/>
          <p:cNvSpPr txBox="1">
            <a:spLocks noChangeArrowheads="1"/>
          </p:cNvSpPr>
          <p:nvPr/>
        </p:nvSpPr>
        <p:spPr bwMode="auto">
          <a:xfrm>
            <a:off x="1756728" y="1844040"/>
            <a:ext cx="111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Key</a:t>
            </a:r>
          </a:p>
        </p:txBody>
      </p:sp>
      <p:sp>
        <p:nvSpPr>
          <p:cNvPr id="18" name="Text Box 132"/>
          <p:cNvSpPr txBox="1">
            <a:spLocks noChangeArrowheads="1"/>
          </p:cNvSpPr>
          <p:nvPr/>
        </p:nvSpPr>
        <p:spPr bwMode="auto">
          <a:xfrm>
            <a:off x="3331528" y="1844040"/>
            <a:ext cx="2227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array</a:t>
            </a:r>
          </a:p>
        </p:txBody>
      </p:sp>
      <p:graphicFrame>
        <p:nvGraphicFramePr>
          <p:cNvPr id="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195758"/>
              </p:ext>
            </p:extLst>
          </p:nvPr>
        </p:nvGraphicFramePr>
        <p:xfrm>
          <a:off x="2947353" y="1165199"/>
          <a:ext cx="4267200" cy="51760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T="45441" marB="45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T="45441" marB="45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T="45441" marB="45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T="45441" marB="45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T="45441" marB="45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T="45441" marB="45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T="45441" marB="45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T="45441" marB="45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ectangle 123"/>
          <p:cNvSpPr>
            <a:spLocks noChangeArrowheads="1"/>
          </p:cNvSpPr>
          <p:nvPr/>
        </p:nvSpPr>
        <p:spPr bwMode="auto">
          <a:xfrm>
            <a:off x="1880553" y="1149401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 dirty="0">
                <a:latin typeface="Arial" pitchFamily="34" charset="0"/>
              </a:rPr>
              <a:t>3</a:t>
            </a:r>
          </a:p>
        </p:txBody>
      </p:sp>
      <p:sp>
        <p:nvSpPr>
          <p:cNvPr id="21" name="AutoShape 19">
            <a:hlinkClick r:id="rId2" highlightClick="1"/>
          </p:cNvPr>
          <p:cNvSpPr>
            <a:spLocks noChangeArrowheads="1"/>
          </p:cNvSpPr>
          <p:nvPr/>
        </p:nvSpPr>
        <p:spPr bwMode="auto">
          <a:xfrm>
            <a:off x="8361218" y="5653405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7747953" y="5182156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example</a:t>
            </a:r>
          </a:p>
        </p:txBody>
      </p:sp>
    </p:spTree>
    <p:extLst>
      <p:ext uri="{BB962C8B-B14F-4D97-AF65-F5344CB8AC3E}">
        <p14:creationId xmlns:p14="http://schemas.microsoft.com/office/powerpoint/2010/main" val="125697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binary search to work, the elements in the array must already be ordered.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Binary Search Approach(1/4)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46" y="1997624"/>
            <a:ext cx="6352759" cy="3571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AutoShape 19">
            <a:hlinkClick r:id="rId3" highlightClick="1"/>
          </p:cNvPr>
          <p:cNvSpPr>
            <a:spLocks noChangeArrowheads="1"/>
          </p:cNvSpPr>
          <p:nvPr/>
        </p:nvSpPr>
        <p:spPr bwMode="auto">
          <a:xfrm>
            <a:off x="8462913" y="5834331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6"/>
          <p:cNvSpPr/>
          <p:nvPr/>
        </p:nvSpPr>
        <p:spPr>
          <a:xfrm>
            <a:off x="6947689" y="5937796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example</a:t>
            </a:r>
          </a:p>
        </p:txBody>
      </p:sp>
    </p:spTree>
    <p:extLst>
      <p:ext uri="{BB962C8B-B14F-4D97-AF65-F5344CB8AC3E}">
        <p14:creationId xmlns:p14="http://schemas.microsoft.com/office/powerpoint/2010/main" val="226150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Binary Search Approach(2/4)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88050"/>
              </p:ext>
            </p:extLst>
          </p:nvPr>
        </p:nvGraphicFramePr>
        <p:xfrm>
          <a:off x="842646" y="1236154"/>
          <a:ext cx="7420610" cy="4849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icture" r:id="rId3" imgW="4282440" imgH="2796540" progId="Word.Picture.8">
                  <p:embed/>
                </p:oleObj>
              </mc:Choice>
              <mc:Fallback>
                <p:oleObj name="Picture" r:id="rId3" imgW="4282440" imgH="2796540" progId="Word.Picture.8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646" y="1236154"/>
                        <a:ext cx="7420610" cy="48499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674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in the array must already be ordered. </a:t>
            </a:r>
          </a:p>
          <a:p>
            <a:pPr marL="0" indent="0" algn="ctr">
              <a:buNone/>
            </a:pPr>
            <a:r>
              <a:rPr lang="nn-NO" dirty="0"/>
              <a:t>2   4   7   10   11   45   50   59   60   66  69   70   79</a:t>
            </a:r>
          </a:p>
          <a:p>
            <a:r>
              <a:rPr lang="en-US" dirty="0"/>
              <a:t>The binary search first </a:t>
            </a:r>
            <a:r>
              <a:rPr lang="en-US" dirty="0">
                <a:solidFill>
                  <a:srgbClr val="FF0000"/>
                </a:solidFill>
              </a:rPr>
              <a:t>compares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key</a:t>
            </a:r>
            <a:r>
              <a:rPr lang="en-US" dirty="0"/>
              <a:t> with </a:t>
            </a:r>
            <a:r>
              <a:rPr lang="en-US" dirty="0">
                <a:solidFill>
                  <a:srgbClr val="FF0000"/>
                </a:solidFill>
              </a:rPr>
              <a:t>the element in the middle</a:t>
            </a:r>
            <a:r>
              <a:rPr lang="en-US" dirty="0"/>
              <a:t> of the array. </a:t>
            </a:r>
          </a:p>
          <a:p>
            <a:r>
              <a:rPr lang="en-US" dirty="0"/>
              <a:t>If the </a:t>
            </a:r>
            <a:r>
              <a:rPr lang="en-US" dirty="0">
                <a:solidFill>
                  <a:srgbClr val="FF0000"/>
                </a:solidFill>
              </a:rPr>
              <a:t>key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equal</a:t>
            </a:r>
            <a:r>
              <a:rPr lang="en-US" dirty="0"/>
              <a:t> to the </a:t>
            </a:r>
            <a:r>
              <a:rPr lang="en-US" dirty="0">
                <a:solidFill>
                  <a:srgbClr val="FF0000"/>
                </a:solidFill>
              </a:rPr>
              <a:t>middle</a:t>
            </a:r>
            <a:r>
              <a:rPr lang="en-US" dirty="0"/>
              <a:t> element, the </a:t>
            </a:r>
            <a:r>
              <a:rPr lang="en-US" dirty="0">
                <a:solidFill>
                  <a:srgbClr val="FF0000"/>
                </a:solidFill>
              </a:rPr>
              <a:t>search ends with a match</a:t>
            </a:r>
            <a:r>
              <a:rPr lang="en-US" dirty="0"/>
              <a:t>.</a:t>
            </a:r>
          </a:p>
          <a:p>
            <a:r>
              <a:rPr lang="en-US" dirty="0"/>
              <a:t>If the </a:t>
            </a:r>
            <a:r>
              <a:rPr lang="en-US" dirty="0">
                <a:solidFill>
                  <a:srgbClr val="FF0000"/>
                </a:solidFill>
              </a:rPr>
              <a:t>key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less</a:t>
            </a:r>
            <a:r>
              <a:rPr lang="en-US" dirty="0"/>
              <a:t> than the </a:t>
            </a:r>
            <a:r>
              <a:rPr lang="en-US" dirty="0">
                <a:solidFill>
                  <a:srgbClr val="FF0000"/>
                </a:solidFill>
              </a:rPr>
              <a:t>middle</a:t>
            </a:r>
            <a:r>
              <a:rPr lang="en-US" dirty="0"/>
              <a:t> element, you only need to </a:t>
            </a:r>
            <a:r>
              <a:rPr lang="en-US" dirty="0">
                <a:solidFill>
                  <a:srgbClr val="FF0000"/>
                </a:solidFill>
              </a:rPr>
              <a:t>search</a:t>
            </a:r>
            <a:r>
              <a:rPr lang="en-US" dirty="0"/>
              <a:t> the key in the </a:t>
            </a:r>
            <a:r>
              <a:rPr lang="en-US" dirty="0">
                <a:solidFill>
                  <a:srgbClr val="FF0000"/>
                </a:solidFill>
              </a:rPr>
              <a:t>first half </a:t>
            </a:r>
            <a:r>
              <a:rPr lang="en-US" dirty="0"/>
              <a:t>of the array.</a:t>
            </a:r>
          </a:p>
          <a:p>
            <a:r>
              <a:rPr lang="en-US" dirty="0"/>
              <a:t>If the </a:t>
            </a:r>
            <a:r>
              <a:rPr lang="en-US" dirty="0">
                <a:solidFill>
                  <a:srgbClr val="FF0000"/>
                </a:solidFill>
              </a:rPr>
              <a:t>key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greater</a:t>
            </a:r>
            <a:r>
              <a:rPr lang="en-US" dirty="0"/>
              <a:t> than the </a:t>
            </a:r>
            <a:r>
              <a:rPr lang="en-US" dirty="0">
                <a:solidFill>
                  <a:srgbClr val="FF0000"/>
                </a:solidFill>
              </a:rPr>
              <a:t>middle</a:t>
            </a:r>
            <a:r>
              <a:rPr lang="en-US" dirty="0"/>
              <a:t> element, you only need to </a:t>
            </a:r>
            <a:r>
              <a:rPr lang="en-US" dirty="0">
                <a:solidFill>
                  <a:srgbClr val="FF0000"/>
                </a:solidFill>
              </a:rPr>
              <a:t>search</a:t>
            </a:r>
            <a:r>
              <a:rPr lang="en-US" dirty="0"/>
              <a:t> the key in the </a:t>
            </a:r>
            <a:r>
              <a:rPr lang="en-US" dirty="0">
                <a:solidFill>
                  <a:srgbClr val="FF0000"/>
                </a:solidFill>
              </a:rPr>
              <a:t>second half </a:t>
            </a:r>
            <a:r>
              <a:rPr lang="en-US" dirty="0"/>
              <a:t>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Binary Search Approach(3/4)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4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Binary Search Approach(4/4)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69" y="962344"/>
            <a:ext cx="5339484" cy="53978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86106" y="3359443"/>
            <a:ext cx="36462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it returns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-insertion point - 1. </a:t>
            </a: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insertion point is the point at which the key would be inserted into the list. </a:t>
            </a:r>
          </a:p>
        </p:txBody>
      </p:sp>
      <p:sp>
        <p:nvSpPr>
          <p:cNvPr id="8" name="Rectangle 7"/>
          <p:cNvSpPr/>
          <p:nvPr/>
        </p:nvSpPr>
        <p:spPr>
          <a:xfrm>
            <a:off x="4286106" y="215911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binarySearch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returns the index of the element in the list that matches the search key if it is contained in the list.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73902" y="5990897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BinarySearch.java</a:t>
            </a:r>
          </a:p>
        </p:txBody>
      </p:sp>
    </p:spTree>
    <p:extLst>
      <p:ext uri="{BB962C8B-B14F-4D97-AF65-F5344CB8AC3E}">
        <p14:creationId xmlns:p14="http://schemas.microsoft.com/office/powerpoint/2010/main" val="161518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F35C4942EAED4B9A669BDCB1100ED7" ma:contentTypeVersion="7" ma:contentTypeDescription="Create a new document." ma:contentTypeScope="" ma:versionID="a0aef3e8174d5c14d666edb1b187d91d">
  <xsd:schema xmlns:xsd="http://www.w3.org/2001/XMLSchema" xmlns:xs="http://www.w3.org/2001/XMLSchema" xmlns:p="http://schemas.microsoft.com/office/2006/metadata/properties" xmlns:ns2="6e3f88ff-5199-493a-92f6-c01c5193736e" targetNamespace="http://schemas.microsoft.com/office/2006/metadata/properties" ma:root="true" ma:fieldsID="452a94b55ba987e8b5d897a5a5a9c6d7" ns2:_="">
    <xsd:import namespace="6e3f88ff-5199-493a-92f6-c01c519373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f88ff-5199-493a-92f6-c01c519373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32C5A6-8D69-4536-92E6-A15A8917105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98F203B-F88A-4914-8EF1-6AB906C9ED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A3A0DC-0B78-4E51-AB32-8D60BDD4B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3f88ff-5199-493a-92f6-c01c519373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6098</TotalTime>
  <Words>772</Words>
  <Application>Microsoft Office PowerPoint</Application>
  <PresentationFormat>On-screen Show (4:3)</PresentationFormat>
  <Paragraphs>142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Garamond</vt:lpstr>
      <vt:lpstr>Monotype Sorts</vt:lpstr>
      <vt:lpstr>Times New Roman</vt:lpstr>
      <vt:lpstr>Office Theme</vt:lpstr>
      <vt:lpstr>Picture</vt:lpstr>
      <vt:lpstr>Module 12: Searching and Sorting</vt:lpstr>
      <vt:lpstr>Declaration</vt:lpstr>
      <vt:lpstr>Objectives</vt:lpstr>
      <vt:lpstr>Searching Arrays: The Linear Search Approach</vt:lpstr>
      <vt:lpstr>Searching Arrays: The Linear Search Approach</vt:lpstr>
      <vt:lpstr>The Binary Search Approach(1/4)</vt:lpstr>
      <vt:lpstr>The Binary Search Approach(2/4)</vt:lpstr>
      <vt:lpstr>The Binary Search Approach(3/4)</vt:lpstr>
      <vt:lpstr>The Binary Search Approach(4/4)</vt:lpstr>
      <vt:lpstr>Recursive Binary Search</vt:lpstr>
      <vt:lpstr>Sorting</vt:lpstr>
      <vt:lpstr>Selection Sort</vt:lpstr>
      <vt:lpstr>Recursive Selection Sort</vt:lpstr>
      <vt:lpstr>Bubble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Rashad Ahmed Othman</dc:creator>
  <cp:lastModifiedBy>Rashad othman</cp:lastModifiedBy>
  <cp:revision>1034</cp:revision>
  <cp:lastPrinted>2021-01-13T15:05:11Z</cp:lastPrinted>
  <dcterms:created xsi:type="dcterms:W3CDTF">2020-12-20T14:03:41Z</dcterms:created>
  <dcterms:modified xsi:type="dcterms:W3CDTF">2023-04-30T15:09:41Z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0x0101008AF35C4942EAED4B9A669BDCB1100ED7</vt:lpwstr>
  </property>
</Properties>
</file>