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9" r:id="rId5"/>
    <p:sldId id="272" r:id="rId6"/>
    <p:sldId id="273" r:id="rId7"/>
    <p:sldId id="266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ujs.cn/confluence/pages/viewpage.action?pageId=43909447" TargetMode="External"/><Relationship Id="rId2" Type="http://schemas.openxmlformats.org/officeDocument/2006/relationships/hyperlink" Target="http://lujs.cn/confluence/pages/viewpage.action?pageId=4685854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ujs.cn/confluence/pages/viewpage.action?pageId=7536734" TargetMode="External"/><Relationship Id="rId5" Type="http://schemas.openxmlformats.org/officeDocument/2006/relationships/hyperlink" Target="http://lujs.cn/confluence/pages/viewpage.action?pageId=52003080" TargetMode="External"/><Relationship Id="rId4" Type="http://schemas.openxmlformats.org/officeDocument/2006/relationships/hyperlink" Target="http://lujs.cn/confluence/pages/viewpage.action?pageId=491848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 txBox="1">
            <a:spLocks noChangeArrowheads="1"/>
          </p:cNvSpPr>
          <p:nvPr/>
        </p:nvSpPr>
        <p:spPr bwMode="auto">
          <a:xfrm>
            <a:off x="581025" y="827088"/>
            <a:ext cx="69659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bg1"/>
                </a:solidFill>
                <a:latin typeface="黑体" pitchFamily="49" charset="-122"/>
                <a:ea typeface="微软雅黑" pitchFamily="34" charset="-122"/>
                <a:sym typeface="黑体" pitchFamily="49" charset="-122"/>
              </a:rPr>
              <a:t>上海陆金所国际金融资产交易股份市场</a:t>
            </a:r>
          </a:p>
        </p:txBody>
      </p:sp>
      <p:pic>
        <p:nvPicPr>
          <p:cNvPr id="2051" name="Picture 6" descr="陆金所PPT-1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708025" y="476250"/>
            <a:ext cx="73802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务幂等实现方案</a:t>
            </a:r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en-US" altLang="zh-CN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2015-10-29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架构组</a:t>
            </a:r>
            <a:endParaRPr lang="en-US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4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739" y="5229200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文档：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运营系统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://lujs.cn/confluence/pages/viewpage.action?pageId=46858548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付系统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://lujs.cn/confluence/pages/viewpage.action?pageId=43909447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幂等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://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lujs.cn/confluence/pages/viewpage.action?pageId=49184834</a:t>
            </a:r>
          </a:p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</a:t>
            </a:r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   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http://lujs.cn/confluence/pages/viewpage.action?pageId=52003080</a:t>
            </a:r>
            <a:endParaRPr lang="en-US" altLang="zh-CN" sz="16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幂等规范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lujs.cn/confluence/pages/viewpage.action?pageId=7536734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094672" y="2102396"/>
            <a:ext cx="29546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7200" b="1" smtClean="0">
                <a:latin typeface="微软雅黑" pitchFamily="34" charset="-122"/>
                <a:ea typeface="微软雅黑" pitchFamily="34" charset="-122"/>
              </a:rPr>
              <a:t>问题？</a:t>
            </a:r>
            <a:endParaRPr lang="zh-CN" altLang="en-US" sz="72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179512" y="673165"/>
            <a:ext cx="41665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品帐户资金跟踪改造项目：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产品：彩虹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安鑫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财富汇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款：一个产品一次性放款（一笔）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还款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一个产品可多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还款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多笔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charset="0"/>
              <a:buChar char="•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简化后的系统关系：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528027" y="3338969"/>
            <a:ext cx="1152128" cy="570685"/>
          </a:xfrm>
          <a:prstGeom prst="roundRect">
            <a:avLst>
              <a:gd name="adj" fmla="val 54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be-fa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446969" y="3338969"/>
            <a:ext cx="1152128" cy="570685"/>
          </a:xfrm>
          <a:prstGeom prst="roundRect">
            <a:avLst>
              <a:gd name="adj" fmla="val 54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fund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>
            <a:stCxn id="65" idx="3"/>
            <a:endCxn id="66" idx="1"/>
          </p:cNvCxnSpPr>
          <p:nvPr/>
        </p:nvCxnSpPr>
        <p:spPr>
          <a:xfrm>
            <a:off x="3680155" y="3624312"/>
            <a:ext cx="1766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7930" y="3332181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款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（多次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还款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endCxn id="65" idx="0"/>
          </p:cNvCxnSpPr>
          <p:nvPr/>
        </p:nvCxnSpPr>
        <p:spPr>
          <a:xfrm>
            <a:off x="3104091" y="2949961"/>
            <a:ext cx="0" cy="389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66" idx="0"/>
          </p:cNvCxnSpPr>
          <p:nvPr/>
        </p:nvCxnSpPr>
        <p:spPr>
          <a:xfrm>
            <a:off x="6023033" y="2949961"/>
            <a:ext cx="0" cy="389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104091" y="2949961"/>
            <a:ext cx="29189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09564" y="26293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同步回盘结果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计目标：业务幂等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98006" y="1674379"/>
            <a:ext cx="1152128" cy="570685"/>
          </a:xfrm>
          <a:prstGeom prst="roundRect">
            <a:avLst>
              <a:gd name="adj" fmla="val 54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be-fa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416948" y="1674379"/>
            <a:ext cx="1152128" cy="570685"/>
          </a:xfrm>
          <a:prstGeom prst="roundRect">
            <a:avLst>
              <a:gd name="adj" fmla="val 54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fund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36" idx="1"/>
          </p:cNvCxnSpPr>
          <p:nvPr/>
        </p:nvCxnSpPr>
        <p:spPr>
          <a:xfrm>
            <a:off x="3650134" y="1959722"/>
            <a:ext cx="17668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6368" y="1682723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款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（多次</a:t>
            </a: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还款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>
            <a:endCxn id="35" idx="0"/>
          </p:cNvCxnSpPr>
          <p:nvPr/>
        </p:nvCxnSpPr>
        <p:spPr>
          <a:xfrm>
            <a:off x="3074070" y="1285371"/>
            <a:ext cx="0" cy="389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6" idx="0"/>
          </p:cNvCxnSpPr>
          <p:nvPr/>
        </p:nvCxnSpPr>
        <p:spPr>
          <a:xfrm>
            <a:off x="5993012" y="1285371"/>
            <a:ext cx="0" cy="389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74070" y="1285371"/>
            <a:ext cx="29189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79543" y="9647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同步回盘结果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498006" y="2850612"/>
            <a:ext cx="1152128" cy="570685"/>
          </a:xfrm>
          <a:prstGeom prst="roundRect">
            <a:avLst>
              <a:gd name="adj" fmla="val 5469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xx-app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stCxn id="43" idx="3"/>
          </p:cNvCxnSpPr>
          <p:nvPr/>
        </p:nvCxnSpPr>
        <p:spPr>
          <a:xfrm flipV="1">
            <a:off x="3650134" y="2130532"/>
            <a:ext cx="1766814" cy="1005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5668829" y="3836538"/>
            <a:ext cx="20890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计考量：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幂等、并发控制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总额控制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渠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道控制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业务终态的定义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钩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子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3"/>
          <p:cNvSpPr txBox="1">
            <a:spLocks noChangeArrowheads="1"/>
          </p:cNvSpPr>
          <p:nvPr/>
        </p:nvSpPr>
        <p:spPr bwMode="auto">
          <a:xfrm>
            <a:off x="444133" y="3836538"/>
            <a:ext cx="439735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面临问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题：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人工操作导致重复放款，多笔回款超额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导致重复请求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多个调用方的重复请求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么场景可以换号重试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用方接受多次（异步）返回结果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444133" y="598461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如何保证资金不出错？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放款：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请求参数和表结构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3"/>
          <p:cNvSpPr txBox="1">
            <a:spLocks noChangeArrowheads="1"/>
          </p:cNvSpPr>
          <p:nvPr/>
        </p:nvSpPr>
        <p:spPr bwMode="auto">
          <a:xfrm>
            <a:off x="413021" y="692696"/>
            <a:ext cx="579016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款请求参数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requestType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”: “PAY_INSTRUCT_NO”, //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业务类型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”: “1”,                              //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款单号</a:t>
            </a:r>
            <a:br>
              <a:rPr lang="zh-CN" altLang="en-US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“referenceType”: “PRODUCT_CODE”,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“referenceCode”: “15009281234”,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”: “15009281234”,          // 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productName": "aabb",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userId": "123",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                               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amount": 200000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channelId": "be-fa",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15317"/>
              </p:ext>
            </p:extLst>
          </p:nvPr>
        </p:nvGraphicFramePr>
        <p:xfrm>
          <a:off x="470972" y="3628960"/>
          <a:ext cx="3168352" cy="207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7323"/>
                <a:gridCol w="1821029"/>
              </a:tblGrid>
              <a:tr h="144016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主键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9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product_code</a:t>
                      </a:r>
                      <a:endParaRPr lang="zh-CN" altLang="en-US" sz="1100" kern="12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产品编码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request_type</a:t>
                      </a:r>
                      <a:endParaRPr lang="zh-CN" altLang="en-US" sz="1100" kern="12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业务请求类型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request_code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业务请求流水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channel_id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渠道标示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4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amount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放款金额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....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" name="TextBox 3"/>
          <p:cNvSpPr txBox="1">
            <a:spLocks noChangeArrowheads="1"/>
          </p:cNvSpPr>
          <p:nvPr/>
        </p:nvSpPr>
        <p:spPr bwMode="auto">
          <a:xfrm>
            <a:off x="395261" y="5714098"/>
            <a:ext cx="2850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总表：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FND_PRD_B2C_WITHDRAW_SUM</a:t>
            </a:r>
          </a:p>
          <a:p>
            <a:pPr marL="0" indent="0" eaLnBrk="1" hangingPunct="1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UK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product_code  + request_type</a:t>
            </a:r>
          </a:p>
        </p:txBody>
      </p:sp>
    </p:spTree>
    <p:extLst>
      <p:ext uri="{BB962C8B-B14F-4D97-AF65-F5344CB8AC3E}">
        <p14:creationId xmlns:p14="http://schemas.microsoft.com/office/powerpoint/2010/main" val="42339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款：处理流程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832283" y="1928147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48" idx="2"/>
            <a:endCxn id="71" idx="0"/>
          </p:cNvCxnSpPr>
          <p:nvPr/>
        </p:nvCxnSpPr>
        <p:spPr>
          <a:xfrm>
            <a:off x="4228327" y="2335386"/>
            <a:ext cx="1" cy="21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7" idx="0"/>
          </p:cNvCxnSpPr>
          <p:nvPr/>
        </p:nvCxnSpPr>
        <p:spPr>
          <a:xfrm>
            <a:off x="5738924" y="2862514"/>
            <a:ext cx="0" cy="45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820672" y="2862514"/>
            <a:ext cx="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2623377" y="2869140"/>
            <a:ext cx="1012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598126" y="258551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42880" y="3314202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>
            <a:stCxn id="74" idx="2"/>
            <a:endCxn id="77" idx="0"/>
          </p:cNvCxnSpPr>
          <p:nvPr/>
        </p:nvCxnSpPr>
        <p:spPr>
          <a:xfrm>
            <a:off x="2623377" y="3721440"/>
            <a:ext cx="0" cy="29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832284" y="1287760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stCxn id="61" idx="2"/>
            <a:endCxn id="48" idx="0"/>
          </p:cNvCxnSpPr>
          <p:nvPr/>
        </p:nvCxnSpPr>
        <p:spPr>
          <a:xfrm flipH="1">
            <a:off x="4228327" y="1694999"/>
            <a:ext cx="1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联系 62"/>
          <p:cNvSpPr/>
          <p:nvPr/>
        </p:nvSpPr>
        <p:spPr>
          <a:xfrm>
            <a:off x="4120316" y="810285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4120316" y="6219447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>
            <a:stCxn id="63" idx="4"/>
            <a:endCxn id="61" idx="0"/>
          </p:cNvCxnSpPr>
          <p:nvPr/>
        </p:nvCxnSpPr>
        <p:spPr>
          <a:xfrm>
            <a:off x="4228328" y="1040247"/>
            <a:ext cx="0" cy="247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85" idx="0"/>
          </p:cNvCxnSpPr>
          <p:nvPr/>
        </p:nvCxnSpPr>
        <p:spPr>
          <a:xfrm flipH="1">
            <a:off x="4228327" y="4975255"/>
            <a:ext cx="3" cy="64850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7" idx="2"/>
            <a:endCxn id="84" idx="0"/>
          </p:cNvCxnSpPr>
          <p:nvPr/>
        </p:nvCxnSpPr>
        <p:spPr>
          <a:xfrm flipH="1">
            <a:off x="5731656" y="3721441"/>
            <a:ext cx="7268" cy="19052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4" idx="6"/>
          </p:cNvCxnSpPr>
          <p:nvPr/>
        </p:nvCxnSpPr>
        <p:spPr>
          <a:xfrm flipH="1">
            <a:off x="4336340" y="6334428"/>
            <a:ext cx="1402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4" idx="2"/>
          </p:cNvCxnSpPr>
          <p:nvPr/>
        </p:nvCxnSpPr>
        <p:spPr>
          <a:xfrm>
            <a:off x="2620823" y="6334428"/>
            <a:ext cx="1499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决策 70"/>
          <p:cNvSpPr/>
          <p:nvPr/>
        </p:nvSpPr>
        <p:spPr>
          <a:xfrm>
            <a:off x="3609783" y="2549012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违反唯一约束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29224" y="2585515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227333" y="3314201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227333" y="4018665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查询原始记录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2620823" y="5903528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4" idx="0"/>
          </p:cNvCxnSpPr>
          <p:nvPr/>
        </p:nvCxnSpPr>
        <p:spPr>
          <a:xfrm>
            <a:off x="2623377" y="2869140"/>
            <a:ext cx="0" cy="445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335612" y="5626718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回当前结果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832283" y="5623756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回原始结果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2227333" y="5626718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回处理失败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>
            <a:stCxn id="77" idx="2"/>
            <a:endCxn id="94" idx="0"/>
          </p:cNvCxnSpPr>
          <p:nvPr/>
        </p:nvCxnSpPr>
        <p:spPr>
          <a:xfrm flipH="1">
            <a:off x="2620823" y="4425904"/>
            <a:ext cx="2554" cy="23584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5" idx="2"/>
            <a:endCxn id="64" idx="0"/>
          </p:cNvCxnSpPr>
          <p:nvPr/>
        </p:nvCxnSpPr>
        <p:spPr>
          <a:xfrm>
            <a:off x="4228327" y="6030995"/>
            <a:ext cx="1" cy="1884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5735190" y="5910446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决策 93"/>
          <p:cNvSpPr/>
          <p:nvPr/>
        </p:nvSpPr>
        <p:spPr>
          <a:xfrm>
            <a:off x="2002278" y="4661752"/>
            <a:ext cx="1237090" cy="6270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原始记录是否存在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cxnSp>
        <p:nvCxnSpPr>
          <p:cNvPr id="95" name="直接连接符 94"/>
          <p:cNvCxnSpPr>
            <a:stCxn id="94" idx="2"/>
            <a:endCxn id="86" idx="0"/>
          </p:cNvCxnSpPr>
          <p:nvPr/>
        </p:nvCxnSpPr>
        <p:spPr>
          <a:xfrm>
            <a:off x="2620823" y="5288757"/>
            <a:ext cx="2554" cy="33796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94" idx="3"/>
          </p:cNvCxnSpPr>
          <p:nvPr/>
        </p:nvCxnSpPr>
        <p:spPr>
          <a:xfrm flipH="1">
            <a:off x="3239368" y="4975254"/>
            <a:ext cx="988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981496" y="466175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6249950" y="1408061"/>
            <a:ext cx="2664296" cy="1447410"/>
          </a:xfrm>
          <a:prstGeom prst="wedgeRectCallout">
            <a:avLst>
              <a:gd name="adj1" fmla="val -109788"/>
              <a:gd name="adj2" fmla="val -8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insert into FND_PRD_B2C_WITHDRAW_SUM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product_code, request_type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, request_code, channel_id,  amount) values (?,?,?,?,?)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623377" y="5285612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7402078" y="5586427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务内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402078" y="6065986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事务外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还款：请求参数和表结构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2456"/>
              </p:ext>
            </p:extLst>
          </p:nvPr>
        </p:nvGraphicFramePr>
        <p:xfrm>
          <a:off x="592436" y="3572542"/>
          <a:ext cx="3168352" cy="207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7323"/>
                <a:gridCol w="1821029"/>
              </a:tblGrid>
              <a:tr h="144016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主键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99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product_code</a:t>
                      </a:r>
                      <a:endParaRPr lang="zh-CN" altLang="en-US" sz="1100" kern="12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产品编码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request_type</a:t>
                      </a:r>
                      <a:endParaRPr lang="zh-CN" altLang="en-US" sz="1100" kern="12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业务请求类型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channel_id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渠道标示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44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total_amount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回款总金额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left_amount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回款剩余金额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smtClean="0">
                          <a:latin typeface="微软雅黑" pitchFamily="34" charset="-122"/>
                          <a:ea typeface="微软雅黑" pitchFamily="34" charset="-122"/>
                        </a:rPr>
                        <a:t>....</a:t>
                      </a:r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kern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61246"/>
              </p:ext>
            </p:extLst>
          </p:nvPr>
        </p:nvGraphicFramePr>
        <p:xfrm>
          <a:off x="5076056" y="3572542"/>
          <a:ext cx="3403324" cy="2331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1076"/>
                <a:gridCol w="2232248"/>
              </a:tblGrid>
              <a:tr h="231616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字段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主键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6699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ref_id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关联主表</a:t>
                      </a:r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product_code</a:t>
                      </a:r>
                      <a:endParaRPr lang="zh-CN" altLang="en-US" sz="11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产品编码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request_type</a:t>
                      </a:r>
                      <a:endParaRPr lang="zh-CN" altLang="en-US" sz="11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业务请求类型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41547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request_code</a:t>
                      </a:r>
                      <a:endParaRPr lang="zh-CN" altLang="en-US" sz="110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业务请求流水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amount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单次回款金额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7443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status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单次处理状态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29425" y="5923924"/>
            <a:ext cx="28664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表：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FND_PRD_B2C_RECHARGE_SUM</a:t>
            </a:r>
          </a:p>
          <a:p>
            <a:pPr marL="0" indent="0" eaLnBrk="1" hangingPunct="1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UK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product_code  + request_type 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991712" y="5913750"/>
            <a:ext cx="3637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表：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FND_PRD_B2C_RECHARGE_DTL</a:t>
            </a:r>
          </a:p>
          <a:p>
            <a:pPr marL="0" indent="0" eaLnBrk="1" hangingPunct="1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UK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product_code + request_type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+ request_code</a:t>
            </a:r>
          </a:p>
          <a:p>
            <a:pPr marL="0" indent="0" eaLnBrk="1" hangingPunct="1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10" name="直接连接符 9"/>
          <p:cNvCxnSpPr>
            <a:stCxn id="2" idx="3"/>
          </p:cNvCxnSpPr>
          <p:nvPr/>
        </p:nvCxnSpPr>
        <p:spPr>
          <a:xfrm>
            <a:off x="3760788" y="4608862"/>
            <a:ext cx="1315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835570" y="4215182"/>
            <a:ext cx="11657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1                    *</a:t>
            </a: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529425" y="611556"/>
            <a:ext cx="4237012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次还款的请求参数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“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requestType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”: “REPAY_INSTRUCT_NO”,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“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”: “2”,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 // 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回款单号</a:t>
            </a:r>
            <a:br>
              <a:rPr lang="zh-CN" altLang="en-US" sz="110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"referenceType": "PRODUCT_CODE",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"referenceCode": "15009281234",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"userId": "123",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企业虚拟户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ID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": "15009281234",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productName": "aabb",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principle": 200000,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interest": 4000,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penalty": 0,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totalAmount": 204000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channelId": "be-fa",</a:t>
            </a:r>
            <a:br>
              <a:rPr lang="en-US" altLang="zh-CN" sz="11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5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还款：处理流程（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优先）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68900" y="1862514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30" idx="0"/>
          </p:cNvCxnSpPr>
          <p:nvPr/>
        </p:nvCxnSpPr>
        <p:spPr>
          <a:xfrm>
            <a:off x="4464944" y="2269753"/>
            <a:ext cx="1" cy="21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79497" y="3044950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插入子表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975541" y="2796881"/>
            <a:ext cx="0" cy="23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57289" y="2796881"/>
            <a:ext cx="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902794" y="2796877"/>
            <a:ext cx="9724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32" idx="0"/>
          </p:cNvCxnSpPr>
          <p:nvPr/>
        </p:nvCxnSpPr>
        <p:spPr>
          <a:xfrm>
            <a:off x="5975541" y="3452189"/>
            <a:ext cx="0" cy="21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59994" y="2483379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4945" y="4398283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68900" y="4947099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提交事务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2229" y="4939477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stCxn id="32" idx="2"/>
            <a:endCxn id="13" idx="0"/>
          </p:cNvCxnSpPr>
          <p:nvPr/>
        </p:nvCxnSpPr>
        <p:spPr>
          <a:xfrm flipH="1">
            <a:off x="5968273" y="4299067"/>
            <a:ext cx="7268" cy="6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3" idx="2"/>
            <a:endCxn id="34" idx="0"/>
          </p:cNvCxnSpPr>
          <p:nvPr/>
        </p:nvCxnSpPr>
        <p:spPr>
          <a:xfrm>
            <a:off x="2893983" y="3452189"/>
            <a:ext cx="0" cy="19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标注 15"/>
          <p:cNvSpPr/>
          <p:nvPr/>
        </p:nvSpPr>
        <p:spPr>
          <a:xfrm>
            <a:off x="6483508" y="998248"/>
            <a:ext cx="2520280" cy="2135770"/>
          </a:xfrm>
          <a:prstGeom prst="wedgeRectCallout">
            <a:avLst>
              <a:gd name="adj1" fmla="val -113949"/>
              <a:gd name="adj2" fmla="val -77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FND_PRD_B2C_RECHARGE_SUM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left_amount=left_amount-current_amount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where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left_amount-current_amount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&gt;=0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and total_amount=? and channel_id=?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and</a:t>
            </a:r>
          </a:p>
          <a:p>
            <a:pPr algn="ctr"/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 = ? </a:t>
            </a:r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en-US" alt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=?</a:t>
            </a:r>
            <a:endParaRPr lang="en-US" altLang="zh-CN" sz="11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5744" y="440436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483508" y="3630320"/>
            <a:ext cx="2520280" cy="1309157"/>
          </a:xfrm>
          <a:prstGeom prst="wedgeRectCallout">
            <a:avLst>
              <a:gd name="adj1" fmla="val -55796"/>
              <a:gd name="adj2" fmla="val -650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FND_PRD_B2C_RECHARGE_DTL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amount, status) values (…)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68901" y="1222127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19" idx="2"/>
            <a:endCxn id="3" idx="0"/>
          </p:cNvCxnSpPr>
          <p:nvPr/>
        </p:nvCxnSpPr>
        <p:spPr>
          <a:xfrm flipH="1">
            <a:off x="4464944" y="1629366"/>
            <a:ext cx="1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356933" y="744652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联系 21"/>
          <p:cNvSpPr/>
          <p:nvPr/>
        </p:nvSpPr>
        <p:spPr>
          <a:xfrm>
            <a:off x="4356400" y="6439476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21" idx="4"/>
            <a:endCxn id="19" idx="0"/>
          </p:cNvCxnSpPr>
          <p:nvPr/>
        </p:nvCxnSpPr>
        <p:spPr>
          <a:xfrm>
            <a:off x="4464945" y="974614"/>
            <a:ext cx="0" cy="247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43" idx="0"/>
          </p:cNvCxnSpPr>
          <p:nvPr/>
        </p:nvCxnSpPr>
        <p:spPr>
          <a:xfrm flipH="1">
            <a:off x="4464411" y="5354338"/>
            <a:ext cx="533" cy="3659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3" idx="2"/>
            <a:endCxn id="42" idx="0"/>
          </p:cNvCxnSpPr>
          <p:nvPr/>
        </p:nvCxnSpPr>
        <p:spPr>
          <a:xfrm flipH="1">
            <a:off x="5967740" y="5346716"/>
            <a:ext cx="533" cy="3765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2" idx="6"/>
          </p:cNvCxnSpPr>
          <p:nvPr/>
        </p:nvCxnSpPr>
        <p:spPr>
          <a:xfrm flipH="1">
            <a:off x="4572424" y="6554457"/>
            <a:ext cx="1402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2" idx="2"/>
          </p:cNvCxnSpPr>
          <p:nvPr/>
        </p:nvCxnSpPr>
        <p:spPr>
          <a:xfrm>
            <a:off x="2856907" y="6554457"/>
            <a:ext cx="1499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13302" y="3672062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110578" y="974613"/>
            <a:ext cx="2369833" cy="2159405"/>
          </a:xfrm>
          <a:prstGeom prst="wedgeRectCallout">
            <a:avLst>
              <a:gd name="adj1" fmla="val 64210"/>
              <a:gd name="adj2" fmla="val 45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insert into FND_PRD_B2C_RECHARGE_SUM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product_code, request_type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, channel_id, total_amount, left_amount) values (?,?,?,?,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total_amount-current_amount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流程图: 决策 29"/>
          <p:cNvSpPr/>
          <p:nvPr/>
        </p:nvSpPr>
        <p:spPr>
          <a:xfrm>
            <a:off x="3846400" y="2483379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更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新条数等于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1429" y="249846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2" name="流程图: 决策 31"/>
          <p:cNvSpPr/>
          <p:nvPr/>
        </p:nvSpPr>
        <p:spPr>
          <a:xfrm>
            <a:off x="5356996" y="3672062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违反唯一约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束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497939" y="3044950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插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入主表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流程图: 决策 33"/>
          <p:cNvSpPr/>
          <p:nvPr/>
        </p:nvSpPr>
        <p:spPr>
          <a:xfrm>
            <a:off x="2275438" y="3645385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违反唯一约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束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97949" y="4940181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34" idx="2"/>
            <a:endCxn id="35" idx="0"/>
          </p:cNvCxnSpPr>
          <p:nvPr/>
        </p:nvCxnSpPr>
        <p:spPr>
          <a:xfrm>
            <a:off x="2893983" y="4272390"/>
            <a:ext cx="10" cy="667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856907" y="6123557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889172" y="439828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cxnSp>
        <p:nvCxnSpPr>
          <p:cNvPr id="39" name="直接连接符 38"/>
          <p:cNvCxnSpPr>
            <a:endCxn id="12" idx="0"/>
          </p:cNvCxnSpPr>
          <p:nvPr/>
        </p:nvCxnSpPr>
        <p:spPr>
          <a:xfrm flipH="1">
            <a:off x="4464944" y="3985564"/>
            <a:ext cx="1" cy="96153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464945" y="3985564"/>
            <a:ext cx="8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902031" y="2803507"/>
            <a:ext cx="0" cy="23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571696" y="5723236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回原始记录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068367" y="5720274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回当前记录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480411" y="5716318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900" smtClean="0">
                <a:latin typeface="微软雅黑" pitchFamily="34" charset="-122"/>
                <a:ea typeface="微软雅黑" pitchFamily="34" charset="-122"/>
              </a:rPr>
              <a:t>据原始记录返回失败信息</a:t>
            </a:r>
            <a:endParaRPr lang="zh-CN" altLang="en-US" sz="9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5" name="直接连接符 44"/>
          <p:cNvCxnSpPr>
            <a:endCxn id="44" idx="0"/>
          </p:cNvCxnSpPr>
          <p:nvPr/>
        </p:nvCxnSpPr>
        <p:spPr>
          <a:xfrm flipH="1">
            <a:off x="2876455" y="5336838"/>
            <a:ext cx="392" cy="37948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3" idx="2"/>
            <a:endCxn id="22" idx="0"/>
          </p:cNvCxnSpPr>
          <p:nvPr/>
        </p:nvCxnSpPr>
        <p:spPr>
          <a:xfrm>
            <a:off x="4464411" y="6127513"/>
            <a:ext cx="1" cy="31196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5971274" y="6130475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" idx="1"/>
          </p:cNvCxnSpPr>
          <p:nvPr/>
        </p:nvCxnSpPr>
        <p:spPr>
          <a:xfrm flipH="1" flipV="1">
            <a:off x="4227836" y="3248569"/>
            <a:ext cx="1351661" cy="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27836" y="3248568"/>
            <a:ext cx="1" cy="7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4" idx="3"/>
          </p:cNvCxnSpPr>
          <p:nvPr/>
        </p:nvCxnSpPr>
        <p:spPr>
          <a:xfrm flipH="1">
            <a:off x="3512528" y="3958888"/>
            <a:ext cx="71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524328" y="5586427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务内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24328" y="6065986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事务外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3"/>
          <p:cNvSpPr txBox="1">
            <a:spLocks noChangeArrowheads="1"/>
          </p:cNvSpPr>
          <p:nvPr/>
        </p:nvSpPr>
        <p:spPr bwMode="auto">
          <a:xfrm>
            <a:off x="110578" y="5884883"/>
            <a:ext cx="19411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于重试的注意点：</a:t>
            </a: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重试时必须限制最大重试次数，否则在超额情况下重试会进入死循环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4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还款：处理流程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先）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939345" y="1608019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>
            <a:stCxn id="3" idx="2"/>
            <a:endCxn id="26" idx="0"/>
          </p:cNvCxnSpPr>
          <p:nvPr/>
        </p:nvCxnSpPr>
        <p:spPr>
          <a:xfrm>
            <a:off x="4335389" y="2015258"/>
            <a:ext cx="1" cy="21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49942" y="2790455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插入子表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845986" y="2542386"/>
            <a:ext cx="0" cy="23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27734" y="2542386"/>
            <a:ext cx="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757003" y="2542382"/>
            <a:ext cx="9724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28" idx="0"/>
          </p:cNvCxnSpPr>
          <p:nvPr/>
        </p:nvCxnSpPr>
        <p:spPr>
          <a:xfrm>
            <a:off x="5845986" y="3197694"/>
            <a:ext cx="0" cy="21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30439" y="222888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5390" y="412311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49942" y="4400114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28" idx="2"/>
            <a:endCxn id="12" idx="0"/>
          </p:cNvCxnSpPr>
          <p:nvPr/>
        </p:nvCxnSpPr>
        <p:spPr>
          <a:xfrm>
            <a:off x="5845986" y="4044572"/>
            <a:ext cx="0" cy="355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9" idx="2"/>
            <a:endCxn id="30" idx="0"/>
          </p:cNvCxnSpPr>
          <p:nvPr/>
        </p:nvCxnSpPr>
        <p:spPr>
          <a:xfrm>
            <a:off x="2764428" y="3197694"/>
            <a:ext cx="0" cy="19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86189" y="412919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9346" y="967632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16" idx="2"/>
            <a:endCxn id="3" idx="0"/>
          </p:cNvCxnSpPr>
          <p:nvPr/>
        </p:nvCxnSpPr>
        <p:spPr>
          <a:xfrm flipH="1">
            <a:off x="4335389" y="1374871"/>
            <a:ext cx="1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17"/>
          <p:cNvSpPr/>
          <p:nvPr/>
        </p:nvSpPr>
        <p:spPr>
          <a:xfrm>
            <a:off x="4227378" y="490157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4227378" y="6606526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18" idx="4"/>
            <a:endCxn id="16" idx="0"/>
          </p:cNvCxnSpPr>
          <p:nvPr/>
        </p:nvCxnSpPr>
        <p:spPr>
          <a:xfrm>
            <a:off x="4335390" y="720119"/>
            <a:ext cx="0" cy="247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39" idx="0"/>
          </p:cNvCxnSpPr>
          <p:nvPr/>
        </p:nvCxnSpPr>
        <p:spPr>
          <a:xfrm flipH="1">
            <a:off x="4335389" y="5362334"/>
            <a:ext cx="3" cy="64850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38" idx="0"/>
          </p:cNvCxnSpPr>
          <p:nvPr/>
        </p:nvCxnSpPr>
        <p:spPr>
          <a:xfrm>
            <a:off x="5845986" y="4807353"/>
            <a:ext cx="0" cy="120644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6"/>
          </p:cNvCxnSpPr>
          <p:nvPr/>
        </p:nvCxnSpPr>
        <p:spPr>
          <a:xfrm flipH="1">
            <a:off x="4443402" y="6721507"/>
            <a:ext cx="1402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9" idx="2"/>
          </p:cNvCxnSpPr>
          <p:nvPr/>
        </p:nvCxnSpPr>
        <p:spPr>
          <a:xfrm>
            <a:off x="2727885" y="6721507"/>
            <a:ext cx="1499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83747" y="3417567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6" name="流程图: 决策 25"/>
          <p:cNvSpPr/>
          <p:nvPr/>
        </p:nvSpPr>
        <p:spPr>
          <a:xfrm>
            <a:off x="3716845" y="2228884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违反唯一约束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61874" y="2243966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8" name="流程图: 决策 27"/>
          <p:cNvSpPr/>
          <p:nvPr/>
        </p:nvSpPr>
        <p:spPr>
          <a:xfrm>
            <a:off x="5227441" y="3417567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违反唯一约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束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68384" y="2790455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流程图: 决策 29"/>
          <p:cNvSpPr/>
          <p:nvPr/>
        </p:nvSpPr>
        <p:spPr>
          <a:xfrm>
            <a:off x="2145883" y="3390890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更新条数等于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368394" y="4405745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64428" y="3997222"/>
            <a:ext cx="10" cy="38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727885" y="6290607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759617" y="4123116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335391" y="3712726"/>
            <a:ext cx="1" cy="896639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335390" y="3731069"/>
            <a:ext cx="89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72476" y="2549012"/>
            <a:ext cx="0" cy="23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449942" y="6013797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回当前结果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939345" y="6010835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回原始结果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366634" y="6023843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返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回处理失败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>
            <a:stCxn id="31" idx="2"/>
            <a:endCxn id="48" idx="0"/>
          </p:cNvCxnSpPr>
          <p:nvPr/>
        </p:nvCxnSpPr>
        <p:spPr>
          <a:xfrm flipH="1">
            <a:off x="2760919" y="4812984"/>
            <a:ext cx="3519" cy="23584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2"/>
            <a:endCxn id="19" idx="0"/>
          </p:cNvCxnSpPr>
          <p:nvPr/>
        </p:nvCxnSpPr>
        <p:spPr>
          <a:xfrm>
            <a:off x="4335389" y="6418074"/>
            <a:ext cx="1" cy="18845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8" idx="2"/>
          </p:cNvCxnSpPr>
          <p:nvPr/>
        </p:nvCxnSpPr>
        <p:spPr>
          <a:xfrm>
            <a:off x="5845986" y="6421036"/>
            <a:ext cx="0" cy="30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1"/>
          </p:cNvCxnSpPr>
          <p:nvPr/>
        </p:nvCxnSpPr>
        <p:spPr>
          <a:xfrm flipH="1" flipV="1">
            <a:off x="4098281" y="2994074"/>
            <a:ext cx="1351661" cy="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4098281" y="3002408"/>
            <a:ext cx="1" cy="71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370399" y="3704392"/>
            <a:ext cx="727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1" idx="3"/>
          </p:cNvCxnSpPr>
          <p:nvPr/>
        </p:nvCxnSpPr>
        <p:spPr>
          <a:xfrm flipH="1">
            <a:off x="3160482" y="4609365"/>
            <a:ext cx="1174908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决策 47"/>
          <p:cNvSpPr/>
          <p:nvPr/>
        </p:nvSpPr>
        <p:spPr>
          <a:xfrm>
            <a:off x="2142374" y="5048832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查询原始记录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cxnSp>
        <p:nvCxnSpPr>
          <p:cNvPr id="49" name="直接连接符 48"/>
          <p:cNvCxnSpPr>
            <a:stCxn id="48" idx="2"/>
            <a:endCxn id="40" idx="0"/>
          </p:cNvCxnSpPr>
          <p:nvPr/>
        </p:nvCxnSpPr>
        <p:spPr>
          <a:xfrm>
            <a:off x="2760919" y="5675837"/>
            <a:ext cx="1759" cy="34800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8" idx="3"/>
          </p:cNvCxnSpPr>
          <p:nvPr/>
        </p:nvCxnSpPr>
        <p:spPr>
          <a:xfrm flipH="1">
            <a:off x="3379464" y="5362334"/>
            <a:ext cx="955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标注 51"/>
          <p:cNvSpPr/>
          <p:nvPr/>
        </p:nvSpPr>
        <p:spPr>
          <a:xfrm>
            <a:off x="107504" y="967632"/>
            <a:ext cx="2412776" cy="1768286"/>
          </a:xfrm>
          <a:prstGeom prst="wedgeRectCallout">
            <a:avLst>
              <a:gd name="adj1" fmla="val 58389"/>
              <a:gd name="adj2" fmla="val 481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FND_PRD_B2C_RECHARGE_SUM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left_amount=left_amount-current_amount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where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left_amount-current_amount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&gt;=0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and total_amount=? and channel_id=?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and</a:t>
            </a:r>
          </a:p>
          <a:p>
            <a:pPr algn="ctr"/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 = ? </a:t>
            </a:r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en-US" alt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=?</a:t>
            </a:r>
            <a:endParaRPr lang="en-US" altLang="zh-CN" sz="11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6473765" y="3197431"/>
            <a:ext cx="2520280" cy="1851368"/>
          </a:xfrm>
          <a:prstGeom prst="wedgeRectCallout">
            <a:avLst>
              <a:gd name="adj1" fmla="val -55796"/>
              <a:gd name="adj2" fmla="val -650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insert into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FND_PRD_B2C_RECHARGE_DTL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request_code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amount, status) values (…)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6464531" y="967632"/>
            <a:ext cx="2520280" cy="1822823"/>
          </a:xfrm>
          <a:prstGeom prst="wedgeRectCallout">
            <a:avLst>
              <a:gd name="adj1" fmla="val -117058"/>
              <a:gd name="adj2" fmla="val 1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insert into FND_PRD_B2C_RECHARGE_SUM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product_code, request_type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, channel_id, total_amount, left_amount) values (?,?,?,?,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total_amount-current_amount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04348" y="5562611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务内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704348" y="6042170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事务外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1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5446355" y="3667251"/>
            <a:ext cx="7268" cy="6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于业务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换号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重试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546449" y="2124363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主表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56" idx="2"/>
            <a:endCxn id="83" idx="0"/>
          </p:cNvCxnSpPr>
          <p:nvPr/>
        </p:nvCxnSpPr>
        <p:spPr>
          <a:xfrm>
            <a:off x="3942493" y="2531602"/>
            <a:ext cx="1" cy="213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5057046" y="3306799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子表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453090" y="3058730"/>
            <a:ext cx="0" cy="23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534838" y="3058730"/>
            <a:ext cx="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2380343" y="3058726"/>
            <a:ext cx="9724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337543" y="2745228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050311" y="4307661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5961057" y="1260097"/>
            <a:ext cx="2520280" cy="2135770"/>
          </a:xfrm>
          <a:prstGeom prst="wedgeRectCallout">
            <a:avLst>
              <a:gd name="adj1" fmla="val -113949"/>
              <a:gd name="adj2" fmla="val -77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FND_PRD_B2C_RECHARGE_SUM 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left_amount=left_amount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current_amount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where </a:t>
            </a: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left_amount+current_amount&lt;=total_amount and</a:t>
            </a:r>
          </a:p>
          <a:p>
            <a:pPr algn="ctr"/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 = ? </a:t>
            </a:r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en-US" altLang="zh-CN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 =?</a:t>
            </a:r>
          </a:p>
        </p:txBody>
      </p:sp>
      <p:sp>
        <p:nvSpPr>
          <p:cNvPr id="71" name="矩形标注 70"/>
          <p:cNvSpPr/>
          <p:nvPr/>
        </p:nvSpPr>
        <p:spPr>
          <a:xfrm>
            <a:off x="5961057" y="3649572"/>
            <a:ext cx="2520280" cy="1309157"/>
          </a:xfrm>
          <a:prstGeom prst="wedgeRectCallout">
            <a:avLst>
              <a:gd name="adj1" fmla="val -55796"/>
              <a:gd name="adj2" fmla="val -650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FND_PRD_B2C_RECHARGE_DTL </a:t>
            </a: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status =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FAIL</a:t>
            </a: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product_code = ?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 and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request_type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? 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11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request_code = ? </a:t>
            </a:r>
            <a:endParaRPr lang="zh-CN" altLang="en-US" sz="11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546450" y="1483976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72"/>
          <p:cNvCxnSpPr>
            <a:stCxn id="72" idx="2"/>
            <a:endCxn id="56" idx="0"/>
          </p:cNvCxnSpPr>
          <p:nvPr/>
        </p:nvCxnSpPr>
        <p:spPr>
          <a:xfrm flipH="1">
            <a:off x="3942493" y="1891215"/>
            <a:ext cx="1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3834482" y="1006501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流程图: 联系 74"/>
          <p:cNvSpPr/>
          <p:nvPr/>
        </p:nvSpPr>
        <p:spPr>
          <a:xfrm>
            <a:off x="3834482" y="5807660"/>
            <a:ext cx="216024" cy="22996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箭头连接符 75"/>
          <p:cNvCxnSpPr>
            <a:stCxn id="74" idx="4"/>
            <a:endCxn id="72" idx="0"/>
          </p:cNvCxnSpPr>
          <p:nvPr/>
        </p:nvCxnSpPr>
        <p:spPr>
          <a:xfrm>
            <a:off x="3942494" y="1236463"/>
            <a:ext cx="0" cy="247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6" idx="2"/>
            <a:endCxn id="95" idx="0"/>
          </p:cNvCxnSpPr>
          <p:nvPr/>
        </p:nvCxnSpPr>
        <p:spPr>
          <a:xfrm flipH="1">
            <a:off x="5445822" y="4714900"/>
            <a:ext cx="533" cy="3765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6"/>
          </p:cNvCxnSpPr>
          <p:nvPr/>
        </p:nvCxnSpPr>
        <p:spPr>
          <a:xfrm flipH="1">
            <a:off x="4050506" y="5922641"/>
            <a:ext cx="1402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5" idx="2"/>
          </p:cNvCxnSpPr>
          <p:nvPr/>
        </p:nvCxnSpPr>
        <p:spPr>
          <a:xfrm>
            <a:off x="2334989" y="5922641"/>
            <a:ext cx="1499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决策 82"/>
          <p:cNvSpPr/>
          <p:nvPr/>
        </p:nvSpPr>
        <p:spPr>
          <a:xfrm>
            <a:off x="3323949" y="2745228"/>
            <a:ext cx="1237090" cy="62700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更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新条数等于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68978" y="2760310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76031" y="4308365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回滚事务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2334989" y="5491741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88" idx="0"/>
          </p:cNvCxnSpPr>
          <p:nvPr/>
        </p:nvCxnSpPr>
        <p:spPr>
          <a:xfrm flipH="1">
            <a:off x="2372075" y="3065356"/>
            <a:ext cx="8268" cy="124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5049778" y="5091420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返回业务处理失败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958493" y="5084502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统问题？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8" name="直接连接符 97"/>
          <p:cNvCxnSpPr>
            <a:endCxn id="97" idx="0"/>
          </p:cNvCxnSpPr>
          <p:nvPr/>
        </p:nvCxnSpPr>
        <p:spPr>
          <a:xfrm flipH="1">
            <a:off x="2354537" y="4705022"/>
            <a:ext cx="392" cy="37948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5449356" y="5498659"/>
            <a:ext cx="100" cy="42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380312" y="5154109"/>
            <a:ext cx="792088" cy="4072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事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务内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380312" y="5633668"/>
            <a:ext cx="792088" cy="4072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事务外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179512" y="5488288"/>
            <a:ext cx="19199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关于重试的注意点：</a:t>
            </a: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/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达到业务终态才能重试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1015</Words>
  <Application>Microsoft Office PowerPoint</Application>
  <PresentationFormat>全屏显示(4:3)</PresentationFormat>
  <Paragraphs>201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郑嘉庆</dc:creator>
  <cp:lastModifiedBy>localadmin</cp:lastModifiedBy>
  <cp:revision>451</cp:revision>
  <dcterms:created xsi:type="dcterms:W3CDTF">2015-09-25T08:28:00Z</dcterms:created>
  <dcterms:modified xsi:type="dcterms:W3CDTF">2015-10-29T11:01:40Z</dcterms:modified>
</cp:coreProperties>
</file>