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5"/>
  </p:notesMasterIdLst>
  <p:sldIdLst>
    <p:sldId id="271" r:id="rId2"/>
    <p:sldId id="278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85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5504"/>
    <a:srgbClr val="443381"/>
    <a:srgbClr val="EC6C27"/>
    <a:srgbClr val="87748C"/>
    <a:srgbClr val="FFFFFF"/>
    <a:srgbClr val="EA5404"/>
    <a:srgbClr val="F2F2F2"/>
    <a:srgbClr val="F7F7F7"/>
    <a:srgbClr val="5F5262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82375" autoAdjust="0"/>
  </p:normalViewPr>
  <p:slideViewPr>
    <p:cSldViewPr snapToGrid="0">
      <p:cViewPr varScale="1">
        <p:scale>
          <a:sx n="83" d="100"/>
          <a:sy n="83" d="100"/>
        </p:scale>
        <p:origin x="-10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DDCB4-D51A-4F6C-956B-25B47FC78EC1}" type="datetimeFigureOut">
              <a:rPr lang="zh-CN" altLang="en-US" smtClean="0"/>
              <a:pPr/>
              <a:t>2015-7-3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98202-6664-4B51-919F-BCC03AB3C6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999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98202-6664-4B51-919F-BCC03AB3C63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672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3" y="-28575"/>
            <a:ext cx="9153525" cy="68389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 userDrawn="1">
            <p:ph type="ctrTitle"/>
          </p:nvPr>
        </p:nvSpPr>
        <p:spPr>
          <a:xfrm>
            <a:off x="1304927" y="3318235"/>
            <a:ext cx="7153273" cy="996049"/>
          </a:xfrm>
        </p:spPr>
        <p:txBody>
          <a:bodyPr/>
          <a:lstStyle>
            <a:lvl1pPr>
              <a:defRPr sz="3000" b="1">
                <a:solidFill>
                  <a:srgbClr val="293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 userDrawn="1">
            <p:ph type="subTitle" idx="1"/>
          </p:nvPr>
        </p:nvSpPr>
        <p:spPr>
          <a:xfrm>
            <a:off x="1371600" y="4769642"/>
            <a:ext cx="6400800" cy="869157"/>
          </a:xfrm>
        </p:spPr>
        <p:txBody>
          <a:bodyPr/>
          <a:lstStyle>
            <a:lvl1pPr marL="0" indent="0" algn="ctr">
              <a:buNone/>
              <a:defRPr sz="15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18" name="Rectangle 4"/>
          <p:cNvSpPr>
            <a:spLocks noGrp="1" noChangeArrowheads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19" name="Rectangle 5"/>
          <p:cNvSpPr>
            <a:spLocks noGrp="1" noChangeArrowheads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116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277ABE-4DAD-48B9-9735-847EBE4FFC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54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277ABE-4DAD-48B9-9735-847EBE4FFC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767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48464" y="6381750"/>
            <a:ext cx="2133600" cy="476250"/>
          </a:xfrm>
        </p:spPr>
        <p:txBody>
          <a:bodyPr/>
          <a:lstStyle/>
          <a:p>
            <a:fld id="{B6277ABE-4DAD-48B9-9735-847EBE4FFC8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89" y="2"/>
            <a:ext cx="9217025" cy="6886575"/>
            <a:chOff x="1589" y="2"/>
            <a:chExt cx="9217025" cy="6886575"/>
          </a:xfrm>
        </p:grpSpPr>
        <p:sp>
          <p:nvSpPr>
            <p:cNvPr id="4" name="Rectangle 7"/>
            <p:cNvSpPr>
              <a:spLocks noChangeArrowheads="1"/>
            </p:cNvSpPr>
            <p:nvPr/>
          </p:nvSpPr>
          <p:spPr bwMode="auto">
            <a:xfrm>
              <a:off x="1589" y="1590"/>
              <a:ext cx="862012" cy="5126037"/>
            </a:xfrm>
            <a:prstGeom prst="rect">
              <a:avLst/>
            </a:prstGeom>
            <a:solidFill>
              <a:srgbClr val="0067AC"/>
            </a:solidFill>
            <a:ln>
              <a:noFill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1350" smtClean="0"/>
            </a:p>
          </p:txBody>
        </p:sp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 flipH="1">
              <a:off x="431801" y="5126038"/>
              <a:ext cx="431800" cy="431800"/>
            </a:xfrm>
            <a:prstGeom prst="rect">
              <a:avLst/>
            </a:prstGeom>
            <a:solidFill>
              <a:srgbClr val="293088"/>
            </a:solidFill>
            <a:ln>
              <a:noFill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1350" smtClean="0"/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 flipH="1">
              <a:off x="863601" y="5557838"/>
              <a:ext cx="431800" cy="431800"/>
            </a:xfrm>
            <a:prstGeom prst="rect">
              <a:avLst/>
            </a:prstGeom>
            <a:solidFill>
              <a:srgbClr val="B7CDEA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350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 flipH="1">
              <a:off x="431801" y="5989638"/>
              <a:ext cx="431800" cy="431800"/>
            </a:xfrm>
            <a:prstGeom prst="rect">
              <a:avLst/>
            </a:prstGeom>
            <a:solidFill>
              <a:srgbClr val="C3C5DE"/>
            </a:solidFill>
            <a:ln>
              <a:noFill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1350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H="1">
              <a:off x="431801" y="4260850"/>
              <a:ext cx="431800" cy="865188"/>
            </a:xfrm>
            <a:prstGeom prst="rect">
              <a:avLst/>
            </a:prstGeom>
            <a:solidFill>
              <a:srgbClr val="5C8EC5"/>
            </a:solidFill>
            <a:ln>
              <a:noFill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1350" smtClean="0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431801" y="2"/>
              <a:ext cx="1588" cy="6886575"/>
            </a:xfrm>
            <a:prstGeom prst="line">
              <a:avLst/>
            </a:prstGeom>
            <a:noFill/>
            <a:ln w="9525">
              <a:solidFill>
                <a:srgbClr val="96A8A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pic>
          <p:nvPicPr>
            <p:cNvPr id="11" name="图片 15"/>
            <p:cNvPicPr>
              <a:picLocks noChangeAspect="1"/>
            </p:cNvPicPr>
            <p:nvPr/>
          </p:nvPicPr>
          <p:blipFill>
            <a:blip r:embed="rId2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7876" y="139700"/>
              <a:ext cx="1754188" cy="446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2" name="直接连接符 11"/>
            <p:cNvCxnSpPr/>
            <p:nvPr/>
          </p:nvCxnSpPr>
          <p:spPr>
            <a:xfrm>
              <a:off x="1589" y="1168400"/>
              <a:ext cx="9217025" cy="0"/>
            </a:xfrm>
            <a:prstGeom prst="line">
              <a:avLst/>
            </a:prstGeom>
            <a:ln>
              <a:solidFill>
                <a:srgbClr val="96A8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6161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7ABE-4DAD-48B9-9735-847EBE4FFC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398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4"/>
          <p:cNvCxnSpPr/>
          <p:nvPr userDrawn="1"/>
        </p:nvCxnSpPr>
        <p:spPr>
          <a:xfrm>
            <a:off x="468313" y="692150"/>
            <a:ext cx="8207375" cy="0"/>
          </a:xfrm>
          <a:prstGeom prst="lin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415498"/>
          </a:xfrm>
        </p:spPr>
        <p:txBody>
          <a:bodyPr/>
          <a:lstStyle>
            <a:lvl1pPr algn="l">
              <a:defRPr sz="2100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A67DFEC-81B0-4DB9-87A3-DC062DB70B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AutoShape 8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04800" y="836613"/>
            <a:ext cx="8588375" cy="5148262"/>
          </a:xfrm>
          <a:prstGeom prst="roundRect">
            <a:avLst>
              <a:gd name="adj" fmla="val 1222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95288" y="908050"/>
            <a:ext cx="8402637" cy="360363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lIns="274320" rIns="45720" anchor="ctr"/>
          <a:lstStyle/>
          <a:p>
            <a:pPr defTabSz="895350" eaLnBrk="0" hangingPunct="0">
              <a:lnSpc>
                <a:spcPct val="95000"/>
              </a:lnSpc>
              <a:buSzPct val="120000"/>
              <a:defRPr/>
            </a:pPr>
            <a:endParaRPr lang="en-US" altLang="zh-CN" sz="1100" b="1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 userDrawn="1">
            <p:ph idx="1"/>
          </p:nvPr>
        </p:nvSpPr>
        <p:spPr>
          <a:xfrm>
            <a:off x="863601" y="1295784"/>
            <a:ext cx="7823200" cy="4842341"/>
          </a:xfrm>
        </p:spPr>
        <p:txBody>
          <a:bodyPr/>
          <a:lstStyle>
            <a:lvl1pPr marL="257175" indent="-257175">
              <a:buClr>
                <a:srgbClr val="293088"/>
              </a:buClr>
              <a:buFont typeface="Wingdings" panose="05000000000000000000" pitchFamily="2" charset="2"/>
              <a:buChar char="n"/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05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9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825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825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pic>
        <p:nvPicPr>
          <p:cNvPr id="10" name="图片 15"/>
          <p:cNvPicPr>
            <a:picLocks noChangeAspect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2272" y="139700"/>
            <a:ext cx="1189792" cy="30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直接连接符 10"/>
          <p:cNvCxnSpPr/>
          <p:nvPr/>
        </p:nvCxnSpPr>
        <p:spPr>
          <a:xfrm>
            <a:off x="0" y="855671"/>
            <a:ext cx="9217025" cy="0"/>
          </a:xfrm>
          <a:prstGeom prst="line">
            <a:avLst/>
          </a:prstGeom>
          <a:ln>
            <a:solidFill>
              <a:srgbClr val="96A8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63601" y="253405"/>
            <a:ext cx="7823200" cy="606423"/>
          </a:xfrm>
        </p:spPr>
        <p:txBody>
          <a:bodyPr/>
          <a:lstStyle>
            <a:lvl1pPr algn="l">
              <a:defRPr sz="2700" b="1">
                <a:solidFill>
                  <a:srgbClr val="293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Rectangle 4"/>
          <p:cNvSpPr>
            <a:spLocks noGrp="1" noChangeArrowheads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3" name="Rectangle 5"/>
          <p:cNvSpPr>
            <a:spLocks noGrp="1" noChangeArrowheads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4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xfrm>
            <a:off x="6810195" y="632226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6277ABE-4DAD-48B9-9735-847EBE4FFC8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5" name="Rectangle 7"/>
          <p:cNvSpPr>
            <a:spLocks noChangeArrowheads="1"/>
          </p:cNvSpPr>
          <p:nvPr userDrawn="1"/>
        </p:nvSpPr>
        <p:spPr bwMode="auto">
          <a:xfrm>
            <a:off x="1" y="-1587"/>
            <a:ext cx="431799" cy="872808"/>
          </a:xfrm>
          <a:prstGeom prst="rect">
            <a:avLst/>
          </a:prstGeom>
          <a:solidFill>
            <a:srgbClr val="443381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1800" smtClean="0"/>
          </a:p>
        </p:txBody>
      </p:sp>
      <p:sp>
        <p:nvSpPr>
          <p:cNvPr id="27" name="Rectangle 10"/>
          <p:cNvSpPr>
            <a:spLocks noChangeArrowheads="1"/>
          </p:cNvSpPr>
          <p:nvPr userDrawn="1"/>
        </p:nvSpPr>
        <p:spPr bwMode="auto">
          <a:xfrm flipH="1">
            <a:off x="431801" y="855671"/>
            <a:ext cx="431800" cy="431800"/>
          </a:xfrm>
          <a:prstGeom prst="rect">
            <a:avLst/>
          </a:prstGeom>
          <a:solidFill>
            <a:srgbClr val="2A1771">
              <a:alpha val="24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1800" smtClean="0"/>
          </a:p>
        </p:txBody>
      </p:sp>
      <p:sp>
        <p:nvSpPr>
          <p:cNvPr id="29" name="Rectangle 12"/>
          <p:cNvSpPr>
            <a:spLocks noChangeArrowheads="1"/>
          </p:cNvSpPr>
          <p:nvPr userDrawn="1"/>
        </p:nvSpPr>
        <p:spPr bwMode="auto">
          <a:xfrm flipH="1">
            <a:off x="423240" y="1591"/>
            <a:ext cx="431800" cy="431800"/>
          </a:xfrm>
          <a:prstGeom prst="rect">
            <a:avLst/>
          </a:prstGeom>
          <a:solidFill>
            <a:srgbClr val="6A5D9B">
              <a:alpha val="68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1800" smtClean="0"/>
          </a:p>
        </p:txBody>
      </p:sp>
      <p:sp>
        <p:nvSpPr>
          <p:cNvPr id="18" name="Rectangle 10"/>
          <p:cNvSpPr>
            <a:spLocks noChangeArrowheads="1"/>
          </p:cNvSpPr>
          <p:nvPr userDrawn="1"/>
        </p:nvSpPr>
        <p:spPr bwMode="auto">
          <a:xfrm flipH="1">
            <a:off x="-8560" y="-3169"/>
            <a:ext cx="431800" cy="431800"/>
          </a:xfrm>
          <a:prstGeom prst="rect">
            <a:avLst/>
          </a:prstGeom>
          <a:solidFill>
            <a:schemeClr val="accent6">
              <a:lumMod val="20000"/>
              <a:lumOff val="80000"/>
              <a:alpha val="24000"/>
            </a:schemeClr>
          </a:solidFill>
          <a:ln>
            <a:noFill/>
          </a:ln>
          <a:extLst/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1800" smtClean="0"/>
          </a:p>
        </p:txBody>
      </p:sp>
      <p:pic>
        <p:nvPicPr>
          <p:cNvPr id="20" name="Picture 3" descr="封面底1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018884"/>
            <a:ext cx="8432799" cy="3791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 userDrawn="1"/>
        </p:nvGrpSpPr>
        <p:grpSpPr>
          <a:xfrm>
            <a:off x="0" y="6268425"/>
            <a:ext cx="9164989" cy="90444"/>
            <a:chOff x="0" y="6164728"/>
            <a:chExt cx="9164989" cy="90444"/>
          </a:xfrm>
        </p:grpSpPr>
        <p:pic>
          <p:nvPicPr>
            <p:cNvPr id="4" name="图片 3"/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V="1">
              <a:off x="907086" y="6166841"/>
              <a:ext cx="4090723" cy="84005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4031" b="-2"/>
            <a:stretch/>
          </p:blipFill>
          <p:spPr>
            <a:xfrm flipV="1">
              <a:off x="4728456" y="6165577"/>
              <a:ext cx="4436533" cy="89595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 userDrawn="1"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2516"/>
            <a:stretch/>
          </p:blipFill>
          <p:spPr>
            <a:xfrm flipV="1">
              <a:off x="0" y="6164728"/>
              <a:ext cx="950799" cy="861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5281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14912" y="-16297"/>
            <a:ext cx="4162425" cy="6858000"/>
          </a:xfrm>
          <a:prstGeom prst="rect">
            <a:avLst/>
          </a:prstGeom>
        </p:spPr>
      </p:pic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1" y="1304925"/>
            <a:ext cx="9180513" cy="158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pic>
        <p:nvPicPr>
          <p:cNvPr id="6" name="图片 8"/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62714" y="5589590"/>
            <a:ext cx="185420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20"/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11300" y="667544"/>
            <a:ext cx="185420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2" y="4451350"/>
            <a:ext cx="4719638" cy="1362075"/>
          </a:xfrm>
        </p:spPr>
        <p:txBody>
          <a:bodyPr anchor="t"/>
          <a:lstStyle>
            <a:lvl1pPr algn="l">
              <a:defRPr sz="2700" b="1" cap="all">
                <a:solidFill>
                  <a:srgbClr val="00277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2951161"/>
            <a:ext cx="4705349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277ABE-4DAD-48B9-9735-847EBE4FFC8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" name="Rectangle 7"/>
          <p:cNvSpPr>
            <a:spLocks noChangeArrowheads="1"/>
          </p:cNvSpPr>
          <p:nvPr userDrawn="1"/>
        </p:nvSpPr>
        <p:spPr bwMode="auto">
          <a:xfrm>
            <a:off x="0" y="-1588"/>
            <a:ext cx="1295400" cy="1306513"/>
          </a:xfrm>
          <a:prstGeom prst="rect">
            <a:avLst/>
          </a:prstGeom>
          <a:solidFill>
            <a:srgbClr val="443381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1800" smtClean="0"/>
          </a:p>
        </p:txBody>
      </p:sp>
      <p:sp>
        <p:nvSpPr>
          <p:cNvPr id="17" name="Rectangle 8"/>
          <p:cNvSpPr>
            <a:spLocks noChangeArrowheads="1"/>
          </p:cNvSpPr>
          <p:nvPr userDrawn="1"/>
        </p:nvSpPr>
        <p:spPr bwMode="auto">
          <a:xfrm flipH="1">
            <a:off x="863600" y="1304925"/>
            <a:ext cx="431800" cy="431800"/>
          </a:xfrm>
          <a:prstGeom prst="rect">
            <a:avLst/>
          </a:prstGeom>
          <a:solidFill>
            <a:srgbClr val="2A17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1800" smtClean="0"/>
          </a:p>
        </p:txBody>
      </p:sp>
      <p:sp>
        <p:nvSpPr>
          <p:cNvPr id="18" name="Rectangle 10"/>
          <p:cNvSpPr>
            <a:spLocks noChangeArrowheads="1"/>
          </p:cNvSpPr>
          <p:nvPr userDrawn="1"/>
        </p:nvSpPr>
        <p:spPr bwMode="auto">
          <a:xfrm flipH="1">
            <a:off x="863600" y="2128043"/>
            <a:ext cx="431800" cy="431800"/>
          </a:xfrm>
          <a:prstGeom prst="rect">
            <a:avLst/>
          </a:prstGeom>
          <a:solidFill>
            <a:srgbClr val="2A1771">
              <a:alpha val="24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1800" smtClean="0"/>
          </a:p>
        </p:txBody>
      </p:sp>
      <p:sp>
        <p:nvSpPr>
          <p:cNvPr id="19" name="Rectangle 11"/>
          <p:cNvSpPr>
            <a:spLocks noChangeArrowheads="1"/>
          </p:cNvSpPr>
          <p:nvPr userDrawn="1"/>
        </p:nvSpPr>
        <p:spPr bwMode="auto">
          <a:xfrm flipH="1">
            <a:off x="863600" y="439737"/>
            <a:ext cx="431800" cy="865188"/>
          </a:xfrm>
          <a:prstGeom prst="rect">
            <a:avLst/>
          </a:prstGeom>
          <a:solidFill>
            <a:srgbClr val="6152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1800" smtClean="0"/>
          </a:p>
        </p:txBody>
      </p:sp>
      <p:sp>
        <p:nvSpPr>
          <p:cNvPr id="20" name="Rectangle 12"/>
          <p:cNvSpPr>
            <a:spLocks noChangeArrowheads="1"/>
          </p:cNvSpPr>
          <p:nvPr userDrawn="1"/>
        </p:nvSpPr>
        <p:spPr bwMode="auto">
          <a:xfrm flipH="1">
            <a:off x="1295400" y="-1588"/>
            <a:ext cx="431800" cy="431800"/>
          </a:xfrm>
          <a:prstGeom prst="rect">
            <a:avLst/>
          </a:prstGeom>
          <a:solidFill>
            <a:srgbClr val="6A5D9B">
              <a:alpha val="68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1800" smtClean="0"/>
          </a:p>
        </p:txBody>
      </p:sp>
      <p:sp>
        <p:nvSpPr>
          <p:cNvPr id="21" name="Line 13"/>
          <p:cNvSpPr>
            <a:spLocks noChangeShapeType="1"/>
          </p:cNvSpPr>
          <p:nvPr userDrawn="1"/>
        </p:nvSpPr>
        <p:spPr bwMode="auto">
          <a:xfrm>
            <a:off x="1295400" y="2"/>
            <a:ext cx="0" cy="6886573"/>
          </a:xfrm>
          <a:prstGeom prst="line">
            <a:avLst/>
          </a:prstGeom>
          <a:noFill/>
          <a:ln w="9525">
            <a:solidFill>
              <a:srgbClr val="96A8A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33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277ABE-4DAD-48B9-9735-847EBE4FFC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95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277ABE-4DAD-48B9-9735-847EBE4FFC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27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3600" y="563526"/>
            <a:ext cx="7823199" cy="604874"/>
          </a:xfrm>
        </p:spPr>
        <p:txBody>
          <a:bodyPr/>
          <a:lstStyle>
            <a:lvl1pPr algn="l">
              <a:defRPr lang="zh-CN" altLang="en-US" sz="2700" b="1" dirty="0">
                <a:solidFill>
                  <a:srgbClr val="2930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277ABE-4DAD-48B9-9735-847EBE4FFC8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589" y="2"/>
            <a:ext cx="9217025" cy="6886575"/>
            <a:chOff x="1589" y="2"/>
            <a:chExt cx="9217025" cy="6886575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589" y="1590"/>
              <a:ext cx="862012" cy="5126037"/>
            </a:xfrm>
            <a:prstGeom prst="rect">
              <a:avLst/>
            </a:prstGeom>
            <a:solidFill>
              <a:srgbClr val="0067AC"/>
            </a:solidFill>
            <a:ln>
              <a:noFill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1350" smtClean="0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 flipH="1">
              <a:off x="431801" y="5126038"/>
              <a:ext cx="431800" cy="431800"/>
            </a:xfrm>
            <a:prstGeom prst="rect">
              <a:avLst/>
            </a:prstGeom>
            <a:solidFill>
              <a:srgbClr val="293088"/>
            </a:solidFill>
            <a:ln>
              <a:noFill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1350" smtClean="0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 flipH="1">
              <a:off x="863601" y="5557838"/>
              <a:ext cx="431800" cy="431800"/>
            </a:xfrm>
            <a:prstGeom prst="rect">
              <a:avLst/>
            </a:prstGeom>
            <a:solidFill>
              <a:srgbClr val="B7CDEA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350" smtClean="0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 flipH="1">
              <a:off x="431801" y="5989638"/>
              <a:ext cx="431800" cy="431800"/>
            </a:xfrm>
            <a:prstGeom prst="rect">
              <a:avLst/>
            </a:prstGeom>
            <a:solidFill>
              <a:srgbClr val="C3C5DE"/>
            </a:solidFill>
            <a:ln>
              <a:noFill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1350" smtClean="0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 flipH="1">
              <a:off x="431801" y="4260850"/>
              <a:ext cx="431800" cy="865188"/>
            </a:xfrm>
            <a:prstGeom prst="rect">
              <a:avLst/>
            </a:prstGeom>
            <a:solidFill>
              <a:srgbClr val="5C8EC5"/>
            </a:solidFill>
            <a:ln>
              <a:noFill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1350" smtClean="0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431801" y="2"/>
              <a:ext cx="1588" cy="6886575"/>
            </a:xfrm>
            <a:prstGeom prst="line">
              <a:avLst/>
            </a:prstGeom>
            <a:noFill/>
            <a:ln w="9525">
              <a:solidFill>
                <a:srgbClr val="96A8A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pic>
          <p:nvPicPr>
            <p:cNvPr id="13" name="图片 15"/>
            <p:cNvPicPr>
              <a:picLocks noChangeAspect="1"/>
            </p:cNvPicPr>
            <p:nvPr/>
          </p:nvPicPr>
          <p:blipFill>
            <a:blip r:embed="rId2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7876" y="139700"/>
              <a:ext cx="1754188" cy="446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4" name="直接连接符 13"/>
            <p:cNvCxnSpPr/>
            <p:nvPr/>
          </p:nvCxnSpPr>
          <p:spPr>
            <a:xfrm>
              <a:off x="1589" y="1168400"/>
              <a:ext cx="9217025" cy="0"/>
            </a:xfrm>
            <a:prstGeom prst="line">
              <a:avLst/>
            </a:prstGeom>
            <a:ln>
              <a:solidFill>
                <a:srgbClr val="96A8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8079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277ABE-4DAD-48B9-9735-847EBE4FFC8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1589" y="2"/>
            <a:ext cx="9217025" cy="6886575"/>
            <a:chOff x="1589" y="2"/>
            <a:chExt cx="9217025" cy="6886575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1589" y="1590"/>
              <a:ext cx="862012" cy="5126037"/>
            </a:xfrm>
            <a:prstGeom prst="rect">
              <a:avLst/>
            </a:prstGeom>
            <a:solidFill>
              <a:srgbClr val="0067AC"/>
            </a:solidFill>
            <a:ln>
              <a:noFill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1350" smtClean="0"/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 flipH="1">
              <a:off x="431801" y="5126038"/>
              <a:ext cx="431800" cy="431800"/>
            </a:xfrm>
            <a:prstGeom prst="rect">
              <a:avLst/>
            </a:prstGeom>
            <a:solidFill>
              <a:srgbClr val="293088"/>
            </a:solidFill>
            <a:ln>
              <a:noFill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1350" smtClean="0"/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 flipH="1">
              <a:off x="863601" y="5557838"/>
              <a:ext cx="431800" cy="431800"/>
            </a:xfrm>
            <a:prstGeom prst="rect">
              <a:avLst/>
            </a:prstGeom>
            <a:solidFill>
              <a:srgbClr val="B7CDEA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350" smtClean="0"/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 flipH="1">
              <a:off x="431801" y="5989638"/>
              <a:ext cx="431800" cy="431800"/>
            </a:xfrm>
            <a:prstGeom prst="rect">
              <a:avLst/>
            </a:prstGeom>
            <a:solidFill>
              <a:srgbClr val="C3C5DE"/>
            </a:solidFill>
            <a:ln>
              <a:noFill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1350" smtClean="0"/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 flipH="1">
              <a:off x="431801" y="4260850"/>
              <a:ext cx="431800" cy="865188"/>
            </a:xfrm>
            <a:prstGeom prst="rect">
              <a:avLst/>
            </a:prstGeom>
            <a:solidFill>
              <a:srgbClr val="5C8EC5"/>
            </a:solidFill>
            <a:ln>
              <a:noFill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1350" smtClean="0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431801" y="2"/>
              <a:ext cx="1588" cy="6886575"/>
            </a:xfrm>
            <a:prstGeom prst="line">
              <a:avLst/>
            </a:prstGeom>
            <a:noFill/>
            <a:ln w="9525">
              <a:solidFill>
                <a:srgbClr val="96A8A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pic>
          <p:nvPicPr>
            <p:cNvPr id="12" name="图片 15"/>
            <p:cNvPicPr>
              <a:picLocks noChangeAspect="1"/>
            </p:cNvPicPr>
            <p:nvPr/>
          </p:nvPicPr>
          <p:blipFill>
            <a:blip r:embed="rId2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7876" y="139700"/>
              <a:ext cx="1754188" cy="446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3" name="直接连接符 12"/>
            <p:cNvCxnSpPr/>
            <p:nvPr/>
          </p:nvCxnSpPr>
          <p:spPr>
            <a:xfrm>
              <a:off x="1589" y="1168400"/>
              <a:ext cx="9217025" cy="0"/>
            </a:xfrm>
            <a:prstGeom prst="line">
              <a:avLst/>
            </a:prstGeom>
            <a:ln>
              <a:solidFill>
                <a:srgbClr val="96A8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5432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277ABE-4DAD-48B9-9735-847EBE4FFC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65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277ABE-4DAD-48B9-9735-847EBE4FFC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527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50">
                <a:latin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50">
                <a:latin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41736" y="636545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5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B6277ABE-4DAD-48B9-9735-847EBE4FFC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76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50" r:id="rId12"/>
    <p:sldLayoutId id="2147483661" r:id="rId13"/>
    <p:sldLayoutId id="2147483678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133256" y="2923101"/>
            <a:ext cx="1420052" cy="79866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4000" b="1">
                <a:latin typeface="微软雅黑" pitchFamily="34" charset="-122"/>
                <a:ea typeface="微软雅黑" pitchFamily="34" charset="-122"/>
              </a:rPr>
              <a:t>幂等</a:t>
            </a:r>
            <a:endParaRPr lang="en-US" altLang="zh-CN" sz="4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7ABE-4DAD-48B9-9735-847EBE4FFC8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28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400"/>
              <a:t>begin;</a:t>
            </a:r>
            <a:br>
              <a:rPr lang="en-US" altLang="zh-CN" sz="1400"/>
            </a:br>
            <a:r>
              <a:rPr lang="en-US" altLang="zh-CN" sz="1400"/>
              <a:t>INSERT INTO transaction VALUES(xid, $seller_id, $buyer_id, $amount);</a:t>
            </a:r>
            <a:br>
              <a:rPr lang="en-US" altLang="zh-CN" sz="1400"/>
            </a:br>
            <a:r>
              <a:rPr lang="en-US" altLang="zh-CN" sz="1400"/>
              <a:t>put_to_queue “update user(“seller”, $seller_id, amount);</a:t>
            </a:r>
            <a:br>
              <a:rPr lang="en-US" altLang="zh-CN" sz="1400"/>
            </a:br>
            <a:r>
              <a:rPr lang="en-US" altLang="zh-CN" sz="1400"/>
              <a:t>put_to_queue “update user(“buyer”, $buyer_id, amount);</a:t>
            </a:r>
            <a:br>
              <a:rPr lang="en-US" altLang="zh-CN" sz="1400"/>
            </a:br>
            <a:r>
              <a:rPr lang="en-US" altLang="zh-CN" sz="1400"/>
              <a:t>commit;</a:t>
            </a:r>
            <a:br>
              <a:rPr lang="en-US" altLang="zh-CN" sz="1400"/>
            </a:br>
            <a:r>
              <a:rPr lang="en-US" altLang="zh-CN" sz="1400"/>
              <a:t>for each message in queue</a:t>
            </a:r>
            <a:br>
              <a:rPr lang="en-US" altLang="zh-CN" sz="1400"/>
            </a:br>
            <a:r>
              <a:rPr lang="en-US" altLang="zh-CN" sz="1400"/>
              <a:t>begin;</a:t>
            </a:r>
            <a:br>
              <a:rPr lang="en-US" altLang="zh-CN" sz="1400"/>
            </a:br>
            <a:r>
              <a:rPr lang="en-US" altLang="zh-CN" sz="1400"/>
              <a:t>SELECT count(*) as cnt FROM message_applied WHERE msg_id = message.id;</a:t>
            </a:r>
            <a:br>
              <a:rPr lang="en-US" altLang="zh-CN" sz="1400"/>
            </a:br>
            <a:r>
              <a:rPr lang="en-US" altLang="zh-CN" sz="1400"/>
              <a:t>if cnt = 0 then</a:t>
            </a:r>
            <a:br>
              <a:rPr lang="en-US" altLang="zh-CN" sz="1400"/>
            </a:br>
            <a:r>
              <a:rPr lang="en-US" altLang="zh-CN" sz="1400"/>
              <a:t>if message.type = “seller” then</a:t>
            </a:r>
            <a:br>
              <a:rPr lang="en-US" altLang="zh-CN" sz="1400"/>
            </a:br>
            <a:r>
              <a:rPr lang="en-US" altLang="zh-CN" sz="1400"/>
              <a:t>UPDATE user SET amt_sold = amt_sold + message.amount WHERE id = message.user_id;</a:t>
            </a:r>
            <a:br>
              <a:rPr lang="en-US" altLang="zh-CN" sz="1400"/>
            </a:br>
            <a:r>
              <a:rPr lang="en-US" altLang="zh-CN" sz="1400"/>
              <a:t>else</a:t>
            </a:r>
            <a:br>
              <a:rPr lang="en-US" altLang="zh-CN" sz="1400"/>
            </a:br>
            <a:r>
              <a:rPr lang="en-US" altLang="zh-CN" sz="1400"/>
              <a:t>UPDATE user SET amt_bought = amt_bought + message.amount WHERE id = message.user_id;</a:t>
            </a:r>
            <a:br>
              <a:rPr lang="en-US" altLang="zh-CN" sz="1400"/>
            </a:br>
            <a:r>
              <a:rPr lang="en-US" altLang="zh-CN" sz="1400"/>
              <a:t>end</a:t>
            </a:r>
            <a:br>
              <a:rPr lang="en-US" altLang="zh-CN" sz="1400"/>
            </a:br>
            <a:r>
              <a:rPr lang="en-US" altLang="zh-CN" sz="1400"/>
              <a:t>INSERT INTO message_applied VALUES(message.id);</a:t>
            </a:r>
            <a:br>
              <a:rPr lang="en-US" altLang="zh-CN" sz="1400"/>
            </a:br>
            <a:r>
              <a:rPr lang="en-US" altLang="zh-CN" sz="1400"/>
              <a:t>end</a:t>
            </a:r>
            <a:br>
              <a:rPr lang="en-US" altLang="zh-CN" sz="1400"/>
            </a:br>
            <a:r>
              <a:rPr lang="en-US" altLang="zh-CN" sz="1400"/>
              <a:t>commit;</a:t>
            </a:r>
            <a:br>
              <a:rPr lang="en-US" altLang="zh-CN" sz="1400"/>
            </a:br>
            <a:r>
              <a:rPr lang="en-US" altLang="zh-CN" sz="1400"/>
              <a:t>if </a:t>
            </a:r>
            <a:r>
              <a:rPr lang="zh-CN" altLang="en-US" sz="1400"/>
              <a:t>上述事务成功</a:t>
            </a:r>
            <a:br>
              <a:rPr lang="zh-CN" altLang="en-US" sz="1400"/>
            </a:br>
            <a:r>
              <a:rPr lang="en-US" altLang="zh-CN" sz="1400"/>
              <a:t>dequeue message</a:t>
            </a:r>
            <a:br>
              <a:rPr lang="en-US" altLang="zh-CN" sz="1400"/>
            </a:br>
            <a:r>
              <a:rPr lang="en-US" altLang="zh-CN" sz="1400"/>
              <a:t>DELETE FROM message_applied WHERE msg_id = message.id;</a:t>
            </a:r>
            <a:br>
              <a:rPr lang="en-US" altLang="zh-CN" sz="1400"/>
            </a:br>
            <a:r>
              <a:rPr lang="en-US" altLang="zh-CN" sz="1400"/>
              <a:t>end</a:t>
            </a:r>
            <a:br>
              <a:rPr lang="en-US" altLang="zh-CN" sz="1400"/>
            </a:br>
            <a:r>
              <a:rPr lang="en-US" altLang="zh-CN" sz="1400"/>
              <a:t>end</a:t>
            </a:r>
            <a:endParaRPr lang="en-US" altLang="zh-CN" sz="14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方案</a:t>
            </a:r>
            <a:r>
              <a:rPr lang="en-US" altLang="zh-CN"/>
              <a:t>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7ABE-4DAD-48B9-9735-847EBE4FFC8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29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400" smtClean="0"/>
              <a:t>缺点：消息实现与业务处理系统耦合</a:t>
            </a:r>
            <a:endParaRPr lang="en-US" altLang="zh-CN" sz="1400"/>
          </a:p>
          <a:p>
            <a:pPr marL="0" indent="0">
              <a:buNone/>
            </a:pPr>
            <a:r>
              <a:rPr lang="zh-CN" altLang="en-US" sz="1400"/>
              <a:t>优</a:t>
            </a:r>
            <a:r>
              <a:rPr lang="zh-CN" altLang="en-US" sz="1400" smtClean="0"/>
              <a:t>点：一致性和效率的一个妥协</a:t>
            </a:r>
            <a:endParaRPr lang="en-US" altLang="zh-CN" sz="14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方案</a:t>
            </a:r>
            <a:r>
              <a:rPr lang="en-US" altLang="zh-CN"/>
              <a:t>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7ABE-4DAD-48B9-9735-847EBE4FFC8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1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/>
              <a:t>方</a:t>
            </a:r>
            <a:r>
              <a:rPr lang="zh-CN" altLang="en-US" sz="2800" smtClean="0"/>
              <a:t>案： </a:t>
            </a:r>
            <a:r>
              <a:rPr lang="en-US" altLang="zh-CN" sz="2800" smtClean="0"/>
              <a:t>1 </a:t>
            </a:r>
            <a:r>
              <a:rPr lang="zh-CN" altLang="en-US" sz="2800"/>
              <a:t>消</a:t>
            </a:r>
            <a:r>
              <a:rPr lang="zh-CN" altLang="en-US" sz="2800" smtClean="0"/>
              <a:t>息队列与业务发送方放在同一</a:t>
            </a:r>
            <a:r>
              <a:rPr lang="en-US" altLang="zh-CN" sz="2800" smtClean="0"/>
              <a:t>DB</a:t>
            </a:r>
            <a:r>
              <a:rPr lang="zh-CN" altLang="en-US" sz="2800" smtClean="0"/>
              <a:t>，业务处理与消息入队放同一事务</a:t>
            </a:r>
            <a:endParaRPr lang="en-US" altLang="zh-CN" sz="2800" smtClean="0"/>
          </a:p>
          <a:p>
            <a:pPr marL="0" indent="0">
              <a:buNone/>
            </a:pPr>
            <a:r>
              <a:rPr lang="en-US" altLang="zh-CN" sz="2800"/>
              <a:t> </a:t>
            </a:r>
            <a:r>
              <a:rPr lang="en-US" altLang="zh-CN" sz="2800" smtClean="0"/>
              <a:t>          2  </a:t>
            </a:r>
            <a:r>
              <a:rPr lang="zh-CN" altLang="en-US" sz="2800" smtClean="0"/>
              <a:t>对于消息队列中的同一条消息，消息引擎生成的消息</a:t>
            </a:r>
            <a:r>
              <a:rPr lang="en-US" altLang="zh-CN" sz="2800" smtClean="0"/>
              <a:t>ID</a:t>
            </a:r>
            <a:r>
              <a:rPr lang="zh-CN" altLang="en-US" sz="2800" smtClean="0"/>
              <a:t>要唯</a:t>
            </a:r>
            <a:r>
              <a:rPr lang="zh-CN" altLang="en-US" sz="2800" smtClean="0"/>
              <a:t>一。</a:t>
            </a:r>
            <a:endParaRPr lang="en-US" altLang="zh-CN" sz="2800" smtClean="0"/>
          </a:p>
          <a:p>
            <a:pPr marL="0" indent="0">
              <a:buNone/>
            </a:pPr>
            <a:r>
              <a:rPr lang="en-US" altLang="zh-CN" sz="2800"/>
              <a:t> </a:t>
            </a:r>
            <a:r>
              <a:rPr lang="en-US" altLang="zh-CN" sz="2800" smtClean="0"/>
              <a:t>          3  </a:t>
            </a:r>
            <a:r>
              <a:rPr lang="zh-CN" altLang="en-US" sz="2800"/>
              <a:t>（基于消息引擎推的方案）消</a:t>
            </a:r>
            <a:r>
              <a:rPr lang="zh-CN" altLang="en-US" sz="2800" smtClean="0"/>
              <a:t>息接收者新增已经处理过消息表，并且接收处理业务规则与消息处理放同一事务，</a:t>
            </a:r>
            <a:r>
              <a:rPr lang="zh-CN" altLang="en-US" sz="2800">
                <a:solidFill>
                  <a:srgbClr val="FF0000"/>
                </a:solidFill>
              </a:rPr>
              <a:t>消息</a:t>
            </a:r>
            <a:r>
              <a:rPr lang="en-US" altLang="zh-CN" sz="2800">
                <a:solidFill>
                  <a:srgbClr val="FF0000"/>
                </a:solidFill>
              </a:rPr>
              <a:t>ID</a:t>
            </a:r>
            <a:r>
              <a:rPr lang="zh-CN" altLang="en-US" sz="2800">
                <a:solidFill>
                  <a:srgbClr val="FF0000"/>
                </a:solidFill>
              </a:rPr>
              <a:t>为唯一索</a:t>
            </a:r>
            <a:r>
              <a:rPr lang="zh-CN" altLang="en-US" sz="2800" smtClean="0">
                <a:solidFill>
                  <a:srgbClr val="FF0000"/>
                </a:solidFill>
              </a:rPr>
              <a:t>引</a:t>
            </a:r>
            <a:r>
              <a:rPr lang="zh-CN" altLang="en-US" sz="2800" smtClean="0"/>
              <a:t>。</a:t>
            </a:r>
            <a:endParaRPr lang="en-US" altLang="zh-CN" sz="2800" smtClean="0"/>
          </a:p>
          <a:p>
            <a:pPr marL="0" indent="0">
              <a:buNone/>
            </a:pPr>
            <a:r>
              <a:rPr lang="en-US" altLang="zh-CN" sz="2000"/>
              <a:t> </a:t>
            </a:r>
            <a:r>
              <a:rPr lang="en-US" altLang="zh-CN" sz="2000" smtClean="0"/>
              <a:t>                --</a:t>
            </a:r>
            <a:r>
              <a:rPr lang="zh-CN" altLang="en-US" sz="2000" smtClean="0"/>
              <a:t>注意</a:t>
            </a:r>
            <a:r>
              <a:rPr lang="en-US" altLang="zh-CN" sz="2000" smtClean="0"/>
              <a:t>1</a:t>
            </a:r>
            <a:r>
              <a:rPr lang="zh-CN" altLang="en-US" sz="2000" smtClean="0"/>
              <a:t>：业务规则中一定不能有远程调用及异步线程，</a:t>
            </a:r>
            <a:r>
              <a:rPr lang="en-US" altLang="zh-CN" sz="2000" smtClean="0"/>
              <a:t>redis</a:t>
            </a:r>
            <a:r>
              <a:rPr lang="zh-CN" altLang="en-US" sz="2000" smtClean="0"/>
              <a:t>缓存及其他影响事务一致性的处理。 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/>
              <a:t> </a:t>
            </a:r>
            <a:r>
              <a:rPr lang="en-US" altLang="zh-CN" sz="2000" smtClean="0"/>
              <a:t>                --</a:t>
            </a:r>
            <a:r>
              <a:rPr lang="zh-CN" altLang="en-US" sz="2000" smtClean="0"/>
              <a:t>注意</a:t>
            </a:r>
            <a:r>
              <a:rPr lang="en-US" altLang="zh-CN" sz="2000" smtClean="0"/>
              <a:t>2</a:t>
            </a:r>
            <a:r>
              <a:rPr lang="zh-CN" altLang="en-US" sz="2000" smtClean="0"/>
              <a:t>：处理规则有耗时的批量处理，</a:t>
            </a:r>
            <a:r>
              <a:rPr lang="zh-CN" altLang="en-US" sz="2800" smtClean="0"/>
              <a:t>需要落地业务数据，并转由批处理处理 </a:t>
            </a:r>
            <a:endParaRPr lang="en-US" altLang="zh-CN" sz="2800" smtClean="0"/>
          </a:p>
          <a:p>
            <a:pPr marL="0" indent="0">
              <a:buNone/>
            </a:pPr>
            <a:r>
              <a:rPr lang="en-US" altLang="zh-CN" sz="3200"/>
              <a:t> </a:t>
            </a:r>
            <a:r>
              <a:rPr lang="en-US" altLang="zh-CN" sz="3200" smtClean="0"/>
              <a:t>       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方案</a:t>
            </a:r>
            <a:r>
              <a:rPr lang="en-US" altLang="zh-CN" smtClean="0"/>
              <a:t>4:</a:t>
            </a:r>
            <a:r>
              <a:rPr lang="zh-CN" altLang="en-US" smtClean="0"/>
              <a:t>基于消息推送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7ABE-4DAD-48B9-9735-847EBE4FFC8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33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200" b="1" dirty="0" smtClean="0"/>
              <a:t>                  </a:t>
            </a:r>
            <a:endParaRPr lang="en-US" altLang="zh-CN" sz="3200" b="1" dirty="0" smtClean="0"/>
          </a:p>
          <a:p>
            <a:pPr marL="0" indent="0">
              <a:buNone/>
            </a:pPr>
            <a:endParaRPr lang="en-US" altLang="zh-CN" sz="3200" b="1" dirty="0"/>
          </a:p>
          <a:p>
            <a:pPr marL="0" indent="0">
              <a:buNone/>
            </a:pPr>
            <a:r>
              <a:rPr lang="en-US" altLang="zh-CN" sz="3200" b="1" dirty="0" smtClean="0"/>
              <a:t>                        </a:t>
            </a:r>
            <a:r>
              <a:rPr lang="zh-CN" altLang="en-US" sz="3200" b="1" dirty="0" smtClean="0"/>
              <a:t>谢 </a:t>
            </a:r>
            <a:r>
              <a:rPr lang="zh-CN" altLang="en-US" sz="3200" b="1" dirty="0"/>
              <a:t>谢！</a:t>
            </a:r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Any Question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7ABE-4DAD-48B9-9735-847EBE4FFC8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12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63601" y="1240972"/>
            <a:ext cx="7823200" cy="4897154"/>
          </a:xfrm>
        </p:spPr>
        <p:txBody>
          <a:bodyPr/>
          <a:lstStyle/>
          <a:p>
            <a:r>
              <a:rPr lang="zh-CN" altLang="en-US" sz="3200"/>
              <a:t>分布式系统保证高可用前提下的唯一选</a:t>
            </a:r>
            <a:r>
              <a:rPr lang="zh-CN" altLang="en-US" sz="3200" smtClean="0"/>
              <a:t>择</a:t>
            </a:r>
            <a:endParaRPr lang="en-US" altLang="zh-CN" sz="3200" smtClean="0"/>
          </a:p>
          <a:p>
            <a:r>
              <a:rPr lang="zh-CN" altLang="en-US" sz="3200"/>
              <a:t>分布</a:t>
            </a:r>
            <a:r>
              <a:rPr lang="zh-CN" altLang="en-US" sz="3200" smtClean="0"/>
              <a:t>式系统中保证一致性的方案：</a:t>
            </a:r>
            <a:endParaRPr lang="en-US" altLang="zh-CN" sz="3200" smtClean="0"/>
          </a:p>
          <a:p>
            <a:pPr lvl="1">
              <a:buFont typeface="Wingdings" pitchFamily="2" charset="2"/>
              <a:buChar char="l"/>
            </a:pPr>
            <a:r>
              <a:rPr lang="en-US" altLang="zh-CN" sz="3050"/>
              <a:t> </a:t>
            </a:r>
            <a:r>
              <a:rPr lang="en-US" altLang="zh-CN" sz="3050" smtClean="0"/>
              <a:t>  </a:t>
            </a:r>
            <a:r>
              <a:rPr lang="zh-CN" altLang="en-US" sz="3050" smtClean="0"/>
              <a:t>分布式事务</a:t>
            </a:r>
            <a:endParaRPr lang="en-US" altLang="zh-CN" sz="3050" smtClean="0"/>
          </a:p>
          <a:p>
            <a:pPr lvl="3">
              <a:buFont typeface="Arial" pitchFamily="34" charset="0"/>
              <a:buChar char="•"/>
            </a:pPr>
            <a:r>
              <a:rPr lang="en-US" altLang="zh-CN" sz="2825"/>
              <a:t> </a:t>
            </a:r>
            <a:r>
              <a:rPr lang="zh-CN" altLang="en-US" sz="2825" smtClean="0"/>
              <a:t>优点：</a:t>
            </a:r>
            <a:r>
              <a:rPr lang="zh-CN" altLang="en-US" sz="2400"/>
              <a:t>对于调用者很简单，复杂性都交给了中间件来管</a:t>
            </a:r>
            <a:r>
              <a:rPr lang="zh-CN" altLang="en-US" sz="2400" smtClean="0"/>
              <a:t>理</a:t>
            </a:r>
            <a:endParaRPr lang="en-US" altLang="zh-CN" sz="2400" smtClean="0"/>
          </a:p>
          <a:p>
            <a:pPr lvl="3">
              <a:buFont typeface="Arial" pitchFamily="34" charset="0"/>
              <a:buChar char="•"/>
            </a:pPr>
            <a:r>
              <a:rPr lang="en-US" altLang="zh-CN" sz="2400"/>
              <a:t> </a:t>
            </a:r>
            <a:r>
              <a:rPr lang="en-US" altLang="zh-CN" sz="2400" smtClean="0"/>
              <a:t> </a:t>
            </a:r>
            <a:r>
              <a:rPr lang="zh-CN" altLang="en-US" sz="2400" smtClean="0"/>
              <a:t>缺点： 方</a:t>
            </a:r>
            <a:r>
              <a:rPr lang="zh-CN" altLang="en-US" sz="2400"/>
              <a:t>案太重，且降低了可用性</a:t>
            </a:r>
            <a:endParaRPr lang="en-US" altLang="zh-CN" sz="2400" smtClean="0"/>
          </a:p>
          <a:p>
            <a:pPr lvl="1">
              <a:buFont typeface="Wingdings" pitchFamily="2" charset="2"/>
              <a:buChar char="l"/>
            </a:pPr>
            <a:r>
              <a:rPr lang="en-US" altLang="zh-CN" sz="3050"/>
              <a:t> </a:t>
            </a:r>
            <a:r>
              <a:rPr lang="en-US" altLang="zh-CN" sz="3050" smtClean="0"/>
              <a:t>  </a:t>
            </a:r>
            <a:r>
              <a:rPr lang="zh-CN" altLang="en-US" sz="3050" smtClean="0"/>
              <a:t>幂等</a:t>
            </a:r>
            <a:endParaRPr lang="en-US" altLang="zh-CN" sz="3050" smtClean="0"/>
          </a:p>
          <a:p>
            <a:pPr lvl="3">
              <a:buFont typeface="Arial" pitchFamily="34" charset="0"/>
              <a:buChar char="•"/>
            </a:pPr>
            <a:r>
              <a:rPr lang="en-US" altLang="zh-CN" sz="2825" smtClean="0"/>
              <a:t>  </a:t>
            </a:r>
            <a:r>
              <a:rPr lang="zh-CN" altLang="en-US" sz="2825" smtClean="0"/>
              <a:t>优点：</a:t>
            </a:r>
            <a:r>
              <a:rPr lang="zh-CN" altLang="en-US" sz="2400"/>
              <a:t>方案相对较简单，降低了调用者成本，提高了可用</a:t>
            </a:r>
            <a:r>
              <a:rPr lang="zh-CN" altLang="en-US" sz="2400" smtClean="0"/>
              <a:t>性</a:t>
            </a:r>
            <a:endParaRPr lang="en-US" altLang="zh-CN" sz="2400" smtClean="0"/>
          </a:p>
          <a:p>
            <a:pPr lvl="3">
              <a:buFont typeface="Arial" pitchFamily="34" charset="0"/>
              <a:buChar char="•"/>
            </a:pPr>
            <a:r>
              <a:rPr lang="en-US" altLang="zh-CN" sz="2400"/>
              <a:t> </a:t>
            </a:r>
            <a:r>
              <a:rPr lang="en-US" altLang="zh-CN" sz="2400" smtClean="0"/>
              <a:t>  </a:t>
            </a:r>
            <a:r>
              <a:rPr lang="zh-CN" altLang="en-US" sz="2400" smtClean="0"/>
              <a:t>缺点： 整个系统降级为</a:t>
            </a:r>
            <a:r>
              <a:rPr lang="zh-CN" altLang="en-US" sz="2400"/>
              <a:t>最终一致性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63601" y="416692"/>
            <a:ext cx="7823200" cy="530366"/>
          </a:xfrm>
        </p:spPr>
        <p:txBody>
          <a:bodyPr/>
          <a:lstStyle/>
          <a:p>
            <a:r>
              <a:rPr lang="zh-CN" altLang="en-US" sz="3600">
                <a:solidFill>
                  <a:schemeClr val="tx1"/>
                </a:solidFill>
                <a:cs typeface="+mn-cs"/>
              </a:rPr>
              <a:t>分布</a:t>
            </a:r>
            <a:r>
              <a:rPr lang="zh-CN" altLang="en-US" sz="3600" smtClean="0">
                <a:solidFill>
                  <a:schemeClr val="tx1"/>
                </a:solidFill>
                <a:cs typeface="+mn-cs"/>
              </a:rPr>
              <a:t>式系统中幂等的意义</a:t>
            </a:r>
            <a:endParaRPr lang="zh-CN" altLang="en-US" sz="3600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7ABE-4DAD-48B9-9735-847EBE4FFC8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93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200" b="1" dirty="0" smtClean="0"/>
              <a:t>                  </a:t>
            </a:r>
            <a:endParaRPr lang="en-US" altLang="zh-CN" sz="3200" b="1" dirty="0" smtClean="0"/>
          </a:p>
          <a:p>
            <a:pPr marL="0" indent="0">
              <a:buNone/>
            </a:pPr>
            <a:endParaRPr lang="en-US" altLang="zh-CN" sz="3200" b="1" dirty="0"/>
          </a:p>
          <a:p>
            <a:pPr marL="0" indent="0">
              <a:buNone/>
            </a:pPr>
            <a:r>
              <a:rPr lang="en-US" altLang="zh-CN" sz="3200"/>
              <a:t>Methods can also have the property of "idempotence" in that (aside from error or expiration issues) the side-effects of N &gt; 0 identical requests is the same as for a single request.</a:t>
            </a:r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幂等定义</a:t>
            </a:r>
            <a:r>
              <a:rPr lang="en-US" altLang="zh-CN" smtClean="0"/>
              <a:t>(</a:t>
            </a:r>
            <a:r>
              <a:rPr lang="en-US" altLang="zh-CN" b="0" smtClean="0"/>
              <a:t>http </a:t>
            </a:r>
            <a:r>
              <a:rPr lang="en-US" altLang="zh-CN" b="0"/>
              <a:t>1.1 RFC </a:t>
            </a:r>
            <a:r>
              <a:rPr lang="en-US" altLang="zh-CN" b="0" smtClean="0"/>
              <a:t>2616</a:t>
            </a:r>
            <a:r>
              <a:rPr lang="en-US" altLang="zh-CN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7ABE-4DAD-48B9-9735-847EBE4FFC8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94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200" b="1" dirty="0" smtClean="0"/>
              <a:t>                  </a:t>
            </a:r>
            <a:endParaRPr lang="en-US" altLang="zh-CN" sz="3200" b="1" dirty="0" smtClean="0"/>
          </a:p>
          <a:p>
            <a:pPr marL="0" indent="0">
              <a:buNone/>
            </a:pPr>
            <a:r>
              <a:rPr lang="zh-CN" altLang="en-US" sz="2800"/>
              <a:t>如果一个序列调用的请求都是幂等的，最终结果也可能是不幂等的，前提是所有操作不操作同一条数据</a:t>
            </a:r>
            <a:r>
              <a:rPr lang="zh-CN" altLang="en-US" sz="2800" smtClean="0"/>
              <a:t>。</a:t>
            </a:r>
            <a:endParaRPr lang="en-US" altLang="zh-CN" sz="3200"/>
          </a:p>
          <a:p>
            <a:pPr marL="0" indent="0">
              <a:buNone/>
            </a:pPr>
            <a:r>
              <a:rPr lang="en-US" altLang="zh-CN" sz="2000"/>
              <a:t>*However, it is possible that a sequence of several requests is non- idempotent, even if all of the methods executed in that sequence are idempotent. (A sequence is idempotent if a single execution of the entire sequence always yields a result that is not changed by a reexecution of all, or part, of that sequence.) For example, a sequence is non-idempotent if its result depends on a value that is later modified in the same sequence.*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一个注意点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7ABE-4DAD-48B9-9735-847EBE4FFC8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55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200" smtClean="0"/>
              <a:t>去</a:t>
            </a:r>
            <a:r>
              <a:rPr lang="zh-CN" altLang="en-US" sz="3200"/>
              <a:t>除冗余消</a:t>
            </a:r>
            <a:r>
              <a:rPr lang="zh-CN" altLang="en-US" sz="3200" smtClean="0"/>
              <a:t>息</a:t>
            </a:r>
            <a:endParaRPr lang="en-US" altLang="zh-CN" sz="320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smtClean="0"/>
              <a:t>定</a:t>
            </a:r>
            <a:r>
              <a:rPr lang="zh-CN" altLang="en-US" sz="3200"/>
              <a:t>义支持幂等的消息机制</a:t>
            </a:r>
            <a:r>
              <a:rPr lang="zh-CN" altLang="en-US" sz="3200" smtClean="0"/>
              <a:t>。</a:t>
            </a:r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幂</a:t>
            </a:r>
            <a:r>
              <a:rPr lang="zh-CN" altLang="en-US" smtClean="0"/>
              <a:t>等实现步骤</a:t>
            </a:r>
            <a:r>
              <a:rPr lang="en-US" altLang="zh-CN" smtClean="0"/>
              <a:t>(</a:t>
            </a:r>
            <a:r>
              <a:rPr lang="en-US" altLang="zh-CN" b="0" smtClean="0"/>
              <a:t>Enterprise </a:t>
            </a:r>
            <a:r>
              <a:rPr lang="en-US" altLang="zh-CN" b="0"/>
              <a:t>Integration </a:t>
            </a:r>
            <a:r>
              <a:rPr lang="en-US" altLang="zh-CN" b="0" smtClean="0"/>
              <a:t>Patterns</a:t>
            </a:r>
            <a:r>
              <a:rPr lang="en-US" altLang="zh-CN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7ABE-4DAD-48B9-9735-847EBE4FFC8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96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/>
              <a:t>方</a:t>
            </a:r>
            <a:r>
              <a:rPr lang="zh-CN" altLang="en-US" sz="2800" smtClean="0"/>
              <a:t>案： </a:t>
            </a:r>
            <a:r>
              <a:rPr lang="en-US" altLang="zh-CN" sz="2800" smtClean="0"/>
              <a:t>1 </a:t>
            </a:r>
            <a:r>
              <a:rPr lang="zh-CN" altLang="en-US" sz="2800" smtClean="0"/>
              <a:t>利</a:t>
            </a:r>
            <a:r>
              <a:rPr lang="zh-CN" altLang="en-US" sz="2800"/>
              <a:t>用业务主键做消息唯一</a:t>
            </a:r>
            <a:r>
              <a:rPr lang="zh-CN" altLang="en-US" sz="2800" smtClean="0"/>
              <a:t>键</a:t>
            </a:r>
            <a:endParaRPr lang="en-US" altLang="zh-CN" sz="2800" smtClean="0"/>
          </a:p>
          <a:p>
            <a:pPr marL="0" indent="0">
              <a:buNone/>
            </a:pPr>
            <a:r>
              <a:rPr lang="en-US" altLang="zh-CN" sz="2800"/>
              <a:t> </a:t>
            </a:r>
            <a:r>
              <a:rPr lang="en-US" altLang="zh-CN" sz="2800" smtClean="0"/>
              <a:t>          2 </a:t>
            </a:r>
            <a:r>
              <a:rPr lang="zh-CN" altLang="en-US" sz="2800" smtClean="0"/>
              <a:t>利</a:t>
            </a:r>
            <a:r>
              <a:rPr lang="zh-CN" altLang="en-US" sz="2800"/>
              <a:t>用数据</a:t>
            </a:r>
            <a:r>
              <a:rPr lang="zh-CN" altLang="en-US" sz="2800" smtClean="0"/>
              <a:t>库把业务主键做唯一索引排重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 smtClean="0"/>
              <a:t>优点：实现方案简单，效率高</a:t>
            </a:r>
            <a:r>
              <a:rPr lang="zh-CN" altLang="en-US" sz="2800"/>
              <a:t/>
            </a:r>
            <a:br>
              <a:rPr lang="zh-CN" altLang="en-US" sz="2800"/>
            </a:br>
            <a:r>
              <a:rPr lang="zh-CN" altLang="en-US" sz="2800"/>
              <a:t>缺点</a:t>
            </a:r>
            <a:r>
              <a:rPr lang="zh-CN" altLang="en-US" sz="2800" smtClean="0"/>
              <a:t>：</a:t>
            </a:r>
            <a:r>
              <a:rPr lang="en-US" altLang="zh-CN" sz="2800"/>
              <a:t>1 </a:t>
            </a:r>
            <a:r>
              <a:rPr lang="zh-CN" altLang="en-US" sz="2800"/>
              <a:t>利用业务主键做消息唯一键有双重含义架构及业务 </a:t>
            </a:r>
            <a:endParaRPr lang="en-US" altLang="zh-CN" sz="2800" smtClean="0"/>
          </a:p>
          <a:p>
            <a:pPr marL="0" indent="0">
              <a:buNone/>
            </a:pPr>
            <a:r>
              <a:rPr lang="en-US" altLang="zh-CN" sz="2800" smtClean="0"/>
              <a:t>          2 </a:t>
            </a:r>
            <a:r>
              <a:rPr lang="zh-CN" altLang="en-US" sz="2800"/>
              <a:t>如果业务规则发生变化，相关接口需要重新修改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方案</a:t>
            </a:r>
            <a:r>
              <a:rPr lang="en-US" altLang="zh-CN" smtClean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7ABE-4DAD-48B9-9735-847EBE4FFC8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39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200"/>
              <a:t>方</a:t>
            </a:r>
            <a:r>
              <a:rPr lang="zh-CN" altLang="en-US" sz="3200" smtClean="0"/>
              <a:t>案： </a:t>
            </a:r>
            <a:r>
              <a:rPr lang="en-US" altLang="zh-CN" sz="3200" smtClean="0"/>
              <a:t>1 </a:t>
            </a:r>
            <a:r>
              <a:rPr lang="zh-CN" altLang="en-US" sz="3200" smtClean="0"/>
              <a:t>业务提交前向消息服务器请求发送消息，消息服务器记录消息而不真正发送 </a:t>
            </a:r>
            <a:endParaRPr lang="en-US" altLang="zh-CN" sz="3200" smtClean="0"/>
          </a:p>
          <a:p>
            <a:pPr marL="0" indent="0">
              <a:buNone/>
            </a:pPr>
            <a:r>
              <a:rPr lang="en-US" altLang="zh-CN" sz="3200"/>
              <a:t> </a:t>
            </a:r>
            <a:r>
              <a:rPr lang="en-US" altLang="zh-CN" sz="3200" smtClean="0"/>
              <a:t>          2 </a:t>
            </a:r>
            <a:r>
              <a:rPr lang="zh-CN" altLang="en-US" sz="3200" smtClean="0"/>
              <a:t>业务事务提交后向消息服务器发送确认，消息服务器得到确认指令后发送</a:t>
            </a:r>
            <a:endParaRPr lang="en-US" altLang="zh-CN" sz="3200" smtClean="0"/>
          </a:p>
          <a:p>
            <a:pPr marL="0" indent="0">
              <a:buNone/>
            </a:pPr>
            <a:r>
              <a:rPr lang="en-US" altLang="zh-CN" sz="3200"/>
              <a:t> </a:t>
            </a:r>
            <a:r>
              <a:rPr lang="en-US" altLang="zh-CN" sz="3200" smtClean="0"/>
              <a:t>          3  </a:t>
            </a:r>
            <a:r>
              <a:rPr lang="zh-CN" altLang="en-US" sz="3200" smtClean="0"/>
              <a:t>业务事务如果回滚，向消息服务器发送取消指令</a:t>
            </a:r>
            <a:endParaRPr lang="en-US" altLang="zh-CN" sz="3200" smtClean="0"/>
          </a:p>
          <a:p>
            <a:pPr marL="0" indent="0">
              <a:buNone/>
            </a:pPr>
            <a:r>
              <a:rPr lang="en-US" altLang="zh-CN" sz="3200"/>
              <a:t> </a:t>
            </a:r>
            <a:r>
              <a:rPr lang="en-US" altLang="zh-CN" sz="3200" smtClean="0"/>
              <a:t>          4 </a:t>
            </a:r>
            <a:r>
              <a:rPr lang="zh-CN" altLang="en-US" sz="3200" smtClean="0"/>
              <a:t>消息服务器定期查找未确认的消息，并向业务服务器查询消息状态</a:t>
            </a:r>
            <a:endParaRPr lang="en-US" altLang="zh-CN" sz="32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方案</a:t>
            </a:r>
            <a:r>
              <a:rPr lang="en-US" altLang="zh-CN" smtClean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7ABE-4DAD-48B9-9735-847EBE4FFC8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1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200"/>
              <a:t>方</a:t>
            </a:r>
            <a:r>
              <a:rPr lang="zh-CN" altLang="en-US" sz="3200" smtClean="0"/>
              <a:t>案</a:t>
            </a:r>
            <a:r>
              <a:rPr lang="en-US" altLang="zh-CN" sz="3200" smtClean="0"/>
              <a:t>2 </a:t>
            </a:r>
            <a:r>
              <a:rPr lang="zh-CN" altLang="en-US" sz="3200" smtClean="0"/>
              <a:t>优点： 降低了业务系统与消息系统的耦合</a:t>
            </a:r>
            <a:endParaRPr lang="en-US" altLang="zh-CN" sz="3200" smtClean="0"/>
          </a:p>
          <a:p>
            <a:pPr marL="0" indent="0">
              <a:buNone/>
            </a:pPr>
            <a:r>
              <a:rPr lang="en-US" altLang="zh-CN" sz="3200"/>
              <a:t> </a:t>
            </a:r>
            <a:r>
              <a:rPr lang="en-US" altLang="zh-CN" sz="3200" smtClean="0"/>
              <a:t>        </a:t>
            </a:r>
            <a:r>
              <a:rPr lang="zh-CN" altLang="en-US" sz="3200" smtClean="0"/>
              <a:t>成本：一次处理两次调用请求</a:t>
            </a:r>
            <a:endParaRPr lang="en-US" altLang="zh-CN" sz="3200" smtClean="0"/>
          </a:p>
          <a:p>
            <a:pPr marL="0" indent="0">
              <a:buNone/>
            </a:pPr>
            <a:r>
              <a:rPr lang="en-US" altLang="zh-CN" sz="3200"/>
              <a:t> </a:t>
            </a:r>
            <a:r>
              <a:rPr lang="en-US" altLang="zh-CN" sz="3200" smtClean="0"/>
              <a:t>                  </a:t>
            </a:r>
            <a:r>
              <a:rPr lang="zh-CN" altLang="en-US" sz="3200" smtClean="0"/>
              <a:t>业务系统需实现回查接口</a:t>
            </a:r>
            <a:endParaRPr lang="en-US" altLang="zh-CN" sz="32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方案</a:t>
            </a:r>
            <a:r>
              <a:rPr lang="en-US" altLang="zh-CN" smtClean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7ABE-4DAD-48B9-9735-847EBE4FFC8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97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200"/>
              <a:t>方</a:t>
            </a:r>
            <a:r>
              <a:rPr lang="zh-CN" altLang="en-US" sz="3200" smtClean="0"/>
              <a:t>案： </a:t>
            </a:r>
            <a:r>
              <a:rPr lang="en-US" altLang="zh-CN" sz="3200" smtClean="0"/>
              <a:t>1 </a:t>
            </a:r>
            <a:r>
              <a:rPr lang="zh-CN" altLang="en-US" sz="3200"/>
              <a:t>消</a:t>
            </a:r>
            <a:r>
              <a:rPr lang="zh-CN" altLang="en-US" sz="3200" smtClean="0"/>
              <a:t>息队列与业务发送方放在同一</a:t>
            </a:r>
            <a:r>
              <a:rPr lang="en-US" altLang="zh-CN" sz="3200" smtClean="0"/>
              <a:t>DB</a:t>
            </a:r>
            <a:r>
              <a:rPr lang="zh-CN" altLang="en-US" sz="3200" smtClean="0"/>
              <a:t>，业务处理与消息入队放同一事务</a:t>
            </a:r>
            <a:endParaRPr lang="en-US" altLang="zh-CN" sz="3200" smtClean="0"/>
          </a:p>
          <a:p>
            <a:pPr marL="0" indent="0">
              <a:buNone/>
            </a:pPr>
            <a:r>
              <a:rPr lang="en-US" altLang="zh-CN" sz="3200"/>
              <a:t> </a:t>
            </a:r>
            <a:r>
              <a:rPr lang="en-US" altLang="zh-CN" sz="3200" smtClean="0"/>
              <a:t>          2  </a:t>
            </a:r>
            <a:r>
              <a:rPr lang="zh-CN" altLang="en-US" sz="3200" smtClean="0"/>
              <a:t>消息接收者新增已经处理过消息表，并且接收处理规则与消息处理放同一事务（基于消费端拉的方案）。  </a:t>
            </a:r>
            <a:endParaRPr lang="en-US" altLang="zh-CN" sz="3200" smtClean="0"/>
          </a:p>
          <a:p>
            <a:pPr marL="0" indent="0">
              <a:buNone/>
            </a:pPr>
            <a:r>
              <a:rPr lang="en-US" altLang="zh-CN" sz="3200"/>
              <a:t> </a:t>
            </a:r>
            <a:r>
              <a:rPr lang="en-US" altLang="zh-CN" sz="3200" smtClean="0"/>
              <a:t>          3 </a:t>
            </a:r>
            <a:r>
              <a:rPr lang="zh-CN" altLang="en-US" sz="3200" smtClean="0"/>
              <a:t>当消息接收完成后先删除消息队列的消息。再删除已经处理过消息表。</a:t>
            </a:r>
            <a:endParaRPr lang="en-US" altLang="zh-CN" sz="32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方案</a:t>
            </a:r>
            <a:r>
              <a:rPr lang="en-US" altLang="zh-CN" smtClean="0"/>
              <a:t>3-</a:t>
            </a:r>
            <a:r>
              <a:rPr lang="zh-CN" altLang="en-US" smtClean="0"/>
              <a:t>基于消费端拉消息的方式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7ABE-4DAD-48B9-9735-847EBE4FFC8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90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mhgZl5DKk2iEBhSVfZFs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.3Lomr2dUmQ_0BKqVu3vA"/>
</p:tagLst>
</file>

<file path=ppt/theme/theme1.xml><?xml version="1.0" encoding="utf-8"?>
<a:theme xmlns:a="http://schemas.openxmlformats.org/drawingml/2006/main" name="陆金所ppt模板 1226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93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陆金所ppt模板 1226</Template>
  <TotalTime>29772</TotalTime>
  <Words>985</Words>
  <Application>Microsoft Office PowerPoint</Application>
  <PresentationFormat>全屏显示(4:3)</PresentationFormat>
  <Paragraphs>69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陆金所ppt模板 1226</vt:lpstr>
      <vt:lpstr>PowerPoint 演示文稿</vt:lpstr>
      <vt:lpstr>分布式系统中幂等的意义</vt:lpstr>
      <vt:lpstr>幂等定义(http 1.1 RFC 2616)</vt:lpstr>
      <vt:lpstr>一个注意点</vt:lpstr>
      <vt:lpstr>幂等实现步骤(Enterprise Integration Patterns)</vt:lpstr>
      <vt:lpstr>方案1</vt:lpstr>
      <vt:lpstr>方案2</vt:lpstr>
      <vt:lpstr>方案2</vt:lpstr>
      <vt:lpstr>方案3-基于消费端拉消息的方式</vt:lpstr>
      <vt:lpstr>方案3</vt:lpstr>
      <vt:lpstr>方案3</vt:lpstr>
      <vt:lpstr>方案4:基于消息推送</vt:lpstr>
      <vt:lpstr>Any Question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Sky123.Org</dc:creator>
  <cp:lastModifiedBy>localadmin</cp:lastModifiedBy>
  <cp:revision>501</cp:revision>
  <dcterms:created xsi:type="dcterms:W3CDTF">2013-11-07T03:40:26Z</dcterms:created>
  <dcterms:modified xsi:type="dcterms:W3CDTF">2015-07-03T06:28:32Z</dcterms:modified>
</cp:coreProperties>
</file>