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p:regular r:id="rId50"/>
      <p:bold r:id="rId51"/>
      <p:italic r:id="rId52"/>
      <p:boldItalic r:id="rId53"/>
    </p:embeddedFont>
    <p:embeddedFont>
      <p:font typeface="Merriweather"/>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Merriweather-bold.fntdata"/><Relationship Id="rId10" Type="http://schemas.openxmlformats.org/officeDocument/2006/relationships/slide" Target="slides/slide5.xml"/><Relationship Id="rId54" Type="http://schemas.openxmlformats.org/officeDocument/2006/relationships/font" Target="fonts/Merriweather-regular.fntdata"/><Relationship Id="rId13" Type="http://schemas.openxmlformats.org/officeDocument/2006/relationships/slide" Target="slides/slide8.xml"/><Relationship Id="rId57" Type="http://schemas.openxmlformats.org/officeDocument/2006/relationships/font" Target="fonts/Merriweather-boldItalic.fntdata"/><Relationship Id="rId12" Type="http://schemas.openxmlformats.org/officeDocument/2006/relationships/slide" Target="slides/slide7.xml"/><Relationship Id="rId56"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883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92891e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92891e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Security assessments encompass a range of techniques, each designed to uncover and address different aspects of an organization's security posture. These techniques are essential tools in the cybersecurity professional's arsenal, offering insights into vulnerabilities, compliance issues, and potential attack vectors. The key techniques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Penetration Testing (Pen Testing): This technique simulates cyber attacks on an organization's systems to identify and exploit vulnerabilities. Penetration testing offers a real-world assessment of an organization's defensive capabilities, testing the effectiveness of security measures and incident response mechanisms. It is often conducted with a specific scope and aims to breach security controls to understand the depth of potential security exposures.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Security Scanning: Involves the use of automated tools to scan systems, networks, and applications for vulnerabilities. Security scanners can detect outdated software, misconfigurations, and known vulnerabilities that could be exploited by attackers. This technique provides a broad overview of security weaknesses, allowing for regular monitoring and timely remediation.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Security Audits: Are comprehensive reviews of an organization's adherence to regulatory standards and internal security policies. Audits involve a thorough examination of procedures, controls, and practices against established benchmarks. This technique is crucial for verifying compliance with industry regulations, identifying gaps in security practices, and recommending improvements.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Risk Assessment: This strategic process evaluates the potential impact of identified risks on the organization and the likelihood of their occurrence. Risk assessments help prioritize security efforts based on the severity and probability of risks, guiding the allocation of resources towards critical vulnerabilities and threats.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These techniques, when combined, provide a multi-dimensional view of an organization's security posture. By systematically applying these methods, organizations can identify vulnerabilities, ensure compliance with security standards, and enhance their overall cybersecurity resilience.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92891e2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92891e23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Security assessment methodologies provide structured approaches to evaluating and improving an organization's cybersecurity posture. These methodologies are designed to offer comprehensive guidelines for assessing the security of systems, networks, and applications. Four widely recognized methodologies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Open Source Security Testing Methodology Manual (OSSTMM): OSSTMM offers a thorough framework for conducting security testing. It focuses on the integrity, confidentiality, and availability of information and systems, providing a comprehensive set of guidelines for security assessments. OSSTMM helps organizations measure the operational security of their IT environments, emphasizing a scientific approach to security testing.</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Open Web Application Security Project (OWASP): OWASP is renowned for its focus on web application security. It provides extensive resources, including the OWASP Top 10, which lists the most critical web application security risks. OWASP offers tools, documentation, and forums to help organizations identify, understand, and mitigate web application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Center for Internet Security (CIS) Benchmarks: The CIS Benchmarks are globally recognized best practices for securing IT systems and data. These benchmarks provide detailed configurations for an array of technology groups, helping organizations improve their security posture. The CIS Controls, a related set of actionable security best practices, guide businesses in implementing critical security measures.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National Institute of Standards and Technology (NIST) Frameworks: NIST offers several cybersecurity frameworks, including the NIST Cybersecurity Framework (CSF), which provides a policy framework of computer security guidance for how private sector organizations in the U.S. can assess and improve their ability to prevent, detect, and respond to cyber attacks. The frameworks are flexible and adaptable, catering to a wide range of industries and security needs.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Each of these methodologies brings a unique perspective to security assessments, offering structured guidance to help organizations identify vulnerabilities, assess their impact, and prioritize remediation efforts. By adhering to these methodologies, businesses can enhance their security measures, ensure compliance with industry standards, and protect against cyber threats.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92891e2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92891e2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Effective planning and scoping are critical for the success of a security assessment. These initial steps ensure that the assessment is focused, efficient, and aligned with the organization's objectives. The process typically involves the following key steps: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Define Objectives: Start by clearly defining what the assessment aims to achieve. Objectives may include identifying vulnerabilities, ensuring compliance with standards, or evaluating the effectiveness of current security controls.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Identify Stakeholders: Determine who will be involved in the assessment process. This includes the assessment team, IT staff, management, and any external experts. Engaging stakeholders early helps in aligning expectations and securing support.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Determine Scope: Clearly define the scope of the assessment. This includes specifying the systems, networks, and applications to be evaluated. The scope should be tailored to meet the assessment's objectives while considering constraints such as time and resources.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Choose Methodologies and Tools: Select appropriate assessment methodologies (e.g., OSSTMM, OWASP, CIS, NIST) and tools based on the objectives and scope. This choice will guide the assessment process and techniques to be used.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Assess Risks: Conduct a preliminary risk assessment to identify any potential issues that may arise during the assessment. This includes evaluating the risk of disrupting business operations and assessing the security of sensitive information.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Develop a Plan: Create a detailed assessment plan outlining the activities, timeline, and resources required. The plan should include milestones, roles and responsibilities, and criteria for success.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Communicate the Plan: Share the assessment plan with all stakeholders to ensure everyone is informed and prepared. Effective communication helps in managing expectations and facilitating a smooth assessment process.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Review and Adjust Scope as Necessary: Be prepared to adjust the scope based on preliminary findings or changing organizational priorities. Flexibility is key to addressing emerging threats and vulnerabilities.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By carefully planning and defining the scope, organizations can conduct focused and effective security assessments that provide valuable insights into their security posture, identify vulnerabilities, and guide the implementation of effective security measures.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92891e2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92891e2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Conducting a security assessment is a structured process that involves several key steps. Each step is designed to ensure that the assessment is thorough, effective, and aligned with the organization's security objectives. Here is a step-by-step guide to the process: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Preparation: Begin with detailed planning and scoping, as previously discussed. Ensure that all necessary tools, resources, and access permissions are in place. This stage also involves setting up communication channels and scheduling assessment activities.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Information Gathering: Collect as much information as possible about the target environment. This includes technical configurations, network diagrams, application details, and existing security measures. The goal is to understand the architecture and identify potential points of vulnerability.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Vulnerability Identification: Use automated tools and manual techniques to identify vulnerabilities within the scoped environment. This can involve scanning for known vulnerabilities, analyzing code for security flaws, and assessing configurations for weaknesses.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Vulnerability Analysis: Evaluate the identified vulnerabilities to understand their potential impact and exploitability. This includes assessing the severity of each vulnerability and its relevance to the specific environment.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Exploitation (in the case of penetration testing): Attempt to exploit identified vulnerabilities to assess the real-world effectiveness of existing security controls. This step is specific to penetration testing and must be conducted with caution to avoid any disruption.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Reporting: Compile the findings into a comprehensive report that details identified vulnerabilities, their potential impact, and recommendations for remediation. The report should be clear, actionable, and prioritized based on risk.</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Remediation Guidance: Provide specific recommendations for mitigating identified vulnerabilities. This can include patching software, changing configurations, improving security policies, and enhancing monitoring and detection capabilities.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Review and Follow-Up: After remediation efforts have been implemented, conduct a follow-up assessment to ensure that vulnerabilities have been effectively addressed. This step may also involve updating security policies and practices to prevent future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Improvement: Security assessments should be part of an ongoing process of security improvement. Incorporate lessons learned into future assessments and continuously monitor the security landscape for new threats and vulnerabilities.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92891e23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92891e23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Security assessments rely on a variety of tools and technologies designed to identify vulnerabilities, analyze network security, and assess system configurations. The choice of tools can significantly influence the effectiveness of the assessment. Three widely used tools in the field of security assessment include Nessus, Nmap, and Qualys: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Nessus: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Developed by Tenable Network Security, Nessus is one of the most widely used vulnerability scanning tools. It is designed to detect vulnerabilities, misconfigurations, and potential areas of improvement in network security.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Nessus scans for known vulnerabilities in software and systems, providing detailed reports that include remediation recommendations. It supports a wide range of platforms and is constantly updated with the latest vulnerability signatures.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Nmap (Network Mapper):</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Nmap is a free and open-source tool used for network discovery and security auditing. It is capable of identifying devices running on a network, discovering open ports, and detecting security risks.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Nmap's flexibility and wide range of features make it valuable for both network mapping and vulnerability scanning. It is often used in the initial stages of a security assessment to gather information about the target environment.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Qualys: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Qualys is a cloud-based security and compliance solution that provides global visibility into where your IT systems might be vulnerable to the latest internet threats and how to protect against them.</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Its suite includes vulnerability management, compliance monitoring, web application scanning, and malware detection among other services. Qualys is known for its scalability, making it suitable for large enterprises and cloud environments.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These tools are integral to conducting comprehensive security assessments. They automate the process of vulnerability detection and assessment, enabling security professionals to focus on analyzing results and implementing strategic improvements. The choice of tools depends on the specific objectives of the assessment, the size and complexity of the network, and the specific security concerns of the organization.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92891e23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92891e23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Analyzing the results of security assessments is a critical step in improving an organization's security posture. The data obtained from assessments can be extensive and complex, requiring a structured approach to interpretation. Here's how to effectively analyze assessment results and identify critical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Review Findings Thoroughly: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Start by reviewing all findings from the assessment tools and methodologies used. This includes vulnerabilities, misconfigurations, and any potential security risks identified.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Prioritize Based on Severity: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Vulnerabilities are typically rated based on severity levels, such as critical, high, medium, and low. Prioritize vulnerabilities based on their severity, focusing first on critical and high vulnerabilities that pose the most significant risk to the organization.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Consider the Context: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Context is key in assessing the real-world impact of vulnerabilities. Consider the specific environment, including the affected systems' role, the data they handle, and their exposure to potential attackers. A vulnerability in a public-facing web application may be more critical than the same vulnerability in a less accessible internal system.</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Assess Exploitability: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Evaluate how easy it is to exploit each vulnerability. Factors such as the availability of exploit code, the complexity of the exploitation, and the need for authenticated access can influence prioritization.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Identify False Positives: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Not all reported vulnerabilities may be valid in your specific environment. Review the findings to identify any false positives—reported vulnerabilities that do not actually pose a risk to your organization.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Document and Report: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Document the analysis process and findings comprehensively. Prepare a report that outlines identified vulnerabilities, their severity, potential impact, and recommendations for remediation.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Develop a Remediation Plan: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Based on the analysis, develop a plan for addressing identified vulnerabilities. This should include timelines for remediation, responsible parties, and any required resources.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Communicate with Stakeholders: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Communicate the findings and remediation plan to relevant stakeholders, including management, IT teams, and security personnel. Ensure they understand the risks and the steps needed to mitigate them.</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92891e23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92891e23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Effective reporting and communication are key to ensuring that the findings from security assessments lead to actionable improvements. Here are best practices for reporting findings to stakeholders: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Executive Summary: Begin with an executive summary that provides a high-level overview of the assessment's findings, including the scope, methodology, key vulnerabilities identified, and the potential impact on the organization. This section should be understandable to non-technical stakeholders.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Detailed Findings: Follow the executive summary with detailed findings. Each finding should include a description of the vulnerability, its severity rating, the affected systems, and the potential impact if exploited. Use clear and concise language to ensure understandability.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Prioritization of Vulnerabilities: Organize vulnerabilities by their level of severity and potential impact on the organization. Highlight critical vulnerabilities that require immediate attention, making it easier for decision-makers to prioritize remediation efforts.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Recommendations for Remediation: For each identified vulnerability, provide specific, actionable recommendations for remediation. Include short-term fixes and long-term strategies to mitigate the risk, ensuring recommendations are practical and feasible.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Visual Aids: Incorporate charts, graphs, and tables to visualize data and make complex information more accessible. Visual aids can help in conveying the distribution of vulnerabilities, severity levels, and progress over time.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Best Practices and References: Include best practices, guidelines, and references to industry standards to support your recommendations. This can help stakeholders understand the importance of recommended actions and how they align with industry norms.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Timeline and Next Steps: Provide a proposed timeline for remediation efforts, highlighting critical actions and milestones. Outline next steps to ensure that stakeholders know how to proceed with implementing the recommendations.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Communication Plan: Develop a communication plan that details how findings will be shared with different stakeholder groups. Tailor the message and delivery method to each audience to ensure effective communication.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92891e23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92891e23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Scenario: A mid-sized financial services company, "FinSecure," decided to conduct a comprehensive security assessment to enhance its cybersecurity posture in the face of increasing cyber threats targeting the financial sector.</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Detailed Walkthrough:</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Pre-Assessment Phase: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Limited understanding of the current security posture and lack of a formalized cybersecurity framework.</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FinSecure began by defining clear objectives for the assessment, including identifying vulnerabilities, ensuring compliance with financial industry regulations, and evaluating the effectiveness of current security controls.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Assessment Execution: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Discovery of numerous vulnerabilities across their network, including outdated encryption protocols, unpatched servers, and exposed sensitive customer data.</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Utilized a combination of automated tools like Nessus for vulnerability scanning and Nmap for network mapping, supplemented by manual penetration testing to thoroughly evaluate the security of their IT infrastructure.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Analysis and Prioritization: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Prioritizing the remediation of identified vulnerabilities given limited resources and the critical nature of some of the findings.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Vulnerabilities were prioritized based on severity, potential impact on the business, and the complexity of exploitation. Critical vulnerabilities affecting customer data were given the highest priority.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Remediation and Improvement: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Implementing remediation measures without disrupting business operations.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Developed a phased remediation plan, starting with the most critical vulnerabilities. Implemented changes during off-peak hours and conducted thorough testing to ensure no negative impact on system performance.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Post-Assessment Actions: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Ensuring continuous improvement and maintaining a strong security posture against evolving threats.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Established a routine schedule for security assessments, integrated continuous monitoring tools, and enhanced employee training on cybersecurity best practices.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Outcome and Impact: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Significant reduction in the risk of data breaches and cyber attacks.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Improved compliance with industry regulations, avoiding potential fines.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Enhanced customer trust and confidence in FinSecure's commitment to security.</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92891e2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92891e2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Conducting security assessments can present a variety of challenges, from technical obstacles to organizational resistance. Understanding these challenges and knowing how to address them is crucial for the success of any security assessment initiative: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Scope Creep:</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The scope of the assessment becoming broader than initially planned, potentially leading to resource strain and project delays.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Clearly define and document the scope at the beginning. Regularly review and adjust the scope as necessary, ensuring stakeholder agreement on any changes.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Limited Resources: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Insufficient resources, including time, budget, and personnel, can limit the depth and breadth of the assessment.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Prioritize assessment activities based on risk and impact. Leverage automated tools to increase efficiency and consider outsourcing parts of the assessment to specialized service providers if needed.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Resistance from Stakeholders: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Lack of cooperation or resistance from staff and management, often due to concerns over disruptions or fear of uncovering issues.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Engage stakeholders early in the process. Clearly communicate the benefits of the assessment and how it supports the organization's objectives.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Keeping Up with Evolving Threats: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The rapid evolution of cyber threats can make it difficult to stay current and ensure that assessments address the latest risks.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Regularly update assessment methodologies and tools. Participate in cybersecurity communities and forums to stay informed about new threats and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Technical Complexities: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The complexity of modern IT environments can make it challenging to identify and assess all potential vulnerabilities.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Use a combination of automated tools and manual testing to cover as much of the IT environment as possible. Ensure that the assessment team has the necessary skills and knowledge to deal with complex systems.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Data Overload:</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Security assessments can generate a large volume of data, making it difficult to identify and prioritize the most critical vulnerabilities.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Implement robust data analysis and management practices. Use prioritization frameworks to focus on the most impactful issues.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Regulatory Compliance: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Ensuring that the assessment addresses all relevant regulatory and compliance requirements can be complex.</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Stay informed about applicable regulations and standards. Incorporate compliance checks into the assessment process.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92891e23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92891e23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Ethical considerations are paramount in security assessments, ensuring that the process respects privacy, legality, and professionalism. Adhering to ethical guidelines not only protects the organization and its stakeholders but also upholds the integrity of the cybersecurity profession. Key ethical considerations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Permission and Authorization: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Always obtain explicit, written permission from the appropriate authority before beginning any security assessment activities. Unauthorized testing can lead to legal issues and damage trust.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Scope Respect: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Stick strictly to the defined scope of the assessment. Venturing outside the agreed-upon boundaries can infringe on privacy and lead to unauthorized access to sensitive information.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Disclosure of Findings: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that all findings from the assessment are disclosed only to authorized individuals. Confidential information should be handled with the utmost care to avoid leaks that could compromise security.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Professional Conduct: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Maintain a high level of professionalism throughout the assessment. This includes respecting all stakeholders, avoiding conflicts of interest, and conducting activities with integrity and fairness.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Data Protection: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Take all necessary precautions to protect any data accessed during the assessment. This includes following best practices for data encryption, secure storage, and secure destruction of data when no longer needed.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Non-Exploitation: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Do not exploit any vulnerabilities discovered during the assessment beyond the extent necessary to document the vulnerability. The goal is to identify and report vulnerabilities, not to cause harm or extract unauthorized data.</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Legal Compliance: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that all assessment activities comply with local, national, and international laws. This includes laws related to privacy, data protection, and computer misuse.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Continual Education: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Stay informed about ethical standards and legal requirements related to security assessments. Continuous education helps professionals navigate the evolving ethical landscape of cybersecurity.</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92891e2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92891e2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92891e23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92891e23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landscape of security assessments is rapidly evolving, driven by technological advancements and the changing nature of cyber threats. Understanding these emerging trends and technologies is essential for staying ahead of potential security risks. Key developments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Automation and AI Integration: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Automation tools and artificial intelligence (AI) are increasingly being integrated into security assessments to streamline the process and increase efficiency. AI can help in identifying patterns, predicting potential vulnerabilities, and automating repetitive tasks.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Cloud Security Assessments: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 organizations continue to move their operations to the cloud, security assessments are adapting to address the unique challenges and vulnerabilities of cloud environments. This includes assessments of cloud configurations, access controls, and compliance with cloud-specific regulations.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IoT and Smart Device Assessments: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proliferation of Internet of Things (IoT) devices introduces new vectors for cyber attacks. Future security assessments will increasingly focus on IoT ecosystems, evaluating the security of connected devices, and their communication protocols.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Zero Trust Architectures: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adoption of zero trust security models, which assume no internal or external network traffic is trustworthy, is reshaping security assessments. Assessments will focus on continuous verification of all users and devices, regardless of their location.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Threat Intelligence Integration: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Leveraging threat intelligence to inform security assessments allows organizations to anticipate and prepare for specific threats. This trend involves integrating real-time data on emerging threats into the assessment process.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Increased Focus on Supply Chain Security: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Security assessments are expanding to include scrutiny of third-party vendors and supply chains. This reflects an understanding that an organization's security is only as strong as the weakest link in its supply chain.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Regulatory and Compliance Evolution: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Security assessments are adapting to keep pace with the evolving landscape of cybersecurity regulations and standards. This includes a greater emphasis on compliance with frameworks such as GDPR, CCPA, and industry-specific regulations.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Advanced Persistent Threat (APT) Simulations: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Organizations are conducting simulations of advanced persistent threats to better understand potential attack vectors and strengthen defenses. These simulations mimic sophisticated, long-term attacks to identify vulnerabilities that could be exploited over time.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92891e23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92891e23c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92891e23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92891e23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Vulnerability management is a critical component of cybersecurity, focusing on the continuous process of identifying, classifying, prioritizing, remediating, and mitigating vulnerabilities within an organization's software, hardware, and network systems. This proactive approach aims to minimize the window of opportunity for attackers to exploit vulnerabilities and ensures that the organization's assets are protected against emerging threats. The vulnerability management lifecycle can be broken down into several key phases: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Identification: The first step involves using various tools and techniques to scan for vulnerabilities within the organization's systems. This includes automated vulnerability scanners, manual testing, and the use of public vulnerability databases.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Classification: Once vulnerabilities are identified, they are classified based on their nature, impact, and severity. This helps in understanding the potential damage that could be caused if the vulnerability were to be exploited.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Prioritization: Not all vulnerabilities pose the same level of risk to the organization. This phase involves prioritizing vulnerabilities based on factors such as severity, the potential impact on business operations, and the likelihood of exploitation.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Remediation: This critical phase involves taking action to address the identified vulnerabilities. Remediation can take various forms, including applying patches, changing configurations, or implementing additional security controls.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Mitigation: In cases where immediate remediation is not possible, mitigation measures may be implemented to reduce the risk posed by the vulnerability. This can involve adding compensatory controls or isolating affected systems.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Verification: After remediation or mitigation actions have been taken, it's important to verify that vulnerabilities have been effectively addressed. This may involve re-scanning the systems or conducting additional tests.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Documentation and Reporting: The entire process, from identification to verification, should be documented. Reporting is crucial for tracking the progress of vulnerability management efforts and for communicating with stakeholders about the security posture of the organization.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Monitoring: Vulnerability management is an ongoing process. Continuous monitoring and regular assessments are necessary to detect new vulnerabilities and to ensure that previously addressed vulnerabilities do not re-emerge.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92891e23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92891e23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Identifying vulnerabilities is a critical first step in the vulnerability management process. It involves using a combination of techniques and tools to uncover security weaknesses within an organization's systems and software. Effective identification allows organizations to address vulnerabilities before they can be exploited by attackers. Key techniques and tools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Automated Vulnerability Scanning: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Tools such as Nessus, Qualys, and OpenVAS are widely used for automated vulnerability scanning. They can quickly identify known vulnerabilities in software, operating systems, and network devices by comparing system information against databases of known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Manual Testing and Code Review:</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Manual testing techniques, including code review and penetration testing, complement automated scans by identifying vulnerabilities that require human intuition and understanding to detect. These can include logic errors or complex authentication and authorization issues.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Threat Intelligence Platforms: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Utilizing threat intelligence platforms can help organizations stay ahead of emerging vulnerabilities and threats. These platforms provide up-to-date information on new vulnerabilities, exploits, and attack patterns, allowing for proactive identification and remediation.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Static Application Security Testing (SAST):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SAST tools analyze source code, byte code, or binary code of applications for security vulnerabilities without executing the programs. These tools can identify issues such as input validation errors, insecure dependencies, and other common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Dynamic Application Security Testing (DAST):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DAST tools assess applications from the outside, executing applications and analyzing runtime behavior to identify vulnerabilities. They are effective in finding runtime issues such as session management problems and authentication/authorization flaws.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Software Composition Analysis (SCA):</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SCA tools identify vulnerabilities in open-source components and libraries used within an organization's software. They provide insights into known vulnerabilities in these components, licensing issues, and outdated libraries.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Configuration Management Tools: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Tools like Chef, Puppet, and Ansible can help ensure that systems are configured securely and consistently. They can identify misconfigurations that could lead to vulnerabilities, such as unnecessary open ports or default passwords.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Network Security Monitoring Tools: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Tools such as Wireshark and Suricata can monitor network traffic for suspicious activities that may indicate the exploitation of unknown vulnerabilities, providing an indirect method of identification.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92891e23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92891e23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Assessing the risks associated with vulnerabilities is a crucial step in vulnerability management. It involves evaluating the severity of each vulnerability and its potential impact on the organization. This assessment helps prioritize remediation efforts based on the risk posed by each vulnerability. Key considerations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Severity Rating: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established severity rating systems such as the Common Vulnerability Scoring System (CVSS) to evaluate the technical severity of vulnerabilities. CVSS provides a numerical score (ranging from 0 to 10) that reflects the ease of exploitation and potential impact.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Potential Impact Analysis: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Analyze the potential impact of each vulnerability on the organization's operations, reputation, and financial health. Consider factors such as data loss, service disruption, and the exposure of sensitive information.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Exploitability: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Evaluate the exploitability of the vulnerability, considering the availability of exploit code, the complexity of exploitation, and the required access level. Vulnerabilities with publicly available exploit code or those that are easy to exploit should be prioritized.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Asset Criticality: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Consider the criticality of the assets affected by the vulnerability. Vulnerabilities in systems critical to business operations or that store sensitive information should be given higher priority.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Threat Landscape: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Take into account the current threat landscape, including active threats and attack trends relevant to the organization's industry. Vulnerabilities that are being actively exploited in the wild should be prioritized for remediation.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Regulatory and Compliance Requirements: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Consider the regulatory and compliance implications of vulnerabilities. Non-compliance due to unaddressed vulnerabilities can result in legal penalties and damage to the organization's reputation.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Remediation Cost and Feasibility: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Assess the cost, resources, and feasibility of remediating each vulnerability. Some vulnerabilities may require significant investment to remediate, influencing prioritization.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92891e23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92891e23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Effective vulnerability management requires a strategic approach to prioritizing remediation efforts. Given the vast number of vulnerabilities that can exist within an organization's systems, not all vulnerabilities can be addressed immediately. Prioritization ensures that resources are allocated to mitigate the most critical risks first. Key strategies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Risk-Based Prioritization: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Evaluate the risk associated with each vulnerability by considering both its severity and the potential impact on the organization. This approach focuses remediation efforts on vulnerabilities that pose the highest risk to critical assets and operations.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CVSS Scores: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Utilize the Common Vulnerability Scoring System (CVSS) scores as a starting point for prioritization. However, customize the prioritization by considering the specific context of your organization, such as the environment score adjustments based on asset criticality and exposure.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Asset Criticality: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Prioritize vulnerabilities based on the criticality of the affected assets. Vulnerabilities in systems essential to business operations or containing sensitive information should be addressed more urgently.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Exploitability and Active Exploits: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Give higher priority to vulnerabilities that are easily exploitable or for which exploits are already available and being actively used in the wild. The presence of active exploits significantly increases the likelihood of an attack.</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Regulatory and Compliance Impact: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Consider the compliance implications of vulnerabilities. Prioritize the remediation of vulnerabilities that could lead to non-compliance with legal or regulatory requirements, thereby avoiding potential fines and reputational damage.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Remediation Cost vs. Benefit: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Assess the cost and effort required to remediate each vulnerability against the risk reduction it offers. Focus on vulnerabilities where remediation provides significant risk reduction at a reasonable cost.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Threat Intelligence: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Leverage threat intelligence to understand the current threat landscape. Prioritize vulnerabilities that are being targeted in current campaigns or by threat actors known to target your industry.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Patch Availability and Reliability: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Consider the availability and reliability of patches or mitigations. Vulnerabilities with readily available, reliable patches should be prioritized, especially if they can be applied without significant disruption.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92891e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92891e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Addressing vulnerabilities is crucial to protecting an organization from potential cyber threats. Remediation and mitigation strategies involve a range of approaches tailored to the severity and context of each vulnerability. Effective strategies ensure that vulnerabilities are either fixed or their risk is sufficiently reduced. Key approaches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Patch Management: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Applying patches is the most direct method of remediation. It involves installing updates from software vendors that resolve vulnerabilities. A structured patch management process ensures timely application of critical patches to vulnerable systems.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Software Upgrades: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When vulnerabilities are identified in older versions of software, upgrading to the latest version can often resolve these issues. Regularly reviewing and updating software to the latest versions helps maintain security.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Configuration Changes: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Some vulnerabilities arise from improper system or application configurations. Adjusting configurations to secure standards can effectively mitigate these vulnerabilities without the need for patches.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Access Control Adjustments: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Strengthening access controls can mitigate the risk of exploitation. This may involve restricting administrative privileges, tightening network access controls, or implementing multi-factor authentication.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Compensating Controls: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When immediate remediation is not feasible, compensating controls can provide temporary protection. This includes measures like additional monitoring, segregation of vulnerable systems, or the use of intrusion prevention systems.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Code Remediation: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For vulnerabilities within custom-developed applications, direct code changes may be required. This involves identifying the insecure code segments and modifying them to resolve the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Vulnerability Shielding: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Tools like web application firewalls (WAFs) can provide immediate protection against exploitation by filtering out malicious traffic based on known attack patterns. This approach is often used to shield web applications from attacks while a permanent fix is being developed.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Regular Security Assessments: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Ongoing security assessments, including vulnerability scanning and penetration testing, are crucial for identifying new vulnerabilities and verifying the effectiveness of implemented remediation and mitigation strategies.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92891e23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92891e23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Effective vulnerability management relies heavily on the use of specialized tools and technologies designed to identify, assess, and mitigate vulnerabilities. Among the leading tools in the market are Tenable Nessus, Rapid7, and Qualys, each offering unique features and capabilities to support comprehensive vulnerability management programs: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Tenable Nessus: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Nessus is one of the most widely used vulnerability scanning tools, known for its extensive library of plugins that enable it to detect a wide range of vulnerabilities across numerous platforms and systems. It offers detailed reporting capabilities, helping organizations to prioritize vulnerabilities based on severity and impact. Nessus is suitable for a variety of environments, from small businesses to large enterprises.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Rapid7:</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Rapid7 offers a suite of security solutions, including InsightVM, a vulnerability management tool that provides live monitoring and risk analysis to help organizations understand their exposure to vulnerabilities. Rapid7's solutions integrate with other security tools to offer a holistic view of an organization's security posture, facilitating efficient vulnerability management through automation and prioritization.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Qualys: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Qualys is a cloud-based vulnerability management tool that provides continuous security and compliance monitoring across on-premises, cloud, and hybrid environments. It automates the lifecycle of detecting, prioritizing, and patching vulnerabilities and includes integrated capabilities for web application scanning, compliance reporting, and web application firewall for comprehensive protection.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92891e23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b92891e23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Effective security strategies recognize that vulnerability management is not a standalone activity but a core component of broader cybersecurity efforts. Integrating vulnerability management into the overall security strategy ensures a proactive stance against threats and a resilient security posture. Key best practices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Establish Clear Policies and Procedures: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 and document comprehensive vulnerability management policies and procedures. This should include roles and responsibilities, assessment schedules, prioritization criteria, and remediation processes.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Executive Buy-in and Support: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Secure executive buy-in to ensure that vulnerability management is recognized as a critical component of the organization's security strategy. This support is crucial for allocating the necessary resources and fostering a culture of security.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Cross-Departmental Collaboration: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Promote collaboration between IT, security, and other relevant departments. Vulnerability management is most effective when it involves input and cooperation from across the organization.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Monitoring and Assessment: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Implement continuous monitoring and regular assessments to identify new vulnerabilities as they emerge. This proactive approach helps in keeping pace with the rapidly evolving threat landscape.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Prioritization Based on Risk:</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Prioritize vulnerabilities based on their risk to the organization, considering factors such as severity, exploitability, and the criticality of affected assets. This ensures that resources are focused where they can have the greatest impact.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Automated Tools and Technologies: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Leverage automated vulnerability management tools and technologies to enhance the efficiency and coverage of vulnerability assessments. Tools like Tenable Nessus, Rapid7, and Qualys can provide comprehensive insights into vulnerabilities across the organization.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Education and Training: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Invest in education and training for staff involved in vulnerability management and broader security practices. A well-informed team is better equipped to identify, assess, and mitigate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Integration with Incident Response: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that vulnerability management is closely integrated with incident response plans. Understanding the vulnerabilities within the organization can help in swiftly responding to incidents and mitigating their impact.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Compliance and Regulatory Considerations: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Align vulnerability management practices with compliance requirements and industry standards. This not only helps in maintaining regulatory compliance but also in adopting best practices for vulnerability management.</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92891e23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92891e23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Case Study Overview:</a:t>
            </a:r>
            <a:endParaRPr b="1" sz="1650">
              <a:solidFill>
                <a:srgbClr val="0D0D0D"/>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Organization: GlobalTech Inc., a multinational technology company.</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Detailed Walkthrough:</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Challenge: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GlobalTech Inc. faced an increasing number of cyber threats and recognized the need to enhance its cybersecurity posture. The company struggled with outdated security practices and lacked a comprehensive vulnerability management program.</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Solution Implementation: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Establishment of Policies and Procedures: GlobalTech developed a comprehensive vulnerability management policy, outlining the processes for regular vulnerability scanning, risk assessment, and remediation efforts.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Executive Buy-in: The cybersecurity team secured executive support, highlighting the potential financial and reputational risks of inadequate vulnerability management.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Deployment of Automated Tools: GlobalTech invested in leading vulnerability management tools, including Tenable Nessus for scanning and Rapid7 for real-time monitoring, to automate the identification and prioritization of vulnerabilities.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Cross-Departmental Collaboration: A cross-functional team was established, involving IT, security, and operational departments, to ensure a holistic approach to vulnerability management.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Continuous Monitoring and Assessment: The company implemented a schedule for continuous vulnerability scanning and assessments, ensuring new and emerging vulnerabilities were promptly identified.</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Risk-Based Prioritization: Vulnerabilities were prioritized based on their potential impact on critical systems and data, focusing remediation efforts on the most significant threats.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Education and Training: GlobalTech launched a company-wide education program on cybersecurity best practices and the importance of vulnerability management.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Outcomes: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Reduced Exposure to Vulnerabilities: Within six months, GlobalTech saw a 60% reduction in critical vulnerabilities across its network.</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Enhanced Security Posture: The implementation of a structured vulnerability management program led to improved security practices and a more robust defense against cyber threats.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Increased Operational Efficiency: Automated tools and cross-departmental collaboration streamlined the vulnerability management process, reducing the time from identification to remediation.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Compliance and Industry Recognition: GlobalTech's proactive approach to vulnerability management helped ensure compliance with industry regulations and standards, enhancing its reputation among clients and partners.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92891e23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92891e23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92891e23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92891e23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Vulnerability management is a critical but challenging component of cybersecurity. Organizations face several obstacles in effectively managing vulnerabilities, from the sheer volume of vulnerabilities to resource constraints. Understanding these challenges and implementing strategies to overcome them is essential for a successful vulnerability management program. Key challenges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Volume of Vulnerabilities: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Organizations often face an overwhelming number of vulnerabilities, making it difficult to address them all effectively.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Prioritize vulnerabilities based on risk, focusing on those that pose the greatest threat to critical assets.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Lack of Resources: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Limited resources, including staffing and budget constraints, can hinder the ability to promptly remediate vulnerabilities.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Leverage automation and prioritize efforts to make the most of available resources. Consider outsourcing to supplement internal capabilities.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Complex IT Environments: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Modern IT environments are complex and dynamic, making it challenging to maintain visibility and control over all assets.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Implement comprehensive asset management and discovery tools to ensure all assets are accounted for and assessed.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Rapidly Evolving Threat Landscape: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The cybersecurity threat landscape is constantly evolving, with new vulnerabilities and attack vectors emerging regularly.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Stay informed about the latest threats and trends by integrating threat intelligence into the vulnerability management process.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Compliance and Regulatory Pressures: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Navigating the myriad of regulatory requirements and ensuring compliance can be daunting.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Align vulnerability management processes with compliance requirements from the start, ensuring regular reviews and updates as regulations change.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Cross-Departmental Coordination: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Effective vulnerability management requires coordination across different departments, which can be difficult to achieve.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Establish clear communication channels and roles, promoting a culture of collaboration and shared responsibility for cybersecurity.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False Positives and Prioritization Errors: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Challenge: Distinguishing between real threats and false positives, and correctly prioritizing vulnerabilities, can be challenging.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Solution: Refine scanning parameters and utilize contextual information to improve accuracy. Regularly review and adjust prioritization criteria.</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92891e23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92891e23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Compliance and regulatory considerations play a crucial role in shaping an organization's vulnerability management program. Adhering to compliance standards not only helps organizations protect sensitive data and systems but also ensures they meet legal and industry-specific requirements, reducing the risk of penalties and reputational damage. Key aspects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Framework Adherence: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Many regulatory frameworks and standards, such as GDPR, HIPAA, PCI-DSS, and ISO/IEC 27001, have specific requirements related to vulnerability management. Compliance involves adhering to these frameworks, which provide guidelines for identifying, assessing, and addressing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Regular Assessments: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Compliance standards often require regular security assessments to identify vulnerabilities. These assessments must be thorough and documented, with findings addressed in a timely manner.</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Risk Analysis: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 key component of compliance is conducting regular risk analyses to understand how vulnerabilities could impact the confidentiality, integrity, and availability of data. This analysis informs the prioritization and remediation of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Documentation and Reporting: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Detailed documentation and reporting are critical for compliance. Organizations must maintain records of vulnerabilities, assessments, remediation actions, and policies related to vulnerability management.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Data Protection and Privacy: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Regulations like GDPR emphasize the importance of protecting personal data. Vulnerability management programs must ensure that vulnerabilities that could lead to data breaches are promptly identified and remediated.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Vendor and Third-party Management: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Compliance extends to managing risks associated with vendors and third parties. Organizations must ensure that their partners also adhere to compliance standards, particularly when they have access to or store sensitive data.</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Improvement: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Compliance is not a one-time achievement but a continuous process. Organizations must regularly update their vulnerability management practices to keep pace with evolving regulations and cybersecurity threats.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92891e23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92891e23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landscape of vulnerability management is rapidly evolving, driven by technological advancements, the escalating sophistication of cyber threats, and changing regulatory landscapes. Understanding these trends and preparing for future developments is crucial for organizations aiming to maintain robust security postures. Key trends and predictions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Increased Automation and Integration: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future will see greater automation in vulnerability management processes, from detection through to remediation. Integration with other security tools, such as SIEMs and endpoint protection platforms, will enable more streamlined and efficient responses to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AI and Machine Learning Enhancements: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Artificial intelligence (AI) and machine learning (ML) technologies will play a significant role in predicting and identifying vulnerabilities, especially those not yet known or exploited (zero-days). These technologies will help in analyzing patterns and behaviors to preemptively address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Cloud and Hybrid Environment Focus: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 organizations continue to migrate to cloud and hybrid environments, vulnerability management strategies will need to evolve to address the unique challenges these environments present. This includes managing vulnerabilities across diverse cloud services and platforms.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Expansion of IoT and Device Security: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proliferation of IoT devices introduces new vulnerabilities. Future vulnerability management will need to encompass a wider range of devices and technologies, requiring new approaches and tools to secure an expanding attack surface.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Regulatory and Compliance Evolution: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Regulations governing data protection and cybersecurity are expected to become more stringent. Organizations will need to ensure their vulnerability management practices are adaptable to comply with evolving legal requirements.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Threat Intelligence Integration: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Utilizing threat intelligence will become a staple in vulnerability management, enabling organizations to prioritize vulnerabilities based on real-world threat data and attack trends, focusing efforts on what matters most.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Emphasis on Supply Chain Security: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Vulnerability management will extend beyond organizational boundaries to encompass supply chain risks, as attackers increasingly target less-secure elements in the supply chain to gain access to protected systems.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User Education and Awareness: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Recognizing that human error can introduce or exacerbate vulnerabilities, there will be a greater emphasis on user education and awareness programs as part of comprehensive vulnerability management.</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92891e23c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92891e23c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92891e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b92891e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Preparing for a vulnerability assessment is crucial to ensure its effectiveness and efficiency. A well-prepared assessment helps organizations identify and address vulnerabilities before they can be exploited. Key preparation steps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Define Objectives: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Clearly outline what the assessment aims to achieve. Objectives may include identifying vulnerabilities in specific systems, complying with regulatory requirements, or assessing the overall security posture of the organization.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Determine Scope: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Define the scope of the assessment, specifying which systems, networks, and applications will be evaluated. Scoping helps focus the assessment on critical assets and avoids unnecessary effort on low-risk areas.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Identify Stakeholders: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Identify all relevant stakeholders, including IT staff, security teams, and department heads. Engaging stakeholders early ensures their cooperation and support throughout the assessment process.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Choose Assessment Tools and Methods: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Select appropriate tools and methods for the assessment. This may include automated vulnerability scanning tools, manual penetration testing techniques, or a combination of both, depending on the objectives and scope.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Review Legal and Compliance Requirements: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the assessment complies with all relevant legal and regulatory requirements. This includes obtaining necessary permissions for testing and ensuring that the assessment methods do not violate privacy laws or contractual obligations.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Plan for Potential Impacts: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Assess and plan for any potential impacts the assessment may have on operational systems. This may involve scheduling assessments during low-usage periods to minimize disruption to business operations.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Develop a Communication Plan: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Create a communication plan to keep stakeholders informed about the assessment process, findings, and any required actions. Effective communication ensures transparency and facilitates the implementation of remediation measures.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Establish Baselines: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Where possible, establish performance and security baselines for systems within the scope. Baselines can help in assessing the severity of vulnerabilities and the effectiveness of subsequent remediation efforts.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92891e23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b92891e23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Executing vulnerability assessments is a systematic process that involves several key steps to ensure thoroughness and effectiveness. The execution phase is critical for identifying vulnerabilities that could potentially compromise the organization's cybersecurity posture. Here’s a step-by-step guide: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Pre-Assessment Preparation: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Confirm that all preparatory steps have been completed, including defining objectives, determining scope, and communicating with stakeholders. Ensure that all necessary permissions are in place.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Tool Configuration and Setup:</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Configure the selected vulnerability scanning tools according to the assessment's scope and objectives. Ensure that the tools are updated with the latest vulnerability signatures and scanning algorithms.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Initial Scanning: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Conduct an initial scan of the targeted systems, networks, and applications. This scan should be comprehensive, covering all assets within the defined scope.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Data Analysis: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Analyze the results from the initial scan to identify vulnerabilities. Pay close attention to high-severity vulnerabilities that could pose significant risks.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Manual Testing and Verification: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Supplement automated scanning with manual testing techniques, especially for complex systems or when investigating specific vulnerabilities. Manual testing can help verify the findings and assess the exploitability of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Impact Assessment: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Assess the potential impact of identified vulnerabilities on the organization's operations and data security. Consider factors such as data sensitivity, system criticality, and the likelihood of exploitation.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Reporting: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Compile a comprehensive report detailing the findings of the vulnerability assessment. The report should include a description of identified vulnerabilities, their severity, potential impacts, and recommendations for remediation.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Stakeholder Review and Action Plan Development: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Present the findings to relevant stakeholders and work together to develop an action plan for addressing the identified vulnerabilities. The plan should prioritize vulnerabilities based on risk and outline steps for remediation or mitigation.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Remediation and Follow-Up:</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Oversee the implementation of the action plan, ensuring that vulnerabilities are remediated or mitigated according to the defined priorities. Conduct follow-up scans to verify that vulnerabilities have been successfully addressed.</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b92891e23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b92891e23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Tenable is a leading cybersecurity and vulnerability management platform known for its comprehensive suite of tools designed to help organizations identify, investigate, and prioritize vulnerabilities. Tenable's key products include Tenable.io, Tenable.sc (SecurityCenter), and Nessus, each serving specific use cases within vulnerability assessment: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Tenable.io:</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Case: Cloud-based vulnerability management platform suitable for modern IT environments, including cloud, on-premises, and hybrid systems. Tenable.io provides continuous visibility and assessment of vulnerabilities, helping organizations stay ahead of threats in dynamic IT landscapes.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Features: Asset discovery, vulnerability assessment, container security, web application scanning, and integration with other security tools for a holistic view of an organization's security posture.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Tenable.sc (SecurityCenter):</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Case: On-premises solution for comprehensive vulnerability management, designed for large enterprises that require full control over their data. Tenable.sc offers advanced analytics, customizable dashboards, and consolidated views of an organization's vulnerability data.</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Features: Continuous network monitoring, advanced analytics, vulnerability prioritization, and detailed reporting capabilities. It supports compliance reporting and security assurance for complex organizational structures.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Nessus: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Case: World-renowned vulnerability assessment tool known for its accuracy and broad coverage. Nessus is suitable for organizations of all sizes and can be used to scan various environments, from simple networks to complex enterprise systems.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Features: High-speed asset discovery, vulnerability detection, configuration auditing, and compliance checks. Nessus provides detailed remediation guidance, making it easier for organizations to address identified vulnerabilities.</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Integration and Automation:</a:t>
            </a:r>
            <a:endParaRPr b="1" sz="1650">
              <a:solidFill>
                <a:srgbClr val="0D0D0D"/>
              </a:solidFill>
              <a:highlight>
                <a:srgbClr val="FFFFFF"/>
              </a:highlight>
              <a:latin typeface="Roboto"/>
              <a:ea typeface="Roboto"/>
              <a:cs typeface="Roboto"/>
              <a:sym typeface="Roboto"/>
            </a:endParaRPr>
          </a:p>
          <a:p>
            <a:pPr indent="-304800" lvl="0" marL="457200" rtl="0" algn="l">
              <a:lnSpc>
                <a:spcPct val="115000"/>
              </a:lnSpc>
              <a:spcBef>
                <a:spcPts val="4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Tenable's products can be integrated with each other and with other security solutions to automate vulnerability management processes, enhance security workflows, and ensure comprehensive coverage of an organization's attack surface.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b92891e23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b92891e23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Interpreting the results of a vulnerability assessment is a critical step in the vulnerability management process. It involves analyzing the data collected during the assessment to identify potential security weaknesses and determine their impact on the organization's security posture. Effective interpretation enables organizations to prioritize remediation efforts and enhance their cybersecurity defenses. Key aspects of interpreting assessment results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Understanding Severity Ratings: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Most vulnerability assessment tools categorize findings based on severity ratings, such as critical, high, medium, and low. Understand the criteria used for these ratings and how they apply to your organization's specific context.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Analyzing Vulnerability Details: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Review the detailed descriptions provided for each identified vulnerability, including the nature of the vulnerability, affected systems, and potential impact. This information is crucial for assessing the risk posed by each finding.</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Evaluating Exploitability: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Consider factors that affect the exploitability of a vulnerability, such as the availability of exploit code, the complexity of exploitation, and the level of access required. Vulnerabilities that are easy to exploit should be prioritized for remediation.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Assessing Asset Criticality: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Take into account the criticality of the assets affected by vulnerabilities. Vulnerabilities in systems critical to business operations or that contain sensitive information should be given higher priority.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Identifying False Positives: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Be aware that vulnerability assessments can sometimes produce false positives. Validate the findings through manual testing or additional research to confirm their accuracy.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Prioritizing Remediation Efforts: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the information gathered from the assessment to prioritize remediation efforts. Focus on vulnerabilities that pose the highest risk to the organization, considering factors such as severity, exploitability, and asset criticality.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Planning for Remediation: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 a remediation plan that outlines the steps needed to address identified vulnerabilities. The plan should include timelines, responsible parties, and any required resources.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Documenting and Reporting: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Document the assessment results and the analysis process. Prepare reports for different audiences, including technical reports for IT staff and executive summaries for management.</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b92891e23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b92891e23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Conducting vulnerability assessments is a critical part of maintaining an organization's cybersecurity posture. To ensure these assessments are effective and yield actionable insights, organizations should adhere to a set of best practices. Key strategies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Regular and Consistent Assessments: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Conduct vulnerability assessments regularly and consistently to identify new vulnerabilities as they emerge. This includes scheduling periodic scans and assessments in response to significant changes in the IT environment.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Comprehensive Coverage: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assessments cover all aspects of the organization's IT environment, including on-premises systems, cloud services, and remote endpoints. Comprehensive coverage is crucial for identifying vulnerabilities across the entire attack surface.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Use of Multiple Tools: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Leverage a variety of tools and techniques to maximize the detection of vulnerabilities. Different tools may have strengths in identifying certain types of vulnerabilities, so using multiple tools can provide a more complete assessment.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Prioritization of Findings: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Prioritize vulnerabilities based on their severity, exploitability, and the criticality of the affected assets. This helps focus remediation efforts on the vulnerabilities that pose the greatest risk to the organization.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Integration with Other Security Processes: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Integrate vulnerability assessments with other security processes, such as incident response and risk management. This ensures a coordinated approach to addressing security weaknesses and responding to incidents.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Stakeholder Engagement: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Engage stakeholders from across the organization, including IT, security, and business units, in the vulnerability assessment process. Their input can provide valuable context for assessing the impact of vulnerabilities and prioritizing remediation efforts.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Verification of Remediation: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After vulnerabilities are addressed, conduct follow-up assessments to verify that remediation efforts were successful. This is essential for ensuring that vulnerabilities have been effectively mitigated.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Improvement: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the insights gained from vulnerability assessments to continuously improve security practices and policies. This includes refining assessment processes, enhancing security controls, and updating incident response plans based on lessons learned.</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92891e23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92891e23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Integrating the findings from vulnerability assessments into an overarching vulnerability management strategy is essential for effective cybersecurity. This process ensures that the insights gained from assessments are used to inform and improve security practices. Key steps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Centralized Reporting: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Aggregate findings from various assessments into a centralized reporting system. This consolidation allows for a holistic view of vulnerabilities across the organization, facilitating analysis and prioritization.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Risk-Based Prioritization: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Apply a risk-based approach to prioritize vulnerabilities, considering factors such as severity, exploitability, and the criticality of the affected assets. This prioritization ensures that resources are allocated to address the most significant threats first.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Remediation Planning: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 detailed remediation plans for high-priority vulnerabilities. Plans should include specific actions, responsible parties, timelines, and any necessary resources for effective mitigation.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Cross-Functional Collaboration: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Foster collaboration between IT, security, and operational teams to ensure a coordinated approach to vulnerability management. Engaging various stakeholders helps in understanding the broader impact of vulnerabilities and in implementing comprehensive remediation strategies.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Automated Workflow Integration: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Integrate vulnerability management processes with other IT and security workflows through automation. This can include automating the ticketing process for remediation tasks or integrating with configuration management systems for patch deployment.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Compliance and Regulatory Alignment: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that vulnerability management practices are aligned with compliance and regulatory requirements. Use assessment findings to demonstrate adherence to relevant security standards and to inform compliance reporting.</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Monitoring and Assessment: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Implement continuous monitoring tools and conduct regular assessments to detect new vulnerabilities as they emerge. This ongoing vigilance is crucial for keeping pace with the evolving threat landscape.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Feedback Loop for Continuous Improvement: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Establish a feedback loop where lessons learned from previous assessments and remediation efforts are used to continuously improve vulnerability management practices. This includes updating policies, refining assessment methodologies, and enhancing security controls based on real-world experiences.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92891e23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92891e23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92891e23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b92891e23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Developing a remediation plan is a critical step in vulnerability management, turning the insights gained from assessments into actionable steps for mitigating risks. An effective plan outlines how to address identified vulnerabilities systematically and efficiently. Key steps in developing a remediation plan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Prioritization of Vulnerabilities: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Based on the assessment findings, prioritize vulnerabilities considering their severity, exploitability, impact on the organization, and the criticality of affected assets. This helps in focusing efforts on the most significant threats.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Assignment of Responsibilities: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Assign specific remediation tasks to relevant teams or individuals, ensuring that each task is clearly defined and that accountability is established. Include contact information and any necessary instructions for completing the task.</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Development of Remediation Strategies: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For each prioritized vulnerability, develop a remediation strategy that outlines the most effective way to address the vulnerability. This may include applying patches, making configuration changes, updating software, or implementing additional security controls.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Timeline and Milestones: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Establish realistic timelines for completing remediation tasks, setting milestones for critical steps in the process. This helps in tracking progress and ensures that efforts remain on schedule.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Resource Allocation: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Determine the resources required for remediation efforts, including software, hardware, personnel, and budget. Ensure that necessary resources are allocated to support the remediation plan.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Communication Plan: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 a communication plan to keep stakeholders informed about the remediation process, including progress updates, any changes to the plan, and notification of task completion.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Testing and Verification: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Plan for testing and verification of remediation efforts to confirm that vulnerabilities have been effectively addressed. This may involve re-scanning, manual testing, or other verification methods.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Documentation and Reporting: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Maintain detailed documentation of the remediation plan, including tasks, responsibilities, timelines, and outcomes. Prepare reports summarizing the remediation efforts, successes, and any lessons learned for future improvement.</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Review and Adjustments: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Regularly review the remediation plan to ensure it remains effective and make adjustments as necessary. This includes updating the plan in response to new vulnerabilities, changes in the organization's environment, or emerging threats.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92891e23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92891e23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In the rapidly evolving landscape of cybersecurity, where new threats and vulnerabilities emerge constantly, the importance of ongoing monitoring and continuous assessment cannot be overstated. This proactive approach ensures that organizations can detect and respond to new vulnerabilities and changes in their IT environment in real-time, maintaining a robust security posture. Key aspects include: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Early Detection of New Vulnerabilities: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Continuous monitoring allows for the early detection of new vulnerabilities as they are disclosed. This timely identification is crucial for minimizing the window of opportunity for attackers to exploit vulnerabilities.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Adaptation to Changes in the IT Environment: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environments are dynamic, with frequent changes due to new deployments, updates, and modifications. Ongoing assessment ensures that these changes are accounted for and that new or previously undiscovered vulnerabilities are identified.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Compliance with Regulatory Requirements: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Many regulatory frameworks mandate continuous monitoring and regular assessments as part of their compliance requirements. Ongoing assessment helps organizations stay compliant with these regulations, avoiding potential fines and reputational damage.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Enhanced Incident Response: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Continuous monitoring improves incident response capabilities by providing real-time data on potential security breaches. This allows for quicker containment and remediation of incidents.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Risk Management: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Ongoing assessment is a key component of risk management, enabling organizations to continuously evaluate their risk posture and make informed decisions about resource allocation and security investments.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Feedback Loop for Security Improvements: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Continuous monitoring and assessment provide a feedback loop for security improvements, allowing organizations to learn from detected vulnerabilities and incidents. This feedback can inform security policies, practices, and technology choices.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b92891e23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b92891e23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b92891e23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b92891e23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b92891e23c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b92891e23c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1. Perform Vulnerability Scans Using Nessus on the VM Image</a:t>
            </a:r>
            <a:endParaRPr b="1" sz="1650">
              <a:solidFill>
                <a:srgbClr val="0D0D0D"/>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Objective: Utilize Nessus to conduct a comprehensive vulnerability scan on the provided VM image.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0D0D0D"/>
                </a:solidFill>
                <a:highlight>
                  <a:srgbClr val="FFFFFF"/>
                </a:highlight>
                <a:latin typeface="Roboto"/>
                <a:ea typeface="Roboto"/>
                <a:cs typeface="Roboto"/>
                <a:sym typeface="Roboto"/>
              </a:rPr>
              <a:t>Steps: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Launch Nessus by typing in the terminal /bin/systemctl start nessusd.service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Open the browser to </a:t>
            </a:r>
            <a:r>
              <a:rPr lang="en" sz="1200" u="sng">
                <a:solidFill>
                  <a:schemeClr val="hlink"/>
                </a:solidFill>
                <a:highlight>
                  <a:srgbClr val="FFFFFF"/>
                </a:highlight>
                <a:latin typeface="Roboto"/>
                <a:ea typeface="Roboto"/>
                <a:cs typeface="Roboto"/>
                <a:sym typeface="Roboto"/>
                <a:hlinkClick r:id="rId2"/>
              </a:rPr>
              <a:t>http://localhost:8834</a:t>
            </a:r>
            <a:r>
              <a:rPr lang="en" sz="1200">
                <a:solidFill>
                  <a:srgbClr val="0D0D0D"/>
                </a:solidFill>
                <a:highlight>
                  <a:srgbClr val="FFFFFF"/>
                </a:highlight>
                <a:latin typeface="Roboto"/>
                <a:ea typeface="Roboto"/>
                <a:cs typeface="Roboto"/>
                <a:sym typeface="Roboto"/>
              </a:rPr>
              <a:t> and login with credentials nessus / nessus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Create a New Scan: In the Nessus interface, select "New Scan" and choose an appropriate scan template (e.g., "Basic Network Scan"). Customize the scan settings as needed.</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Specify Scan Targets: Enter the IP address or hostname of the VM image as the target for the scan. Ensure the VM is running and accessible from the host where Nessus is installed.</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Run the Scan: Start the scan and monitor its progress. Discuss the importance of patience as comprehensive scans can take time to complete.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Review Results: Once the scan completes, review the findings. Nessus categorizes vulnerabilities by severity levels (Critical, High, Medium, Low, and Informational).</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2. Identify and Prioritize Security Vulnerabilities</a:t>
            </a:r>
            <a:endParaRPr b="1" sz="1650">
              <a:solidFill>
                <a:srgbClr val="0D0D0D"/>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Objective: Analyze the scan results to identify and prioritize vulnerabilities based on their severity and potential impact on the VM's security.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Steps: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Understand Vulnerability Details: Examine each identified vulnerability, noting its severity rating, description, and potential impact. Use Nessus's detailed explanations and references for deeper understanding.</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Prioritize Vulnerabilities: Rank the vulnerabilities, focusing on those marked as "Critical" or "High" severity first. Consider the context of the VM's use when prioritizing (e.g., a web server's vulnerabilities might be prioritized differently than those of a development environment).</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3. Develop a Vulnerability Remediation Plan</a:t>
            </a:r>
            <a:endParaRPr b="1" sz="1650">
              <a:solidFill>
                <a:srgbClr val="0D0D0D"/>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Objective: Create a structured plan to address the identified vulnerabilities in a prioritized manner.</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Steps: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List Remediation Actions: For each priority vulnerability, list the recommended remediation actions, often provided by Nessus in the scan results. Actions may include applying patches, updating software, changing configurations, or disabling unnecessary services.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Assign Responsibilities: If working in a team, assign specific vulnerabilities to team members for remediation. Ensure clear documentation of who is responsible for each task.</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Set Deadlines: Establish realistic deadlines for remediation tasks, prioritizing critical vulnerabilities for immediate action.</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4. Implement Patches, Updates, and Configuration Changes</a:t>
            </a:r>
            <a:endParaRPr b="1" sz="1650">
              <a:solidFill>
                <a:srgbClr val="0D0D0D"/>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Objective: Apply the necessary patches, updates, and make configuration changes to mitigate identified vulnerabilities and enhance the VM's security posture.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Steps: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Research Remediation Steps: For each vulnerability, research and understand the specific remediation steps. This might involve visiting vendor websites for patches or consulting official documentation for configuration changes.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Apply Patches and Updates: Download and apply software patches and updates from trusted sources. Verify the integrity of the downloads when possible.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Make Configuration Changes: Adjust system configurations as recommended to mitigate vulnerabilities. This could include changing passwords, disabling unnecessary services, or adjusting network settings.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Verify Remediation: After applying remediations, consider re-running the Nessus scan to verify that vulnerabilities have been addressed. Document any remaining issues and plan for their resolution.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Update Documentation: Keep detailed records of the remediation process, including what actions were taken, by whom, and when. This documentation is vital for future reference and compliance purposes.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92891e23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92891e23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92891e2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92891e2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Security assessments are a critical component of an organization's cybersecurity strategy, serving as a systematic evaluation of the security of a company's information system. By examining how well the system conforms to a set of established criteria, a security assessment identifies vulnerabilities, threats, and risks in software, hardware, and processes.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primary purpose of a security assessment is to ensure that necessary security controls are integrated into the design and implementation of a project. It helps in identifying the effectiveness of these controls once they are implemented, and suggests enhancements or improvements to secure the system against any current and future vulnerabilities. Moreover, security assessments provide valuable insights into the potential impacts of security breaches, enabling organizations to prepare and respond effectively.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Integrating security assessments into a comprehensive security strategy is crucial for several reasons. First, it allows for the proactive identification and mitigation of vulnerabilities before they can be exploited by malicious actors, thereby reducing the risk of data breaches and other security incidents. Second, it ensures compliance with regulatory requirements and industry standards, protecting the organization from legal and financial penalties. Finally, regular security assessments foster a culture of security awareness among employees and stakeholders, emphasizing the importance of security best practices in the organization's operations.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In conclusion, security assessments are an indispensable tool in the arsenal of cybersecurity strategies. They not only protect information assets but also support the organization's objectives by ensuring the integrity, confidentiality, and availability of data. By understanding and implementing robust security assessments, organizations can significantly enhance their security posture and resilience against cyber threats.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92891e2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92891e2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Vulnerability management is a continuous process that involves identifying, classifying, remediating, and mitigating vulnerabilities within software, hardware, and network systems. This proactive approach is fundamental to an organization's cybersecurity framework, ensuring that potential security weaknesses are managed effectively before they can be exploited by attackers.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role of vulnerability management in maintaining a secure environment is multifaceted. It begins with the identification of vulnerabilities through automated tools and manual testing, followed by the analysis and prioritization of these vulnerabilities based on their potential impact on the organization's assets and operations. Effective vulnerability management requires timely remediation, which may involve patching software, implementing security controls, or making configuration changes to mitigate risks.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Vulnerability management plays a critical role in sustaining a secure environment by:</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Providing ongoing protection against emerging threats.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Ensuring compliance with industry regulations and security standards.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Enhancing the resilience of IT infrastructure against cyber attacks.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Supporting risk management efforts by identifying and prioritizing security weaknesses.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In essence, vulnerability management is not a one-time activity but a continuous cycle of assessment and improvement. It is integral to a comprehensive security strategy, helping organizations to adapt to the evolving cyber threat landscape and maintain the confidentiality, integrity, and availability of their information systems.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92891e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92891e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convergence of security assessments and vulnerability management forms the cornerstone of a robust cybersecurity strategy. These processes are critical in identifying, evaluating, and addressing security threats and vulnerabilities that could compromise information and systems. Their importance cannot be overstated in a landscape where cyber threats are constantly evolving and becoming more sophisticated.</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Security assessments provide a comprehensive evaluation of an organization's information security posture, identifying potential vulnerabilities and gaps in security controls. They offer insights into how well an organization is prepared to defend against and respond to cyber threats. By systematically examining all aspects of the organization's IT infrastructure, security assessments help in making informed decisions about where to allocate resources for improvement.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Vulnerability management complements this by focusing on the continuous identification, prioritization, and remediation of vulnerabilities. It ensures that vulnerabilities are dealt with in a timely manner, reducing the window of opportunity for attackers to exploit them. This ongoing process supports the resilience of information systems by adapting to new threats and maintaining the integrity, confidentiality, and availability of data.</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Together, security assessments and vulnerability management play a pivotal role in protecting information and systems from cyber threats by:</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Providing a proactive approach to identify and mitigate potential security issues.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Ensuring that security measures and controls are effective and up to date.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Facilitating compliance with legal and regulatory requirements.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Enhancing organizational awareness and understanding of cybersecurity risks.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In essence, the integration of security assessments and vulnerability management into the cybersecurity framework is essential for any organization looking to safeguard its information assets against the ever-present and evolving threat of cyber attacks.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92891e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92891e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 security assessment is a comprehensive evaluation of an organization's information security posture, aimed at identifying vulnerabilities, threats, and risks to its information systems and data. It serves as a foundational step in developing a robust cybersecurity strategy, offering a detailed analysis of how effectively an organization can protect its assets against potential cyber threats.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process encompasses a variety of assessment types, each with a specific focus and methodology, to provide a multi-faceted view of the organization's security readiness: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Risk Assessments: Focus on identifying, quantifying, and prioritizing risks to the organization's information assets. This type involves evaluating the potential impact of identified risks and the likelihood of their occurrence, facilitating informed decision-making about where to implement security measures.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Security Audits: Are structured evaluations of an organization's adherence to regulatory standards and security policies. Audits involve a thorough examination of security procedures, controls, and practices, ensuring compliance with industry regulations and internal guidelines.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Penetration Tests (Pen Tests): Simulate cyber attacks on an organization's systems to identify exploitable vulnerabilities. Unlike other assessments that might be more theoretical, pen tests provide practical insights into the actual security issues that an attacker could exploit.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These different types of security assessments serve complementary roles in an organization's cybersecurity framework. Risk assessments help in understanding the broader risk landscape, security audits ensure compliance and adherence to best practices, and penetration tests offer a real-world evaluation of the organization's defensive capabilities.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By employing these varied approaches, organizations can gain a comprehensive understanding of their security posture, identify specific vulnerabilities and gaps in their defenses, and develop targeted strategies to mitigate identified risks, enhancing their overall security framework.</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localhost:883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D0D0D"/>
                </a:solidFill>
                <a:highlight>
                  <a:srgbClr val="FFFFFF"/>
                </a:highlight>
                <a:latin typeface="Roboto"/>
                <a:ea typeface="Roboto"/>
                <a:cs typeface="Roboto"/>
                <a:sym typeface="Roboto"/>
              </a:rPr>
              <a:t>Security Assessment and Vulnerability Management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Techniques in Security Assessment</a:t>
            </a:r>
            <a:endParaRPr/>
          </a:p>
        </p:txBody>
      </p:sp>
      <p:sp>
        <p:nvSpPr>
          <p:cNvPr id="121" name="Google Shape;121;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Overview of Techniques:</a:t>
            </a:r>
            <a:endParaRPr sz="1400">
              <a:solidFill>
                <a:srgbClr val="0D0D0D"/>
              </a:solidFill>
              <a:highlight>
                <a:srgbClr val="FFFFFF"/>
              </a:highlight>
              <a:latin typeface="Roboto"/>
              <a:ea typeface="Roboto"/>
              <a:cs typeface="Roboto"/>
              <a:sym typeface="Roboto"/>
            </a:endParaRPr>
          </a:p>
          <a:p>
            <a:pPr indent="-310832" lvl="1" marL="914400" rtl="0" algn="l">
              <a:spcBef>
                <a:spcPts val="0"/>
              </a:spcBef>
              <a:spcAft>
                <a:spcPts val="0"/>
              </a:spcAft>
              <a:buClr>
                <a:srgbClr val="0D0D0D"/>
              </a:buClr>
              <a:buSzPct val="127272"/>
              <a:buFont typeface="Roboto"/>
              <a:buChar char="●"/>
            </a:pPr>
            <a:r>
              <a:rPr lang="en">
                <a:solidFill>
                  <a:srgbClr val="0D0D0D"/>
                </a:solidFill>
                <a:highlight>
                  <a:srgbClr val="FFFFFF"/>
                </a:highlight>
                <a:latin typeface="Roboto"/>
                <a:ea typeface="Roboto"/>
                <a:cs typeface="Roboto"/>
                <a:sym typeface="Roboto"/>
              </a:rPr>
              <a:t>Penetration Testing: Simulates cyber attacks to identify exploitable vulnerabilities.</a:t>
            </a:r>
            <a:endParaRPr>
              <a:solidFill>
                <a:srgbClr val="0D0D0D"/>
              </a:solidFill>
              <a:highlight>
                <a:srgbClr val="FFFFFF"/>
              </a:highlight>
              <a:latin typeface="Roboto"/>
              <a:ea typeface="Roboto"/>
              <a:cs typeface="Roboto"/>
              <a:sym typeface="Roboto"/>
            </a:endParaRPr>
          </a:p>
          <a:p>
            <a:pPr indent="-310832" lvl="1" marL="914400" rtl="0" algn="l">
              <a:spcBef>
                <a:spcPts val="0"/>
              </a:spcBef>
              <a:spcAft>
                <a:spcPts val="0"/>
              </a:spcAft>
              <a:buClr>
                <a:srgbClr val="0D0D0D"/>
              </a:buClr>
              <a:buSzPct val="127272"/>
              <a:buFont typeface="Roboto"/>
              <a:buChar char="●"/>
            </a:pPr>
            <a:r>
              <a:rPr lang="en">
                <a:solidFill>
                  <a:srgbClr val="0D0D0D"/>
                </a:solidFill>
                <a:highlight>
                  <a:srgbClr val="FFFFFF"/>
                </a:highlight>
                <a:latin typeface="Roboto"/>
                <a:ea typeface="Roboto"/>
                <a:cs typeface="Roboto"/>
                <a:sym typeface="Roboto"/>
              </a:rPr>
              <a:t>Security Scanning: Uses automated tools to detect vulnerabilities, outdated software, and misconfigurations.</a:t>
            </a:r>
            <a:endParaRPr>
              <a:solidFill>
                <a:srgbClr val="0D0D0D"/>
              </a:solidFill>
              <a:highlight>
                <a:srgbClr val="FFFFFF"/>
              </a:highlight>
              <a:latin typeface="Roboto"/>
              <a:ea typeface="Roboto"/>
              <a:cs typeface="Roboto"/>
              <a:sym typeface="Roboto"/>
            </a:endParaRPr>
          </a:p>
          <a:p>
            <a:pPr indent="-310832" lvl="1" marL="914400" rtl="0" algn="l">
              <a:spcBef>
                <a:spcPts val="0"/>
              </a:spcBef>
              <a:spcAft>
                <a:spcPts val="0"/>
              </a:spcAft>
              <a:buClr>
                <a:srgbClr val="0D0D0D"/>
              </a:buClr>
              <a:buSzPct val="127272"/>
              <a:buFont typeface="Roboto"/>
              <a:buChar char="●"/>
            </a:pPr>
            <a:r>
              <a:rPr lang="en">
                <a:solidFill>
                  <a:srgbClr val="0D0D0D"/>
                </a:solidFill>
                <a:highlight>
                  <a:srgbClr val="FFFFFF"/>
                </a:highlight>
                <a:latin typeface="Roboto"/>
                <a:ea typeface="Roboto"/>
                <a:cs typeface="Roboto"/>
                <a:sym typeface="Roboto"/>
              </a:rPr>
              <a:t>Security Audits: Reviews adherence to regulatory standards and security policies.</a:t>
            </a:r>
            <a:endParaRPr>
              <a:solidFill>
                <a:srgbClr val="0D0D0D"/>
              </a:solidFill>
              <a:highlight>
                <a:srgbClr val="FFFFFF"/>
              </a:highlight>
              <a:latin typeface="Roboto"/>
              <a:ea typeface="Roboto"/>
              <a:cs typeface="Roboto"/>
              <a:sym typeface="Roboto"/>
            </a:endParaRPr>
          </a:p>
          <a:p>
            <a:pPr indent="-310832" lvl="1" marL="914400" rtl="0" algn="l">
              <a:spcBef>
                <a:spcPts val="0"/>
              </a:spcBef>
              <a:spcAft>
                <a:spcPts val="0"/>
              </a:spcAft>
              <a:buClr>
                <a:srgbClr val="0D0D0D"/>
              </a:buClr>
              <a:buSzPct val="127272"/>
              <a:buFont typeface="Roboto"/>
              <a:buChar char="●"/>
            </a:pPr>
            <a:r>
              <a:rPr lang="en">
                <a:solidFill>
                  <a:srgbClr val="0D0D0D"/>
                </a:solidFill>
                <a:highlight>
                  <a:srgbClr val="FFFFFF"/>
                </a:highlight>
                <a:latin typeface="Roboto"/>
                <a:ea typeface="Roboto"/>
                <a:cs typeface="Roboto"/>
                <a:sym typeface="Roboto"/>
              </a:rPr>
              <a:t>Risk Assessment: Evaluates potential impacts and likelihood of risks to prioritize security efforts.</a:t>
            </a:r>
            <a:endParaRPr>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Purpose: Each technique offers unique insights into an organization's security posture, from identifying specific vulnerabilities to ensuring compliance and prioritizing risks.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Combined Application: Utilizing a range of assessment techniques ensures a comprehensive evaluation of security readiness and enhances cybersecurity resilience.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Methodologies of Security Assessment</a:t>
            </a:r>
            <a:endParaRPr/>
          </a:p>
        </p:txBody>
      </p:sp>
      <p:sp>
        <p:nvSpPr>
          <p:cNvPr id="127" name="Google Shape;127;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OSSTMM: Provides a comprehensive framework for security testing, focusing on the integrity, confidentiality, and availability of information.</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OWASP: Offers guidelines and tools for web application security, including the OWASP Top 10 list of security risks.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CIS Benchmarks: Delivers best practice configurations for securing IT systems, along with actionable security controls.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NIST Frameworks: Presents flexible cybersecurity guidance for improving the ability to prevent, detect, and respond to cyber attacks.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Purpose and Application: Each methodology guides organizations in conducting thorough security assessments, identifying vulnerabilities, and enhancing cybersecurity resilience.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Planning and Scoping Assessments</a:t>
            </a:r>
            <a:endParaRPr/>
          </a:p>
        </p:txBody>
      </p:sp>
      <p:sp>
        <p:nvSpPr>
          <p:cNvPr id="133" name="Google Shape;133;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Define Objectives: Establish clear goals for the assessment.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Identify Stakeholders: Engage all relevant parties early in the process.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Determine Scope: Specify which systems, networks, and applications will be evaluated.</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Choose Methodologies and Tools: Select based on the objectives and scope of the assessment.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Assess Risks: Identify potential issues that could arise during the assessment.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Develop a Plan: Outline activities, timeline, and resources required.</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Communicate the Plan: Ensure all stakeholders are informed and prepared.</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Review and Adjust Scope: Remain flexible to adapt to preliminary findings or priorities.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Conducting Security Assessments: A Step-by-Step Guide</a:t>
            </a:r>
            <a:endParaRPr/>
          </a:p>
        </p:txBody>
      </p:sp>
      <p:sp>
        <p:nvSpPr>
          <p:cNvPr id="139" name="Google Shape;139;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Preparation: Ensure readiness with planning, tools, and permissions.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Information Gathering: Collect detailed information on the target environment.</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Vulnerability Identification: Use tools and techniques to find vulnerabilities.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Vulnerability Analysis: Assess the impact and exploitability of vulnerabilities.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Exploitation: (For penetration tests) Attempt to exploit vulnerabilities to test defenses.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Reporting: Document findings, impacts, and prioritized recommendations.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Remediation Guidance: Offer specific advice for mitigating vulnerabilities.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Review and Follow-Up: Verify that vulnerabilities are addressed and update security practices.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Continuous Improvement: Learn from assessments to enhance future security measures.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Technologies for Security Assessments</a:t>
            </a:r>
            <a:endParaRPr/>
          </a:p>
        </p:txBody>
      </p:sp>
      <p:sp>
        <p:nvSpPr>
          <p:cNvPr id="145" name="Google Shape;145;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Nessus: Widely used for vulnerability scanning, detecting misconfigurations and vulnerabilities across various platforms.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Nmap: Open-source tool for network discovery and security auditing, valuable for identifying devices, open ports, and security risks.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Qualys: Cloud-based solution offering a suite of security and compliance services, known for its scalability and comprehensive vulnerability management.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Purpose and Application: These tools automate vulnerability detection, enabling focused analysis and strategic security improvements.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Analyzing Assessment Results</a:t>
            </a:r>
            <a:endParaRPr/>
          </a:p>
        </p:txBody>
      </p:sp>
      <p:sp>
        <p:nvSpPr>
          <p:cNvPr id="151" name="Google Shape;151;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Review Findings: Start with a thorough review of all identified vulnerabilities and security risks.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Prioritize Based on Severity: Focus on critical and high-severity vulnerabilities first.</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Consider the Context: Assess the real-world impact based on the environment and exposure.</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Assess Exploitability: Determine how easily each vulnerability can be exploited.</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Identify False Positives: Weed out any findings that don't pose a real threat.</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Document and Report: Prepare comprehensive documentation and reports of the analysis.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Develop a Remediation Plan: Outline steps for addressing vulnerabilities, including timelines and responsibilities.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Communicate with Stakeholders: Ensure understanding and buy-in for the remediation plan.</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Reporting and Communicating Findings</a:t>
            </a:r>
            <a:endParaRPr/>
          </a:p>
        </p:txBody>
      </p:sp>
      <p:sp>
        <p:nvSpPr>
          <p:cNvPr id="157" name="Google Shape;157;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Executive Summary: Provide a high-level overview understandable by all stakeholders.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Detailed Findings: Describe each vulnerability with severity, impact, and affected systems.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Prioritization: Organize vulnerabilities by severity to aid in decision-making.</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Remediation Recommendations: Offer specific, actionable steps for addressing vulnerabilities.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Visual Aids: Use visuals to simplify complex information and highlight key points.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Best Practices and References: Support recommendations with industry standards.</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Timeline and Next Steps: Outline a clear path forward with timelines for remediation.</a:t>
            </a:r>
            <a:endParaRPr sz="1400">
              <a:solidFill>
                <a:srgbClr val="0D0D0D"/>
              </a:solidFill>
              <a:highlight>
                <a:srgbClr val="FFFFFF"/>
              </a:highlight>
              <a:latin typeface="Roboto"/>
              <a:ea typeface="Roboto"/>
              <a:cs typeface="Roboto"/>
              <a:sym typeface="Roboto"/>
            </a:endParaRPr>
          </a:p>
          <a:p>
            <a:pPr indent="-310832"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Communication Plan: Ensure findings are effectively communicated to all relevant parties.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Security Assessment</a:t>
            </a:r>
            <a:r>
              <a:rPr lang="en"/>
              <a:t> in Action</a:t>
            </a:r>
            <a:endParaRPr/>
          </a:p>
        </p:txBody>
      </p:sp>
      <p:sp>
        <p:nvSpPr>
          <p:cNvPr id="163" name="Google Shape;163;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Pre-Assessment: Defined clear objectives and established a baseline understanding of the security posture.</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Execution: Employed automated tools and manual testing to uncover a wide range of vulnerabilities.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Analysis: Prioritized vulnerabilities based on a structured evaluation of their severity and impact.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Remediation: Implemented a phased approach to address vulnerabilities, minimizing operational disruptions.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Post-Assessment: Committed to continuous improvement through regular assessments and employee training.</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Outcome: Achieved a more secure environment, enhancing regulatory compliance and customer trust.</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in Security Assessment</a:t>
            </a:r>
            <a:endParaRPr/>
          </a:p>
        </p:txBody>
      </p:sp>
      <p:sp>
        <p:nvSpPr>
          <p:cNvPr id="169" name="Google Shape;169;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Scope Creep: Clearly define and manage the scope to prevent project delays.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Limited Resources: Prioritize based on risk and leverage automated tools for efficiency.</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Stakeholder Resistance: Engage and communicate with stakeholders to gain support.</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Evolving Threats: Regularly update methodologies and stay informed on new risks.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Technical Complexities: Combine automated tools and manual expertise to navigate complex IT environments.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Data Overload: Use data management and prioritization frameworks to focus on critical vulnerabilities.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Regulatory Compliance: Integrate compliance checks and stay updated on relevant regulations.</a:t>
            </a:r>
            <a:endParaRPr sz="1200">
              <a:solidFill>
                <a:srgbClr val="0D0D0D"/>
              </a:solidFill>
              <a:highlight>
                <a:srgbClr val="FFFFFF"/>
              </a:highlight>
              <a:latin typeface="Roboto"/>
              <a:ea typeface="Roboto"/>
              <a:cs typeface="Roboto"/>
              <a:sym typeface="Roboto"/>
            </a:endParaRPr>
          </a:p>
          <a:p>
            <a:pPr indent="0" lvl="0" marL="0" rtl="0" algn="l">
              <a:lnSpc>
                <a:spcPct val="175000"/>
              </a:lnSpc>
              <a:spcBef>
                <a:spcPts val="1500"/>
              </a:spcBef>
              <a:spcAft>
                <a:spcPts val="0"/>
              </a:spcAft>
              <a:buNone/>
            </a:pPr>
            <a:r>
              <a:rPr lang="en" sz="1100">
                <a:solidFill>
                  <a:schemeClr val="dk1"/>
                </a:solidFill>
                <a:highlight>
                  <a:srgbClr val="FFFFFF"/>
                </a:highlight>
                <a:latin typeface="Roboto"/>
                <a:ea typeface="Roboto"/>
                <a:cs typeface="Roboto"/>
                <a:sym typeface="Roboto"/>
              </a:rPr>
              <a:t>Addressing these challenges effectively can enhance the value of security assessments, leading to more secure and resilient information systems.</a:t>
            </a:r>
            <a:endParaRPr sz="1100">
              <a:solidFill>
                <a:schemeClr val="dk1"/>
              </a:solidFill>
              <a:highlight>
                <a:srgbClr val="FFFFFF"/>
              </a:highlight>
              <a:latin typeface="Roboto"/>
              <a:ea typeface="Roboto"/>
              <a:cs typeface="Roboto"/>
              <a:sym typeface="Roboto"/>
            </a:endParaRPr>
          </a:p>
          <a:p>
            <a:pPr indent="0" lvl="0" marL="0" rtl="0" algn="l">
              <a:spcBef>
                <a:spcPts val="0"/>
              </a:spcBef>
              <a:spcAft>
                <a:spcPts val="15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Ethical Considerations in Security Assessments</a:t>
            </a:r>
            <a:endParaRPr/>
          </a:p>
        </p:txBody>
      </p:sp>
      <p:sp>
        <p:nvSpPr>
          <p:cNvPr id="175" name="Google Shape;175;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Permission and Authorization: Obtain explicit permission before conducting assessments.</a:t>
            </a:r>
            <a:endParaRPr sz="1400">
              <a:solidFill>
                <a:srgbClr val="0D0D0D"/>
              </a:solidFill>
              <a:highlight>
                <a:srgbClr val="FFFFFF"/>
              </a:highlight>
              <a:latin typeface="Roboto"/>
              <a:ea typeface="Roboto"/>
              <a:cs typeface="Roboto"/>
              <a:sym typeface="Roboto"/>
            </a:endParaRPr>
          </a:p>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Scope Respect: Adhere strictly to the agreed-upon scope to protect privacy.</a:t>
            </a:r>
            <a:endParaRPr sz="1400">
              <a:solidFill>
                <a:srgbClr val="0D0D0D"/>
              </a:solidFill>
              <a:highlight>
                <a:srgbClr val="FFFFFF"/>
              </a:highlight>
              <a:latin typeface="Roboto"/>
              <a:ea typeface="Roboto"/>
              <a:cs typeface="Roboto"/>
              <a:sym typeface="Roboto"/>
            </a:endParaRPr>
          </a:p>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Disclosure of Findings: Limit disclosure of findings to authorized parties only.</a:t>
            </a:r>
            <a:endParaRPr sz="1400">
              <a:solidFill>
                <a:srgbClr val="0D0D0D"/>
              </a:solidFill>
              <a:highlight>
                <a:srgbClr val="FFFFFF"/>
              </a:highlight>
              <a:latin typeface="Roboto"/>
              <a:ea typeface="Roboto"/>
              <a:cs typeface="Roboto"/>
              <a:sym typeface="Roboto"/>
            </a:endParaRPr>
          </a:p>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Professional Conduct: Maintain professionalism, integrity, and fairness.</a:t>
            </a:r>
            <a:endParaRPr sz="1400">
              <a:solidFill>
                <a:srgbClr val="0D0D0D"/>
              </a:solidFill>
              <a:highlight>
                <a:srgbClr val="FFFFFF"/>
              </a:highlight>
              <a:latin typeface="Roboto"/>
              <a:ea typeface="Roboto"/>
              <a:cs typeface="Roboto"/>
              <a:sym typeface="Roboto"/>
            </a:endParaRPr>
          </a:p>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Data Protection: Follow best practices for handling and protecting data.</a:t>
            </a:r>
            <a:endParaRPr sz="1400">
              <a:solidFill>
                <a:srgbClr val="0D0D0D"/>
              </a:solidFill>
              <a:highlight>
                <a:srgbClr val="FFFFFF"/>
              </a:highlight>
              <a:latin typeface="Roboto"/>
              <a:ea typeface="Roboto"/>
              <a:cs typeface="Roboto"/>
              <a:sym typeface="Roboto"/>
            </a:endParaRPr>
          </a:p>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Non-Exploitation: Avoid exploiting vulnerabilities beyond necessary documentation.</a:t>
            </a:r>
            <a:endParaRPr sz="1400">
              <a:solidFill>
                <a:srgbClr val="0D0D0D"/>
              </a:solidFill>
              <a:highlight>
                <a:srgbClr val="FFFFFF"/>
              </a:highlight>
              <a:latin typeface="Roboto"/>
              <a:ea typeface="Roboto"/>
              <a:cs typeface="Roboto"/>
              <a:sym typeface="Roboto"/>
            </a:endParaRPr>
          </a:p>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Legal Compliance: Ensure activities comply with all relevant laws and regulations.</a:t>
            </a:r>
            <a:endParaRPr sz="1400">
              <a:solidFill>
                <a:srgbClr val="0D0D0D"/>
              </a:solidFill>
              <a:highlight>
                <a:srgbClr val="FFFFFF"/>
              </a:highlight>
              <a:latin typeface="Roboto"/>
              <a:ea typeface="Roboto"/>
              <a:cs typeface="Roboto"/>
              <a:sym typeface="Roboto"/>
            </a:endParaRPr>
          </a:p>
          <a:p>
            <a:pPr indent="-304165" lvl="0" marL="457200" rtl="0" algn="l">
              <a:spcBef>
                <a:spcPts val="0"/>
              </a:spcBef>
              <a:spcAft>
                <a:spcPts val="0"/>
              </a:spcAft>
              <a:buClr>
                <a:srgbClr val="0D0D0D"/>
              </a:buClr>
              <a:buSzPct val="100000"/>
              <a:buFont typeface="Roboto"/>
              <a:buChar char="●"/>
            </a:pPr>
            <a:r>
              <a:rPr lang="en" sz="1400">
                <a:solidFill>
                  <a:srgbClr val="0D0D0D"/>
                </a:solidFill>
                <a:highlight>
                  <a:srgbClr val="FFFFFF"/>
                </a:highlight>
                <a:latin typeface="Roboto"/>
                <a:ea typeface="Roboto"/>
                <a:cs typeface="Roboto"/>
                <a:sym typeface="Roboto"/>
              </a:rPr>
              <a:t>Continual Education: Stay updated on ethical standards and legal requirements.</a:t>
            </a:r>
            <a:endParaRPr sz="14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lang="en" sz="1400">
                <a:solidFill>
                  <a:srgbClr val="0D0D0D"/>
                </a:solidFill>
                <a:highlight>
                  <a:srgbClr val="FFFFFF"/>
                </a:highlight>
                <a:latin typeface="Roboto"/>
                <a:ea typeface="Roboto"/>
                <a:cs typeface="Roboto"/>
                <a:sym typeface="Roboto"/>
              </a:rPr>
              <a:t>Ethical considerations are integral to conducting security assessments, guiding professionals to act responsibly and protect the interests of all stakeholders while enhancing cybersecurity.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Font typeface="Roboto"/>
              <a:buAutoNum type="arabicPeriod"/>
            </a:pPr>
            <a:r>
              <a:rPr lang="en" sz="1400">
                <a:solidFill>
                  <a:srgbClr val="0D0D0D"/>
                </a:solidFill>
                <a:highlight>
                  <a:srgbClr val="FFFFFF"/>
                </a:highlight>
                <a:latin typeface="Roboto"/>
                <a:ea typeface="Roboto"/>
                <a:cs typeface="Roboto"/>
                <a:sym typeface="Roboto"/>
              </a:rPr>
              <a:t>Introduction to Security Assessments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AutoNum type="arabicPeriod"/>
            </a:pPr>
            <a:r>
              <a:rPr lang="en" sz="1400">
                <a:solidFill>
                  <a:srgbClr val="0D0D0D"/>
                </a:solidFill>
                <a:highlight>
                  <a:srgbClr val="FFFFFF"/>
                </a:highlight>
                <a:latin typeface="Roboto"/>
                <a:ea typeface="Roboto"/>
                <a:cs typeface="Roboto"/>
                <a:sym typeface="Roboto"/>
              </a:rPr>
              <a:t>Introduction to Vulnerability Management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AutoNum type="arabicPeriod"/>
            </a:pPr>
            <a:r>
              <a:rPr lang="en" sz="1400">
                <a:solidFill>
                  <a:srgbClr val="0D0D0D"/>
                </a:solidFill>
                <a:highlight>
                  <a:srgbClr val="FFFFFF"/>
                </a:highlight>
                <a:latin typeface="Roboto"/>
                <a:ea typeface="Roboto"/>
                <a:cs typeface="Roboto"/>
                <a:sym typeface="Roboto"/>
              </a:rPr>
              <a:t>The Importance of Security Assessments and Vulnerability Management</a:t>
            </a:r>
            <a:endParaRPr sz="1400">
              <a:solidFill>
                <a:srgbClr val="0D0D0D"/>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0D0D0D"/>
              </a:buClr>
              <a:buSzPts val="1400"/>
              <a:buFont typeface="Roboto"/>
              <a:buAutoNum type="arabicPeriod"/>
            </a:pPr>
            <a:r>
              <a:rPr b="1" lang="en" sz="1400">
                <a:solidFill>
                  <a:srgbClr val="0D0D0D"/>
                </a:solidFill>
                <a:highlight>
                  <a:srgbClr val="FFFFFF"/>
                </a:highlight>
                <a:latin typeface="Roboto"/>
                <a:ea typeface="Roboto"/>
                <a:cs typeface="Roboto"/>
                <a:sym typeface="Roboto"/>
              </a:rPr>
              <a:t>Security Assessment Techniques and Methodologies</a:t>
            </a:r>
            <a:endParaRPr b="1" sz="1400">
              <a:solidFill>
                <a:srgbClr val="0D0D0D"/>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0D0D0D"/>
              </a:buClr>
              <a:buSzPts val="1400"/>
              <a:buFont typeface="Roboto"/>
              <a:buAutoNum type="arabicPeriod"/>
            </a:pPr>
            <a:r>
              <a:rPr b="1" lang="en" sz="1400">
                <a:solidFill>
                  <a:srgbClr val="0D0D0D"/>
                </a:solidFill>
                <a:highlight>
                  <a:srgbClr val="FFFFFF"/>
                </a:highlight>
                <a:latin typeface="Roboto"/>
                <a:ea typeface="Roboto"/>
                <a:cs typeface="Roboto"/>
                <a:sym typeface="Roboto"/>
              </a:rPr>
              <a:t>Importance of Vulnerability Management</a:t>
            </a:r>
            <a:endParaRPr b="1" sz="1400">
              <a:solidFill>
                <a:srgbClr val="0D0D0D"/>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0D0D0D"/>
              </a:buClr>
              <a:buSzPts val="1400"/>
              <a:buFont typeface="Roboto"/>
              <a:buAutoNum type="arabicPeriod"/>
            </a:pPr>
            <a:r>
              <a:rPr b="1" lang="en" sz="1400">
                <a:solidFill>
                  <a:srgbClr val="0D0D0D"/>
                </a:solidFill>
                <a:highlight>
                  <a:srgbClr val="FFFFFF"/>
                </a:highlight>
                <a:latin typeface="Roboto"/>
                <a:ea typeface="Roboto"/>
                <a:cs typeface="Roboto"/>
                <a:sym typeface="Roboto"/>
              </a:rPr>
              <a:t>Conducting Vulnerability Assessments </a:t>
            </a:r>
            <a:endParaRPr sz="14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Future of Security Assessments</a:t>
            </a:r>
            <a:endParaRPr/>
          </a:p>
        </p:txBody>
      </p:sp>
      <p:sp>
        <p:nvSpPr>
          <p:cNvPr id="181" name="Google Shape;181;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Automation and AI Integration: Streamlining assessments and increasing predictive capabilities.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Cloud Security Assessments: Addressing the unique vulnerabilities of cloud environments.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IoT and Smart Device Assessments: Focusing on the security of connected devices and ecosystems.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Zero Trust Architectures: Adapting assessments for continuous verification models.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Threat Intelligence Integration: Using real-time threat data to inform assessments.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Supply Chain Security: Expanding assessments to include third-party and supply chain risks.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Regulatory and Compliance Evolution: Keeping pace with changing cybersecurity laws and standards.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APT Simulations: Conducting simulations to identify vulnerabilities against sophisticated attacks.</a:t>
            </a:r>
            <a:endParaRPr sz="14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lang="en" sz="1400">
                <a:solidFill>
                  <a:srgbClr val="0D0D0D"/>
                </a:solidFill>
                <a:highlight>
                  <a:srgbClr val="FFFFFF"/>
                </a:highlight>
                <a:latin typeface="Roboto"/>
                <a:ea typeface="Roboto"/>
                <a:cs typeface="Roboto"/>
                <a:sym typeface="Roboto"/>
              </a:rPr>
              <a:t>These emerging trends and technologies highlight the future direction of security assessments, emphasizing the need for adaptive, intelligent, and comprehensive approaches to identify and mitigate cyber threats.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Vulnerability Management?</a:t>
            </a:r>
            <a:endParaRPr/>
          </a:p>
        </p:txBody>
      </p:sp>
      <p:sp>
        <p:nvSpPr>
          <p:cNvPr id="192" name="Google Shape;192;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Definition: Vulnerability management is a continuous process aimed at identifying, classifying, prioritizing, remediating, and mitigating vulnerabilities within an organization's systems.</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Lifecycle Phases:</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Identification: Scanning and detecting vulnerabilities.</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Classification: Categorizing vulnerabilities based on severity and impact.</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Prioritization: Ranking vulnerabilities to address the most critical ones first.</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Remediation: Applying patches or making changes to eliminate vulnerabilities.</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Mitigation: Implementing measures to reduce the risk of unpatched vulnerabilities.</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Verification: Ensuring vulnerabilities are effectively addressed.</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Documentation and Reporting: Keeping detailed records and reporting on vulnerability management efforts.</a:t>
            </a:r>
            <a:endParaRPr sz="1200">
              <a:solidFill>
                <a:srgbClr val="0D0D0D"/>
              </a:solidFill>
              <a:highlight>
                <a:srgbClr val="FFFFFF"/>
              </a:highlight>
            </a:endParaRPr>
          </a:p>
          <a:p>
            <a:pPr indent="-293369" lvl="1" marL="914400" rtl="0" algn="l">
              <a:spcBef>
                <a:spcPts val="0"/>
              </a:spcBef>
              <a:spcAft>
                <a:spcPts val="0"/>
              </a:spcAft>
              <a:buClr>
                <a:srgbClr val="0D0D0D"/>
              </a:buClr>
              <a:buSzPct val="100000"/>
              <a:buChar char="●"/>
            </a:pPr>
            <a:r>
              <a:rPr lang="en" sz="1200">
                <a:solidFill>
                  <a:srgbClr val="0D0D0D"/>
                </a:solidFill>
                <a:highlight>
                  <a:srgbClr val="FFFFFF"/>
                </a:highlight>
              </a:rPr>
              <a:t>Continuous Monitoring: Regularly monitoring for new vulnerabilities and changes in the threat landscape.</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This overview of vulnerability management and its lifecycle provides a comprehensive understanding of the process and its importance in maintaining a secure and resilient cybersecurity posture.</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Identifying Vulnerabilities</a:t>
            </a:r>
            <a:endParaRPr/>
          </a:p>
        </p:txBody>
      </p:sp>
      <p:sp>
        <p:nvSpPr>
          <p:cNvPr id="198" name="Google Shape;198;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Automated Vulnerability Scanning: Quick identification of known vulnerabilities using tools like Nessus and Qualys.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Manual Testing and Code Review: Complements automated scans by detecting complex issues requiring human insight.</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Threat Intelligence Platforms: Stay informed on emerging threats and vulnerabilities for proactive identification.</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SAST and DAST: Analyze application code and behavior to uncover security issues.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Software Composition Analysis: Identify vulnerabilities in open-source components and libraries.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Configuration Management Tools: Ensure secure and consistent system configurations to prevent misconfigurations.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Network Security Monitoring: Monitor network traffic for signs of vulnerability exploitation.</a:t>
            </a:r>
            <a:endParaRPr sz="1100">
              <a:solidFill>
                <a:srgbClr val="000000"/>
              </a:solidFill>
              <a:highlight>
                <a:srgbClr val="FFFFFF"/>
              </a:highlight>
            </a:endParaRPr>
          </a:p>
          <a:p>
            <a:pPr indent="0" lvl="0" marL="0" rtl="0" algn="l">
              <a:lnSpc>
                <a:spcPct val="175000"/>
              </a:lnSpc>
              <a:spcBef>
                <a:spcPts val="1500"/>
              </a:spcBef>
              <a:spcAft>
                <a:spcPts val="0"/>
              </a:spcAft>
              <a:buNone/>
            </a:pPr>
            <a:r>
              <a:rPr lang="en" sz="1100">
                <a:solidFill>
                  <a:srgbClr val="000000"/>
                </a:solidFill>
                <a:highlight>
                  <a:srgbClr val="FFFFFF"/>
                </a:highlight>
              </a:rPr>
              <a:t>These techniques and tools are essential for effectively identifying vulnerabilities, providing a foundation for securing systems against cyber threats.</a:t>
            </a:r>
            <a:endParaRPr sz="11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Assessing the Risks Associated with Vulnerabilities</a:t>
            </a:r>
            <a:endParaRPr/>
          </a:p>
        </p:txBody>
      </p:sp>
      <p:sp>
        <p:nvSpPr>
          <p:cNvPr id="204" name="Google Shape;204;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Severity Rating: Utilize systems like CVSS for a technical severity evaluation.</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Potential Impact Analysis: Assess the vulnerability's impact on operations, reputation, and finances.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Exploitability: Prioritize vulnerabilities based on the ease of exploitation and access required.</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Asset Criticality: Give higher priority to vulnerabilities affecting critical business assets.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Threat Landscape: Consider current threat activity and industry-specific trends.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Regulatory and Compliance: Factor in legal and compliance implications of vulnerabilities.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Remediation Cost and Feasibility: Evaluate the practical aspects of vulnerability remediation.</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Assessing the risks associated with vulnerabilities through these considerations enables organizations to prioritize remediation efforts effectively, focusing resources on vulnerabilities that pose the highest risk.</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Prioritizing Vulnerability Remediation</a:t>
            </a:r>
            <a:endParaRPr/>
          </a:p>
        </p:txBody>
      </p:sp>
      <p:sp>
        <p:nvSpPr>
          <p:cNvPr id="210" name="Google Shape;210;p3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Risk-Based Prioritization: Focus on vulnerabilities with the highest risk to critical assets and operations.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CVSS Scores: Use CVSS as a guideline, adjusted for organizational context.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Asset Criticality: Prioritize based on the importance of affected systems to business functions.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Exploitability and Active Exploits: Prioritize easily exploitable vulnerabilities or those with active exploits.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Regulatory and Compliance Impact: Address vulnerabilities with significant compliance implications first.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Remediation Cost vs. Benefit: Evaluate the cost-efficiency of remediation efforts.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Threat Intelligence: Use current threat intelligence to guide prioritization.</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Patch Availability and Reliability: Prioritize vulnerabilities with available and reliable patches.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Implementing these strategies for prioritizing vulnerability remediation allows organizations to effectively manage and mitigate risks associated with vulnerabilities, enhancing their overall security posture.</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Remediation and Mitigation Strategies</a:t>
            </a:r>
            <a:endParaRPr/>
          </a:p>
        </p:txBody>
      </p:sp>
      <p:sp>
        <p:nvSpPr>
          <p:cNvPr id="216" name="Google Shape;216;p3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Patch Management: Timely application of patches to fix known vulnerabilities.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Software Upgrades: Updating to the latest software versions to resolve security issues.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Configuration Changes: Adjusting settings to improve security and mitigate vulnerabilities.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Access Control Adjustments: Strengthening access restrictions to limit exploitation potential.</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Compensating Controls: Implementing temporary measures to protect against exploitation.</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Code Remediation: Modifying insecure code in custom applications to fix vulnerabilities.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Vulnerability Shielding: Using tools like WAFs to block exploitation attempts.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Regular Security Assessments: Continuously identifying and addressing new vulnerabilities.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These remediation and mitigation strategies provide a comprehensive approach to managing vulnerabilities, enhancing the security posture of an organization by reducing the risk of exploitation.</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Vulnerability Management Tools and Technologies</a:t>
            </a:r>
            <a:endParaRPr/>
          </a:p>
        </p:txBody>
      </p:sp>
      <p:sp>
        <p:nvSpPr>
          <p:cNvPr id="222" name="Google Shape;222;p3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Tenable Nessus: Offers extensive vulnerability detection with detailed reporting to help prioritize and address vulnerabilities. Suitable for various environments, from small to large organizations.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Rapid7 (InsightVM): Provides live monitoring and risk analysis, integrating with other security tools for a comprehensive view of security posture. Facilitates efficient management through automation.</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Qualys: A cloud-based platform that automates vulnerability management across different environments. Offers continuous monitoring, compliance reporting, and integrated web application protection.</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These tools represent the forefront of vulnerability management technology, offering organizations the capabilities needed to identify, prioritize, and remediate vulnerabilities effectively, thereby enhancing their overall security posture.</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Integrating Vulnerability Management into the Security Strategy</a:t>
            </a:r>
            <a:endParaRPr/>
          </a:p>
        </p:txBody>
      </p:sp>
      <p:sp>
        <p:nvSpPr>
          <p:cNvPr id="228" name="Google Shape;228;p4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Establish Policies: Create detailed vulnerability management policies and procedures.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Executive Support: Secure top-level buy-in for necessary resources and emphasis on security.</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Cross-Departmental Collaboration: Foster cooperation across departments for comprehensive management.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Continuous Monitoring: Implement regular assessments for timely identification of new vulnerabilities.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Risk-Based Prioritization: Focus remediation efforts based on the risk assessment of vulnerabilities.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Leverage Technology: Use automated tools for efficient and thorough vulnerability assessments.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Education and Training: Enhance team capabilities through ongoing learning opportunities.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Integration with Incident Response: Align vulnerability management with incident response strategies.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Compliance Alignment: Ensure practices meet regulatory requirements and industry standards.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Incorporating vulnerability management into the overall security strategy is essential for establishing a proactive and resilient cybersecurity posture, ensuring that the organization can effectively respond to and mitigate the risk of security threats.</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Effective Vulnerability Management</a:t>
            </a:r>
            <a:endParaRPr/>
          </a:p>
        </p:txBody>
      </p:sp>
      <p:sp>
        <p:nvSpPr>
          <p:cNvPr id="234" name="Google Shape;234;p4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Challenge: Increasing cyber threats and outdated security practices.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Solutions: Comprehensive policies, executive support, automated tools, cross-departmental collaboration, continuous monitoring, risk-based prioritization, and education programs.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Outcomes: Significant reduction in vulnerabilities, enhanced security posture, improved operational efficiency, and better compliance and reputation.</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This case study demonstrates the effectiveness of a well-implemented vulnerability management program in enhancing an organization's cybersecurity resilience and reducing the risk of cyber threats.</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Agenda: </a:t>
            </a:r>
            <a:r>
              <a:rPr lang="en"/>
              <a:t>Security Assessment Techniques and Methodologies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7" name="Google Shape;77;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What is Security Assessment?</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Key Techniques in Security Assessment</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Methodologies of Security Assessment</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Planning and Scoping Assessments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Conducting Security Assessments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Tools and Technologies for Security Assessments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Analyzing Assessment Results</a:t>
            </a:r>
            <a:endParaRPr/>
          </a:p>
        </p:txBody>
      </p:sp>
      <p:sp>
        <p:nvSpPr>
          <p:cNvPr id="78" name="Google Shape;78;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Reporting and Communicating Findings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Case Study: Security Assessment in Action</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Challenges in Security Assessment</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Ethical Considerations in Security Assessments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The Future of Security Assessments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Interactive Q&amp;A: Security Assessment Techniques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in Vulnerability Management</a:t>
            </a:r>
            <a:endParaRPr/>
          </a:p>
        </p:txBody>
      </p:sp>
      <p:sp>
        <p:nvSpPr>
          <p:cNvPr id="240" name="Google Shape;240;p4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Volume of Vulnerabilities: Prioritize based on risk to manage the volume effectively.</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Lack of Resources: Utilize automation and outsourcing to extend capabilities.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Complex IT Environments: Implement asset management tools for comprehensive visibility.</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Evolving Threat Landscape: Integrate threat intelligence for proactive management.</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Compliance Pressures: Align processes with regulatory requirements and stay updated on changes.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Cross-Departmental Coordination: Foster collaboration across departments for a unified approach.</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False Positives and Prioritization: Refine scanning and use contextual analysis to improve accuracy.</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Addressing these challenges requires a strategic approach to vulnerability management, leveraging technology, processes, and collaboration to enhance the organization's security posture.</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Compliance and Regulatory Considerations</a:t>
            </a:r>
            <a:endParaRPr/>
          </a:p>
        </p:txBody>
      </p:sp>
      <p:sp>
        <p:nvSpPr>
          <p:cNvPr id="246" name="Google Shape;246;p4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Framework Adherence: Following guidelines from regulatory frameworks and standards.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Regular Assessments: Conducting thorough and documented security assessments.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Risk Analysis: Regularly analyzing risks to data confidentiality, integrity, and availability.</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Documentation and Reporting: Maintaining comprehensive records of vulnerability management activities.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Data Protection and Privacy: Ensuring vulnerabilities that risk data breaches are prioritized.</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Vendor Management: Extending compliance requirements to third-party vendors and partners.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Continuous Improvement: Updating practices regularly to meet changing regulations and threats.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Compliance and regulatory considerations are integral to a robust vulnerability management program, guiding organizations in establishing practices that protect against cybersecurity threats while meeting legal and industry-specific requirements.</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Future of Vulnerability Management</a:t>
            </a:r>
            <a:endParaRPr/>
          </a:p>
        </p:txBody>
      </p:sp>
      <p:sp>
        <p:nvSpPr>
          <p:cNvPr id="252" name="Google Shape;252;p4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Increased Automation and Integration: Streamlining processes and enhancing efficiency across security platforms.</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AI and Machine Learning Enhancements: Leveraging advanced technologies for predictive vulnerability management.</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Cloud and Hybrid Environment Focus: Adapting strategies for the unique challenges of cloud-based and hybrid infrastructures.</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Expansion of IoT and Device Security: Broadening the scope to secure an increasingly connected device landscape.</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Regulatory and Compliance Evolution: Staying agile to meet the demands of a changing regulatory environment.</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Threat Intelligence Integration: Prioritizing vulnerabilities based on actionable threat intelligence.</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Emphasis on Supply Chain Security: Addressing vulnerabilities within the supply chain to mitigate indirect risks.</a:t>
            </a:r>
            <a:endParaRPr sz="1200">
              <a:solidFill>
                <a:srgbClr val="0D0D0D"/>
              </a:solidFill>
              <a:highlight>
                <a:srgbClr val="FFFFFF"/>
              </a:highlight>
            </a:endParaRPr>
          </a:p>
          <a:p>
            <a:pPr indent="-293370" lvl="0" marL="457200" rtl="0" algn="l">
              <a:spcBef>
                <a:spcPts val="0"/>
              </a:spcBef>
              <a:spcAft>
                <a:spcPts val="0"/>
              </a:spcAft>
              <a:buClr>
                <a:srgbClr val="0D0D0D"/>
              </a:buClr>
              <a:buSzPct val="100000"/>
              <a:buChar char="●"/>
            </a:pPr>
            <a:r>
              <a:rPr lang="en" sz="1200">
                <a:solidFill>
                  <a:srgbClr val="0D0D0D"/>
                </a:solidFill>
                <a:highlight>
                  <a:srgbClr val="FFFFFF"/>
                </a:highlight>
              </a:rPr>
              <a:t>User Education and Awareness: Incorporating human factors into vulnerability management strategies.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The future of vulnerability management will be characterized by technological innovation, strategic adaptation to new and emerging threats, and an overarching need for comprehensive security measures that encompass both technological and human factors.</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Preparing for a Vulnerability Assessment</a:t>
            </a:r>
            <a:endParaRPr/>
          </a:p>
        </p:txBody>
      </p:sp>
      <p:sp>
        <p:nvSpPr>
          <p:cNvPr id="263" name="Google Shape;263;p4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Define Objectives: Outline specific goals for the assessment.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Determine Scope: Specify the systems, networks, and applications to be evaluated.</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Identify Stakeholders: Engage all relevant parties to ensure support and cooperation.</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Choose Tools and Methods: Select appropriate assessment tools and techniques.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Review Legal and Compliance: Ensure the assessment adheres to legal and regulatory requirements.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Plan for Potential Impacts: Minimize operational disruption during the assessment.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Develop a Communication Plan: Keep stakeholders informed throughout the process.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Establish Baselines: Use baselines for comparative analysis pre- and post-assessment.</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Preparing for a vulnerability assessment by following these steps ensures that the process is targeted, efficient, and minimizes potential disruptions, leading to more effective identification and remediation of vulnerabilities.</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Executing Vulnerability Assessments</a:t>
            </a:r>
            <a:endParaRPr/>
          </a:p>
        </p:txBody>
      </p:sp>
      <p:sp>
        <p:nvSpPr>
          <p:cNvPr id="269" name="Google Shape;269;p4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Pre-Assessment Preparation: Ensure all preparatory steps are complete.</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Tool Configuration: Set up and update scanning tools.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Initial Scanning: Conduct comprehensive scans of all assets within scope.</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Data Analysis: Analyze scan results to identify vulnerabilities.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Manual Testing: Perform manual testing to verify automated findings.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Impact Assessment: Evaluate the potential impact of vulnerabilities.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Reporting: Compile a detailed report of findings and recommendations.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Stakeholder Review: Develop an action plan with stakeholders for remediation.</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Remediation and Follow-Up: Implement the action plan and verify remediation.</a:t>
            </a:r>
            <a:endParaRPr sz="1100">
              <a:solidFill>
                <a:srgbClr val="000000"/>
              </a:solidFill>
              <a:highlight>
                <a:srgbClr val="FFFFFF"/>
              </a:highlight>
            </a:endParaRPr>
          </a:p>
          <a:p>
            <a:pPr indent="0" lvl="0" marL="0" rtl="0" algn="l">
              <a:lnSpc>
                <a:spcPct val="175000"/>
              </a:lnSpc>
              <a:spcBef>
                <a:spcPts val="1500"/>
              </a:spcBef>
              <a:spcAft>
                <a:spcPts val="0"/>
              </a:spcAft>
              <a:buNone/>
            </a:pPr>
            <a:r>
              <a:rPr lang="en" sz="1100">
                <a:solidFill>
                  <a:srgbClr val="000000"/>
                </a:solidFill>
                <a:highlight>
                  <a:srgbClr val="FFFFFF"/>
                </a:highlight>
              </a:rPr>
              <a:t>Executing vulnerability assessments following these steps ensures a thorough and effective process, leading to the identification and mitigation of security vulnerabilities within the organization's IT environment.</a:t>
            </a:r>
            <a:endParaRPr sz="11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for Vulnerability Assessment (Tenable)</a:t>
            </a:r>
            <a:endParaRPr/>
          </a:p>
        </p:txBody>
      </p:sp>
      <p:sp>
        <p:nvSpPr>
          <p:cNvPr id="275" name="Google Shape;275;p4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Tenable.io: Cloud-based platform ideal for continuous visibility and assessment in dynamic IT environments. Supports asset discovery, vulnerability assessment, and web application scanning.</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Tenable.sc (SecurityCenter): On-premises solution offering advanced analytics and customizable reporting for enterprises needing data control. Enables continuous monitoring and compliance reporting.</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Nessus: Versatile vulnerability assessment tool known for its accuracy across different environments. Offers asset discovery, vulnerability detection, and detailed remediation guidance.</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Integration and Automation: Tenable's products integrate with each other and external tools, enhancing vulnerability management processes and security workflows.</a:t>
            </a:r>
            <a:endParaRPr sz="1100">
              <a:solidFill>
                <a:srgbClr val="000000"/>
              </a:solidFill>
              <a:highlight>
                <a:srgbClr val="FFFFFF"/>
              </a:highlight>
            </a:endParaRPr>
          </a:p>
          <a:p>
            <a:pPr indent="0" lvl="0" marL="0" rtl="0" algn="l">
              <a:lnSpc>
                <a:spcPct val="175000"/>
              </a:lnSpc>
              <a:spcBef>
                <a:spcPts val="1500"/>
              </a:spcBef>
              <a:spcAft>
                <a:spcPts val="0"/>
              </a:spcAft>
              <a:buNone/>
            </a:pPr>
            <a:r>
              <a:rPr lang="en" sz="1100">
                <a:solidFill>
                  <a:srgbClr val="000000"/>
                </a:solidFill>
                <a:highlight>
                  <a:srgbClr val="FFFFFF"/>
                </a:highlight>
              </a:rPr>
              <a:t>Tenable's suite of tools provides a comprehensive solution for vulnerability assessment, enabling organizations to effectively identify, assess, and prioritize vulnerabilities across their digital ecosystems.</a:t>
            </a:r>
            <a:endParaRPr sz="11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Interpreting Vulnerability Assessment Results</a:t>
            </a:r>
            <a:endParaRPr/>
          </a:p>
        </p:txBody>
      </p:sp>
      <p:sp>
        <p:nvSpPr>
          <p:cNvPr id="281" name="Google Shape;281;p4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Understanding Severity Ratings: Grasp the significance of severity levels assigned to vulnerabilities.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Analyzing Vulnerability Details: Delve into the specifics of each finding to assess its impact.</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Evaluating Exploitability: Consider how easily a vulnerability can be exploited.</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Assessing Asset Criticality: Prioritize vulnerabilities affecting critical assets.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Identifying False Positives: Validate findings to ensure accuracy.</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Prioritizing Remediation Efforts: Focus on high-risk vulnerabilities for immediate action.</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Planning for Remediation: Develop a comprehensive plan to address vulnerabilities.</a:t>
            </a:r>
            <a:endParaRPr sz="1100">
              <a:solidFill>
                <a:srgbClr val="000000"/>
              </a:solidFill>
              <a:highlight>
                <a:srgbClr val="FFFFFF"/>
              </a:highlight>
            </a:endParaRPr>
          </a:p>
          <a:p>
            <a:pPr indent="-293211" lvl="0" marL="457200" rtl="0" algn="l">
              <a:spcBef>
                <a:spcPts val="0"/>
              </a:spcBef>
              <a:spcAft>
                <a:spcPts val="0"/>
              </a:spcAft>
              <a:buClr>
                <a:srgbClr val="000000"/>
              </a:buClr>
              <a:buSzPct val="100000"/>
              <a:buChar char="●"/>
            </a:pPr>
            <a:r>
              <a:rPr lang="en" sz="1100">
                <a:solidFill>
                  <a:srgbClr val="000000"/>
                </a:solidFill>
                <a:highlight>
                  <a:srgbClr val="FFFFFF"/>
                </a:highlight>
              </a:rPr>
              <a:t>Documenting and Reporting: Maintain detailed records and communicate findings effectively.</a:t>
            </a:r>
            <a:endParaRPr sz="1100">
              <a:solidFill>
                <a:srgbClr val="000000"/>
              </a:solidFill>
              <a:highlight>
                <a:srgbClr val="FFFFFF"/>
              </a:highlight>
            </a:endParaRPr>
          </a:p>
          <a:p>
            <a:pPr indent="0" lvl="0" marL="0" rtl="0" algn="l">
              <a:lnSpc>
                <a:spcPct val="175000"/>
              </a:lnSpc>
              <a:spcBef>
                <a:spcPts val="1500"/>
              </a:spcBef>
              <a:spcAft>
                <a:spcPts val="0"/>
              </a:spcAft>
              <a:buNone/>
            </a:pPr>
            <a:r>
              <a:rPr lang="en" sz="1100">
                <a:solidFill>
                  <a:srgbClr val="000000"/>
                </a:solidFill>
                <a:highlight>
                  <a:srgbClr val="FFFFFF"/>
                </a:highlight>
              </a:rPr>
              <a:t>Interpreting vulnerability assessment results with a structured approach allows organizations to make informed decisions about addressing security weaknesses, ultimately strengthening their cybersecurity posture.</a:t>
            </a:r>
            <a:endParaRPr sz="11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Practices in Vulnerability Assessment</a:t>
            </a:r>
            <a:endParaRPr/>
          </a:p>
        </p:txBody>
      </p:sp>
      <p:sp>
        <p:nvSpPr>
          <p:cNvPr id="287" name="Google Shape;287;p5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Regular and Consistent Assessments: Schedule periodic scans to identify emerging vulnerabilities.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Comprehensive Coverage: Ensure assessments encompass the entire IT environment.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Use of Multiple Tools: Employ a variety of tools for thorough vulnerability detection.</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Prioritization of Findings: Focus on vulnerabilities that pose the highest risk.</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Integration with Security Processes: Coordinate with other security efforts for a unified approach.</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Stakeholder Engagement: Involve relevant stakeholders for comprehensive risk assessment.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Verification of Remediation: Conduct follow-up assessments to confirm vulnerabilities are mitigated.</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Continuous Improvement: Leverage assessment insights to enhance security measures.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Adhering to these best practices ensures vulnerability assessments are thorough, effective, and contribute to strengthening the organization's overall cybersecurity posture.</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Integrating Findings into Vulnerability Management</a:t>
            </a:r>
            <a:endParaRPr/>
          </a:p>
        </p:txBody>
      </p:sp>
      <p:sp>
        <p:nvSpPr>
          <p:cNvPr id="293" name="Google Shape;293;p5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Centralized Reporting: Aggregate and analyze vulnerabilities across the organization.</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Risk-Based Prioritization: Allocate resources to address the most significant threats first.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Remediation Planning: Develop detailed plans for mitigating high-priority vulnerabilities.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Cross-Functional Collaboration: Coordinate efforts across IT, security, and operational teams.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Automated Workflow Integration: Leverage automation for efficient vulnerability management.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Compliance and Regulatory Alignment: Ensure practices meet legal and industry standards.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Continuous Monitoring and Assessment: Stay vigilant with ongoing assessments and monitoring.</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Feedback Loop for Continuous Improvement: Use insights to refine and enhance vulnerability management strategies.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Integrating assessment findings into a broader vulnerability management strategy ensures that organizations can effectively mitigate risks, enhance their security posture, and adapt to the ever-changing cybersecurity landscape.</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Agenda: Importance of Vulnerability Management </a:t>
            </a:r>
            <a:endParaRPr/>
          </a:p>
        </p:txBody>
      </p:sp>
      <p:sp>
        <p:nvSpPr>
          <p:cNvPr id="84" name="Google Shape;84;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What is Vulnerability Management?</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Identifying Vulnerabilities: The First Step</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Assessing the Risks Associated with Vulnerabilities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Prioritizing Vulnerability Remediation</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Remediation and Mitigation Strategies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Vulnerability Management Tools and Technologies</a:t>
            </a:r>
            <a:endParaRPr>
              <a:solidFill>
                <a:srgbClr val="0D0D0D"/>
              </a:solidFill>
              <a:highlight>
                <a:srgbClr val="FFFFFF"/>
              </a:highlight>
              <a:latin typeface="Roboto"/>
              <a:ea typeface="Roboto"/>
              <a:cs typeface="Roboto"/>
              <a:sym typeface="Roboto"/>
            </a:endParaRPr>
          </a:p>
        </p:txBody>
      </p:sp>
      <p:sp>
        <p:nvSpPr>
          <p:cNvPr id="85" name="Google Shape;85;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Integrating Vulnerability Management into the Security Strategy</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Case Study: Effective Vulnerability Management</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Challenges in Vulnerability Management</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Compliance and Regulatory Considerations</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The Future of Vulnerability Management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Developing a Remediation Plan</a:t>
            </a:r>
            <a:endParaRPr/>
          </a:p>
        </p:txBody>
      </p:sp>
      <p:sp>
        <p:nvSpPr>
          <p:cNvPr id="299" name="Google Shape;299;p5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Prioritization of Vulnerabilities: Focus on the most significant threats based on a risk assessment.</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Assignment of Responsibilities: Clearly define and assign remediation tasks.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Development of Remediation Strategies: Outline effective strategies for addressing each vulnerability.</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Timeline and Milestones: Set realistic deadlines and key milestones for remediation efforts.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Resource Allocation: Ensure necessary resources are available to support remediation.</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Communication Plan: Keep stakeholders informed throughout the remediation process.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Testing and Verification: Confirm the effectiveness of remediation efforts through testing.</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Documentation and Reporting: Maintain records and report on remediation activities and outcomes.</a:t>
            </a:r>
            <a:endParaRPr sz="1200">
              <a:solidFill>
                <a:srgbClr val="0D0D0D"/>
              </a:solidFill>
              <a:highlight>
                <a:srgbClr val="FFFFFF"/>
              </a:highlight>
            </a:endParaRPr>
          </a:p>
          <a:p>
            <a:pPr indent="-299085" lvl="0" marL="457200" rtl="0" algn="l">
              <a:spcBef>
                <a:spcPts val="0"/>
              </a:spcBef>
              <a:spcAft>
                <a:spcPts val="0"/>
              </a:spcAft>
              <a:buClr>
                <a:srgbClr val="0D0D0D"/>
              </a:buClr>
              <a:buSzPct val="100000"/>
              <a:buChar char="●"/>
            </a:pPr>
            <a:r>
              <a:rPr lang="en" sz="1200">
                <a:solidFill>
                  <a:srgbClr val="0D0D0D"/>
                </a:solidFill>
                <a:highlight>
                  <a:srgbClr val="FFFFFF"/>
                </a:highlight>
              </a:rPr>
              <a:t>Review and Adjustments: Regularly update the plan to address new challenges and vulnerabilities.</a:t>
            </a:r>
            <a:endParaRPr sz="1200">
              <a:solidFill>
                <a:srgbClr val="0D0D0D"/>
              </a:solidFill>
              <a:highlight>
                <a:srgbClr val="FFFFFF"/>
              </a:highlight>
            </a:endParaRPr>
          </a:p>
          <a:p>
            <a:pPr indent="0" lvl="0" marL="0" rtl="0" algn="l">
              <a:spcBef>
                <a:spcPts val="1500"/>
              </a:spcBef>
              <a:spcAft>
                <a:spcPts val="0"/>
              </a:spcAft>
              <a:buNone/>
            </a:pPr>
            <a:r>
              <a:rPr lang="en" sz="1200">
                <a:solidFill>
                  <a:srgbClr val="0D0D0D"/>
                </a:solidFill>
                <a:highlight>
                  <a:srgbClr val="FFFFFF"/>
                </a:highlight>
              </a:rPr>
              <a:t>Developing a detailed and actionable remediation plan is essential for effectively addressing vulnerabilities, mitigating risks, and enhancing the organization's overall security posture.</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 and Continuous Assessment</a:t>
            </a:r>
            <a:endParaRPr/>
          </a:p>
        </p:txBody>
      </p:sp>
      <p:sp>
        <p:nvSpPr>
          <p:cNvPr id="305" name="Google Shape;305;p5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Early Detection: Timely identification of new vulnerabilities to minimize exploitation risks.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Adaptation to IT Changes: Ensures security measures remain effective amid changes in the IT environment.</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Compliance: Helps maintain compliance with regulatory requirements and avoid penalties.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Enhanced Incident Response: Improves the ability to quickly respond to and remediate security incidents.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Risk Management: Facilitates ongoing evaluation and management of cybersecurity risks.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Feedback Loop: Provides valuable insights for continuous improvement of security measures.</a:t>
            </a:r>
            <a:endParaRPr sz="1100">
              <a:solidFill>
                <a:srgbClr val="000000"/>
              </a:solidFill>
              <a:highlight>
                <a:srgbClr val="FFFFFF"/>
              </a:highlight>
            </a:endParaRPr>
          </a:p>
          <a:p>
            <a:pPr indent="0" lvl="0" marL="0" rtl="0" algn="l">
              <a:lnSpc>
                <a:spcPct val="175000"/>
              </a:lnSpc>
              <a:spcBef>
                <a:spcPts val="1500"/>
              </a:spcBef>
              <a:spcAft>
                <a:spcPts val="0"/>
              </a:spcAft>
              <a:buNone/>
            </a:pPr>
            <a:r>
              <a:rPr lang="en" sz="1100">
                <a:solidFill>
                  <a:srgbClr val="000000"/>
                </a:solidFill>
                <a:highlight>
                  <a:srgbClr val="FFFFFF"/>
                </a:highlight>
              </a:rPr>
              <a:t>Emphasizing the importance of monitoring and continuous assessment highlights the need for organizations to adopt a proactive and dynamic approach to vulnerability management, ensuring they can effectively respond to new challenges and maintain a strong security posture.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Recap of Key Points</a:t>
            </a:r>
            <a:endParaRPr/>
          </a:p>
        </p:txBody>
      </p:sp>
      <p:sp>
        <p:nvSpPr>
          <p:cNvPr id="311" name="Google Shape;311;p5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Importance of proactive security assessments and vulnerability management.</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Learning techniques and methodologies for effective security posture evaluation.</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Utilization of Tenable, Rapid7, and Qualys for comprehensive vulnerability discovery and management.</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Analyzing severity ratings, vulnerability details, and exploitability.</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Assessing asset criticality and prioritizing based on risk.</a:t>
            </a:r>
            <a:endParaRPr sz="1200">
              <a:solidFill>
                <a:srgbClr val="0D0D0D"/>
              </a:solidFill>
              <a:highlight>
                <a:srgbClr val="FFFFFF"/>
              </a:highlight>
            </a:endParaRPr>
          </a:p>
          <a:p>
            <a:pPr indent="0" lvl="0" marL="0" rtl="0" algn="l">
              <a:spcBef>
                <a:spcPts val="1500"/>
              </a:spcBef>
              <a:spcAft>
                <a:spcPts val="1200"/>
              </a:spcAft>
              <a:buNone/>
            </a:pPr>
            <a:r>
              <a:t/>
            </a:r>
            <a:endParaRPr/>
          </a:p>
        </p:txBody>
      </p:sp>
      <p:sp>
        <p:nvSpPr>
          <p:cNvPr id="312" name="Google Shape;312;p5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Centralizing reporting and prioritizing findings based on risk.</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Developing a remediation plan with clear responsibilities and timelines.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Importance of ongoing monitoring for early detection and adaptation.</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Enhancing incident response and maintaining compliance through continuous evaluation.</a:t>
            </a:r>
            <a:endParaRPr sz="1200">
              <a:solidFill>
                <a:srgbClr val="0D0D0D"/>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 for Further Learning</a:t>
            </a:r>
            <a:endParaRPr/>
          </a:p>
        </p:txBody>
      </p:sp>
      <p:sp>
        <p:nvSpPr>
          <p:cNvPr id="318" name="Google Shape;318;p5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a:bodyPr>
          <a:lstStyle/>
          <a:p>
            <a:pPr indent="0" lvl="0" marL="0" rtl="0" algn="l">
              <a:lnSpc>
                <a:spcPct val="160000"/>
              </a:lnSpc>
              <a:spcBef>
                <a:spcPts val="1400"/>
              </a:spcBef>
              <a:spcAft>
                <a:spcPts val="0"/>
              </a:spcAft>
              <a:buNone/>
            </a:pPr>
            <a:r>
              <a:rPr b="1" lang="en" sz="1650">
                <a:solidFill>
                  <a:srgbClr val="0D0D0D"/>
                </a:solidFill>
                <a:highlight>
                  <a:srgbClr val="FFFFFF"/>
                </a:highlight>
              </a:rPr>
              <a:t>Books</a:t>
            </a:r>
            <a:endParaRPr b="1" sz="1650">
              <a:solidFill>
                <a:srgbClr val="0D0D0D"/>
              </a:solidFill>
              <a:highlight>
                <a:srgbClr val="FFFFFF"/>
              </a:highlight>
            </a:endParaRPr>
          </a:p>
          <a:p>
            <a:pPr indent="-281940" lvl="0" marL="457200" rtl="0" algn="l">
              <a:spcBef>
                <a:spcPts val="400"/>
              </a:spcBef>
              <a:spcAft>
                <a:spcPts val="0"/>
              </a:spcAft>
              <a:buClr>
                <a:srgbClr val="0D0D0D"/>
              </a:buClr>
              <a:buSzPct val="100000"/>
              <a:buChar char="●"/>
            </a:pPr>
            <a:r>
              <a:rPr lang="en" sz="1200">
                <a:solidFill>
                  <a:srgbClr val="0D0D0D"/>
                </a:solidFill>
                <a:highlight>
                  <a:srgbClr val="FFFFFF"/>
                </a:highlight>
              </a:rPr>
              <a:t>"The Web Application Hacker's Handbook: Finding and Exploiting Security Flaws" by Dafydd Stuttard and Marcus Pinto: A comprehensive guide to identifying and addressing web application vulnerabilities.</a:t>
            </a:r>
            <a:endParaRPr sz="1200">
              <a:solidFill>
                <a:srgbClr val="0D0D0D"/>
              </a:solidFill>
              <a:highlight>
                <a:srgbClr val="FFFFFF"/>
              </a:highlight>
            </a:endParaRPr>
          </a:p>
          <a:p>
            <a:pPr indent="-281940" lvl="0" marL="457200" rtl="0" algn="l">
              <a:spcBef>
                <a:spcPts val="0"/>
              </a:spcBef>
              <a:spcAft>
                <a:spcPts val="0"/>
              </a:spcAft>
              <a:buClr>
                <a:srgbClr val="0D0D0D"/>
              </a:buClr>
              <a:buSzPct val="100000"/>
              <a:buChar char="●"/>
            </a:pPr>
            <a:r>
              <a:rPr lang="en" sz="1200">
                <a:solidFill>
                  <a:srgbClr val="0D0D0D"/>
                </a:solidFill>
                <a:highlight>
                  <a:srgbClr val="FFFFFF"/>
                </a:highlight>
              </a:rPr>
              <a:t>"Network Security Assessment: Know Your Network" by Chris McNab: Offers insights into network security assessment techniques and tools.</a:t>
            </a:r>
            <a:endParaRPr sz="1200">
              <a:solidFill>
                <a:srgbClr val="0D0D0D"/>
              </a:solidFill>
              <a:highlight>
                <a:srgbClr val="FFFFFF"/>
              </a:highlight>
            </a:endParaRPr>
          </a:p>
          <a:p>
            <a:pPr indent="-281940" lvl="0" marL="457200" rtl="0" algn="l">
              <a:spcBef>
                <a:spcPts val="0"/>
              </a:spcBef>
              <a:spcAft>
                <a:spcPts val="0"/>
              </a:spcAft>
              <a:buClr>
                <a:srgbClr val="0D0D0D"/>
              </a:buClr>
              <a:buSzPct val="100000"/>
              <a:buChar char="●"/>
            </a:pPr>
            <a:r>
              <a:rPr lang="en" sz="1200">
                <a:solidFill>
                  <a:srgbClr val="0D0D0D"/>
                </a:solidFill>
                <a:highlight>
                  <a:srgbClr val="FFFFFF"/>
                </a:highlight>
              </a:rPr>
              <a:t>"Hacking: The Art of Exploitation" by Jon Erickson: Provides a deep dive into the world of hacking, including understanding vulnerabilities and how they are exploited.</a:t>
            </a:r>
            <a:endParaRPr sz="1200">
              <a:solidFill>
                <a:srgbClr val="0D0D0D"/>
              </a:solidFill>
              <a:highlight>
                <a:srgbClr val="FFFFFF"/>
              </a:highlight>
            </a:endParaRPr>
          </a:p>
          <a:p>
            <a:pPr indent="0" lvl="0" marL="0" rtl="0" algn="l">
              <a:lnSpc>
                <a:spcPct val="160000"/>
              </a:lnSpc>
              <a:spcBef>
                <a:spcPts val="1500"/>
              </a:spcBef>
              <a:spcAft>
                <a:spcPts val="0"/>
              </a:spcAft>
              <a:buNone/>
            </a:pPr>
            <a:r>
              <a:rPr b="1" lang="en" sz="1650">
                <a:solidFill>
                  <a:srgbClr val="0D0D0D"/>
                </a:solidFill>
                <a:highlight>
                  <a:srgbClr val="FFFFFF"/>
                </a:highlight>
              </a:rPr>
              <a:t>Websites and Online Resources</a:t>
            </a:r>
            <a:endParaRPr b="1" sz="1650">
              <a:solidFill>
                <a:srgbClr val="0D0D0D"/>
              </a:solidFill>
              <a:highlight>
                <a:srgbClr val="FFFFFF"/>
              </a:highlight>
            </a:endParaRPr>
          </a:p>
          <a:p>
            <a:pPr indent="-281940" lvl="0" marL="457200" rtl="0" algn="l">
              <a:spcBef>
                <a:spcPts val="400"/>
              </a:spcBef>
              <a:spcAft>
                <a:spcPts val="0"/>
              </a:spcAft>
              <a:buClr>
                <a:srgbClr val="0D0D0D"/>
              </a:buClr>
              <a:buSzPct val="100000"/>
              <a:buChar char="●"/>
            </a:pPr>
            <a:r>
              <a:rPr lang="en" sz="1200">
                <a:solidFill>
                  <a:srgbClr val="0D0D0D"/>
                </a:solidFill>
                <a:highlight>
                  <a:srgbClr val="FFFFFF"/>
                </a:highlight>
              </a:rPr>
              <a:t>OWASP (owasp.org): The Open Web Application Security Project provides free resources, documentation, and tools for improving application security.</a:t>
            </a:r>
            <a:endParaRPr sz="1200">
              <a:solidFill>
                <a:srgbClr val="0D0D0D"/>
              </a:solidFill>
              <a:highlight>
                <a:srgbClr val="FFFFFF"/>
              </a:highlight>
            </a:endParaRPr>
          </a:p>
          <a:p>
            <a:pPr indent="-281940" lvl="0" marL="457200" rtl="0" algn="l">
              <a:spcBef>
                <a:spcPts val="0"/>
              </a:spcBef>
              <a:spcAft>
                <a:spcPts val="0"/>
              </a:spcAft>
              <a:buClr>
                <a:srgbClr val="0D0D0D"/>
              </a:buClr>
              <a:buSzPct val="100000"/>
              <a:buChar char="●"/>
            </a:pPr>
            <a:r>
              <a:rPr lang="en" sz="1200">
                <a:solidFill>
                  <a:srgbClr val="0D0D0D"/>
                </a:solidFill>
                <a:highlight>
                  <a:srgbClr val="FFFFFF"/>
                </a:highlight>
              </a:rPr>
              <a:t>Tenable (tenable.com): The official website for Tenable offers product information, blogs, and webinars on vulnerability management.</a:t>
            </a:r>
            <a:endParaRPr sz="1200">
              <a:solidFill>
                <a:srgbClr val="0D0D0D"/>
              </a:solidFill>
              <a:highlight>
                <a:srgbClr val="FFFFFF"/>
              </a:highlight>
            </a:endParaRPr>
          </a:p>
          <a:p>
            <a:pPr indent="-281940" lvl="0" marL="457200" rtl="0" algn="l">
              <a:spcBef>
                <a:spcPts val="0"/>
              </a:spcBef>
              <a:spcAft>
                <a:spcPts val="0"/>
              </a:spcAft>
              <a:buClr>
                <a:srgbClr val="0D0D0D"/>
              </a:buClr>
              <a:buSzPct val="100000"/>
              <a:buChar char="●"/>
            </a:pPr>
            <a:r>
              <a:rPr lang="en" sz="1200">
                <a:solidFill>
                  <a:srgbClr val="0D0D0D"/>
                </a:solidFill>
                <a:highlight>
                  <a:srgbClr val="FFFFFF"/>
                </a:highlight>
              </a:rPr>
              <a:t>Rapid7 (rapid7.com): Provides resources on using Rapid7 products for security assessments, including case studies and best practices.</a:t>
            </a:r>
            <a:endParaRPr sz="1200">
              <a:solidFill>
                <a:srgbClr val="0D0D0D"/>
              </a:solidFill>
              <a:highlight>
                <a:srgbClr val="FFFFFF"/>
              </a:highlight>
            </a:endParaRPr>
          </a:p>
          <a:p>
            <a:pPr indent="-281940" lvl="0" marL="457200" rtl="0" algn="l">
              <a:spcBef>
                <a:spcPts val="0"/>
              </a:spcBef>
              <a:spcAft>
                <a:spcPts val="0"/>
              </a:spcAft>
              <a:buClr>
                <a:srgbClr val="0D0D0D"/>
              </a:buClr>
              <a:buSzPct val="100000"/>
              <a:buChar char="●"/>
            </a:pPr>
            <a:r>
              <a:rPr lang="en" sz="1200">
                <a:solidFill>
                  <a:srgbClr val="0D0D0D"/>
                </a:solidFill>
                <a:highlight>
                  <a:srgbClr val="FFFFFF"/>
                </a:highlight>
              </a:rPr>
              <a:t>Qualys (qualys.com): Offers insights into cloud security and compliance with resources on vulnerability management using Qualys tools.</a:t>
            </a:r>
            <a:endParaRPr sz="1200">
              <a:solidFill>
                <a:srgbClr val="0D0D0D"/>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 Overview &amp; Discussion</a:t>
            </a:r>
            <a:endParaRPr/>
          </a:p>
        </p:txBody>
      </p:sp>
      <p:sp>
        <p:nvSpPr>
          <p:cNvPr id="324" name="Google Shape;324;p5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Perform a vulnerability scans using Nessus on the VM image provided </a:t>
            </a:r>
            <a:endParaRPr/>
          </a:p>
          <a:p>
            <a:pPr indent="0" lvl="0" marL="0" rtl="0" algn="l">
              <a:spcBef>
                <a:spcPts val="1200"/>
              </a:spcBef>
              <a:spcAft>
                <a:spcPts val="0"/>
              </a:spcAft>
              <a:buNone/>
            </a:pPr>
            <a:r>
              <a:rPr lang="en"/>
              <a:t>To </a:t>
            </a:r>
            <a:r>
              <a:rPr lang="en"/>
              <a:t>Launch</a:t>
            </a:r>
            <a:r>
              <a:rPr lang="en"/>
              <a:t> Nessus: </a:t>
            </a:r>
            <a:endParaRPr/>
          </a:p>
          <a:p>
            <a:pPr indent="0" lvl="0" marL="0" rtl="0" algn="l">
              <a:spcBef>
                <a:spcPts val="1200"/>
              </a:spcBef>
              <a:spcAft>
                <a:spcPts val="0"/>
              </a:spcAft>
              <a:buNone/>
            </a:pPr>
            <a:r>
              <a:rPr lang="en"/>
              <a:t>Open the terminal and type </a:t>
            </a:r>
            <a:r>
              <a:rPr b="1" lang="en" sz="1200">
                <a:solidFill>
                  <a:srgbClr val="0D0D0D"/>
                </a:solidFill>
                <a:highlight>
                  <a:srgbClr val="FFFFFF"/>
                </a:highlight>
              </a:rPr>
              <a:t>/bin/systemctl start nessusd.service</a:t>
            </a:r>
            <a:r>
              <a:rPr lang="en" sz="1200">
                <a:solidFill>
                  <a:srgbClr val="0D0D0D"/>
                </a:solidFill>
                <a:highlight>
                  <a:srgbClr val="FFFFFF"/>
                </a:highlight>
              </a:rPr>
              <a:t> and then </a:t>
            </a:r>
            <a:r>
              <a:rPr b="1" lang="en" sz="1200">
                <a:solidFill>
                  <a:srgbClr val="0D0D0D"/>
                </a:solidFill>
                <a:highlight>
                  <a:srgbClr val="FFFFFF"/>
                </a:highlight>
              </a:rPr>
              <a:t>o</a:t>
            </a:r>
            <a:r>
              <a:rPr lang="en" sz="1200">
                <a:solidFill>
                  <a:srgbClr val="0D0D0D"/>
                </a:solidFill>
                <a:highlight>
                  <a:srgbClr val="FFFFFF"/>
                </a:highlight>
              </a:rPr>
              <a:t>pen the browser to </a:t>
            </a:r>
            <a:r>
              <a:rPr lang="en" sz="1200" u="sng">
                <a:solidFill>
                  <a:srgbClr val="2200CC"/>
                </a:solidFill>
                <a:highlight>
                  <a:srgbClr val="FFFFFF"/>
                </a:highlight>
                <a:hlinkClick r:id="rId3">
                  <a:extLst>
                    <a:ext uri="{A12FA001-AC4F-418D-AE19-62706E023703}">
                      <ahyp:hlinkClr val="tx"/>
                    </a:ext>
                  </a:extLst>
                </a:hlinkClick>
              </a:rPr>
              <a:t>http://localhost:8834</a:t>
            </a:r>
            <a:r>
              <a:rPr b="1" lang="en" sz="1200">
                <a:solidFill>
                  <a:srgbClr val="0D0D0D"/>
                </a:solidFill>
                <a:highlight>
                  <a:srgbClr val="FFFFFF"/>
                </a:highlight>
              </a:rPr>
              <a:t> </a:t>
            </a:r>
            <a:endParaRPr b="1" sz="1200">
              <a:solidFill>
                <a:srgbClr val="0D0D0D"/>
              </a:solidFill>
              <a:highlight>
                <a:srgbClr val="FFFFFF"/>
              </a:highlight>
            </a:endParaRPr>
          </a:p>
          <a:p>
            <a:pPr indent="0" lvl="0" marL="0" rtl="0" algn="l">
              <a:spcBef>
                <a:spcPts val="1200"/>
              </a:spcBef>
              <a:spcAft>
                <a:spcPts val="0"/>
              </a:spcAft>
              <a:buNone/>
            </a:pPr>
            <a:r>
              <a:rPr b="1" lang="en" sz="1200">
                <a:solidFill>
                  <a:srgbClr val="0D0D0D"/>
                </a:solidFill>
                <a:highlight>
                  <a:srgbClr val="FFFFFF"/>
                </a:highlight>
              </a:rPr>
              <a:t>Default Credentials : </a:t>
            </a:r>
            <a:r>
              <a:rPr lang="en" sz="1200">
                <a:solidFill>
                  <a:srgbClr val="0D0D0D"/>
                </a:solidFill>
                <a:highlight>
                  <a:srgbClr val="FFFFFF"/>
                </a:highlight>
              </a:rPr>
              <a:t>Username </a:t>
            </a:r>
            <a:r>
              <a:rPr b="1" lang="en" sz="1200">
                <a:solidFill>
                  <a:srgbClr val="0D0D0D"/>
                </a:solidFill>
                <a:highlight>
                  <a:srgbClr val="FFFFFF"/>
                </a:highlight>
              </a:rPr>
              <a:t>nessus </a:t>
            </a:r>
            <a:r>
              <a:rPr lang="en" sz="1200">
                <a:solidFill>
                  <a:srgbClr val="0D0D0D"/>
                </a:solidFill>
                <a:highlight>
                  <a:srgbClr val="FFFFFF"/>
                </a:highlight>
              </a:rPr>
              <a:t>Password </a:t>
            </a:r>
            <a:r>
              <a:rPr b="1" lang="en" sz="1200">
                <a:solidFill>
                  <a:srgbClr val="0D0D0D"/>
                </a:solidFill>
                <a:highlight>
                  <a:srgbClr val="FFFFFF"/>
                </a:highlight>
              </a:rPr>
              <a:t>nessus</a:t>
            </a:r>
            <a:endParaRPr b="1" sz="1200">
              <a:solidFill>
                <a:srgbClr val="0D0D0D"/>
              </a:solidFill>
              <a:highlight>
                <a:srgbClr val="FFFFFF"/>
              </a:highlight>
            </a:endParaRPr>
          </a:p>
          <a:p>
            <a:pPr indent="0" lvl="0" marL="0" rtl="0" algn="l">
              <a:spcBef>
                <a:spcPts val="1200"/>
              </a:spcBef>
              <a:spcAft>
                <a:spcPts val="0"/>
              </a:spcAft>
              <a:buNone/>
            </a:pPr>
            <a:r>
              <a:rPr b="1" lang="en" sz="1200">
                <a:solidFill>
                  <a:srgbClr val="0D0D0D"/>
                </a:solidFill>
                <a:highlight>
                  <a:srgbClr val="FFFFFF"/>
                </a:highlight>
              </a:rPr>
              <a:t>Target: </a:t>
            </a:r>
            <a:r>
              <a:rPr lang="en" sz="1200">
                <a:solidFill>
                  <a:srgbClr val="0D0D0D"/>
                </a:solidFill>
                <a:highlight>
                  <a:srgbClr val="FFFFFF"/>
                </a:highlight>
              </a:rPr>
              <a:t>127.0.0.1 (localhost)</a:t>
            </a:r>
            <a:endParaRPr sz="1200">
              <a:solidFill>
                <a:srgbClr val="0D0D0D"/>
              </a:solidFill>
              <a:highlight>
                <a:srgbClr val="FFFFFF"/>
              </a:highlight>
            </a:endParaRPr>
          </a:p>
          <a:p>
            <a:pPr indent="0" lvl="0" marL="0" rtl="0" algn="l">
              <a:spcBef>
                <a:spcPts val="1200"/>
              </a:spcBef>
              <a:spcAft>
                <a:spcPts val="0"/>
              </a:spcAft>
              <a:buNone/>
            </a:pPr>
            <a:r>
              <a:rPr lang="en"/>
              <a:t>Identify and prioritize security vulnerabilities based on severity and potential impact. </a:t>
            </a:r>
            <a:endParaRPr/>
          </a:p>
          <a:p>
            <a:pPr indent="0" lvl="0" marL="0" rtl="0" algn="l">
              <a:spcBef>
                <a:spcPts val="1200"/>
              </a:spcBef>
              <a:spcAft>
                <a:spcPts val="0"/>
              </a:spcAft>
              <a:buNone/>
            </a:pPr>
            <a:r>
              <a:rPr lang="en"/>
              <a:t>Develop a vulnerability remediation plan to address identified security vulnerabilities. </a:t>
            </a:r>
            <a:endParaRPr/>
          </a:p>
          <a:p>
            <a:pPr indent="0" lvl="0" marL="0" rtl="0" algn="l">
              <a:spcBef>
                <a:spcPts val="1200"/>
              </a:spcBef>
              <a:spcAft>
                <a:spcPts val="1200"/>
              </a:spcAft>
              <a:buNone/>
            </a:pPr>
            <a:r>
              <a:rPr lang="en"/>
              <a:t>Implement patches, updates, and configuration changes to mitigate security risks and improve system security.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 Conducting Vulnerability Assessments </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Preparing for a Vulnerability Assessment</a:t>
            </a:r>
            <a:endParaRPr sz="1400"/>
          </a:p>
          <a:p>
            <a:pPr indent="-317500" lvl="0" marL="457200" rtl="0" algn="l">
              <a:spcBef>
                <a:spcPts val="0"/>
              </a:spcBef>
              <a:spcAft>
                <a:spcPts val="0"/>
              </a:spcAft>
              <a:buSzPts val="1400"/>
              <a:buChar char="●"/>
            </a:pPr>
            <a:r>
              <a:rPr lang="en" sz="1400"/>
              <a:t>Executing Vulnerability Assessments</a:t>
            </a:r>
            <a:endParaRPr sz="1400"/>
          </a:p>
          <a:p>
            <a:pPr indent="-317500" lvl="0" marL="457200" rtl="0" algn="l">
              <a:spcBef>
                <a:spcPts val="0"/>
              </a:spcBef>
              <a:spcAft>
                <a:spcPts val="0"/>
              </a:spcAft>
              <a:buSzPts val="1400"/>
              <a:buChar char="●"/>
            </a:pPr>
            <a:r>
              <a:rPr lang="en" sz="1400"/>
              <a:t>Tools for Vulnerability Assessment</a:t>
            </a:r>
            <a:endParaRPr sz="1400"/>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Interpreting Vulnerability Assessment Results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Best Practices in Vulnerability Assessment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Integrating Findings into Vulnerability Management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Developing a Remediation Plan</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Monitoring and Continuous Assessment</a:t>
            </a:r>
            <a:endParaRPr sz="14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Security Assessments: Understanding the Basics</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7500" lvl="0" marL="457200" rtl="0" algn="l">
              <a:spcBef>
                <a:spcPts val="150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Definition</a:t>
            </a:r>
            <a:r>
              <a:rPr lang="en" sz="1400">
                <a:solidFill>
                  <a:srgbClr val="0D0D0D"/>
                </a:solidFill>
                <a:highlight>
                  <a:srgbClr val="FFFFFF"/>
                </a:highlight>
                <a:latin typeface="Roboto"/>
                <a:ea typeface="Roboto"/>
                <a:cs typeface="Roboto"/>
                <a:sym typeface="Roboto"/>
              </a:rPr>
              <a:t>: Security assessments are a systematic evaluations of the security of a company's information system, identifying vulnerabilities, threats, and risks.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Purpose</a:t>
            </a:r>
            <a:r>
              <a:rPr lang="en" sz="1400">
                <a:solidFill>
                  <a:srgbClr val="0D0D0D"/>
                </a:solidFill>
                <a:highlight>
                  <a:srgbClr val="FFFFFF"/>
                </a:highlight>
                <a:latin typeface="Roboto"/>
                <a:ea typeface="Roboto"/>
                <a:cs typeface="Roboto"/>
                <a:sym typeface="Roboto"/>
              </a:rPr>
              <a:t>: The goal is to ensure security controls are integrated and effective, enhancing the system's security against vulnerabilities.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Benefits</a:t>
            </a:r>
            <a:r>
              <a:rPr lang="en" sz="1400">
                <a:solidFill>
                  <a:srgbClr val="0D0D0D"/>
                </a:solidFill>
                <a:highlight>
                  <a:srgbClr val="FFFFFF"/>
                </a:highlight>
                <a:latin typeface="Roboto"/>
                <a:ea typeface="Roboto"/>
                <a:cs typeface="Roboto"/>
                <a:sym typeface="Roboto"/>
              </a:rPr>
              <a:t>:</a:t>
            </a:r>
            <a:endParaRPr sz="1400">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Proactively identify and mitigate vulnerabilities.</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Ensure compliance with regulatory standards.</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Foster a culture of security awareness.</a:t>
            </a:r>
            <a:endParaRPr>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Integration into Security Strategy</a:t>
            </a:r>
            <a:r>
              <a:rPr lang="en" sz="1400">
                <a:solidFill>
                  <a:srgbClr val="0D0D0D"/>
                </a:solidFill>
                <a:highlight>
                  <a:srgbClr val="FFFFFF"/>
                </a:highlight>
                <a:latin typeface="Roboto"/>
                <a:ea typeface="Roboto"/>
                <a:cs typeface="Roboto"/>
                <a:sym typeface="Roboto"/>
              </a:rPr>
              <a:t>:</a:t>
            </a:r>
            <a:endParaRPr sz="1400">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Crucial for reducing risk of data breaches.</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Supports organizational objectives by ensuring data integrity, confidentiality, and availability.</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Enhances overall security posture and resilience against cyber threats.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Vulnerability Management: The Foundation of Security</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Definition</a:t>
            </a:r>
            <a:r>
              <a:rPr lang="en" sz="1400">
                <a:solidFill>
                  <a:srgbClr val="0D0D0D"/>
                </a:solidFill>
                <a:highlight>
                  <a:srgbClr val="FFFFFF"/>
                </a:highlight>
                <a:latin typeface="Roboto"/>
                <a:ea typeface="Roboto"/>
                <a:cs typeface="Roboto"/>
                <a:sym typeface="Roboto"/>
              </a:rPr>
              <a:t>: Vulnerability management is a continuous process aimed at identifying, classifying, remediating, and mitigating vulnerabilities in IT systems.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Purpose</a:t>
            </a:r>
            <a:r>
              <a:rPr lang="en" sz="1400">
                <a:solidFill>
                  <a:srgbClr val="0D0D0D"/>
                </a:solidFill>
                <a:highlight>
                  <a:srgbClr val="FFFFFF"/>
                </a:highlight>
                <a:latin typeface="Roboto"/>
                <a:ea typeface="Roboto"/>
                <a:cs typeface="Roboto"/>
                <a:sym typeface="Roboto"/>
              </a:rPr>
              <a:t>: To proactively manage security weaknesses before they can be exploited, enhancing the organization's cybersecurity framework.</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Role in Security</a:t>
            </a:r>
            <a:r>
              <a:rPr lang="en" sz="1400">
                <a:solidFill>
                  <a:srgbClr val="0D0D0D"/>
                </a:solidFill>
                <a:highlight>
                  <a:srgbClr val="FFFFFF"/>
                </a:highlight>
                <a:latin typeface="Roboto"/>
                <a:ea typeface="Roboto"/>
                <a:cs typeface="Roboto"/>
                <a:sym typeface="Roboto"/>
              </a:rPr>
              <a:t>:</a:t>
            </a:r>
            <a:endParaRPr sz="1400">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Provides ongoing protection against threats.</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Ensures compliance with security regulations and standards.</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Enhances IT infrastructure resilience.</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Supports risk management by prioritizing vulnerabilities.</a:t>
            </a:r>
            <a:endParaRPr>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Continuous Process</a:t>
            </a:r>
            <a:r>
              <a:rPr lang="en" sz="1400">
                <a:solidFill>
                  <a:srgbClr val="0D0D0D"/>
                </a:solidFill>
                <a:highlight>
                  <a:srgbClr val="FFFFFF"/>
                </a:highlight>
                <a:latin typeface="Roboto"/>
                <a:ea typeface="Roboto"/>
                <a:cs typeface="Roboto"/>
                <a:sym typeface="Roboto"/>
              </a:rPr>
              <a:t>: Integral to a comprehensive security strategy, adapting to new threats and maintaining system integrity, confidentiality, and availability.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Importance of Security Assessments and Vulnerability Management</a:t>
            </a:r>
            <a:endParaRPr/>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Security assessments and vulnerability management are vital for identifying, evaluating, and mitigating cyber threats and vulnerabilities.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They enable a proactive approach to cybersecurity, reducing the risk of data breaches and cyber attacks.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Security assessments provide a holistic view of an organization's security posture, highlighting areas for improvement.</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Vulnerability management ensures continuous identification and remediation of vulnerabilities, enhancing system resilience.</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These processes help organizations comply with regulations and raise awareness of cybersecurity risks.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Integral to the cybersecurity strategy, ensuring the integrity, confidentiality, and availability of information systems.</a:t>
            </a:r>
            <a:endParaRPr sz="14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Security Assessment? </a:t>
            </a:r>
            <a:endParaRPr/>
          </a:p>
        </p:txBody>
      </p:sp>
      <p:sp>
        <p:nvSpPr>
          <p:cNvPr id="115" name="Google Shape;115;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Security assessments are evaluations of an organization's information security posture, identifying vulnerabilities, threats, and risks.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Types of Assessments:</a:t>
            </a:r>
            <a:endParaRPr sz="1400">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Risk Assessments: Identify, quantify, and prioritize risks.</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Security Audits: Evaluate compliance with regulations and policies.</a:t>
            </a:r>
            <a:endParaRPr>
              <a:solidFill>
                <a:srgbClr val="0D0D0D"/>
              </a:solidFill>
              <a:highlight>
                <a:srgbClr val="FFFFFF"/>
              </a:highlight>
              <a:latin typeface="Roboto"/>
              <a:ea typeface="Roboto"/>
              <a:cs typeface="Roboto"/>
              <a:sym typeface="Roboto"/>
            </a:endParaRPr>
          </a:p>
          <a:p>
            <a:pPr indent="-317500" lvl="1" marL="9144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Penetration Tests: Simulate cyber attacks to find exploitable vulnerabilities.</a:t>
            </a:r>
            <a:endParaRPr>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Complementary Roles: Each type of assessment provides unique insights, from understanding risks to testing defenses in real-world scenarios.</a:t>
            </a:r>
            <a:endParaRPr sz="14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Strategic Importance: Together, they inform decision-making, ensure compliance, and enhance the organization's cybersecurity framework.</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