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312851-E38D-4A88-AFF8-00742994FB3A}">
  <a:tblStyle styleId="{C0312851-E38D-4A88-AFF8-00742994FB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D080855-8B2C-4DEF-B5DD-C9124B6EB09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C5C7C9">
              <a:alpha val="29800"/>
            </a:srgbClr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00000">
              <a:alpha val="2471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00000">
              <a:alpha val="24710"/>
            </a:srgbClr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00000">
              <a:alpha val="2471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7c58647f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" name="Google Shape;16;g37c58647f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2166fcaa9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2166fcaa9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43732fa6db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43732fa6db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43732fa6db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43732fa6db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43732fa6db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43732fa6db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166fca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166fca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2166fca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2166fca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2166fca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2166fca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2166fcaa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2166fcaa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2166fcaa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2166fcaa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21795c7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21795c7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21795c7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21795c7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21795c7c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21795c7c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21795c7c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21795c7c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420d9334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420d9334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21795c7c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21795c7c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21795c7c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421795c7c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240888406_1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240888406_1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240888406_1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240888406_1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240888406_19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4240888406_19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240888406_19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240888406_19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240888406_19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240888406_19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240888406_19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4240888406_19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240888406_19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240888406_19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240888406_19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240888406_19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420d9334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420d9334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are stochastic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4240888406_19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4240888406_19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4240888406_19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4240888406_19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240888406_19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4240888406_19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435aa99244_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435aa99244_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435aa99244_7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435aa99244_7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435aa99244_7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435aa99244_7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43732fa6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43732fa6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3732fa6d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43732fa6d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43732fa6d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43732fa6d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43732fa6d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43732fa6d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420d9334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420d9334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43732fa6d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43732fa6d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43732fa6d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43732fa6d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43732fa6d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43732fa6d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43732fa6d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43732fa6d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43732fa6d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43732fa6d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43732fa6db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43732fa6db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3732fa6d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43732fa6d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43732fa6db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43732fa6db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43732fa6d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43732fa6d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43732fa6db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43732fa6d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2166fc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2166fc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43732fa6db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43732fa6db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43732fa6d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43732fa6d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43732fa6db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43732fa6db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43732fa6db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43732fa6db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43732fa6db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43732fa6db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43732fa6db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43732fa6db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43732fa6db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43732fa6db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43732fa6db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43732fa6db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43732fa6db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43732fa6db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43732fa6db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43732fa6db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2166fcaa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2166fcaa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43732fa6db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43732fa6db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439f0a782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439f0a782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43732fa6db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43732fa6db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43732fa6db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43732fa6db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43732fa6db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43732fa6db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43732fa6db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43732fa6db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43732fa6db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43732fa6db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43732fa6db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43732fa6db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43732fa6db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43732fa6db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43732fa6db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43732fa6db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166fcaa9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2166fcaa9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43732fa6db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43732fa6db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43732fa6db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43732fa6db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43732fa6db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43732fa6db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43732fa6db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43732fa6db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43732fa6db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43732fa6db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43732fa6db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43732fa6db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43732fa6db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43732fa6db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43732fa6db_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43732fa6db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43732fa6db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43732fa6db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43732fa6db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43732fa6db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2166fcaa9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2166fcaa9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43732fa6db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43732fa6db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43732fa6db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43732fa6db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43732fa6db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43732fa6db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43732fa6db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43732fa6db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43732fa6db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43732fa6db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43732fa6db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43732fa6db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43732fa6db_0_1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43732fa6db_0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43732fa6db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43732fa6db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43732fa6db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43732fa6db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43732fa6db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43732fa6db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2166fcaa9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2166fcaa9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43732fa6db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43732fa6db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43732fa6db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43732fa6db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43732fa6db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43732fa6db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43732fa6db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43732fa6db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43732fa6db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43732fa6db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43732fa6db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43732fa6db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43732fa6db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43732fa6db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43732fa6db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43732fa6db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43732fa6db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43732fa6db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43732fa6db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43732fa6db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Layout">
  <p:cSld name="CUSTOM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  <a:defRPr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810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10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10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10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buNone/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3270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">
  <p:cSld name="CUSTOM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92250" y="2312550"/>
            <a:ext cx="89595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92250" y="3343500"/>
            <a:ext cx="89595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aima.cs.berkeley.edu/" TargetMode="External"/><Relationship Id="rId5" Type="http://schemas.openxmlformats.org/officeDocument/2006/relationships/hyperlink" Target="http://ai.berkeley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en.wikipedia.org/wiki/Andrey_Markov" TargetMode="Externa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" Target="/ppt/slides/slide31.xml"/><Relationship Id="rId7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0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42.png"/><Relationship Id="rId7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5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2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0.png"/><Relationship Id="rId4" Type="http://schemas.openxmlformats.org/officeDocument/2006/relationships/image" Target="../media/image6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6.png"/><Relationship Id="rId4" Type="http://schemas.openxmlformats.org/officeDocument/2006/relationships/image" Target="../media/image57.png"/><Relationship Id="rId5" Type="http://schemas.openxmlformats.org/officeDocument/2006/relationships/image" Target="../media/image6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1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92250" y="3343500"/>
            <a:ext cx="8959500" cy="163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 7404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Computational Intelligence and Machine Learning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Dirk Schnieders</a:t>
            </a:r>
            <a:endParaRPr sz="2400"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92250" y="2312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Markov Decision Processes</a:t>
            </a: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525" y="591687"/>
            <a:ext cx="926950" cy="10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/>
        </p:nvSpPr>
        <p:spPr>
          <a:xfrm>
            <a:off x="0" y="-71850"/>
            <a:ext cx="91440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Most m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aterials in this chapter are based on materials from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http://aima.cs.berkeley.edu/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http://ai.berkeley.edu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model</a:t>
            </a:r>
            <a:endParaRPr/>
          </a:p>
        </p:txBody>
      </p:sp>
      <p:sp>
        <p:nvSpPr>
          <p:cNvPr id="254" name="Google Shape;254;p13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transition model T(s,a,s’) describes the outcome of each action in each state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outcome is stochastic and we write P(s’|s,a) to denote the probability of reaching state s’ if action a is done in state 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assume that transitions are Markovian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I.e., the probability of reaching s’ from s depends </a:t>
            </a:r>
            <a:br>
              <a:rPr lang="en"/>
            </a:br>
            <a:r>
              <a:rPr lang="en"/>
              <a:t>only on s and not on the history of earlier states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Markov property is named after the Russian </a:t>
            </a:r>
            <a:br>
              <a:rPr lang="en"/>
            </a:br>
            <a:r>
              <a:rPr lang="en"/>
              <a:t>mathematician Andrey Markov</a:t>
            </a:r>
            <a:endParaRPr/>
          </a:p>
        </p:txBody>
      </p:sp>
      <p:sp>
        <p:nvSpPr>
          <p:cNvPr id="255" name="Google Shape;255;p13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13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pSp>
        <p:nvGrpSpPr>
          <p:cNvPr id="257" name="Google Shape;257;p13"/>
          <p:cNvGrpSpPr/>
          <p:nvPr/>
        </p:nvGrpSpPr>
        <p:grpSpPr>
          <a:xfrm>
            <a:off x="7400850" y="2706746"/>
            <a:ext cx="1548600" cy="2381229"/>
            <a:chOff x="7400850" y="2706746"/>
            <a:chExt cx="1548600" cy="2381229"/>
          </a:xfrm>
        </p:grpSpPr>
        <p:pic>
          <p:nvPicPr>
            <p:cNvPr id="258" name="Google Shape;2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7321" y="2706746"/>
              <a:ext cx="1486250" cy="1935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13"/>
            <p:cNvSpPr txBox="1"/>
            <p:nvPr/>
          </p:nvSpPr>
          <p:spPr>
            <a:xfrm>
              <a:off x="7400850" y="4794575"/>
              <a:ext cx="15486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Andrey Markov (1856-1922)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0" name="Google Shape;260;p13"/>
          <p:cNvSpPr txBox="1"/>
          <p:nvPr/>
        </p:nvSpPr>
        <p:spPr>
          <a:xfrm>
            <a:off x="7942200" y="2605500"/>
            <a:ext cx="4659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4"/>
              </a:rPr>
              <a:t>source</a:t>
            </a:r>
            <a:endParaRPr sz="6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103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Changed!</a:t>
            </a:r>
            <a:endParaRPr/>
          </a:p>
        </p:txBody>
      </p:sp>
      <p:sp>
        <p:nvSpPr>
          <p:cNvPr id="2196" name="Google Shape;2196;p103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7" name="Google Shape;2197;p103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sp>
        <p:nvSpPr>
          <p:cNvPr id="2198" name="Google Shape;2198;p103"/>
          <p:cNvSpPr/>
          <p:nvPr/>
        </p:nvSpPr>
        <p:spPr>
          <a:xfrm>
            <a:off x="2540800" y="2314300"/>
            <a:ext cx="630000" cy="63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9" name="Google Shape;2199;p103"/>
          <p:cNvSpPr/>
          <p:nvPr/>
        </p:nvSpPr>
        <p:spPr>
          <a:xfrm>
            <a:off x="5314650" y="2314300"/>
            <a:ext cx="630000" cy="63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0" name="Google Shape;2200;p103"/>
          <p:cNvSpPr txBox="1"/>
          <p:nvPr/>
        </p:nvSpPr>
        <p:spPr>
          <a:xfrm>
            <a:off x="4060288" y="3085725"/>
            <a:ext cx="630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$1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100%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1" name="Google Shape;2201;p103"/>
          <p:cNvSpPr/>
          <p:nvPr/>
        </p:nvSpPr>
        <p:spPr>
          <a:xfrm>
            <a:off x="1958095" y="1264462"/>
            <a:ext cx="1239025" cy="1368325"/>
          </a:xfrm>
          <a:custGeom>
            <a:rect b="b" l="l" r="r" t="t"/>
            <a:pathLst>
              <a:path extrusionOk="0" h="54733" w="49561">
                <a:moveTo>
                  <a:pt x="20760" y="54733"/>
                </a:moveTo>
                <a:cubicBezTo>
                  <a:pt x="13486" y="41634"/>
                  <a:pt x="2075" y="29668"/>
                  <a:pt x="94" y="14816"/>
                </a:cubicBezTo>
                <a:cubicBezTo>
                  <a:pt x="-657" y="9184"/>
                  <a:pt x="4582" y="2649"/>
                  <a:pt x="10003" y="945"/>
                </a:cubicBezTo>
                <a:cubicBezTo>
                  <a:pt x="21471" y="-2659"/>
                  <a:pt x="35814" y="5214"/>
                  <a:pt x="43408" y="14533"/>
                </a:cubicBezTo>
                <a:cubicBezTo>
                  <a:pt x="49215" y="21660"/>
                  <a:pt x="52451" y="35488"/>
                  <a:pt x="45956" y="41994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02" name="Google Shape;2202;p103"/>
          <p:cNvSpPr/>
          <p:nvPr/>
        </p:nvSpPr>
        <p:spPr>
          <a:xfrm>
            <a:off x="3149450" y="2838025"/>
            <a:ext cx="2257700" cy="200950"/>
          </a:xfrm>
          <a:custGeom>
            <a:rect b="b" l="l" r="r" t="t"/>
            <a:pathLst>
              <a:path extrusionOk="0" h="8038" w="90308">
                <a:moveTo>
                  <a:pt x="90308" y="4812"/>
                </a:moveTo>
                <a:cubicBezTo>
                  <a:pt x="60573" y="9768"/>
                  <a:pt x="28602" y="9523"/>
                  <a:pt x="0" y="0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03" name="Google Shape;2203;p103"/>
          <p:cNvSpPr txBox="1"/>
          <p:nvPr/>
        </p:nvSpPr>
        <p:spPr>
          <a:xfrm>
            <a:off x="2415013" y="1758950"/>
            <a:ext cx="630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$1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100%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4" name="Google Shape;2204;p103"/>
          <p:cNvSpPr/>
          <p:nvPr/>
        </p:nvSpPr>
        <p:spPr>
          <a:xfrm>
            <a:off x="2838050" y="3022025"/>
            <a:ext cx="2569100" cy="820925"/>
          </a:xfrm>
          <a:custGeom>
            <a:rect b="b" l="l" r="r" t="t"/>
            <a:pathLst>
              <a:path extrusionOk="0" h="32837" w="102764">
                <a:moveTo>
                  <a:pt x="0" y="0"/>
                </a:moveTo>
                <a:cubicBezTo>
                  <a:pt x="10819" y="24331"/>
                  <a:pt x="47150" y="36612"/>
                  <a:pt x="73322" y="31707"/>
                </a:cubicBezTo>
                <a:cubicBezTo>
                  <a:pt x="86387" y="29258"/>
                  <a:pt x="98561" y="17423"/>
                  <a:pt x="102764" y="481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05" name="Google Shape;2205;p103"/>
          <p:cNvSpPr/>
          <p:nvPr/>
        </p:nvSpPr>
        <p:spPr>
          <a:xfrm>
            <a:off x="1895244" y="2866325"/>
            <a:ext cx="949875" cy="851375"/>
          </a:xfrm>
          <a:custGeom>
            <a:rect b="b" l="l" r="r" t="t"/>
            <a:pathLst>
              <a:path extrusionOk="0" h="34055" w="37995">
                <a:moveTo>
                  <a:pt x="37995" y="7361"/>
                </a:moveTo>
                <a:cubicBezTo>
                  <a:pt x="36436" y="19834"/>
                  <a:pt x="19501" y="40126"/>
                  <a:pt x="9686" y="32273"/>
                </a:cubicBezTo>
                <a:cubicBezTo>
                  <a:pt x="3364" y="27215"/>
                  <a:pt x="-2172" y="17112"/>
                  <a:pt x="910" y="9625"/>
                </a:cubicBezTo>
                <a:cubicBezTo>
                  <a:pt x="4066" y="1959"/>
                  <a:pt x="15976" y="2619"/>
                  <a:pt x="23841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06" name="Google Shape;2206;p103"/>
          <p:cNvSpPr txBox="1"/>
          <p:nvPr/>
        </p:nvSpPr>
        <p:spPr>
          <a:xfrm>
            <a:off x="1895250" y="3022025"/>
            <a:ext cx="8343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$2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?%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7" name="Google Shape;2207;p103"/>
          <p:cNvSpPr txBox="1"/>
          <p:nvPr/>
        </p:nvSpPr>
        <p:spPr>
          <a:xfrm>
            <a:off x="3856000" y="3910475"/>
            <a:ext cx="8343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$0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?%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8" name="Google Shape;2208;p103"/>
          <p:cNvSpPr/>
          <p:nvPr/>
        </p:nvSpPr>
        <p:spPr>
          <a:xfrm>
            <a:off x="5746875" y="1588560"/>
            <a:ext cx="1100175" cy="1155675"/>
          </a:xfrm>
          <a:custGeom>
            <a:rect b="b" l="l" r="r" t="t"/>
            <a:pathLst>
              <a:path extrusionOk="0" h="46227" w="44007">
                <a:moveTo>
                  <a:pt x="0" y="28463"/>
                </a:moveTo>
                <a:cubicBezTo>
                  <a:pt x="0" y="21436"/>
                  <a:pt x="4028" y="14776"/>
                  <a:pt x="7926" y="8930"/>
                </a:cubicBezTo>
                <a:cubicBezTo>
                  <a:pt x="9905" y="5962"/>
                  <a:pt x="11028" y="1486"/>
                  <a:pt x="14438" y="437"/>
                </a:cubicBezTo>
                <a:cubicBezTo>
                  <a:pt x="22327" y="-1989"/>
                  <a:pt x="30873" y="6460"/>
                  <a:pt x="35670" y="13176"/>
                </a:cubicBezTo>
                <a:cubicBezTo>
                  <a:pt x="41759" y="21701"/>
                  <a:pt x="48441" y="38228"/>
                  <a:pt x="39916" y="44317"/>
                </a:cubicBezTo>
                <a:cubicBezTo>
                  <a:pt x="32282" y="49769"/>
                  <a:pt x="21271" y="41769"/>
                  <a:pt x="11890" y="41769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09" name="Google Shape;2209;p103"/>
          <p:cNvSpPr txBox="1"/>
          <p:nvPr/>
        </p:nvSpPr>
        <p:spPr>
          <a:xfrm>
            <a:off x="5879800" y="1946750"/>
            <a:ext cx="8343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$0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?%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0" name="Google Shape;2210;p103"/>
          <p:cNvSpPr txBox="1"/>
          <p:nvPr/>
        </p:nvSpPr>
        <p:spPr>
          <a:xfrm>
            <a:off x="4108150" y="2061525"/>
            <a:ext cx="8343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$2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?%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1" name="Google Shape;2211;p103"/>
          <p:cNvSpPr/>
          <p:nvPr/>
        </p:nvSpPr>
        <p:spPr>
          <a:xfrm>
            <a:off x="3234400" y="2019813"/>
            <a:ext cx="2512475" cy="478475"/>
          </a:xfrm>
          <a:custGeom>
            <a:rect b="b" l="l" r="r" t="t"/>
            <a:pathLst>
              <a:path extrusionOk="0" h="19139" w="100499">
                <a:moveTo>
                  <a:pt x="100499" y="10363"/>
                </a:moveTo>
                <a:cubicBezTo>
                  <a:pt x="70417" y="-4665"/>
                  <a:pt x="23778" y="-4639"/>
                  <a:pt x="0" y="19139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04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Play!</a:t>
            </a:r>
            <a:endParaRPr/>
          </a:p>
        </p:txBody>
      </p:sp>
      <p:sp>
        <p:nvSpPr>
          <p:cNvPr id="2217" name="Google Shape;2217;p104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8" name="Google Shape;2218;p104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2219" name="Google Shape;2219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600" y="1100976"/>
            <a:ext cx="1917924" cy="191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0" name="Google Shape;2220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150" y="1029400"/>
            <a:ext cx="1759400" cy="19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1" name="Google Shape;2221;p104"/>
          <p:cNvSpPr txBox="1"/>
          <p:nvPr/>
        </p:nvSpPr>
        <p:spPr>
          <a:xfrm>
            <a:off x="5902550" y="3354675"/>
            <a:ext cx="396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2" name="Google Shape;2222;p104"/>
          <p:cNvSpPr txBox="1"/>
          <p:nvPr/>
        </p:nvSpPr>
        <p:spPr>
          <a:xfrm>
            <a:off x="6298850" y="3354675"/>
            <a:ext cx="396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3" name="Google Shape;2223;p104"/>
          <p:cNvSpPr txBox="1"/>
          <p:nvPr/>
        </p:nvSpPr>
        <p:spPr>
          <a:xfrm>
            <a:off x="6635700" y="3354675"/>
            <a:ext cx="396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4" name="Google Shape;2224;p104"/>
          <p:cNvSpPr txBox="1"/>
          <p:nvPr/>
        </p:nvSpPr>
        <p:spPr>
          <a:xfrm>
            <a:off x="7032000" y="3354675"/>
            <a:ext cx="396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5" name="Google Shape;2225;p104"/>
          <p:cNvSpPr txBox="1"/>
          <p:nvPr/>
        </p:nvSpPr>
        <p:spPr>
          <a:xfrm>
            <a:off x="7428300" y="3354675"/>
            <a:ext cx="396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6" name="Google Shape;2226;p104"/>
          <p:cNvSpPr txBox="1"/>
          <p:nvPr/>
        </p:nvSpPr>
        <p:spPr>
          <a:xfrm>
            <a:off x="7824600" y="3354675"/>
            <a:ext cx="396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7" name="Google Shape;2227;p104"/>
          <p:cNvSpPr txBox="1"/>
          <p:nvPr/>
        </p:nvSpPr>
        <p:spPr>
          <a:xfrm>
            <a:off x="2056225" y="3354675"/>
            <a:ext cx="396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8" name="Google Shape;2228;p104"/>
          <p:cNvSpPr txBox="1"/>
          <p:nvPr/>
        </p:nvSpPr>
        <p:spPr>
          <a:xfrm>
            <a:off x="1430600" y="4833005"/>
            <a:ext cx="648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105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Just Happened ?</a:t>
            </a:r>
            <a:endParaRPr/>
          </a:p>
        </p:txBody>
      </p:sp>
      <p:sp>
        <p:nvSpPr>
          <p:cNvPr id="2234" name="Google Shape;2234;p105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That wasn’t planning, it was learning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Specifically, reinforcement learning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There was an MDP, but you couldn’t solve it with just computation !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You needed to actually act to figure it out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Important ideas in reinforcement learning that came up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Exploration: you have to try unknown actions to get information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Exploitation: eventually, you have to use what you know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Regret: even if you learn intelligently, you make mistakes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Sampling: because of chance, you have to try things repeatedly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Difficulty: learning can be much harder than solving a known MDPs</a:t>
            </a:r>
            <a:endParaRPr sz="2200"/>
          </a:p>
        </p:txBody>
      </p:sp>
      <p:sp>
        <p:nvSpPr>
          <p:cNvPr id="2235" name="Google Shape;2235;p105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6" name="Google Shape;2236;p105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Decision Processes</a:t>
            </a:r>
            <a:endParaRPr/>
          </a:p>
        </p:txBody>
      </p:sp>
      <p:sp>
        <p:nvSpPr>
          <p:cNvPr id="266" name="Google Shape;266;p14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sequential decision problem for a fully observable, stochastic environment with a Markovian transition model and additive rewards is called a Markov decision process (MDP)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defined by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set of states s ∊ 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set of actions a </a:t>
            </a:r>
            <a:r>
              <a:rPr lang="en">
                <a:solidFill>
                  <a:schemeClr val="dk1"/>
                </a:solidFill>
              </a:rPr>
              <a:t>∊</a:t>
            </a:r>
            <a:r>
              <a:rPr lang="en"/>
              <a:t> 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transition function T(s,a,s’)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Probability that action a from s leads to s’, i.e., P(s’|s,a)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reward function R(s,a,s’)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start state s</a:t>
            </a:r>
            <a:r>
              <a:rPr baseline="-25000" lang="en"/>
              <a:t>0</a:t>
            </a:r>
            <a:endParaRPr baseline="-25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terminal state (optional)</a:t>
            </a:r>
            <a:endParaRPr/>
          </a:p>
        </p:txBody>
      </p:sp>
      <p:sp>
        <p:nvSpPr>
          <p:cNvPr id="267" name="Google Shape;267;p14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14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type="title"/>
          </p:nvPr>
        </p:nvSpPr>
        <p:spPr>
          <a:xfrm>
            <a:off x="92250" y="2312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solution to an MDP?</a:t>
            </a:r>
            <a:endParaRPr/>
          </a:p>
        </p:txBody>
      </p:sp>
      <p:sp>
        <p:nvSpPr>
          <p:cNvPr id="274" name="Google Shape;274;p15"/>
          <p:cNvSpPr txBox="1"/>
          <p:nvPr>
            <p:ph idx="2" type="title"/>
          </p:nvPr>
        </p:nvSpPr>
        <p:spPr>
          <a:xfrm>
            <a:off x="92250" y="3363750"/>
            <a:ext cx="89595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fixed action sequence?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</a:t>
            </a:r>
            <a:endParaRPr/>
          </a:p>
        </p:txBody>
      </p:sp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92200" y="808150"/>
            <a:ext cx="89595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to solve MDPs?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fixed action sequence won’t solve the problem because the agent might end up in a state other than the goal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solution must specify what the agent should do for any state that the agent might reach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solution of this kind is called a policy π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π(s) is the action recommended by the policy π for </a:t>
            </a:r>
            <a:br>
              <a:rPr lang="en"/>
            </a:br>
            <a:r>
              <a:rPr lang="en"/>
              <a:t>the state s</a:t>
            </a:r>
            <a:endParaRPr/>
          </a:p>
        </p:txBody>
      </p:sp>
      <p:sp>
        <p:nvSpPr>
          <p:cNvPr id="281" name="Google Shape;281;p16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16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283" name="Google Shape;2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650" y="3500624"/>
            <a:ext cx="2694599" cy="1575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4" name="Google Shape;2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7753" y="76200"/>
            <a:ext cx="1798376" cy="12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6"/>
          <p:cNvSpPr txBox="1"/>
          <p:nvPr/>
        </p:nvSpPr>
        <p:spPr>
          <a:xfrm>
            <a:off x="3275675" y="4833000"/>
            <a:ext cx="2460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6236788" y="1096398"/>
            <a:ext cx="2460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Policy</a:t>
            </a:r>
            <a:endParaRPr/>
          </a:p>
        </p:txBody>
      </p:sp>
      <p:sp>
        <p:nvSpPr>
          <p:cNvPr id="292" name="Google Shape;292;p17"/>
          <p:cNvSpPr txBox="1"/>
          <p:nvPr>
            <p:ph idx="1" type="body"/>
          </p:nvPr>
        </p:nvSpPr>
        <p:spPr>
          <a:xfrm>
            <a:off x="92200" y="808150"/>
            <a:ext cx="8959500" cy="27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time a given policy is executed, the stochastic nature of the environment may lead to a different environment history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quality of a policy is therefore measured by the expected utility of the possible environment histories generated by that policy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optimal policy π* is a policy that yields the highest expected utility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π* for Grid World with R(s) = -0.04 (∀ nonterminal s)</a:t>
            </a:r>
            <a:endParaRPr/>
          </a:p>
        </p:txBody>
      </p:sp>
      <p:sp>
        <p:nvSpPr>
          <p:cNvPr id="293" name="Google Shape;293;p17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17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295" name="Google Shape;2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600" y="3614600"/>
            <a:ext cx="2216701" cy="14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Policy - Example</a:t>
            </a:r>
            <a:endParaRPr/>
          </a:p>
        </p:txBody>
      </p:sp>
      <p:sp>
        <p:nvSpPr>
          <p:cNvPr id="301" name="Google Shape;301;p18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18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303" name="Google Shape;3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663" y="935325"/>
            <a:ext cx="7322680" cy="40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Racing Car</a:t>
            </a:r>
            <a:endParaRPr/>
          </a:p>
        </p:txBody>
      </p:sp>
      <p:sp>
        <p:nvSpPr>
          <p:cNvPr id="309" name="Google Shape;309;p19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19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311" name="Google Shape;3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949" y="1127250"/>
            <a:ext cx="6618101" cy="3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9"/>
          <p:cNvSpPr txBox="1"/>
          <p:nvPr/>
        </p:nvSpPr>
        <p:spPr>
          <a:xfrm>
            <a:off x="1352075" y="4498480"/>
            <a:ext cx="648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Racing Car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92200" y="808150"/>
            <a:ext cx="89595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robot car wants to travel far, quickly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states: </a:t>
            </a:r>
            <a:r>
              <a:rPr lang="en">
                <a:solidFill>
                  <a:srgbClr val="4A86E8"/>
                </a:solidFill>
              </a:rPr>
              <a:t>Cool</a:t>
            </a:r>
            <a:r>
              <a:rPr lang="en"/>
              <a:t>, </a:t>
            </a:r>
            <a:r>
              <a:rPr lang="en">
                <a:solidFill>
                  <a:srgbClr val="E06666"/>
                </a:solidFill>
              </a:rPr>
              <a:t>Warm</a:t>
            </a:r>
            <a:r>
              <a:rPr lang="en"/>
              <a:t>, </a:t>
            </a:r>
            <a:r>
              <a:rPr lang="en">
                <a:solidFill>
                  <a:srgbClr val="666666"/>
                </a:solidFill>
              </a:rPr>
              <a:t>Overheated</a:t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actions: </a:t>
            </a:r>
            <a:r>
              <a:rPr lang="en">
                <a:solidFill>
                  <a:srgbClr val="0000FF"/>
                </a:solidFill>
              </a:rPr>
              <a:t>Slow (+1)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Fast (+2)</a:t>
            </a:r>
            <a:endParaRPr/>
          </a:p>
        </p:txBody>
      </p:sp>
      <p:sp>
        <p:nvSpPr>
          <p:cNvPr id="319" name="Google Shape;319;p20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20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075" y="2852400"/>
            <a:ext cx="1724745" cy="10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325" y="3939150"/>
            <a:ext cx="1652975" cy="108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575" y="3831187"/>
            <a:ext cx="1763175" cy="124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20"/>
          <p:cNvCxnSpPr>
            <a:stCxn id="322" idx="0"/>
            <a:endCxn id="321" idx="1"/>
          </p:cNvCxnSpPr>
          <p:nvPr/>
        </p:nvCxnSpPr>
        <p:spPr>
          <a:xfrm flipH="1" rot="10800000">
            <a:off x="1963813" y="3395850"/>
            <a:ext cx="1745400" cy="54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0"/>
          <p:cNvCxnSpPr/>
          <p:nvPr/>
        </p:nvCxnSpPr>
        <p:spPr>
          <a:xfrm flipH="1" rot="10800000">
            <a:off x="2230050" y="3669267"/>
            <a:ext cx="1781100" cy="543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6" name="Google Shape;326;p20"/>
          <p:cNvSpPr/>
          <p:nvPr/>
        </p:nvSpPr>
        <p:spPr>
          <a:xfrm>
            <a:off x="1120159" y="3314756"/>
            <a:ext cx="851650" cy="732400"/>
          </a:xfrm>
          <a:custGeom>
            <a:rect b="b" l="l" r="r" t="t"/>
            <a:pathLst>
              <a:path extrusionOk="0" h="29296" w="34066">
                <a:moveTo>
                  <a:pt x="33881" y="24976"/>
                </a:moveTo>
                <a:cubicBezTo>
                  <a:pt x="35366" y="13098"/>
                  <a:pt x="19267" y="-2640"/>
                  <a:pt x="7691" y="406"/>
                </a:cubicBezTo>
                <a:cubicBezTo>
                  <a:pt x="-288" y="2506"/>
                  <a:pt x="-1600" y="16896"/>
                  <a:pt x="1751" y="24436"/>
                </a:cubicBezTo>
                <a:cubicBezTo>
                  <a:pt x="3693" y="28807"/>
                  <a:pt x="10468" y="29296"/>
                  <a:pt x="15251" y="2929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7" name="Google Shape;327;p20"/>
          <p:cNvSpPr/>
          <p:nvPr/>
        </p:nvSpPr>
        <p:spPr>
          <a:xfrm>
            <a:off x="3965817" y="3675900"/>
            <a:ext cx="499200" cy="703975"/>
          </a:xfrm>
          <a:custGeom>
            <a:rect b="b" l="l" r="r" t="t"/>
            <a:pathLst>
              <a:path extrusionOk="0" h="28159" w="19968">
                <a:moveTo>
                  <a:pt x="1594" y="0"/>
                </a:moveTo>
                <a:cubicBezTo>
                  <a:pt x="-701" y="9178"/>
                  <a:pt x="-1711" y="24818"/>
                  <a:pt x="7264" y="27810"/>
                </a:cubicBezTo>
                <a:cubicBezTo>
                  <a:pt x="14879" y="30348"/>
                  <a:pt x="21952" y="14635"/>
                  <a:pt x="19414" y="7020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8" name="Google Shape;328;p20"/>
          <p:cNvSpPr/>
          <p:nvPr/>
        </p:nvSpPr>
        <p:spPr>
          <a:xfrm>
            <a:off x="5173425" y="2966718"/>
            <a:ext cx="1795500" cy="999425"/>
          </a:xfrm>
          <a:custGeom>
            <a:rect b="b" l="l" r="r" t="t"/>
            <a:pathLst>
              <a:path extrusionOk="0" h="39977" w="71820">
                <a:moveTo>
                  <a:pt x="0" y="8387"/>
                </a:moveTo>
                <a:cubicBezTo>
                  <a:pt x="9842" y="3088"/>
                  <a:pt x="21849" y="-1974"/>
                  <a:pt x="32670" y="827"/>
                </a:cubicBezTo>
                <a:cubicBezTo>
                  <a:pt x="50537" y="5451"/>
                  <a:pt x="71820" y="21522"/>
                  <a:pt x="71820" y="3997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9" name="Google Shape;329;p20"/>
          <p:cNvSpPr txBox="1"/>
          <p:nvPr/>
        </p:nvSpPr>
        <p:spPr>
          <a:xfrm>
            <a:off x="1854300" y="3569850"/>
            <a:ext cx="499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+2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3432900" y="3815975"/>
            <a:ext cx="499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5821575" y="3114750"/>
            <a:ext cx="499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-10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666354" y="4283387"/>
            <a:ext cx="678775" cy="537775"/>
          </a:xfrm>
          <a:custGeom>
            <a:rect b="b" l="l" r="r" t="t"/>
            <a:pathLst>
              <a:path extrusionOk="0" h="21511" w="27151">
                <a:moveTo>
                  <a:pt x="19902" y="1788"/>
                </a:moveTo>
                <a:cubicBezTo>
                  <a:pt x="14682" y="-171"/>
                  <a:pt x="8061" y="-898"/>
                  <a:pt x="3176" y="1788"/>
                </a:cubicBezTo>
                <a:cubicBezTo>
                  <a:pt x="651" y="3177"/>
                  <a:pt x="-272" y="7015"/>
                  <a:pt x="109" y="9872"/>
                </a:cubicBezTo>
                <a:cubicBezTo>
                  <a:pt x="1344" y="19147"/>
                  <a:pt x="24192" y="26276"/>
                  <a:pt x="27151" y="17399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33" name="Google Shape;333;p20"/>
          <p:cNvSpPr txBox="1"/>
          <p:nvPr/>
        </p:nvSpPr>
        <p:spPr>
          <a:xfrm>
            <a:off x="302650" y="4047150"/>
            <a:ext cx="499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4" name="Google Shape;334;p20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50176" y="4821150"/>
            <a:ext cx="536192" cy="2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0"/>
          <p:cNvSpPr txBox="1"/>
          <p:nvPr/>
        </p:nvSpPr>
        <p:spPr>
          <a:xfrm>
            <a:off x="1345125" y="4821155"/>
            <a:ext cx="648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Racing Search Tree</a:t>
            </a:r>
            <a:endParaRPr/>
          </a:p>
        </p:txBody>
      </p:sp>
      <p:sp>
        <p:nvSpPr>
          <p:cNvPr id="341" name="Google Shape;341;p21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21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500" y="117454"/>
            <a:ext cx="1001550" cy="658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21"/>
          <p:cNvGrpSpPr/>
          <p:nvPr/>
        </p:nvGrpSpPr>
        <p:grpSpPr>
          <a:xfrm>
            <a:off x="1151775" y="775954"/>
            <a:ext cx="3493500" cy="2030850"/>
            <a:chOff x="1151775" y="775954"/>
            <a:chExt cx="3493500" cy="2030850"/>
          </a:xfrm>
        </p:grpSpPr>
        <p:sp>
          <p:nvSpPr>
            <p:cNvPr id="345" name="Google Shape;345;p21"/>
            <p:cNvSpPr/>
            <p:nvPr/>
          </p:nvSpPr>
          <p:spPr>
            <a:xfrm>
              <a:off x="1456800" y="1149450"/>
              <a:ext cx="391500" cy="39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6" name="Google Shape;346;p21"/>
            <p:cNvCxnSpPr>
              <a:stCxn id="343" idx="2"/>
              <a:endCxn id="345" idx="0"/>
            </p:cNvCxnSpPr>
            <p:nvPr/>
          </p:nvCxnSpPr>
          <p:spPr>
            <a:xfrm flipH="1">
              <a:off x="1652475" y="775954"/>
              <a:ext cx="2992800" cy="37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47" name="Google Shape;34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51775" y="2148304"/>
              <a:ext cx="1001550" cy="6585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8" name="Google Shape;348;p21"/>
            <p:cNvCxnSpPr>
              <a:stCxn id="345" idx="4"/>
              <a:endCxn id="347" idx="0"/>
            </p:cNvCxnSpPr>
            <p:nvPr/>
          </p:nvCxnSpPr>
          <p:spPr>
            <a:xfrm>
              <a:off x="1652550" y="1540950"/>
              <a:ext cx="0" cy="60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9" name="Google Shape;349;p21"/>
          <p:cNvGrpSpPr/>
          <p:nvPr/>
        </p:nvGrpSpPr>
        <p:grpSpPr>
          <a:xfrm>
            <a:off x="4179525" y="775954"/>
            <a:ext cx="4118089" cy="2089200"/>
            <a:chOff x="4179525" y="775954"/>
            <a:chExt cx="4118089" cy="2089200"/>
          </a:xfrm>
        </p:grpSpPr>
        <p:sp>
          <p:nvSpPr>
            <p:cNvPr id="350" name="Google Shape;350;p21"/>
            <p:cNvSpPr/>
            <p:nvPr/>
          </p:nvSpPr>
          <p:spPr>
            <a:xfrm>
              <a:off x="5964900" y="1149450"/>
              <a:ext cx="391500" cy="39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" name="Google Shape;351;p21"/>
            <p:cNvCxnSpPr>
              <a:stCxn id="343" idx="2"/>
              <a:endCxn id="350" idx="0"/>
            </p:cNvCxnSpPr>
            <p:nvPr/>
          </p:nvCxnSpPr>
          <p:spPr>
            <a:xfrm>
              <a:off x="4645275" y="775954"/>
              <a:ext cx="1515300" cy="37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52" name="Google Shape;35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9525" y="2148304"/>
              <a:ext cx="1001550" cy="6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60000" y="2148304"/>
              <a:ext cx="1137614" cy="716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4" name="Google Shape;354;p21"/>
            <p:cNvCxnSpPr>
              <a:stCxn id="352" idx="0"/>
              <a:endCxn id="350" idx="4"/>
            </p:cNvCxnSpPr>
            <p:nvPr/>
          </p:nvCxnSpPr>
          <p:spPr>
            <a:xfrm flipH="1" rot="10800000">
              <a:off x="4680300" y="1540804"/>
              <a:ext cx="1480500" cy="60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21"/>
            <p:cNvCxnSpPr>
              <a:stCxn id="350" idx="4"/>
              <a:endCxn id="353" idx="0"/>
            </p:cNvCxnSpPr>
            <p:nvPr/>
          </p:nvCxnSpPr>
          <p:spPr>
            <a:xfrm>
              <a:off x="6160650" y="1540950"/>
              <a:ext cx="1568100" cy="60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6" name="Google Shape;356;p21"/>
          <p:cNvGrpSpPr/>
          <p:nvPr/>
        </p:nvGrpSpPr>
        <p:grpSpPr>
          <a:xfrm>
            <a:off x="7728750" y="2865150"/>
            <a:ext cx="1363575" cy="1966343"/>
            <a:chOff x="7728750" y="2865150"/>
            <a:chExt cx="1363575" cy="1966343"/>
          </a:xfrm>
        </p:grpSpPr>
        <p:sp>
          <p:nvSpPr>
            <p:cNvPr id="357" name="Google Shape;357;p21"/>
            <p:cNvSpPr/>
            <p:nvPr/>
          </p:nvSpPr>
          <p:spPr>
            <a:xfrm>
              <a:off x="8392200" y="3286350"/>
              <a:ext cx="391500" cy="39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8" name="Google Shape;358;p21"/>
            <p:cNvCxnSpPr>
              <a:stCxn id="357" idx="0"/>
              <a:endCxn id="353" idx="2"/>
            </p:cNvCxnSpPr>
            <p:nvPr/>
          </p:nvCxnSpPr>
          <p:spPr>
            <a:xfrm rot="10800000">
              <a:off x="7728750" y="2865150"/>
              <a:ext cx="859200" cy="42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59" name="Google Shape;359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90775" y="4122155"/>
              <a:ext cx="1001550" cy="7093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0" name="Google Shape;360;p21"/>
            <p:cNvCxnSpPr>
              <a:stCxn id="359" idx="0"/>
              <a:endCxn id="357" idx="4"/>
            </p:cNvCxnSpPr>
            <p:nvPr/>
          </p:nvCxnSpPr>
          <p:spPr>
            <a:xfrm rot="10800000">
              <a:off x="8587950" y="3677855"/>
              <a:ext cx="3600" cy="44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1" name="Google Shape;361;p21"/>
          <p:cNvGrpSpPr/>
          <p:nvPr/>
        </p:nvGrpSpPr>
        <p:grpSpPr>
          <a:xfrm>
            <a:off x="291675" y="2806804"/>
            <a:ext cx="3052964" cy="2336696"/>
            <a:chOff x="291675" y="2806804"/>
            <a:chExt cx="3052964" cy="2336696"/>
          </a:xfrm>
        </p:grpSpPr>
        <p:sp>
          <p:nvSpPr>
            <p:cNvPr id="362" name="Google Shape;362;p21"/>
            <p:cNvSpPr/>
            <p:nvPr/>
          </p:nvSpPr>
          <p:spPr>
            <a:xfrm>
              <a:off x="596700" y="3286350"/>
              <a:ext cx="391500" cy="39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261100" y="3286350"/>
              <a:ext cx="391500" cy="39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4" name="Google Shape;364;p21"/>
            <p:cNvCxnSpPr>
              <a:stCxn id="362" idx="0"/>
              <a:endCxn id="347" idx="2"/>
            </p:cNvCxnSpPr>
            <p:nvPr/>
          </p:nvCxnSpPr>
          <p:spPr>
            <a:xfrm flipH="1" rot="10800000">
              <a:off x="792450" y="2806950"/>
              <a:ext cx="860100" cy="47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21"/>
            <p:cNvCxnSpPr>
              <a:stCxn id="347" idx="2"/>
              <a:endCxn id="363" idx="0"/>
            </p:cNvCxnSpPr>
            <p:nvPr/>
          </p:nvCxnSpPr>
          <p:spPr>
            <a:xfrm>
              <a:off x="1652550" y="2806804"/>
              <a:ext cx="804300" cy="47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66" name="Google Shape;36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1675" y="4123204"/>
              <a:ext cx="1001550" cy="6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3225" y="4123204"/>
              <a:ext cx="1001550" cy="6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07025" y="4094029"/>
              <a:ext cx="1137614" cy="716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9" name="Google Shape;369;p21"/>
            <p:cNvCxnSpPr>
              <a:stCxn id="366" idx="0"/>
              <a:endCxn id="362" idx="4"/>
            </p:cNvCxnSpPr>
            <p:nvPr/>
          </p:nvCxnSpPr>
          <p:spPr>
            <a:xfrm rot="10800000">
              <a:off x="792450" y="3677704"/>
              <a:ext cx="0" cy="44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21"/>
            <p:cNvCxnSpPr>
              <a:stCxn id="367" idx="0"/>
              <a:endCxn id="363" idx="4"/>
            </p:cNvCxnSpPr>
            <p:nvPr/>
          </p:nvCxnSpPr>
          <p:spPr>
            <a:xfrm flipH="1" rot="10800000">
              <a:off x="1794000" y="3677704"/>
              <a:ext cx="663000" cy="44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1"/>
            <p:cNvCxnSpPr>
              <a:stCxn id="368" idx="0"/>
              <a:endCxn id="363" idx="4"/>
            </p:cNvCxnSpPr>
            <p:nvPr/>
          </p:nvCxnSpPr>
          <p:spPr>
            <a:xfrm rot="10800000">
              <a:off x="2456932" y="3677929"/>
              <a:ext cx="318900" cy="41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2" name="Google Shape;372;p21"/>
            <p:cNvSpPr txBox="1"/>
            <p:nvPr/>
          </p:nvSpPr>
          <p:spPr>
            <a:xfrm>
              <a:off x="479250" y="4689900"/>
              <a:ext cx="663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1462500" y="4689900"/>
              <a:ext cx="663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2428888" y="4689900"/>
              <a:ext cx="663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3226000" y="2806950"/>
            <a:ext cx="2866814" cy="2336550"/>
            <a:chOff x="3226000" y="2806950"/>
            <a:chExt cx="2866814" cy="2336550"/>
          </a:xfrm>
        </p:grpSpPr>
        <p:sp>
          <p:nvSpPr>
            <p:cNvPr id="376" name="Google Shape;376;p21"/>
            <p:cNvSpPr/>
            <p:nvPr/>
          </p:nvSpPr>
          <p:spPr>
            <a:xfrm>
              <a:off x="3524400" y="3286350"/>
              <a:ext cx="391500" cy="39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5326650" y="3286350"/>
              <a:ext cx="391500" cy="39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8" name="Google Shape;378;p21"/>
            <p:cNvCxnSpPr>
              <a:stCxn id="376" idx="0"/>
              <a:endCxn id="352" idx="2"/>
            </p:cNvCxnSpPr>
            <p:nvPr/>
          </p:nvCxnSpPr>
          <p:spPr>
            <a:xfrm flipH="1" rot="10800000">
              <a:off x="3720150" y="2806950"/>
              <a:ext cx="960300" cy="47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1"/>
            <p:cNvCxnSpPr>
              <a:stCxn id="377" idx="0"/>
              <a:endCxn id="352" idx="2"/>
            </p:cNvCxnSpPr>
            <p:nvPr/>
          </p:nvCxnSpPr>
          <p:spPr>
            <a:xfrm rot="10800000">
              <a:off x="4680300" y="2806950"/>
              <a:ext cx="842100" cy="47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80" name="Google Shape;38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26000" y="4152379"/>
              <a:ext cx="1001550" cy="6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93800" y="4152379"/>
              <a:ext cx="1001550" cy="6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5200" y="4123204"/>
              <a:ext cx="1137614" cy="716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3" name="Google Shape;383;p21"/>
            <p:cNvCxnSpPr>
              <a:stCxn id="380" idx="0"/>
              <a:endCxn id="376" idx="4"/>
            </p:cNvCxnSpPr>
            <p:nvPr/>
          </p:nvCxnSpPr>
          <p:spPr>
            <a:xfrm rot="10800000">
              <a:off x="3720175" y="3677779"/>
              <a:ext cx="66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21"/>
            <p:cNvCxnSpPr>
              <a:stCxn id="381" idx="0"/>
              <a:endCxn id="377" idx="4"/>
            </p:cNvCxnSpPr>
            <p:nvPr/>
          </p:nvCxnSpPr>
          <p:spPr>
            <a:xfrm flipH="1" rot="10800000">
              <a:off x="4694575" y="3677779"/>
              <a:ext cx="8277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21"/>
            <p:cNvCxnSpPr>
              <a:stCxn id="377" idx="4"/>
              <a:endCxn id="382" idx="0"/>
            </p:cNvCxnSpPr>
            <p:nvPr/>
          </p:nvCxnSpPr>
          <p:spPr>
            <a:xfrm>
              <a:off x="5522400" y="3677850"/>
              <a:ext cx="1500" cy="44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6" name="Google Shape;386;p21"/>
            <p:cNvSpPr txBox="1"/>
            <p:nvPr/>
          </p:nvSpPr>
          <p:spPr>
            <a:xfrm>
              <a:off x="3395300" y="4689900"/>
              <a:ext cx="663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387" name="Google Shape;387;p21"/>
            <p:cNvSpPr txBox="1"/>
            <p:nvPr/>
          </p:nvSpPr>
          <p:spPr>
            <a:xfrm>
              <a:off x="4370150" y="4689900"/>
              <a:ext cx="663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388" name="Google Shape;388;p21"/>
            <p:cNvSpPr txBox="1"/>
            <p:nvPr/>
          </p:nvSpPr>
          <p:spPr>
            <a:xfrm>
              <a:off x="5175750" y="4689900"/>
              <a:ext cx="663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</p:grpSp>
      <p:grpSp>
        <p:nvGrpSpPr>
          <p:cNvPr id="389" name="Google Shape;389;p21"/>
          <p:cNvGrpSpPr/>
          <p:nvPr/>
        </p:nvGrpSpPr>
        <p:grpSpPr>
          <a:xfrm>
            <a:off x="5868437" y="2865150"/>
            <a:ext cx="2051414" cy="2278350"/>
            <a:chOff x="5868438" y="2865150"/>
            <a:chExt cx="2051414" cy="2278350"/>
          </a:xfrm>
        </p:grpSpPr>
        <p:sp>
          <p:nvSpPr>
            <p:cNvPr id="390" name="Google Shape;390;p21"/>
            <p:cNvSpPr/>
            <p:nvPr/>
          </p:nvSpPr>
          <p:spPr>
            <a:xfrm>
              <a:off x="6592800" y="3286350"/>
              <a:ext cx="391500" cy="39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1" name="Google Shape;391;p21"/>
            <p:cNvCxnSpPr>
              <a:stCxn id="390" idx="0"/>
              <a:endCxn id="353" idx="2"/>
            </p:cNvCxnSpPr>
            <p:nvPr/>
          </p:nvCxnSpPr>
          <p:spPr>
            <a:xfrm flipH="1" rot="10800000">
              <a:off x="6788550" y="2865150"/>
              <a:ext cx="940200" cy="42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92" name="Google Shape;39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8438" y="4223779"/>
              <a:ext cx="1001550" cy="6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82238" y="4194604"/>
              <a:ext cx="1137614" cy="716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4" name="Google Shape;394;p21"/>
            <p:cNvCxnSpPr>
              <a:stCxn id="392" idx="0"/>
              <a:endCxn id="390" idx="4"/>
            </p:cNvCxnSpPr>
            <p:nvPr/>
          </p:nvCxnSpPr>
          <p:spPr>
            <a:xfrm flipH="1" rot="10800000">
              <a:off x="6369213" y="3677779"/>
              <a:ext cx="419400" cy="54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21"/>
            <p:cNvCxnSpPr>
              <a:stCxn id="390" idx="4"/>
              <a:endCxn id="393" idx="0"/>
            </p:cNvCxnSpPr>
            <p:nvPr/>
          </p:nvCxnSpPr>
          <p:spPr>
            <a:xfrm>
              <a:off x="6788550" y="3677850"/>
              <a:ext cx="562500" cy="51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6" name="Google Shape;396;p21"/>
            <p:cNvSpPr txBox="1"/>
            <p:nvPr/>
          </p:nvSpPr>
          <p:spPr>
            <a:xfrm>
              <a:off x="6044500" y="4689900"/>
              <a:ext cx="663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397" name="Google Shape;397;p21"/>
            <p:cNvSpPr txBox="1"/>
            <p:nvPr/>
          </p:nvSpPr>
          <p:spPr>
            <a:xfrm>
              <a:off x="6956200" y="4689900"/>
              <a:ext cx="663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</p:grpSp>
      <p:sp>
        <p:nvSpPr>
          <p:cNvPr id="398" name="Google Shape;398;p21"/>
          <p:cNvSpPr txBox="1"/>
          <p:nvPr/>
        </p:nvSpPr>
        <p:spPr>
          <a:xfrm>
            <a:off x="5289850" y="-58823"/>
            <a:ext cx="3160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MDP Search Tree</a:t>
            </a:r>
            <a:endParaRPr/>
          </a:p>
        </p:txBody>
      </p:sp>
      <p:sp>
        <p:nvSpPr>
          <p:cNvPr id="404" name="Google Shape;404;p22"/>
          <p:cNvSpPr txBox="1"/>
          <p:nvPr>
            <p:ph idx="1" type="body"/>
          </p:nvPr>
        </p:nvSpPr>
        <p:spPr>
          <a:xfrm>
            <a:off x="92325" y="808150"/>
            <a:ext cx="89595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MDP state projects an expectimax-like search tree</a:t>
            </a:r>
            <a:endParaRPr/>
          </a:p>
        </p:txBody>
      </p:sp>
      <p:sp>
        <p:nvSpPr>
          <p:cNvPr id="405" name="Google Shape;405;p22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22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pSp>
        <p:nvGrpSpPr>
          <p:cNvPr id="407" name="Google Shape;407;p22"/>
          <p:cNvGrpSpPr/>
          <p:nvPr/>
        </p:nvGrpSpPr>
        <p:grpSpPr>
          <a:xfrm>
            <a:off x="2203625" y="1286950"/>
            <a:ext cx="2911475" cy="509376"/>
            <a:chOff x="2203625" y="1286950"/>
            <a:chExt cx="2911475" cy="509376"/>
          </a:xfrm>
        </p:grpSpPr>
        <p:sp>
          <p:nvSpPr>
            <p:cNvPr id="408" name="Google Shape;408;p22"/>
            <p:cNvSpPr/>
            <p:nvPr/>
          </p:nvSpPr>
          <p:spPr>
            <a:xfrm>
              <a:off x="2558533" y="1315726"/>
              <a:ext cx="555900" cy="480600"/>
            </a:xfrm>
            <a:prstGeom prst="triangle">
              <a:avLst>
                <a:gd fmla="val 50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 txBox="1"/>
            <p:nvPr/>
          </p:nvSpPr>
          <p:spPr>
            <a:xfrm>
              <a:off x="2203625" y="1426125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3780100" y="1286950"/>
              <a:ext cx="1335000" cy="284400"/>
            </a:xfrm>
            <a:prstGeom prst="wedgeRoundRectCallout">
              <a:avLst>
                <a:gd fmla="val -99154" name="adj1"/>
                <a:gd fmla="val 74226" name="adj2"/>
                <a:gd fmla="val 0" name="adj3"/>
              </a:avLst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state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11" name="Google Shape;411;p22"/>
          <p:cNvGrpSpPr/>
          <p:nvPr/>
        </p:nvGrpSpPr>
        <p:grpSpPr>
          <a:xfrm>
            <a:off x="2482783" y="1796250"/>
            <a:ext cx="2764467" cy="808200"/>
            <a:chOff x="2482783" y="1796250"/>
            <a:chExt cx="2764467" cy="808200"/>
          </a:xfrm>
        </p:grpSpPr>
        <p:cxnSp>
          <p:nvCxnSpPr>
            <p:cNvPr id="412" name="Google Shape;412;p22"/>
            <p:cNvCxnSpPr>
              <a:stCxn id="413" idx="0"/>
              <a:endCxn id="408" idx="3"/>
            </p:cNvCxnSpPr>
            <p:nvPr/>
          </p:nvCxnSpPr>
          <p:spPr>
            <a:xfrm rot="10800000">
              <a:off x="2836425" y="1796250"/>
              <a:ext cx="113700" cy="808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2"/>
            <p:cNvCxnSpPr>
              <a:endCxn id="408" idx="3"/>
            </p:cNvCxnSpPr>
            <p:nvPr/>
          </p:nvCxnSpPr>
          <p:spPr>
            <a:xfrm rot="10800000">
              <a:off x="2836483" y="1796326"/>
              <a:ext cx="678900" cy="59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2"/>
            <p:cNvCxnSpPr>
              <a:endCxn id="408" idx="3"/>
            </p:cNvCxnSpPr>
            <p:nvPr/>
          </p:nvCxnSpPr>
          <p:spPr>
            <a:xfrm flipH="1" rot="10800000">
              <a:off x="2482783" y="1796326"/>
              <a:ext cx="353700" cy="680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6" name="Google Shape;416;p22"/>
            <p:cNvSpPr txBox="1"/>
            <p:nvPr/>
          </p:nvSpPr>
          <p:spPr>
            <a:xfrm>
              <a:off x="2678675" y="2015288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3912250" y="1905100"/>
              <a:ext cx="1335000" cy="284400"/>
            </a:xfrm>
            <a:prstGeom prst="wedgeRoundRectCallout">
              <a:avLst>
                <a:gd fmla="val -105727" name="adj1"/>
                <a:gd fmla="val 30879" name="adj2"/>
                <a:gd fmla="val 0" name="adj3"/>
              </a:avLst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an action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2203625" y="2571750"/>
            <a:ext cx="2646750" cy="511500"/>
            <a:chOff x="2203625" y="2571750"/>
            <a:chExt cx="2646750" cy="511500"/>
          </a:xfrm>
        </p:grpSpPr>
        <p:sp>
          <p:nvSpPr>
            <p:cNvPr id="413" name="Google Shape;413;p22"/>
            <p:cNvSpPr/>
            <p:nvPr/>
          </p:nvSpPr>
          <p:spPr>
            <a:xfrm>
              <a:off x="2710725" y="2604450"/>
              <a:ext cx="478800" cy="478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 txBox="1"/>
            <p:nvPr/>
          </p:nvSpPr>
          <p:spPr>
            <a:xfrm>
              <a:off x="2203625" y="2728350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s,a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3515375" y="2571750"/>
              <a:ext cx="1335000" cy="284400"/>
            </a:xfrm>
            <a:prstGeom prst="wedgeRoundRectCallout">
              <a:avLst>
                <a:gd fmla="val -82863" name="adj1"/>
                <a:gd fmla="val 56804" name="adj2"/>
                <a:gd fmla="val 0" name="adj3"/>
              </a:avLst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,a is a q state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2203625" y="3891376"/>
            <a:ext cx="3566225" cy="1110300"/>
            <a:chOff x="2203625" y="3891376"/>
            <a:chExt cx="3566225" cy="1110300"/>
          </a:xfrm>
        </p:grpSpPr>
        <p:sp>
          <p:nvSpPr>
            <p:cNvPr id="422" name="Google Shape;422;p22"/>
            <p:cNvSpPr/>
            <p:nvPr/>
          </p:nvSpPr>
          <p:spPr>
            <a:xfrm>
              <a:off x="2558533" y="3891376"/>
              <a:ext cx="555900" cy="480600"/>
            </a:xfrm>
            <a:prstGeom prst="triangle">
              <a:avLst>
                <a:gd fmla="val 50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3" name="Google Shape;423;p22"/>
            <p:cNvCxnSpPr>
              <a:stCxn id="422" idx="3"/>
            </p:cNvCxnSpPr>
            <p:nvPr/>
          </p:nvCxnSpPr>
          <p:spPr>
            <a:xfrm flipH="1">
              <a:off x="2644783" y="4371976"/>
              <a:ext cx="191700" cy="62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22"/>
            <p:cNvCxnSpPr>
              <a:stCxn id="422" idx="3"/>
            </p:cNvCxnSpPr>
            <p:nvPr/>
          </p:nvCxnSpPr>
          <p:spPr>
            <a:xfrm>
              <a:off x="2836483" y="4371976"/>
              <a:ext cx="172800" cy="623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22"/>
            <p:cNvCxnSpPr>
              <a:stCxn id="422" idx="3"/>
            </p:cNvCxnSpPr>
            <p:nvPr/>
          </p:nvCxnSpPr>
          <p:spPr>
            <a:xfrm flipH="1">
              <a:off x="2361283" y="4371976"/>
              <a:ext cx="475200" cy="49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6" name="Google Shape;426;p22"/>
            <p:cNvSpPr txBox="1"/>
            <p:nvPr/>
          </p:nvSpPr>
          <p:spPr>
            <a:xfrm>
              <a:off x="2203625" y="4030563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s’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3912250" y="4412475"/>
              <a:ext cx="1857600" cy="284400"/>
            </a:xfrm>
            <a:prstGeom prst="wedgeRoundRectCallout">
              <a:avLst>
                <a:gd fmla="val -91712" name="adj1"/>
                <a:gd fmla="val -108623" name="adj2"/>
                <a:gd fmla="val 0" name="adj3"/>
              </a:avLst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s’ is the resulting state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28" name="Google Shape;428;p22"/>
          <p:cNvGrpSpPr/>
          <p:nvPr/>
        </p:nvGrpSpPr>
        <p:grpSpPr>
          <a:xfrm>
            <a:off x="2327325" y="3083250"/>
            <a:ext cx="4228225" cy="942300"/>
            <a:chOff x="2327325" y="3083250"/>
            <a:chExt cx="4228225" cy="942300"/>
          </a:xfrm>
        </p:grpSpPr>
        <p:cxnSp>
          <p:nvCxnSpPr>
            <p:cNvPr id="429" name="Google Shape;429;p22"/>
            <p:cNvCxnSpPr>
              <a:stCxn id="413" idx="4"/>
              <a:endCxn id="422" idx="0"/>
            </p:cNvCxnSpPr>
            <p:nvPr/>
          </p:nvCxnSpPr>
          <p:spPr>
            <a:xfrm flipH="1">
              <a:off x="2836425" y="3083250"/>
              <a:ext cx="113700" cy="808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22"/>
            <p:cNvCxnSpPr>
              <a:endCxn id="413" idx="4"/>
            </p:cNvCxnSpPr>
            <p:nvPr/>
          </p:nvCxnSpPr>
          <p:spPr>
            <a:xfrm rot="10800000">
              <a:off x="2950125" y="3083250"/>
              <a:ext cx="545100" cy="487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22"/>
            <p:cNvCxnSpPr>
              <a:endCxn id="413" idx="4"/>
            </p:cNvCxnSpPr>
            <p:nvPr/>
          </p:nvCxnSpPr>
          <p:spPr>
            <a:xfrm flipH="1" rot="10800000">
              <a:off x="2327325" y="3083250"/>
              <a:ext cx="622800" cy="528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2" name="Google Shape;432;p22"/>
            <p:cNvSpPr txBox="1"/>
            <p:nvPr/>
          </p:nvSpPr>
          <p:spPr>
            <a:xfrm>
              <a:off x="2836425" y="3549000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s,a,s’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3870275" y="3138750"/>
              <a:ext cx="2595000" cy="886800"/>
            </a:xfrm>
            <a:prstGeom prst="wedgeRoundRectCallout">
              <a:avLst>
                <a:gd fmla="val -67837" name="adj1"/>
                <a:gd fmla="val 10893" name="adj2"/>
                <a:gd fmla="val 0" name="adj3"/>
              </a:avLst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(s,a,s’) is a transition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T(s,a,s’) = P(s’|s,a)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R(s,a,s’) is the reward 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associated with the transition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434" name="Google Shape;43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76650" y="3243668"/>
              <a:ext cx="678900" cy="5873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Decision Problem</a:t>
            </a:r>
            <a:endParaRPr/>
          </a:p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92200" y="808150"/>
            <a:ext cx="8959500" cy="23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 sequential decision problem the agent’s utility depends on a sequence of decisions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Sequential decision problems incorporate utilities, uncertainty and sensing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Optimal behavior balances the risks and rewards of acting in an uncertain environment</a:t>
            </a:r>
            <a:endParaRPr/>
          </a:p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7404</a:t>
            </a:r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399" y="3173801"/>
            <a:ext cx="3461202" cy="185174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/>
        </p:nvSpPr>
        <p:spPr>
          <a:xfrm>
            <a:off x="2882250" y="4914375"/>
            <a:ext cx="3461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state</a:t>
            </a:r>
            <a:endParaRPr/>
          </a:p>
        </p:txBody>
      </p:sp>
      <p:sp>
        <p:nvSpPr>
          <p:cNvPr id="440" name="Google Shape;440;p23"/>
          <p:cNvSpPr txBox="1"/>
          <p:nvPr>
            <p:ph idx="1" type="body"/>
          </p:nvPr>
        </p:nvSpPr>
        <p:spPr>
          <a:xfrm>
            <a:off x="92200" y="808150"/>
            <a:ext cx="89595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agent has committed to the action but has not done it yet</a:t>
            </a:r>
            <a:endParaRPr/>
          </a:p>
        </p:txBody>
      </p:sp>
      <p:sp>
        <p:nvSpPr>
          <p:cNvPr id="441" name="Google Shape;441;p23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23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pSp>
        <p:nvGrpSpPr>
          <p:cNvPr id="443" name="Google Shape;443;p23"/>
          <p:cNvGrpSpPr/>
          <p:nvPr/>
        </p:nvGrpSpPr>
        <p:grpSpPr>
          <a:xfrm>
            <a:off x="451025" y="1315726"/>
            <a:ext cx="2646750" cy="3685950"/>
            <a:chOff x="451025" y="1315726"/>
            <a:chExt cx="2646750" cy="3685950"/>
          </a:xfrm>
        </p:grpSpPr>
        <p:sp>
          <p:nvSpPr>
            <p:cNvPr id="444" name="Google Shape;444;p23"/>
            <p:cNvSpPr/>
            <p:nvPr/>
          </p:nvSpPr>
          <p:spPr>
            <a:xfrm>
              <a:off x="805933" y="1315726"/>
              <a:ext cx="555900" cy="480600"/>
            </a:xfrm>
            <a:prstGeom prst="triangle">
              <a:avLst>
                <a:gd fmla="val 50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5" name="Google Shape;445;p23"/>
            <p:cNvCxnSpPr>
              <a:stCxn id="446" idx="0"/>
              <a:endCxn id="444" idx="3"/>
            </p:cNvCxnSpPr>
            <p:nvPr/>
          </p:nvCxnSpPr>
          <p:spPr>
            <a:xfrm rot="10800000">
              <a:off x="1083825" y="1796250"/>
              <a:ext cx="113700" cy="808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23"/>
            <p:cNvCxnSpPr>
              <a:stCxn id="446" idx="4"/>
              <a:endCxn id="448" idx="0"/>
            </p:cNvCxnSpPr>
            <p:nvPr/>
          </p:nvCxnSpPr>
          <p:spPr>
            <a:xfrm flipH="1">
              <a:off x="1083825" y="3083250"/>
              <a:ext cx="113700" cy="808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6" name="Google Shape;446;p23"/>
            <p:cNvSpPr/>
            <p:nvPr/>
          </p:nvSpPr>
          <p:spPr>
            <a:xfrm>
              <a:off x="958125" y="2604450"/>
              <a:ext cx="478800" cy="478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805933" y="3891376"/>
              <a:ext cx="555900" cy="480600"/>
            </a:xfrm>
            <a:prstGeom prst="triangle">
              <a:avLst>
                <a:gd fmla="val 50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9" name="Google Shape;449;p23"/>
            <p:cNvCxnSpPr>
              <a:endCxn id="444" idx="3"/>
            </p:cNvCxnSpPr>
            <p:nvPr/>
          </p:nvCxnSpPr>
          <p:spPr>
            <a:xfrm rot="10800000">
              <a:off x="1083883" y="1796326"/>
              <a:ext cx="678900" cy="59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23"/>
            <p:cNvCxnSpPr>
              <a:endCxn id="444" idx="3"/>
            </p:cNvCxnSpPr>
            <p:nvPr/>
          </p:nvCxnSpPr>
          <p:spPr>
            <a:xfrm flipH="1" rot="10800000">
              <a:off x="730183" y="1796326"/>
              <a:ext cx="353700" cy="680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23"/>
            <p:cNvCxnSpPr>
              <a:endCxn id="446" idx="4"/>
            </p:cNvCxnSpPr>
            <p:nvPr/>
          </p:nvCxnSpPr>
          <p:spPr>
            <a:xfrm rot="10800000">
              <a:off x="1197525" y="3083250"/>
              <a:ext cx="545100" cy="487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23"/>
            <p:cNvCxnSpPr>
              <a:endCxn id="446" idx="4"/>
            </p:cNvCxnSpPr>
            <p:nvPr/>
          </p:nvCxnSpPr>
          <p:spPr>
            <a:xfrm flipH="1" rot="10800000">
              <a:off x="574725" y="3083250"/>
              <a:ext cx="622800" cy="528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23"/>
            <p:cNvCxnSpPr>
              <a:stCxn id="448" idx="3"/>
            </p:cNvCxnSpPr>
            <p:nvPr/>
          </p:nvCxnSpPr>
          <p:spPr>
            <a:xfrm flipH="1">
              <a:off x="892183" y="4371976"/>
              <a:ext cx="191700" cy="62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23"/>
            <p:cNvCxnSpPr>
              <a:stCxn id="448" idx="3"/>
            </p:cNvCxnSpPr>
            <p:nvPr/>
          </p:nvCxnSpPr>
          <p:spPr>
            <a:xfrm>
              <a:off x="1083883" y="4371976"/>
              <a:ext cx="172800" cy="623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23"/>
            <p:cNvCxnSpPr>
              <a:stCxn id="448" idx="3"/>
            </p:cNvCxnSpPr>
            <p:nvPr/>
          </p:nvCxnSpPr>
          <p:spPr>
            <a:xfrm flipH="1">
              <a:off x="608683" y="4371976"/>
              <a:ext cx="475200" cy="49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6" name="Google Shape;456;p23"/>
            <p:cNvSpPr txBox="1"/>
            <p:nvPr/>
          </p:nvSpPr>
          <p:spPr>
            <a:xfrm>
              <a:off x="451025" y="1426125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7" name="Google Shape;457;p23"/>
            <p:cNvSpPr txBox="1"/>
            <p:nvPr/>
          </p:nvSpPr>
          <p:spPr>
            <a:xfrm>
              <a:off x="451025" y="2728350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s,a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8" name="Google Shape;458;p23"/>
            <p:cNvSpPr txBox="1"/>
            <p:nvPr/>
          </p:nvSpPr>
          <p:spPr>
            <a:xfrm>
              <a:off x="926075" y="2015288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9" name="Google Shape;459;p23"/>
            <p:cNvSpPr txBox="1"/>
            <p:nvPr/>
          </p:nvSpPr>
          <p:spPr>
            <a:xfrm>
              <a:off x="1083825" y="3549000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s,a,s’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0" name="Google Shape;460;p23"/>
            <p:cNvSpPr txBox="1"/>
            <p:nvPr/>
          </p:nvSpPr>
          <p:spPr>
            <a:xfrm>
              <a:off x="451025" y="4030563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s’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1762775" y="2571750"/>
              <a:ext cx="1335000" cy="284400"/>
            </a:xfrm>
            <a:prstGeom prst="wedgeRoundRectCallout">
              <a:avLst>
                <a:gd fmla="val -82863" name="adj1"/>
                <a:gd fmla="val 56804" name="adj2"/>
                <a:gd fmla="val 0" name="adj3"/>
              </a:avLst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s,a is a q state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462" name="Google Shape;4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015" y="1584800"/>
            <a:ext cx="3869213" cy="2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3"/>
          <p:cNvSpPr txBox="1"/>
          <p:nvPr/>
        </p:nvSpPr>
        <p:spPr>
          <a:xfrm>
            <a:off x="3812325" y="4324237"/>
            <a:ext cx="3624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Notation</a:t>
            </a:r>
            <a:endParaRPr/>
          </a:p>
        </p:txBody>
      </p:sp>
      <p:sp>
        <p:nvSpPr>
          <p:cNvPr id="469" name="Google Shape;469;p24"/>
          <p:cNvSpPr txBox="1"/>
          <p:nvPr>
            <p:ph idx="1" type="body"/>
          </p:nvPr>
        </p:nvSpPr>
        <p:spPr>
          <a:xfrm>
            <a:off x="92200" y="808150"/>
            <a:ext cx="46893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Consider a grid world MDP as shown above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available actions in each state are to move to the neighboring grid squares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East and west actions are successful 80% of the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not successful, the agent stays in place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state a, there is also an exit action available, which results in going to the terminal state and collecting a reward of 10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Similarly, in state e, the reward for the exit action is 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Exit actions are successful 100% of the time</a:t>
            </a:r>
            <a:endParaRPr sz="1800"/>
          </a:p>
        </p:txBody>
      </p:sp>
      <p:sp>
        <p:nvSpPr>
          <p:cNvPr id="470" name="Google Shape;470;p24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24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sp>
        <p:nvSpPr>
          <p:cNvPr id="472" name="Google Shape;472;p24"/>
          <p:cNvSpPr txBox="1"/>
          <p:nvPr/>
        </p:nvSpPr>
        <p:spPr>
          <a:xfrm>
            <a:off x="4830275" y="953700"/>
            <a:ext cx="4237500" cy="414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83538" marR="4063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Find the following quantities</a:t>
            </a:r>
            <a:endParaRPr>
              <a:solidFill>
                <a:schemeClr val="dk1"/>
              </a:solidFill>
            </a:endParaRPr>
          </a:p>
          <a:p>
            <a:pPr indent="-314676" lvl="1" marL="987776" marR="406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T(c,East,d)</a:t>
            </a:r>
            <a:endParaRPr>
              <a:solidFill>
                <a:schemeClr val="dk1"/>
              </a:solidFill>
            </a:endParaRPr>
          </a:p>
          <a:p>
            <a:pPr indent="-314676" lvl="1" marL="987776" marR="406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T(c,East,e)</a:t>
            </a:r>
            <a:endParaRPr>
              <a:solidFill>
                <a:schemeClr val="dk1"/>
              </a:solidFill>
            </a:endParaRPr>
          </a:p>
          <a:p>
            <a:pPr indent="-314676" lvl="1" marL="987776" marR="406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T(c,East,c)</a:t>
            </a:r>
            <a:endParaRPr>
              <a:solidFill>
                <a:schemeClr val="dk1"/>
              </a:solidFill>
            </a:endParaRPr>
          </a:p>
          <a:p>
            <a:pPr indent="-314676" lvl="1" marL="987776" marR="406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T(c,East,b)</a:t>
            </a:r>
            <a:endParaRPr>
              <a:solidFill>
                <a:schemeClr val="dk1"/>
              </a:solidFill>
            </a:endParaRPr>
          </a:p>
          <a:p>
            <a:pPr indent="-314676" lvl="1" marL="987776" marR="406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T(c,East,a)</a:t>
            </a:r>
            <a:endParaRPr>
              <a:solidFill>
                <a:schemeClr val="dk1"/>
              </a:solidFill>
            </a:endParaRPr>
          </a:p>
          <a:p>
            <a:pPr indent="-314676" lvl="1" marL="987776" marR="406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T(c,East,terminal state)</a:t>
            </a:r>
            <a:endParaRPr>
              <a:solidFill>
                <a:schemeClr val="dk1"/>
              </a:solidFill>
            </a:endParaRPr>
          </a:p>
          <a:p>
            <a:pPr indent="-314676" lvl="1" marL="987776" marR="406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T(a,Exit,terminal state)</a:t>
            </a:r>
            <a:endParaRPr>
              <a:solidFill>
                <a:schemeClr val="dk1"/>
              </a:solidFill>
            </a:endParaRPr>
          </a:p>
          <a:p>
            <a:pPr indent="-314676" lvl="1" marL="987776" marR="406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T(a,East,b)</a:t>
            </a:r>
            <a:endParaRPr>
              <a:solidFill>
                <a:schemeClr val="dk1"/>
              </a:solidFill>
            </a:endParaRPr>
          </a:p>
          <a:p>
            <a:pPr indent="-314676" lvl="1" marL="987776" marR="406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T(a,East,a)</a:t>
            </a:r>
            <a:endParaRPr>
              <a:solidFill>
                <a:schemeClr val="dk1"/>
              </a:solidFill>
            </a:endParaRPr>
          </a:p>
          <a:p>
            <a:pPr indent="-314676" lvl="1" marL="987776" marR="406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R(a,East,a)</a:t>
            </a:r>
            <a:endParaRPr>
              <a:solidFill>
                <a:schemeClr val="dk1"/>
              </a:solidFill>
            </a:endParaRPr>
          </a:p>
          <a:p>
            <a:pPr indent="-314676" lvl="1" marL="987776" marR="406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R(a,Exit,terminal state)</a:t>
            </a:r>
            <a:endParaRPr>
              <a:solidFill>
                <a:schemeClr val="dk1"/>
              </a:solidFill>
            </a:endParaRPr>
          </a:p>
          <a:p>
            <a:pPr indent="-314676" lvl="1" marL="987776" marR="406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R(c,East,d)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Image" id="473" name="Google Shape;4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919" y="103402"/>
            <a:ext cx="2288130" cy="7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of State Sequences</a:t>
            </a:r>
            <a:endParaRPr/>
          </a:p>
        </p:txBody>
      </p:sp>
      <p:sp>
        <p:nvSpPr>
          <p:cNvPr id="479" name="Google Shape;479;p25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25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481" name="Google Shape;4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258" y="1293083"/>
            <a:ext cx="5115626" cy="32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5"/>
          <p:cNvSpPr txBox="1"/>
          <p:nvPr/>
        </p:nvSpPr>
        <p:spPr>
          <a:xfrm>
            <a:off x="1435700" y="2571755"/>
            <a:ext cx="648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of State Sequences</a:t>
            </a:r>
            <a:endParaRPr/>
          </a:p>
        </p:txBody>
      </p:sp>
      <p:sp>
        <p:nvSpPr>
          <p:cNvPr id="488" name="Google Shape;488;p26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to calculate the utility of state sequences?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What preferences should an agent have over reward sequences?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or less?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[1, 2, 2] or [2, 3, 4]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Now or later?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[0, 0, 1] or [1, 0, 0]</a:t>
            </a:r>
            <a:endParaRPr/>
          </a:p>
        </p:txBody>
      </p:sp>
      <p:sp>
        <p:nvSpPr>
          <p:cNvPr id="489" name="Google Shape;489;p26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26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491" name="Google Shape;4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444" y="2020669"/>
            <a:ext cx="4174376" cy="26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6"/>
          <p:cNvSpPr txBox="1"/>
          <p:nvPr/>
        </p:nvSpPr>
        <p:spPr>
          <a:xfrm>
            <a:off x="5665738" y="2968975"/>
            <a:ext cx="1749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Discounting</a:t>
            </a:r>
            <a:endParaRPr/>
          </a:p>
        </p:txBody>
      </p:sp>
      <p:sp>
        <p:nvSpPr>
          <p:cNvPr id="498" name="Google Shape;498;p27"/>
          <p:cNvSpPr txBox="1"/>
          <p:nvPr>
            <p:ph idx="1" type="body"/>
          </p:nvPr>
        </p:nvSpPr>
        <p:spPr>
          <a:xfrm>
            <a:off x="92200" y="808150"/>
            <a:ext cx="8959500" cy="17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It’s reasonable to maximize the sum of rewards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It’s also reasonable to prefer rewards now to rewards later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solution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Values of rewards decay exponentially</a:t>
            </a:r>
            <a:endParaRPr/>
          </a:p>
        </p:txBody>
      </p:sp>
      <p:sp>
        <p:nvSpPr>
          <p:cNvPr id="499" name="Google Shape;499;p27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27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pSp>
        <p:nvGrpSpPr>
          <p:cNvPr id="501" name="Google Shape;501;p27"/>
          <p:cNvGrpSpPr/>
          <p:nvPr/>
        </p:nvGrpSpPr>
        <p:grpSpPr>
          <a:xfrm>
            <a:off x="926625" y="2307771"/>
            <a:ext cx="1903925" cy="2467954"/>
            <a:chOff x="926625" y="2307771"/>
            <a:chExt cx="1903925" cy="2467954"/>
          </a:xfrm>
        </p:grpSpPr>
        <p:pic>
          <p:nvPicPr>
            <p:cNvPr id="502" name="Google Shape;50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6625" y="2307771"/>
              <a:ext cx="1903925" cy="164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3" name="Google Shape;503;p27"/>
            <p:cNvSpPr txBox="1"/>
            <p:nvPr/>
          </p:nvSpPr>
          <p:spPr>
            <a:xfrm>
              <a:off x="1156600" y="4257325"/>
              <a:ext cx="11838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Worth Now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504" name="Google Shape;504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66125" y="3850698"/>
              <a:ext cx="145275" cy="290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" name="Google Shape;505;p27"/>
          <p:cNvGrpSpPr/>
          <p:nvPr/>
        </p:nvGrpSpPr>
        <p:grpSpPr>
          <a:xfrm>
            <a:off x="3631838" y="2286701"/>
            <a:ext cx="2154050" cy="2442749"/>
            <a:chOff x="3631838" y="2362901"/>
            <a:chExt cx="2154050" cy="2442749"/>
          </a:xfrm>
        </p:grpSpPr>
        <p:pic>
          <p:nvPicPr>
            <p:cNvPr id="506" name="Google Shape;506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31838" y="2362901"/>
              <a:ext cx="2154050" cy="151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Google Shape;507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31494" y="3908476"/>
              <a:ext cx="228300" cy="290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7"/>
            <p:cNvSpPr txBox="1"/>
            <p:nvPr/>
          </p:nvSpPr>
          <p:spPr>
            <a:xfrm>
              <a:off x="4016825" y="4287250"/>
              <a:ext cx="13308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Worth one step from now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09" name="Google Shape;509;p27"/>
          <p:cNvGrpSpPr/>
          <p:nvPr/>
        </p:nvGrpSpPr>
        <p:grpSpPr>
          <a:xfrm>
            <a:off x="6789075" y="2515734"/>
            <a:ext cx="1903925" cy="2167441"/>
            <a:chOff x="6789075" y="2668134"/>
            <a:chExt cx="1903925" cy="2167441"/>
          </a:xfrm>
        </p:grpSpPr>
        <p:pic>
          <p:nvPicPr>
            <p:cNvPr id="510" name="Google Shape;510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89075" y="2668134"/>
              <a:ext cx="1903925" cy="12051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2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625775" y="3784284"/>
              <a:ext cx="386150" cy="4623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p27"/>
            <p:cNvSpPr txBox="1"/>
            <p:nvPr/>
          </p:nvSpPr>
          <p:spPr>
            <a:xfrm>
              <a:off x="7037600" y="4317175"/>
              <a:ext cx="13308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Worth two step from now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13" name="Google Shape;513;p27"/>
          <p:cNvSpPr txBox="1"/>
          <p:nvPr/>
        </p:nvSpPr>
        <p:spPr>
          <a:xfrm>
            <a:off x="1435700" y="2453280"/>
            <a:ext cx="648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4" name="Google Shape;514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16771" y="4775723"/>
            <a:ext cx="910352" cy="3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8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</a:t>
            </a:r>
            <a:r>
              <a:rPr lang="en"/>
              <a:t>[1,2,3] vs. [3,2,1]</a:t>
            </a:r>
            <a:endParaRPr/>
          </a:p>
        </p:txBody>
      </p:sp>
      <p:sp>
        <p:nvSpPr>
          <p:cNvPr id="520" name="Google Shape;520;p28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Consider the sequences [1,2,3] and [3,2,1]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 γ = 0.5, which sequence has a higher utility?</a:t>
            </a:r>
            <a:endParaRPr/>
          </a:p>
        </p:txBody>
      </p:sp>
      <p:sp>
        <p:nvSpPr>
          <p:cNvPr id="521" name="Google Shape;521;p28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28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9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Optimal Action 1</a:t>
            </a:r>
            <a:endParaRPr/>
          </a:p>
        </p:txBody>
      </p:sp>
      <p:sp>
        <p:nvSpPr>
          <p:cNvPr id="528" name="Google Shape;528;p29"/>
          <p:cNvSpPr txBox="1"/>
          <p:nvPr>
            <p:ph idx="1" type="body"/>
          </p:nvPr>
        </p:nvSpPr>
        <p:spPr>
          <a:xfrm>
            <a:off x="92200" y="808150"/>
            <a:ext cx="8959500" cy="27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Consider the same grid world MDP as in one of the previous quiz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 actions always be successful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 the discount factor be </a:t>
            </a:r>
            <a:r>
              <a:rPr lang="en">
                <a:solidFill>
                  <a:schemeClr val="dk1"/>
                </a:solidFill>
              </a:rPr>
              <a:t>γ</a:t>
            </a:r>
            <a:r>
              <a:rPr lang="en"/>
              <a:t> = 0.1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Q1: What is the optimal action in the state d 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Now let the discount factor be </a:t>
            </a:r>
            <a:r>
              <a:rPr lang="en">
                <a:solidFill>
                  <a:schemeClr val="dk1"/>
                </a:solidFill>
              </a:rPr>
              <a:t>γ</a:t>
            </a:r>
            <a:r>
              <a:rPr lang="en"/>
              <a:t> = 0.9999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Q2: What is the optimal action in the state d ?</a:t>
            </a:r>
            <a:endParaRPr/>
          </a:p>
        </p:txBody>
      </p:sp>
      <p:sp>
        <p:nvSpPr>
          <p:cNvPr id="529" name="Google Shape;529;p29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29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descr="Image" id="531" name="Google Shape;5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526" y="3691920"/>
            <a:ext cx="1819899" cy="5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</a:t>
            </a:r>
            <a:r>
              <a:rPr lang="en"/>
              <a:t>Optimal Action 2</a:t>
            </a:r>
            <a:endParaRPr/>
          </a:p>
        </p:txBody>
      </p:sp>
      <p:sp>
        <p:nvSpPr>
          <p:cNvPr id="537" name="Google Shape;537;p30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Consider the following 101 x 3 world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the start state, the agent has a choice of two deterministic actions up or down but in the other states the agent has one deterministic action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Assuming a discounted reward function, for what values of </a:t>
            </a:r>
            <a:r>
              <a:rPr lang="en">
                <a:solidFill>
                  <a:schemeClr val="dk1"/>
                </a:solidFill>
              </a:rPr>
              <a:t>γ</a:t>
            </a:r>
            <a:r>
              <a:rPr lang="en" sz="2000"/>
              <a:t> will the agent choose up 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Compute the utility of each action as a function of </a:t>
            </a:r>
            <a:r>
              <a:rPr lang="en">
                <a:solidFill>
                  <a:schemeClr val="dk1"/>
                </a:solidFill>
              </a:rPr>
              <a:t>γ</a:t>
            </a:r>
            <a:r>
              <a:rPr lang="en" sz="2000"/>
              <a:t> </a:t>
            </a:r>
            <a:endParaRPr sz="2000"/>
          </a:p>
        </p:txBody>
      </p:sp>
      <p:sp>
        <p:nvSpPr>
          <p:cNvPr id="538" name="Google Shape;538;p30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30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540" name="Google Shape;5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88" y="1442199"/>
            <a:ext cx="5465973" cy="17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 Preferences</a:t>
            </a:r>
            <a:endParaRPr/>
          </a:p>
        </p:txBody>
      </p:sp>
      <p:sp>
        <p:nvSpPr>
          <p:cNvPr id="546" name="Google Shape;546;p31"/>
          <p:cNvSpPr txBox="1"/>
          <p:nvPr>
            <p:ph idx="1" type="body"/>
          </p:nvPr>
        </p:nvSpPr>
        <p:spPr>
          <a:xfrm>
            <a:off x="92196" y="808150"/>
            <a:ext cx="60717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assume an agent’s preferences between state sequences are stationary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two state sequences begin with the same state r, then the two sequences should be preference-ordered the same way as the sequences without r</a:t>
            </a:r>
            <a:endParaRPr/>
          </a:p>
        </p:txBody>
      </p:sp>
      <p:sp>
        <p:nvSpPr>
          <p:cNvPr id="547" name="Google Shape;547;p31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31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549" name="Google Shape;5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900" y="838218"/>
            <a:ext cx="2668350" cy="22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0358" y="3448903"/>
            <a:ext cx="4949843" cy="43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31"/>
          <p:cNvGrpSpPr/>
          <p:nvPr/>
        </p:nvGrpSpPr>
        <p:grpSpPr>
          <a:xfrm>
            <a:off x="2532838" y="3966697"/>
            <a:ext cx="4239025" cy="882878"/>
            <a:chOff x="2532838" y="3966697"/>
            <a:chExt cx="4239025" cy="882878"/>
          </a:xfrm>
        </p:grpSpPr>
        <p:pic>
          <p:nvPicPr>
            <p:cNvPr id="552" name="Google Shape;55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8762" y="3966697"/>
              <a:ext cx="193025" cy="36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32838" y="4415300"/>
              <a:ext cx="4239025" cy="434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4" name="Google Shape;554;p31"/>
          <p:cNvSpPr txBox="1"/>
          <p:nvPr/>
        </p:nvSpPr>
        <p:spPr>
          <a:xfrm>
            <a:off x="7263941" y="2864923"/>
            <a:ext cx="1547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2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 Preferences</a:t>
            </a:r>
            <a:endParaRPr/>
          </a:p>
        </p:txBody>
      </p:sp>
      <p:sp>
        <p:nvSpPr>
          <p:cNvPr id="560" name="Google Shape;560;p32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Stationarity has strong consequences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turns out that there are just two coherent ways to assign utilities to sequences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Additive rewards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Discounted rewards </a:t>
            </a:r>
            <a:endParaRPr/>
          </a:p>
        </p:txBody>
      </p:sp>
      <p:sp>
        <p:nvSpPr>
          <p:cNvPr id="561" name="Google Shape;561;p32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32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563" name="Google Shape;5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525" y="2414883"/>
            <a:ext cx="5570401" cy="2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525" y="3134100"/>
            <a:ext cx="5871477" cy="2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Non-Deterministic Search</a:t>
            </a:r>
            <a:endParaRPr/>
          </a:p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613" y="1154250"/>
            <a:ext cx="4168775" cy="361124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2588500" y="4662675"/>
            <a:ext cx="4019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3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Stationary Preference</a:t>
            </a:r>
            <a:endParaRPr/>
          </a:p>
        </p:txBody>
      </p:sp>
      <p:sp>
        <p:nvSpPr>
          <p:cNvPr id="570" name="Google Shape;570;p33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Suppose that we define the utility of a state sequence to be the maximum reward obtained in any state in the sequence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this utility function result in stationary preference between state sequences?</a:t>
            </a:r>
            <a:endParaRPr/>
          </a:p>
        </p:txBody>
      </p:sp>
      <p:sp>
        <p:nvSpPr>
          <p:cNvPr id="571" name="Google Shape;571;p33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33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4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Infinity Utilities?</a:t>
            </a:r>
            <a:endParaRPr/>
          </a:p>
        </p:txBody>
      </p:sp>
      <p:sp>
        <p:nvSpPr>
          <p:cNvPr id="578" name="Google Shape;578;p34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if the environment does not contain a </a:t>
            </a:r>
            <a:br>
              <a:rPr lang="en"/>
            </a:br>
            <a:r>
              <a:rPr lang="en"/>
              <a:t>terminal state or if the agent never reaches one?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Utilities with additive undiscounted rewards will be infinite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E.g., Race game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The smart race car will never overheat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With discounted rewards, the utility of an infinite sequence is finite</a:t>
            </a:r>
            <a:endParaRPr/>
          </a:p>
        </p:txBody>
      </p:sp>
      <p:sp>
        <p:nvSpPr>
          <p:cNvPr id="579" name="Google Shape;579;p34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34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581" name="Google Shape;5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741" y="257550"/>
            <a:ext cx="2259775" cy="10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4"/>
          <p:cNvPicPr preferRelativeResize="0"/>
          <p:nvPr/>
        </p:nvPicPr>
        <p:blipFill rotWithShape="1">
          <a:blip r:embed="rId4">
            <a:alphaModFix/>
          </a:blip>
          <a:srcRect b="0" l="0" r="49018" t="0"/>
          <a:stretch/>
        </p:blipFill>
        <p:spPr>
          <a:xfrm>
            <a:off x="663300" y="3645725"/>
            <a:ext cx="3985373" cy="7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4"/>
          <p:cNvPicPr preferRelativeResize="0"/>
          <p:nvPr/>
        </p:nvPicPr>
        <p:blipFill rotWithShape="1">
          <a:blip r:embed="rId4">
            <a:alphaModFix/>
          </a:blip>
          <a:srcRect b="0" l="51090" r="0" t="0"/>
          <a:stretch/>
        </p:blipFill>
        <p:spPr>
          <a:xfrm>
            <a:off x="4648674" y="3645725"/>
            <a:ext cx="3823448" cy="7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4"/>
          <p:cNvSpPr txBox="1"/>
          <p:nvPr/>
        </p:nvSpPr>
        <p:spPr>
          <a:xfrm>
            <a:off x="6872688" y="194824"/>
            <a:ext cx="2097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5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Quantities</a:t>
            </a:r>
            <a:endParaRPr/>
          </a:p>
        </p:txBody>
      </p:sp>
      <p:sp>
        <p:nvSpPr>
          <p:cNvPr id="590" name="Google Shape;590;p35"/>
          <p:cNvSpPr txBox="1"/>
          <p:nvPr>
            <p:ph idx="1" type="body"/>
          </p:nvPr>
        </p:nvSpPr>
        <p:spPr>
          <a:xfrm>
            <a:off x="92200" y="808150"/>
            <a:ext cx="65934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</a:t>
            </a:r>
            <a:r>
              <a:rPr baseline="30000" lang="en"/>
              <a:t>*</a:t>
            </a:r>
            <a:r>
              <a:rPr lang="en"/>
              <a:t>(s) is the value (utility) of a state 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Expected utility starting in s and acting optimally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</a:t>
            </a:r>
            <a:r>
              <a:rPr baseline="30000" lang="en"/>
              <a:t>*</a:t>
            </a:r>
            <a:r>
              <a:rPr lang="en"/>
              <a:t>(s,a) is the value (utility) of a q-state (s,a)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Expected utility for having taken action a from state s and thereafter acting optimally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π</a:t>
            </a:r>
            <a:r>
              <a:rPr baseline="30000" lang="en"/>
              <a:t>*</a:t>
            </a:r>
            <a:r>
              <a:rPr lang="en"/>
              <a:t>(s) is the optimal policy for state 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I.e., optimal action from state s</a:t>
            </a:r>
            <a:endParaRPr/>
          </a:p>
        </p:txBody>
      </p:sp>
      <p:sp>
        <p:nvSpPr>
          <p:cNvPr id="591" name="Google Shape;591;p35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35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pSp>
        <p:nvGrpSpPr>
          <p:cNvPr id="593" name="Google Shape;593;p35"/>
          <p:cNvGrpSpPr/>
          <p:nvPr/>
        </p:nvGrpSpPr>
        <p:grpSpPr>
          <a:xfrm>
            <a:off x="7246900" y="917451"/>
            <a:ext cx="1311758" cy="3685950"/>
            <a:chOff x="451025" y="1315726"/>
            <a:chExt cx="1311758" cy="3685950"/>
          </a:xfrm>
        </p:grpSpPr>
        <p:sp>
          <p:nvSpPr>
            <p:cNvPr id="594" name="Google Shape;594;p35"/>
            <p:cNvSpPr/>
            <p:nvPr/>
          </p:nvSpPr>
          <p:spPr>
            <a:xfrm>
              <a:off x="805933" y="1315726"/>
              <a:ext cx="555900" cy="480600"/>
            </a:xfrm>
            <a:prstGeom prst="triangle">
              <a:avLst>
                <a:gd fmla="val 50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5" name="Google Shape;595;p35"/>
            <p:cNvCxnSpPr>
              <a:stCxn id="596" idx="0"/>
              <a:endCxn id="594" idx="3"/>
            </p:cNvCxnSpPr>
            <p:nvPr/>
          </p:nvCxnSpPr>
          <p:spPr>
            <a:xfrm rot="10800000">
              <a:off x="1083825" y="1796250"/>
              <a:ext cx="113700" cy="808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35"/>
            <p:cNvCxnSpPr>
              <a:stCxn id="596" idx="4"/>
              <a:endCxn id="598" idx="0"/>
            </p:cNvCxnSpPr>
            <p:nvPr/>
          </p:nvCxnSpPr>
          <p:spPr>
            <a:xfrm flipH="1">
              <a:off x="1083825" y="3083250"/>
              <a:ext cx="113700" cy="808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6" name="Google Shape;596;p35"/>
            <p:cNvSpPr/>
            <p:nvPr/>
          </p:nvSpPr>
          <p:spPr>
            <a:xfrm>
              <a:off x="958125" y="2604450"/>
              <a:ext cx="478800" cy="478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805933" y="3891376"/>
              <a:ext cx="555900" cy="480600"/>
            </a:xfrm>
            <a:prstGeom prst="triangle">
              <a:avLst>
                <a:gd fmla="val 50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9" name="Google Shape;599;p35"/>
            <p:cNvCxnSpPr>
              <a:endCxn id="594" idx="3"/>
            </p:cNvCxnSpPr>
            <p:nvPr/>
          </p:nvCxnSpPr>
          <p:spPr>
            <a:xfrm rot="10800000">
              <a:off x="1083883" y="1796326"/>
              <a:ext cx="678900" cy="59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35"/>
            <p:cNvCxnSpPr>
              <a:endCxn id="594" idx="3"/>
            </p:cNvCxnSpPr>
            <p:nvPr/>
          </p:nvCxnSpPr>
          <p:spPr>
            <a:xfrm flipH="1" rot="10800000">
              <a:off x="730183" y="1796326"/>
              <a:ext cx="353700" cy="680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35"/>
            <p:cNvCxnSpPr>
              <a:endCxn id="596" idx="4"/>
            </p:cNvCxnSpPr>
            <p:nvPr/>
          </p:nvCxnSpPr>
          <p:spPr>
            <a:xfrm rot="10800000">
              <a:off x="1197525" y="3083250"/>
              <a:ext cx="545100" cy="487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35"/>
            <p:cNvCxnSpPr>
              <a:endCxn id="596" idx="4"/>
            </p:cNvCxnSpPr>
            <p:nvPr/>
          </p:nvCxnSpPr>
          <p:spPr>
            <a:xfrm flipH="1" rot="10800000">
              <a:off x="574725" y="3083250"/>
              <a:ext cx="622800" cy="528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35"/>
            <p:cNvCxnSpPr>
              <a:stCxn id="598" idx="3"/>
            </p:cNvCxnSpPr>
            <p:nvPr/>
          </p:nvCxnSpPr>
          <p:spPr>
            <a:xfrm flipH="1">
              <a:off x="892183" y="4371976"/>
              <a:ext cx="191700" cy="62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35"/>
            <p:cNvCxnSpPr>
              <a:stCxn id="598" idx="3"/>
            </p:cNvCxnSpPr>
            <p:nvPr/>
          </p:nvCxnSpPr>
          <p:spPr>
            <a:xfrm>
              <a:off x="1083883" y="4371976"/>
              <a:ext cx="172800" cy="623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35"/>
            <p:cNvCxnSpPr>
              <a:stCxn id="598" idx="3"/>
            </p:cNvCxnSpPr>
            <p:nvPr/>
          </p:nvCxnSpPr>
          <p:spPr>
            <a:xfrm flipH="1">
              <a:off x="608683" y="4371976"/>
              <a:ext cx="475200" cy="49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6" name="Google Shape;606;p35"/>
            <p:cNvSpPr txBox="1"/>
            <p:nvPr/>
          </p:nvSpPr>
          <p:spPr>
            <a:xfrm>
              <a:off x="451025" y="1426125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7" name="Google Shape;607;p35"/>
            <p:cNvSpPr txBox="1"/>
            <p:nvPr/>
          </p:nvSpPr>
          <p:spPr>
            <a:xfrm>
              <a:off x="451025" y="2728350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s,a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8" name="Google Shape;608;p35"/>
            <p:cNvSpPr txBox="1"/>
            <p:nvPr/>
          </p:nvSpPr>
          <p:spPr>
            <a:xfrm>
              <a:off x="926075" y="2015288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9" name="Google Shape;609;p35"/>
            <p:cNvSpPr txBox="1"/>
            <p:nvPr/>
          </p:nvSpPr>
          <p:spPr>
            <a:xfrm>
              <a:off x="1083825" y="3549000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s,a,s’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0" name="Google Shape;610;p35"/>
            <p:cNvSpPr txBox="1"/>
            <p:nvPr/>
          </p:nvSpPr>
          <p:spPr>
            <a:xfrm>
              <a:off x="451025" y="4030563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s’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π* and V*</a:t>
            </a:r>
            <a:endParaRPr/>
          </a:p>
        </p:txBody>
      </p:sp>
      <p:sp>
        <p:nvSpPr>
          <p:cNvPr id="616" name="Google Shape;616;p36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7" name="Google Shape;617;p36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618" name="Google Shape;618;p36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9" name="Google Shape;619;p36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0" name="Google Shape;620;p36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21" name="Google Shape;621;p36"/>
          <p:cNvCxnSpPr/>
          <p:nvPr/>
        </p:nvCxnSpPr>
        <p:spPr>
          <a:xfrm>
            <a:off x="36001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22" name="Google Shape;622;p36"/>
          <p:cNvCxnSpPr/>
          <p:nvPr/>
        </p:nvCxnSpPr>
        <p:spPr>
          <a:xfrm>
            <a:off x="18978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23" name="Google Shape;623;p36"/>
          <p:cNvCxnSpPr/>
          <p:nvPr/>
        </p:nvCxnSpPr>
        <p:spPr>
          <a:xfrm>
            <a:off x="7041450" y="40672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24" name="Google Shape;624;p36"/>
          <p:cNvCxnSpPr/>
          <p:nvPr/>
        </p:nvCxnSpPr>
        <p:spPr>
          <a:xfrm>
            <a:off x="3600125" y="40247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25" name="Google Shape;625;p36"/>
          <p:cNvCxnSpPr/>
          <p:nvPr/>
        </p:nvCxnSpPr>
        <p:spPr>
          <a:xfrm flipH="1">
            <a:off x="2245075" y="249487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26" name="Google Shape;626;p36"/>
          <p:cNvCxnSpPr/>
          <p:nvPr/>
        </p:nvCxnSpPr>
        <p:spPr>
          <a:xfrm flipH="1">
            <a:off x="5649675" y="2494863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27" name="Google Shape;627;p36"/>
          <p:cNvCxnSpPr/>
          <p:nvPr/>
        </p:nvCxnSpPr>
        <p:spPr>
          <a:xfrm flipH="1">
            <a:off x="2245075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28" name="Google Shape;628;p36"/>
          <p:cNvCxnSpPr/>
          <p:nvPr/>
        </p:nvCxnSpPr>
        <p:spPr>
          <a:xfrm flipH="1">
            <a:off x="5668038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29" name="Google Shape;629;p36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0.49</a:t>
            </a:r>
            <a:endParaRPr/>
          </a:p>
        </p:txBody>
      </p:sp>
      <p:sp>
        <p:nvSpPr>
          <p:cNvPr id="630" name="Google Shape;630;p36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0.57</a:t>
            </a:r>
            <a:endParaRPr/>
          </a:p>
        </p:txBody>
      </p:sp>
      <p:sp>
        <p:nvSpPr>
          <p:cNvPr id="631" name="Google Shape;631;p36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0.64</a:t>
            </a:r>
            <a:endParaRPr/>
          </a:p>
        </p:txBody>
      </p:sp>
      <p:sp>
        <p:nvSpPr>
          <p:cNvPr id="632" name="Google Shape;632;p36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0.74</a:t>
            </a:r>
            <a:endParaRPr/>
          </a:p>
        </p:txBody>
      </p:sp>
      <p:sp>
        <p:nvSpPr>
          <p:cNvPr id="633" name="Google Shape;633;p36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0.85</a:t>
            </a:r>
            <a:endParaRPr/>
          </a:p>
        </p:txBody>
      </p:sp>
      <p:sp>
        <p:nvSpPr>
          <p:cNvPr id="634" name="Google Shape;634;p36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0.43</a:t>
            </a:r>
            <a:endParaRPr/>
          </a:p>
        </p:txBody>
      </p:sp>
      <p:sp>
        <p:nvSpPr>
          <p:cNvPr id="635" name="Google Shape;635;p36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0.48</a:t>
            </a:r>
            <a:endParaRPr/>
          </a:p>
        </p:txBody>
      </p:sp>
      <p:sp>
        <p:nvSpPr>
          <p:cNvPr id="636" name="Google Shape;636;p36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0.57</a:t>
            </a:r>
            <a:endParaRPr/>
          </a:p>
        </p:txBody>
      </p:sp>
      <p:sp>
        <p:nvSpPr>
          <p:cNvPr id="637" name="Google Shape;637;p36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0.28</a:t>
            </a:r>
            <a:endParaRPr/>
          </a:p>
        </p:txBody>
      </p:sp>
      <p:sp>
        <p:nvSpPr>
          <p:cNvPr id="638" name="Google Shape;638;p36"/>
          <p:cNvSpPr txBox="1"/>
          <p:nvPr/>
        </p:nvSpPr>
        <p:spPr>
          <a:xfrm>
            <a:off x="64756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639" name="Google Shape;639;p36"/>
          <p:cNvSpPr txBox="1"/>
          <p:nvPr/>
        </p:nvSpPr>
        <p:spPr>
          <a:xfrm>
            <a:off x="6475624" y="11796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exit</a:t>
            </a:r>
            <a:endParaRPr/>
          </a:p>
        </p:txBody>
      </p:sp>
      <p:sp>
        <p:nvSpPr>
          <p:cNvPr id="640" name="Google Shape;640;p36"/>
          <p:cNvSpPr txBox="1"/>
          <p:nvPr/>
        </p:nvSpPr>
        <p:spPr>
          <a:xfrm>
            <a:off x="6475624" y="30386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641" name="Google Shape;641;p36"/>
          <p:cNvSpPr txBox="1"/>
          <p:nvPr/>
        </p:nvSpPr>
        <p:spPr>
          <a:xfrm>
            <a:off x="6475624" y="25309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exit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7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Q*</a:t>
            </a:r>
            <a:endParaRPr/>
          </a:p>
        </p:txBody>
      </p:sp>
      <p:sp>
        <p:nvSpPr>
          <p:cNvPr id="647" name="Google Shape;647;p37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37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649" name="Google Shape;649;p37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0" name="Google Shape;650;p37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7"/>
          <p:cNvSpPr txBox="1"/>
          <p:nvPr/>
        </p:nvSpPr>
        <p:spPr>
          <a:xfrm>
            <a:off x="1967699" y="3665200"/>
            <a:ext cx="637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0.49</a:t>
            </a:r>
            <a:endParaRPr b="1"/>
          </a:p>
        </p:txBody>
      </p:sp>
      <p:sp>
        <p:nvSpPr>
          <p:cNvPr id="652" name="Google Shape;652;p37"/>
          <p:cNvSpPr txBox="1"/>
          <p:nvPr/>
        </p:nvSpPr>
        <p:spPr>
          <a:xfrm>
            <a:off x="1917277" y="2322000"/>
            <a:ext cx="6882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0.57</a:t>
            </a:r>
            <a:endParaRPr b="1"/>
          </a:p>
        </p:txBody>
      </p:sp>
      <p:sp>
        <p:nvSpPr>
          <p:cNvPr id="653" name="Google Shape;653;p37"/>
          <p:cNvSpPr txBox="1"/>
          <p:nvPr/>
        </p:nvSpPr>
        <p:spPr>
          <a:xfrm>
            <a:off x="2519549" y="1446300"/>
            <a:ext cx="581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0.64</a:t>
            </a:r>
            <a:endParaRPr b="1"/>
          </a:p>
        </p:txBody>
      </p:sp>
      <p:sp>
        <p:nvSpPr>
          <p:cNvPr id="654" name="Google Shape;654;p37"/>
          <p:cNvSpPr txBox="1"/>
          <p:nvPr/>
        </p:nvSpPr>
        <p:spPr>
          <a:xfrm>
            <a:off x="4185899" y="1451000"/>
            <a:ext cx="601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0.74</a:t>
            </a:r>
            <a:endParaRPr b="1"/>
          </a:p>
        </p:txBody>
      </p:sp>
      <p:sp>
        <p:nvSpPr>
          <p:cNvPr id="655" name="Google Shape;655;p37"/>
          <p:cNvSpPr txBox="1"/>
          <p:nvPr/>
        </p:nvSpPr>
        <p:spPr>
          <a:xfrm>
            <a:off x="5895124" y="1446300"/>
            <a:ext cx="581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0.85</a:t>
            </a:r>
            <a:endParaRPr b="1"/>
          </a:p>
        </p:txBody>
      </p:sp>
      <p:sp>
        <p:nvSpPr>
          <p:cNvPr id="656" name="Google Shape;656;p37"/>
          <p:cNvSpPr txBox="1"/>
          <p:nvPr/>
        </p:nvSpPr>
        <p:spPr>
          <a:xfrm>
            <a:off x="3108700" y="4118600"/>
            <a:ext cx="601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0.43</a:t>
            </a:r>
            <a:endParaRPr b="1"/>
          </a:p>
        </p:txBody>
      </p:sp>
      <p:sp>
        <p:nvSpPr>
          <p:cNvPr id="657" name="Google Shape;657;p37"/>
          <p:cNvSpPr txBox="1"/>
          <p:nvPr/>
        </p:nvSpPr>
        <p:spPr>
          <a:xfrm>
            <a:off x="5307701" y="3665200"/>
            <a:ext cx="637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0.48</a:t>
            </a:r>
            <a:endParaRPr b="1"/>
          </a:p>
        </p:txBody>
      </p:sp>
      <p:sp>
        <p:nvSpPr>
          <p:cNvPr id="658" name="Google Shape;658;p37"/>
          <p:cNvSpPr txBox="1"/>
          <p:nvPr/>
        </p:nvSpPr>
        <p:spPr>
          <a:xfrm>
            <a:off x="5289575" y="2322000"/>
            <a:ext cx="6882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0.57</a:t>
            </a:r>
            <a:endParaRPr b="1"/>
          </a:p>
        </p:txBody>
      </p:sp>
      <p:sp>
        <p:nvSpPr>
          <p:cNvPr id="659" name="Google Shape;659;p37"/>
          <p:cNvSpPr txBox="1"/>
          <p:nvPr/>
        </p:nvSpPr>
        <p:spPr>
          <a:xfrm>
            <a:off x="6485399" y="4118600"/>
            <a:ext cx="581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0.28</a:t>
            </a:r>
            <a:endParaRPr b="1"/>
          </a:p>
        </p:txBody>
      </p:sp>
      <p:cxnSp>
        <p:nvCxnSpPr>
          <p:cNvPr id="660" name="Google Shape;660;p37"/>
          <p:cNvCxnSpPr/>
          <p:nvPr/>
        </p:nvCxnSpPr>
        <p:spPr>
          <a:xfrm>
            <a:off x="1428750" y="985850"/>
            <a:ext cx="1672500" cy="13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37"/>
          <p:cNvCxnSpPr/>
          <p:nvPr/>
        </p:nvCxnSpPr>
        <p:spPr>
          <a:xfrm flipH="1">
            <a:off x="1432025" y="990600"/>
            <a:ext cx="1677900" cy="133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37"/>
          <p:cNvCxnSpPr/>
          <p:nvPr/>
        </p:nvCxnSpPr>
        <p:spPr>
          <a:xfrm>
            <a:off x="3105150" y="988200"/>
            <a:ext cx="1672500" cy="13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37"/>
          <p:cNvCxnSpPr/>
          <p:nvPr/>
        </p:nvCxnSpPr>
        <p:spPr>
          <a:xfrm flipH="1">
            <a:off x="3108425" y="992950"/>
            <a:ext cx="1677900" cy="133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37"/>
          <p:cNvCxnSpPr/>
          <p:nvPr/>
        </p:nvCxnSpPr>
        <p:spPr>
          <a:xfrm>
            <a:off x="4781550" y="990550"/>
            <a:ext cx="1672500" cy="13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37"/>
          <p:cNvCxnSpPr/>
          <p:nvPr/>
        </p:nvCxnSpPr>
        <p:spPr>
          <a:xfrm flipH="1">
            <a:off x="4784825" y="995300"/>
            <a:ext cx="1677900" cy="133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37"/>
          <p:cNvCxnSpPr/>
          <p:nvPr/>
        </p:nvCxnSpPr>
        <p:spPr>
          <a:xfrm>
            <a:off x="1430388" y="2326700"/>
            <a:ext cx="1672500" cy="13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37"/>
          <p:cNvCxnSpPr/>
          <p:nvPr/>
        </p:nvCxnSpPr>
        <p:spPr>
          <a:xfrm flipH="1">
            <a:off x="1433663" y="2331450"/>
            <a:ext cx="1677900" cy="133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37"/>
          <p:cNvCxnSpPr/>
          <p:nvPr/>
        </p:nvCxnSpPr>
        <p:spPr>
          <a:xfrm>
            <a:off x="1432038" y="3662850"/>
            <a:ext cx="1672500" cy="13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37"/>
          <p:cNvCxnSpPr/>
          <p:nvPr/>
        </p:nvCxnSpPr>
        <p:spPr>
          <a:xfrm flipH="1">
            <a:off x="1435313" y="3667600"/>
            <a:ext cx="1677900" cy="133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37"/>
          <p:cNvCxnSpPr/>
          <p:nvPr/>
        </p:nvCxnSpPr>
        <p:spPr>
          <a:xfrm>
            <a:off x="3114375" y="3665200"/>
            <a:ext cx="1672500" cy="13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7"/>
          <p:cNvCxnSpPr/>
          <p:nvPr/>
        </p:nvCxnSpPr>
        <p:spPr>
          <a:xfrm flipH="1">
            <a:off x="3117650" y="3669950"/>
            <a:ext cx="1677900" cy="133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7"/>
          <p:cNvCxnSpPr/>
          <p:nvPr/>
        </p:nvCxnSpPr>
        <p:spPr>
          <a:xfrm>
            <a:off x="4799975" y="2329050"/>
            <a:ext cx="1672500" cy="13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7"/>
          <p:cNvCxnSpPr/>
          <p:nvPr/>
        </p:nvCxnSpPr>
        <p:spPr>
          <a:xfrm flipH="1">
            <a:off x="4803250" y="2333800"/>
            <a:ext cx="1677900" cy="133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7"/>
          <p:cNvCxnSpPr/>
          <p:nvPr/>
        </p:nvCxnSpPr>
        <p:spPr>
          <a:xfrm>
            <a:off x="4798238" y="3667550"/>
            <a:ext cx="1672500" cy="13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37"/>
          <p:cNvCxnSpPr/>
          <p:nvPr/>
        </p:nvCxnSpPr>
        <p:spPr>
          <a:xfrm flipH="1">
            <a:off x="4801513" y="3672300"/>
            <a:ext cx="1677900" cy="133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37"/>
          <p:cNvCxnSpPr/>
          <p:nvPr/>
        </p:nvCxnSpPr>
        <p:spPr>
          <a:xfrm>
            <a:off x="6484414" y="3662850"/>
            <a:ext cx="1672500" cy="13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37"/>
          <p:cNvCxnSpPr/>
          <p:nvPr/>
        </p:nvCxnSpPr>
        <p:spPr>
          <a:xfrm flipH="1">
            <a:off x="6487689" y="3667600"/>
            <a:ext cx="1677900" cy="133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37"/>
          <p:cNvSpPr txBox="1"/>
          <p:nvPr/>
        </p:nvSpPr>
        <p:spPr>
          <a:xfrm>
            <a:off x="1917274" y="978800"/>
            <a:ext cx="6882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0.59</a:t>
            </a:r>
            <a:endParaRPr/>
          </a:p>
        </p:txBody>
      </p:sp>
      <p:sp>
        <p:nvSpPr>
          <p:cNvPr id="679" name="Google Shape;679;p37"/>
          <p:cNvSpPr txBox="1"/>
          <p:nvPr/>
        </p:nvSpPr>
        <p:spPr>
          <a:xfrm>
            <a:off x="1430399" y="1451000"/>
            <a:ext cx="581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0.57</a:t>
            </a:r>
            <a:endParaRPr/>
          </a:p>
        </p:txBody>
      </p:sp>
      <p:sp>
        <p:nvSpPr>
          <p:cNvPr id="680" name="Google Shape;680;p37"/>
          <p:cNvSpPr txBox="1"/>
          <p:nvPr/>
        </p:nvSpPr>
        <p:spPr>
          <a:xfrm>
            <a:off x="1967698" y="1913800"/>
            <a:ext cx="637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0.53</a:t>
            </a:r>
            <a:endParaRPr/>
          </a:p>
        </p:txBody>
      </p:sp>
      <p:sp>
        <p:nvSpPr>
          <p:cNvPr id="681" name="Google Shape;681;p37"/>
          <p:cNvSpPr txBox="1"/>
          <p:nvPr/>
        </p:nvSpPr>
        <p:spPr>
          <a:xfrm>
            <a:off x="3632997" y="1887875"/>
            <a:ext cx="601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0.67</a:t>
            </a:r>
            <a:endParaRPr/>
          </a:p>
        </p:txBody>
      </p:sp>
      <p:sp>
        <p:nvSpPr>
          <p:cNvPr id="682" name="Google Shape;682;p37"/>
          <p:cNvSpPr txBox="1"/>
          <p:nvPr/>
        </p:nvSpPr>
        <p:spPr>
          <a:xfrm>
            <a:off x="3612275" y="978800"/>
            <a:ext cx="637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0.67</a:t>
            </a:r>
            <a:endParaRPr/>
          </a:p>
        </p:txBody>
      </p:sp>
      <p:sp>
        <p:nvSpPr>
          <p:cNvPr id="683" name="Google Shape;683;p37"/>
          <p:cNvSpPr txBox="1"/>
          <p:nvPr/>
        </p:nvSpPr>
        <p:spPr>
          <a:xfrm>
            <a:off x="3101251" y="1451000"/>
            <a:ext cx="581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0.60</a:t>
            </a:r>
            <a:endParaRPr/>
          </a:p>
        </p:txBody>
      </p:sp>
      <p:sp>
        <p:nvSpPr>
          <p:cNvPr id="684" name="Google Shape;684;p37"/>
          <p:cNvSpPr txBox="1"/>
          <p:nvPr/>
        </p:nvSpPr>
        <p:spPr>
          <a:xfrm>
            <a:off x="4793499" y="1451000"/>
            <a:ext cx="581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0.66</a:t>
            </a:r>
            <a:endParaRPr/>
          </a:p>
        </p:txBody>
      </p:sp>
      <p:sp>
        <p:nvSpPr>
          <p:cNvPr id="685" name="Google Shape;685;p37"/>
          <p:cNvSpPr txBox="1"/>
          <p:nvPr/>
        </p:nvSpPr>
        <p:spPr>
          <a:xfrm>
            <a:off x="5307702" y="1892400"/>
            <a:ext cx="637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0.57</a:t>
            </a:r>
            <a:endParaRPr/>
          </a:p>
        </p:txBody>
      </p:sp>
      <p:sp>
        <p:nvSpPr>
          <p:cNvPr id="686" name="Google Shape;686;p37"/>
          <p:cNvSpPr txBox="1"/>
          <p:nvPr/>
        </p:nvSpPr>
        <p:spPr>
          <a:xfrm>
            <a:off x="5289277" y="978800"/>
            <a:ext cx="637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0.77</a:t>
            </a:r>
            <a:endParaRPr/>
          </a:p>
        </p:txBody>
      </p:sp>
      <p:sp>
        <p:nvSpPr>
          <p:cNvPr id="687" name="Google Shape;687;p37"/>
          <p:cNvSpPr txBox="1"/>
          <p:nvPr/>
        </p:nvSpPr>
        <p:spPr>
          <a:xfrm>
            <a:off x="2519552" y="2788325"/>
            <a:ext cx="581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0.51</a:t>
            </a:r>
            <a:endParaRPr/>
          </a:p>
        </p:txBody>
      </p:sp>
      <p:sp>
        <p:nvSpPr>
          <p:cNvPr id="688" name="Google Shape;688;p37"/>
          <p:cNvSpPr txBox="1"/>
          <p:nvPr/>
        </p:nvSpPr>
        <p:spPr>
          <a:xfrm>
            <a:off x="1419428" y="2787275"/>
            <a:ext cx="581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0.51</a:t>
            </a:r>
            <a:endParaRPr/>
          </a:p>
        </p:txBody>
      </p:sp>
      <p:sp>
        <p:nvSpPr>
          <p:cNvPr id="689" name="Google Shape;689;p37"/>
          <p:cNvSpPr txBox="1"/>
          <p:nvPr/>
        </p:nvSpPr>
        <p:spPr>
          <a:xfrm>
            <a:off x="2001127" y="3227950"/>
            <a:ext cx="581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0.46</a:t>
            </a:r>
            <a:endParaRPr/>
          </a:p>
        </p:txBody>
      </p:sp>
      <p:sp>
        <p:nvSpPr>
          <p:cNvPr id="690" name="Google Shape;690;p37"/>
          <p:cNvSpPr txBox="1"/>
          <p:nvPr/>
        </p:nvSpPr>
        <p:spPr>
          <a:xfrm>
            <a:off x="5787426" y="2784775"/>
            <a:ext cx="6882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-0.60</a:t>
            </a:r>
            <a:endParaRPr/>
          </a:p>
        </p:txBody>
      </p:sp>
      <p:sp>
        <p:nvSpPr>
          <p:cNvPr id="691" name="Google Shape;691;p37"/>
          <p:cNvSpPr txBox="1"/>
          <p:nvPr/>
        </p:nvSpPr>
        <p:spPr>
          <a:xfrm>
            <a:off x="4792153" y="2808475"/>
            <a:ext cx="581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0.53</a:t>
            </a:r>
            <a:endParaRPr/>
          </a:p>
        </p:txBody>
      </p:sp>
      <p:sp>
        <p:nvSpPr>
          <p:cNvPr id="692" name="Google Shape;692;p37"/>
          <p:cNvSpPr txBox="1"/>
          <p:nvPr/>
        </p:nvSpPr>
        <p:spPr>
          <a:xfrm>
            <a:off x="5312223" y="3240375"/>
            <a:ext cx="637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0.30</a:t>
            </a:r>
            <a:endParaRPr/>
          </a:p>
        </p:txBody>
      </p:sp>
      <p:sp>
        <p:nvSpPr>
          <p:cNvPr id="693" name="Google Shape;693;p37"/>
          <p:cNvSpPr txBox="1"/>
          <p:nvPr/>
        </p:nvSpPr>
        <p:spPr>
          <a:xfrm>
            <a:off x="2519549" y="4124450"/>
            <a:ext cx="581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0.41</a:t>
            </a:r>
            <a:endParaRPr/>
          </a:p>
        </p:txBody>
      </p:sp>
      <p:sp>
        <p:nvSpPr>
          <p:cNvPr id="694" name="Google Shape;694;p37"/>
          <p:cNvSpPr txBox="1"/>
          <p:nvPr/>
        </p:nvSpPr>
        <p:spPr>
          <a:xfrm>
            <a:off x="1946450" y="4583700"/>
            <a:ext cx="637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0.44</a:t>
            </a:r>
            <a:endParaRPr/>
          </a:p>
        </p:txBody>
      </p:sp>
      <p:sp>
        <p:nvSpPr>
          <p:cNvPr id="695" name="Google Shape;695;p37"/>
          <p:cNvSpPr txBox="1"/>
          <p:nvPr/>
        </p:nvSpPr>
        <p:spPr>
          <a:xfrm>
            <a:off x="1435324" y="4136700"/>
            <a:ext cx="601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0.45</a:t>
            </a:r>
            <a:endParaRPr/>
          </a:p>
        </p:txBody>
      </p:sp>
      <p:sp>
        <p:nvSpPr>
          <p:cNvPr id="696" name="Google Shape;696;p37"/>
          <p:cNvSpPr txBox="1"/>
          <p:nvPr/>
        </p:nvSpPr>
        <p:spPr>
          <a:xfrm>
            <a:off x="3635485" y="3681735"/>
            <a:ext cx="643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0.40</a:t>
            </a:r>
            <a:endParaRPr/>
          </a:p>
        </p:txBody>
      </p:sp>
      <p:sp>
        <p:nvSpPr>
          <p:cNvPr id="697" name="Google Shape;697;p37"/>
          <p:cNvSpPr txBox="1"/>
          <p:nvPr/>
        </p:nvSpPr>
        <p:spPr>
          <a:xfrm>
            <a:off x="4195800" y="4118600"/>
            <a:ext cx="581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0.42</a:t>
            </a:r>
            <a:endParaRPr/>
          </a:p>
        </p:txBody>
      </p:sp>
      <p:sp>
        <p:nvSpPr>
          <p:cNvPr id="698" name="Google Shape;698;p37"/>
          <p:cNvSpPr txBox="1"/>
          <p:nvPr/>
        </p:nvSpPr>
        <p:spPr>
          <a:xfrm>
            <a:off x="3629497" y="4590811"/>
            <a:ext cx="643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0.40</a:t>
            </a:r>
            <a:endParaRPr/>
          </a:p>
        </p:txBody>
      </p:sp>
      <p:sp>
        <p:nvSpPr>
          <p:cNvPr id="699" name="Google Shape;699;p37"/>
          <p:cNvSpPr txBox="1"/>
          <p:nvPr/>
        </p:nvSpPr>
        <p:spPr>
          <a:xfrm>
            <a:off x="4799975" y="4138500"/>
            <a:ext cx="601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0.40</a:t>
            </a:r>
            <a:endParaRPr/>
          </a:p>
        </p:txBody>
      </p:sp>
      <p:sp>
        <p:nvSpPr>
          <p:cNvPr id="700" name="Google Shape;700;p37"/>
          <p:cNvSpPr txBox="1"/>
          <p:nvPr/>
        </p:nvSpPr>
        <p:spPr>
          <a:xfrm>
            <a:off x="5895126" y="4130350"/>
            <a:ext cx="581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0.29</a:t>
            </a:r>
            <a:endParaRPr/>
          </a:p>
        </p:txBody>
      </p:sp>
      <p:sp>
        <p:nvSpPr>
          <p:cNvPr id="701" name="Google Shape;701;p37"/>
          <p:cNvSpPr txBox="1"/>
          <p:nvPr/>
        </p:nvSpPr>
        <p:spPr>
          <a:xfrm>
            <a:off x="5319726" y="4595504"/>
            <a:ext cx="643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0.41</a:t>
            </a:r>
            <a:endParaRPr/>
          </a:p>
        </p:txBody>
      </p:sp>
      <p:sp>
        <p:nvSpPr>
          <p:cNvPr id="702" name="Google Shape;702;p37"/>
          <p:cNvSpPr txBox="1"/>
          <p:nvPr/>
        </p:nvSpPr>
        <p:spPr>
          <a:xfrm>
            <a:off x="7007652" y="4595499"/>
            <a:ext cx="643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0.27</a:t>
            </a:r>
            <a:endParaRPr/>
          </a:p>
        </p:txBody>
      </p:sp>
      <p:sp>
        <p:nvSpPr>
          <p:cNvPr id="703" name="Google Shape;703;p37"/>
          <p:cNvSpPr txBox="1"/>
          <p:nvPr/>
        </p:nvSpPr>
        <p:spPr>
          <a:xfrm>
            <a:off x="7585076" y="4118600"/>
            <a:ext cx="581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0.13</a:t>
            </a:r>
            <a:endParaRPr/>
          </a:p>
        </p:txBody>
      </p:sp>
      <p:sp>
        <p:nvSpPr>
          <p:cNvPr id="704" name="Google Shape;704;p37"/>
          <p:cNvSpPr txBox="1"/>
          <p:nvPr/>
        </p:nvSpPr>
        <p:spPr>
          <a:xfrm>
            <a:off x="6945750" y="3665200"/>
            <a:ext cx="7761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-0.65</a:t>
            </a:r>
            <a:endParaRPr/>
          </a:p>
        </p:txBody>
      </p:sp>
      <p:sp>
        <p:nvSpPr>
          <p:cNvPr id="705" name="Google Shape;705;p37"/>
          <p:cNvSpPr txBox="1"/>
          <p:nvPr/>
        </p:nvSpPr>
        <p:spPr>
          <a:xfrm>
            <a:off x="64756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706" name="Google Shape;706;p37"/>
          <p:cNvSpPr txBox="1"/>
          <p:nvPr/>
        </p:nvSpPr>
        <p:spPr>
          <a:xfrm>
            <a:off x="6475624" y="11796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exit</a:t>
            </a:r>
            <a:endParaRPr/>
          </a:p>
        </p:txBody>
      </p:sp>
      <p:sp>
        <p:nvSpPr>
          <p:cNvPr id="707" name="Google Shape;707;p37"/>
          <p:cNvSpPr txBox="1"/>
          <p:nvPr/>
        </p:nvSpPr>
        <p:spPr>
          <a:xfrm>
            <a:off x="6475624" y="30386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708" name="Google Shape;708;p37"/>
          <p:cNvSpPr txBox="1"/>
          <p:nvPr/>
        </p:nvSpPr>
        <p:spPr>
          <a:xfrm>
            <a:off x="6475624" y="25309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exit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8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Bellman Equation</a:t>
            </a:r>
            <a:endParaRPr/>
          </a:p>
        </p:txBody>
      </p:sp>
      <p:sp>
        <p:nvSpPr>
          <p:cNvPr id="714" name="Google Shape;714;p38"/>
          <p:cNvSpPr txBox="1"/>
          <p:nvPr>
            <p:ph idx="1" type="body"/>
          </p:nvPr>
        </p:nvSpPr>
        <p:spPr>
          <a:xfrm>
            <a:off x="92200" y="808150"/>
            <a:ext cx="6828000" cy="18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to compute the value of a state?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Average sum of discounted action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Very similar to expectimax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Recursive definition</a:t>
            </a:r>
            <a:endParaRPr/>
          </a:p>
        </p:txBody>
      </p:sp>
      <p:sp>
        <p:nvSpPr>
          <p:cNvPr id="715" name="Google Shape;715;p38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Google Shape;716;p38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pSp>
        <p:nvGrpSpPr>
          <p:cNvPr id="717" name="Google Shape;717;p38"/>
          <p:cNvGrpSpPr/>
          <p:nvPr/>
        </p:nvGrpSpPr>
        <p:grpSpPr>
          <a:xfrm>
            <a:off x="7246900" y="917451"/>
            <a:ext cx="1311758" cy="3685950"/>
            <a:chOff x="451025" y="1315726"/>
            <a:chExt cx="1311758" cy="3685950"/>
          </a:xfrm>
        </p:grpSpPr>
        <p:sp>
          <p:nvSpPr>
            <p:cNvPr id="718" name="Google Shape;718;p38"/>
            <p:cNvSpPr/>
            <p:nvPr/>
          </p:nvSpPr>
          <p:spPr>
            <a:xfrm>
              <a:off x="805933" y="1315726"/>
              <a:ext cx="555900" cy="480600"/>
            </a:xfrm>
            <a:prstGeom prst="triangle">
              <a:avLst>
                <a:gd fmla="val 50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9" name="Google Shape;719;p38"/>
            <p:cNvCxnSpPr>
              <a:stCxn id="720" idx="0"/>
              <a:endCxn id="718" idx="3"/>
            </p:cNvCxnSpPr>
            <p:nvPr/>
          </p:nvCxnSpPr>
          <p:spPr>
            <a:xfrm rot="10800000">
              <a:off x="1083825" y="1796250"/>
              <a:ext cx="113700" cy="808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38"/>
            <p:cNvCxnSpPr>
              <a:stCxn id="720" idx="4"/>
              <a:endCxn id="722" idx="0"/>
            </p:cNvCxnSpPr>
            <p:nvPr/>
          </p:nvCxnSpPr>
          <p:spPr>
            <a:xfrm flipH="1">
              <a:off x="1083825" y="3083250"/>
              <a:ext cx="113700" cy="808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0" name="Google Shape;720;p38"/>
            <p:cNvSpPr/>
            <p:nvPr/>
          </p:nvSpPr>
          <p:spPr>
            <a:xfrm>
              <a:off x="958125" y="2604450"/>
              <a:ext cx="478800" cy="478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805933" y="3891376"/>
              <a:ext cx="555900" cy="480600"/>
            </a:xfrm>
            <a:prstGeom prst="triangle">
              <a:avLst>
                <a:gd fmla="val 50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3" name="Google Shape;723;p38"/>
            <p:cNvCxnSpPr>
              <a:endCxn id="718" idx="3"/>
            </p:cNvCxnSpPr>
            <p:nvPr/>
          </p:nvCxnSpPr>
          <p:spPr>
            <a:xfrm rot="10800000">
              <a:off x="1083883" y="1796326"/>
              <a:ext cx="678900" cy="59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38"/>
            <p:cNvCxnSpPr>
              <a:endCxn id="718" idx="3"/>
            </p:cNvCxnSpPr>
            <p:nvPr/>
          </p:nvCxnSpPr>
          <p:spPr>
            <a:xfrm flipH="1" rot="10800000">
              <a:off x="730183" y="1796326"/>
              <a:ext cx="353700" cy="680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38"/>
            <p:cNvCxnSpPr>
              <a:endCxn id="720" idx="4"/>
            </p:cNvCxnSpPr>
            <p:nvPr/>
          </p:nvCxnSpPr>
          <p:spPr>
            <a:xfrm rot="10800000">
              <a:off x="1197525" y="3083250"/>
              <a:ext cx="545100" cy="487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38"/>
            <p:cNvCxnSpPr>
              <a:endCxn id="720" idx="4"/>
            </p:cNvCxnSpPr>
            <p:nvPr/>
          </p:nvCxnSpPr>
          <p:spPr>
            <a:xfrm flipH="1" rot="10800000">
              <a:off x="574725" y="3083250"/>
              <a:ext cx="622800" cy="528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38"/>
            <p:cNvCxnSpPr>
              <a:stCxn id="722" idx="3"/>
            </p:cNvCxnSpPr>
            <p:nvPr/>
          </p:nvCxnSpPr>
          <p:spPr>
            <a:xfrm flipH="1">
              <a:off x="892183" y="4371976"/>
              <a:ext cx="191700" cy="62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38"/>
            <p:cNvCxnSpPr>
              <a:stCxn id="722" idx="3"/>
            </p:cNvCxnSpPr>
            <p:nvPr/>
          </p:nvCxnSpPr>
          <p:spPr>
            <a:xfrm>
              <a:off x="1083883" y="4371976"/>
              <a:ext cx="172800" cy="623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38"/>
            <p:cNvCxnSpPr>
              <a:stCxn id="722" idx="3"/>
            </p:cNvCxnSpPr>
            <p:nvPr/>
          </p:nvCxnSpPr>
          <p:spPr>
            <a:xfrm flipH="1">
              <a:off x="608683" y="4371976"/>
              <a:ext cx="475200" cy="49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0" name="Google Shape;730;p38"/>
            <p:cNvSpPr txBox="1"/>
            <p:nvPr/>
          </p:nvSpPr>
          <p:spPr>
            <a:xfrm>
              <a:off x="451025" y="1426125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1" name="Google Shape;731;p38"/>
            <p:cNvSpPr txBox="1"/>
            <p:nvPr/>
          </p:nvSpPr>
          <p:spPr>
            <a:xfrm>
              <a:off x="451025" y="2728350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s,a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2" name="Google Shape;732;p38"/>
            <p:cNvSpPr txBox="1"/>
            <p:nvPr/>
          </p:nvSpPr>
          <p:spPr>
            <a:xfrm>
              <a:off x="926075" y="2015288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3" name="Google Shape;733;p38"/>
            <p:cNvSpPr txBox="1"/>
            <p:nvPr/>
          </p:nvSpPr>
          <p:spPr>
            <a:xfrm>
              <a:off x="1083825" y="3549000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s,a,s’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4" name="Google Shape;734;p38"/>
            <p:cNvSpPr txBox="1"/>
            <p:nvPr/>
          </p:nvSpPr>
          <p:spPr>
            <a:xfrm>
              <a:off x="451025" y="4030563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s’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735" name="Google Shape;7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3004500"/>
            <a:ext cx="2994401" cy="4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478701"/>
            <a:ext cx="6084948" cy="6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990" y="3613228"/>
            <a:ext cx="5845287" cy="6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Racing Search Tree</a:t>
            </a:r>
            <a:endParaRPr/>
          </a:p>
        </p:txBody>
      </p:sp>
      <p:sp>
        <p:nvSpPr>
          <p:cNvPr id="743" name="Google Shape;743;p39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39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745" name="Google Shape;7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500" y="117454"/>
            <a:ext cx="1001550" cy="658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6" name="Google Shape;746;p39"/>
          <p:cNvGrpSpPr/>
          <p:nvPr/>
        </p:nvGrpSpPr>
        <p:grpSpPr>
          <a:xfrm>
            <a:off x="1151775" y="775954"/>
            <a:ext cx="3493500" cy="2030850"/>
            <a:chOff x="1151775" y="775954"/>
            <a:chExt cx="3493500" cy="2030850"/>
          </a:xfrm>
        </p:grpSpPr>
        <p:sp>
          <p:nvSpPr>
            <p:cNvPr id="747" name="Google Shape;747;p39"/>
            <p:cNvSpPr/>
            <p:nvPr/>
          </p:nvSpPr>
          <p:spPr>
            <a:xfrm>
              <a:off x="1456800" y="1149450"/>
              <a:ext cx="391500" cy="39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8" name="Google Shape;748;p39"/>
            <p:cNvCxnSpPr>
              <a:stCxn id="745" idx="2"/>
              <a:endCxn id="747" idx="0"/>
            </p:cNvCxnSpPr>
            <p:nvPr/>
          </p:nvCxnSpPr>
          <p:spPr>
            <a:xfrm flipH="1">
              <a:off x="1652475" y="775954"/>
              <a:ext cx="2992800" cy="37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49" name="Google Shape;749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51775" y="2148304"/>
              <a:ext cx="1001550" cy="6585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50" name="Google Shape;750;p39"/>
            <p:cNvCxnSpPr>
              <a:stCxn id="747" idx="4"/>
              <a:endCxn id="749" idx="0"/>
            </p:cNvCxnSpPr>
            <p:nvPr/>
          </p:nvCxnSpPr>
          <p:spPr>
            <a:xfrm>
              <a:off x="1652550" y="1540950"/>
              <a:ext cx="0" cy="60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1" name="Google Shape;751;p39"/>
          <p:cNvGrpSpPr/>
          <p:nvPr/>
        </p:nvGrpSpPr>
        <p:grpSpPr>
          <a:xfrm>
            <a:off x="4179525" y="775954"/>
            <a:ext cx="4118089" cy="2089200"/>
            <a:chOff x="4179525" y="775954"/>
            <a:chExt cx="4118089" cy="2089200"/>
          </a:xfrm>
        </p:grpSpPr>
        <p:sp>
          <p:nvSpPr>
            <p:cNvPr id="752" name="Google Shape;752;p39"/>
            <p:cNvSpPr/>
            <p:nvPr/>
          </p:nvSpPr>
          <p:spPr>
            <a:xfrm>
              <a:off x="5964900" y="1149450"/>
              <a:ext cx="391500" cy="39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3" name="Google Shape;753;p39"/>
            <p:cNvCxnSpPr>
              <a:stCxn id="745" idx="2"/>
              <a:endCxn id="752" idx="0"/>
            </p:cNvCxnSpPr>
            <p:nvPr/>
          </p:nvCxnSpPr>
          <p:spPr>
            <a:xfrm>
              <a:off x="4645275" y="775954"/>
              <a:ext cx="1515300" cy="37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54" name="Google Shape;754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9525" y="2148304"/>
              <a:ext cx="1001550" cy="6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5" name="Google Shape;755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60000" y="2148304"/>
              <a:ext cx="1137614" cy="716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56" name="Google Shape;756;p39"/>
            <p:cNvCxnSpPr>
              <a:stCxn id="754" idx="0"/>
              <a:endCxn id="752" idx="4"/>
            </p:cNvCxnSpPr>
            <p:nvPr/>
          </p:nvCxnSpPr>
          <p:spPr>
            <a:xfrm flipH="1" rot="10800000">
              <a:off x="4680300" y="1540804"/>
              <a:ext cx="1480500" cy="60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39"/>
            <p:cNvCxnSpPr>
              <a:stCxn id="752" idx="4"/>
              <a:endCxn id="755" idx="0"/>
            </p:cNvCxnSpPr>
            <p:nvPr/>
          </p:nvCxnSpPr>
          <p:spPr>
            <a:xfrm>
              <a:off x="6160650" y="1540950"/>
              <a:ext cx="1568100" cy="60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8" name="Google Shape;758;p39"/>
          <p:cNvGrpSpPr/>
          <p:nvPr/>
        </p:nvGrpSpPr>
        <p:grpSpPr>
          <a:xfrm>
            <a:off x="7728750" y="2865150"/>
            <a:ext cx="1363575" cy="1966343"/>
            <a:chOff x="7728750" y="2865150"/>
            <a:chExt cx="1363575" cy="1966343"/>
          </a:xfrm>
        </p:grpSpPr>
        <p:sp>
          <p:nvSpPr>
            <p:cNvPr id="759" name="Google Shape;759;p39"/>
            <p:cNvSpPr/>
            <p:nvPr/>
          </p:nvSpPr>
          <p:spPr>
            <a:xfrm>
              <a:off x="8392200" y="3286350"/>
              <a:ext cx="391500" cy="39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0" name="Google Shape;760;p39"/>
            <p:cNvCxnSpPr>
              <a:stCxn id="759" idx="0"/>
              <a:endCxn id="755" idx="2"/>
            </p:cNvCxnSpPr>
            <p:nvPr/>
          </p:nvCxnSpPr>
          <p:spPr>
            <a:xfrm rot="10800000">
              <a:off x="7728750" y="2865150"/>
              <a:ext cx="859200" cy="42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61" name="Google Shape;761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90775" y="4122155"/>
              <a:ext cx="1001550" cy="7093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2" name="Google Shape;762;p39"/>
            <p:cNvCxnSpPr>
              <a:stCxn id="761" idx="0"/>
              <a:endCxn id="759" idx="4"/>
            </p:cNvCxnSpPr>
            <p:nvPr/>
          </p:nvCxnSpPr>
          <p:spPr>
            <a:xfrm rot="10800000">
              <a:off x="8587950" y="3677855"/>
              <a:ext cx="3600" cy="44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3" name="Google Shape;763;p39"/>
          <p:cNvGrpSpPr/>
          <p:nvPr/>
        </p:nvGrpSpPr>
        <p:grpSpPr>
          <a:xfrm>
            <a:off x="291675" y="2806804"/>
            <a:ext cx="3052964" cy="2336696"/>
            <a:chOff x="291675" y="2806804"/>
            <a:chExt cx="3052964" cy="2336696"/>
          </a:xfrm>
        </p:grpSpPr>
        <p:sp>
          <p:nvSpPr>
            <p:cNvPr id="764" name="Google Shape;764;p39"/>
            <p:cNvSpPr/>
            <p:nvPr/>
          </p:nvSpPr>
          <p:spPr>
            <a:xfrm>
              <a:off x="596700" y="3286350"/>
              <a:ext cx="391500" cy="39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2261100" y="3286350"/>
              <a:ext cx="391500" cy="39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6" name="Google Shape;766;p39"/>
            <p:cNvCxnSpPr>
              <a:stCxn id="764" idx="0"/>
              <a:endCxn id="749" idx="2"/>
            </p:cNvCxnSpPr>
            <p:nvPr/>
          </p:nvCxnSpPr>
          <p:spPr>
            <a:xfrm flipH="1" rot="10800000">
              <a:off x="792450" y="2806950"/>
              <a:ext cx="860100" cy="47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39"/>
            <p:cNvCxnSpPr>
              <a:stCxn id="749" idx="2"/>
              <a:endCxn id="765" idx="0"/>
            </p:cNvCxnSpPr>
            <p:nvPr/>
          </p:nvCxnSpPr>
          <p:spPr>
            <a:xfrm>
              <a:off x="1652550" y="2806804"/>
              <a:ext cx="804300" cy="47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68" name="Google Shape;768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1675" y="4123204"/>
              <a:ext cx="1001550" cy="6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3225" y="4123204"/>
              <a:ext cx="1001550" cy="6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07025" y="4094029"/>
              <a:ext cx="1137614" cy="716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1" name="Google Shape;771;p39"/>
            <p:cNvCxnSpPr>
              <a:stCxn id="768" idx="0"/>
              <a:endCxn id="764" idx="4"/>
            </p:cNvCxnSpPr>
            <p:nvPr/>
          </p:nvCxnSpPr>
          <p:spPr>
            <a:xfrm rot="10800000">
              <a:off x="792450" y="3677704"/>
              <a:ext cx="0" cy="44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39"/>
            <p:cNvCxnSpPr>
              <a:stCxn id="769" idx="0"/>
              <a:endCxn id="765" idx="4"/>
            </p:cNvCxnSpPr>
            <p:nvPr/>
          </p:nvCxnSpPr>
          <p:spPr>
            <a:xfrm flipH="1" rot="10800000">
              <a:off x="1794000" y="3677704"/>
              <a:ext cx="663000" cy="44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39"/>
            <p:cNvCxnSpPr>
              <a:stCxn id="770" idx="0"/>
              <a:endCxn id="765" idx="4"/>
            </p:cNvCxnSpPr>
            <p:nvPr/>
          </p:nvCxnSpPr>
          <p:spPr>
            <a:xfrm rot="10800000">
              <a:off x="2456932" y="3677929"/>
              <a:ext cx="318900" cy="41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4" name="Google Shape;774;p39"/>
            <p:cNvSpPr txBox="1"/>
            <p:nvPr/>
          </p:nvSpPr>
          <p:spPr>
            <a:xfrm>
              <a:off x="479250" y="4689900"/>
              <a:ext cx="663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775" name="Google Shape;775;p39"/>
            <p:cNvSpPr txBox="1"/>
            <p:nvPr/>
          </p:nvSpPr>
          <p:spPr>
            <a:xfrm>
              <a:off x="1462500" y="4689900"/>
              <a:ext cx="663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776" name="Google Shape;776;p39"/>
            <p:cNvSpPr txBox="1"/>
            <p:nvPr/>
          </p:nvSpPr>
          <p:spPr>
            <a:xfrm>
              <a:off x="2428888" y="4689900"/>
              <a:ext cx="663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3226000" y="2806950"/>
            <a:ext cx="2866814" cy="2336550"/>
            <a:chOff x="3226000" y="2806950"/>
            <a:chExt cx="2866814" cy="2336550"/>
          </a:xfrm>
        </p:grpSpPr>
        <p:sp>
          <p:nvSpPr>
            <p:cNvPr id="778" name="Google Shape;778;p39"/>
            <p:cNvSpPr/>
            <p:nvPr/>
          </p:nvSpPr>
          <p:spPr>
            <a:xfrm>
              <a:off x="3524400" y="3286350"/>
              <a:ext cx="391500" cy="39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5326650" y="3286350"/>
              <a:ext cx="391500" cy="39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0" name="Google Shape;780;p39"/>
            <p:cNvCxnSpPr>
              <a:stCxn id="778" idx="0"/>
              <a:endCxn id="754" idx="2"/>
            </p:cNvCxnSpPr>
            <p:nvPr/>
          </p:nvCxnSpPr>
          <p:spPr>
            <a:xfrm flipH="1" rot="10800000">
              <a:off x="3720150" y="2806950"/>
              <a:ext cx="960300" cy="47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39"/>
            <p:cNvCxnSpPr>
              <a:stCxn id="779" idx="0"/>
              <a:endCxn id="754" idx="2"/>
            </p:cNvCxnSpPr>
            <p:nvPr/>
          </p:nvCxnSpPr>
          <p:spPr>
            <a:xfrm rot="10800000">
              <a:off x="4680300" y="2806950"/>
              <a:ext cx="842100" cy="47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82" name="Google Shape;782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26000" y="4152379"/>
              <a:ext cx="1001550" cy="6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" name="Google Shape;783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93800" y="4152379"/>
              <a:ext cx="1001550" cy="6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4" name="Google Shape;784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5200" y="4123204"/>
              <a:ext cx="1137614" cy="716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85" name="Google Shape;785;p39"/>
            <p:cNvCxnSpPr>
              <a:stCxn id="782" idx="0"/>
              <a:endCxn id="778" idx="4"/>
            </p:cNvCxnSpPr>
            <p:nvPr/>
          </p:nvCxnSpPr>
          <p:spPr>
            <a:xfrm rot="10800000">
              <a:off x="3720175" y="3677779"/>
              <a:ext cx="66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39"/>
            <p:cNvCxnSpPr>
              <a:stCxn id="783" idx="0"/>
              <a:endCxn id="779" idx="4"/>
            </p:cNvCxnSpPr>
            <p:nvPr/>
          </p:nvCxnSpPr>
          <p:spPr>
            <a:xfrm flipH="1" rot="10800000">
              <a:off x="4694575" y="3677779"/>
              <a:ext cx="8277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39"/>
            <p:cNvCxnSpPr>
              <a:stCxn id="779" idx="4"/>
              <a:endCxn id="784" idx="0"/>
            </p:cNvCxnSpPr>
            <p:nvPr/>
          </p:nvCxnSpPr>
          <p:spPr>
            <a:xfrm>
              <a:off x="5522400" y="3677850"/>
              <a:ext cx="1500" cy="44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8" name="Google Shape;788;p39"/>
            <p:cNvSpPr txBox="1"/>
            <p:nvPr/>
          </p:nvSpPr>
          <p:spPr>
            <a:xfrm>
              <a:off x="3395300" y="4689900"/>
              <a:ext cx="663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789" name="Google Shape;789;p39"/>
            <p:cNvSpPr txBox="1"/>
            <p:nvPr/>
          </p:nvSpPr>
          <p:spPr>
            <a:xfrm>
              <a:off x="4370150" y="4689900"/>
              <a:ext cx="663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790" name="Google Shape;790;p39"/>
            <p:cNvSpPr txBox="1"/>
            <p:nvPr/>
          </p:nvSpPr>
          <p:spPr>
            <a:xfrm>
              <a:off x="5175750" y="4689900"/>
              <a:ext cx="663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</p:grpSp>
      <p:grpSp>
        <p:nvGrpSpPr>
          <p:cNvPr id="791" name="Google Shape;791;p39"/>
          <p:cNvGrpSpPr/>
          <p:nvPr/>
        </p:nvGrpSpPr>
        <p:grpSpPr>
          <a:xfrm>
            <a:off x="5868437" y="2865150"/>
            <a:ext cx="2051414" cy="2278350"/>
            <a:chOff x="5868438" y="2865150"/>
            <a:chExt cx="2051414" cy="2278350"/>
          </a:xfrm>
        </p:grpSpPr>
        <p:sp>
          <p:nvSpPr>
            <p:cNvPr id="792" name="Google Shape;792;p39"/>
            <p:cNvSpPr/>
            <p:nvPr/>
          </p:nvSpPr>
          <p:spPr>
            <a:xfrm>
              <a:off x="6592800" y="3286350"/>
              <a:ext cx="391500" cy="39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3" name="Google Shape;793;p39"/>
            <p:cNvCxnSpPr>
              <a:stCxn id="792" idx="0"/>
              <a:endCxn id="755" idx="2"/>
            </p:cNvCxnSpPr>
            <p:nvPr/>
          </p:nvCxnSpPr>
          <p:spPr>
            <a:xfrm flipH="1" rot="10800000">
              <a:off x="6788550" y="2865150"/>
              <a:ext cx="940200" cy="42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94" name="Google Shape;794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8438" y="4223779"/>
              <a:ext cx="1001550" cy="6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5" name="Google Shape;795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82238" y="4194604"/>
              <a:ext cx="1137614" cy="716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96" name="Google Shape;796;p39"/>
            <p:cNvCxnSpPr>
              <a:stCxn id="794" idx="0"/>
              <a:endCxn id="792" idx="4"/>
            </p:cNvCxnSpPr>
            <p:nvPr/>
          </p:nvCxnSpPr>
          <p:spPr>
            <a:xfrm flipH="1" rot="10800000">
              <a:off x="6369213" y="3677779"/>
              <a:ext cx="419400" cy="54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39"/>
            <p:cNvCxnSpPr>
              <a:stCxn id="792" idx="4"/>
              <a:endCxn id="795" idx="0"/>
            </p:cNvCxnSpPr>
            <p:nvPr/>
          </p:nvCxnSpPr>
          <p:spPr>
            <a:xfrm>
              <a:off x="6788550" y="3677850"/>
              <a:ext cx="562500" cy="51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8" name="Google Shape;798;p39"/>
            <p:cNvSpPr txBox="1"/>
            <p:nvPr/>
          </p:nvSpPr>
          <p:spPr>
            <a:xfrm>
              <a:off x="6044500" y="4689900"/>
              <a:ext cx="663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799" name="Google Shape;799;p39"/>
            <p:cNvSpPr txBox="1"/>
            <p:nvPr/>
          </p:nvSpPr>
          <p:spPr>
            <a:xfrm>
              <a:off x="6956200" y="4689900"/>
              <a:ext cx="663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</p:grpSp>
      <p:sp>
        <p:nvSpPr>
          <p:cNvPr id="800" name="Google Shape;800;p39"/>
          <p:cNvSpPr/>
          <p:nvPr/>
        </p:nvSpPr>
        <p:spPr>
          <a:xfrm>
            <a:off x="6019500" y="117450"/>
            <a:ext cx="1749300" cy="488100"/>
          </a:xfrm>
          <a:prstGeom prst="wedgeRoundRectCallout">
            <a:avLst>
              <a:gd fmla="val -103188" name="adj1"/>
              <a:gd fmla="val 26296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value of this state?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1" name="Google Shape;801;p39"/>
          <p:cNvSpPr/>
          <p:nvPr/>
        </p:nvSpPr>
        <p:spPr>
          <a:xfrm>
            <a:off x="6967925" y="977425"/>
            <a:ext cx="1420800" cy="621300"/>
          </a:xfrm>
          <a:prstGeom prst="wedgeRoundRectCallout">
            <a:avLst>
              <a:gd fmla="val -13682" name="adj1"/>
              <a:gd fmla="val -130666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use expectimax to calculate it?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p39"/>
          <p:cNvSpPr/>
          <p:nvPr/>
        </p:nvSpPr>
        <p:spPr>
          <a:xfrm>
            <a:off x="7796800" y="1863725"/>
            <a:ext cx="1347300" cy="411300"/>
          </a:xfrm>
          <a:prstGeom prst="wedgeRoundRectCallout">
            <a:avLst>
              <a:gd fmla="val -13682" name="adj1"/>
              <a:gd fmla="val -130666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No, too slow ...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" name="Google Shape;803;p39"/>
          <p:cNvSpPr txBox="1"/>
          <p:nvPr/>
        </p:nvSpPr>
        <p:spPr>
          <a:xfrm>
            <a:off x="1385050" y="-99395"/>
            <a:ext cx="648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0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Racing Search Tree</a:t>
            </a:r>
            <a:endParaRPr/>
          </a:p>
        </p:txBody>
      </p:sp>
      <p:sp>
        <p:nvSpPr>
          <p:cNvPr id="809" name="Google Shape;809;p40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Problems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States are repeated (even at same depth)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Tree goes on forever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 a depth-limited computation, but with increasing depths until change is small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Note: Deep parts of the tree eventually don’t matter if </a:t>
            </a:r>
            <a:r>
              <a:rPr lang="en">
                <a:solidFill>
                  <a:schemeClr val="dk1"/>
                </a:solidFill>
              </a:rPr>
              <a:t>γ</a:t>
            </a:r>
            <a:r>
              <a:rPr lang="en"/>
              <a:t> &lt; 1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Solution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Only compute needed quantities once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 a depth-limited computation, but with increasing depths until change is small</a:t>
            </a:r>
            <a:endParaRPr/>
          </a:p>
        </p:txBody>
      </p:sp>
      <p:sp>
        <p:nvSpPr>
          <p:cNvPr id="810" name="Google Shape;810;p40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1" name="Google Shape;811;p40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1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Time-Limited Values</a:t>
            </a:r>
            <a:endParaRPr/>
          </a:p>
        </p:txBody>
      </p:sp>
      <p:sp>
        <p:nvSpPr>
          <p:cNvPr id="817" name="Google Shape;817;p41"/>
          <p:cNvSpPr txBox="1"/>
          <p:nvPr>
            <p:ph idx="1" type="body"/>
          </p:nvPr>
        </p:nvSpPr>
        <p:spPr>
          <a:xfrm>
            <a:off x="92200" y="808150"/>
            <a:ext cx="89595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V</a:t>
            </a:r>
            <a:r>
              <a:rPr baseline="-25000" lang="en"/>
              <a:t>k</a:t>
            </a:r>
            <a:r>
              <a:rPr lang="en"/>
              <a:t>(s) to be the optimal value of s if the game ends in k more time steps (k more rewards)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Equivalently, it’s what a depth-k expectimax would give from s</a:t>
            </a:r>
            <a:endParaRPr/>
          </a:p>
        </p:txBody>
      </p:sp>
      <p:sp>
        <p:nvSpPr>
          <p:cNvPr id="818" name="Google Shape;818;p41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9" name="Google Shape;819;p41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820" name="Google Shape;8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823" y="115146"/>
            <a:ext cx="834300" cy="8032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1" name="Google Shape;821;p41"/>
          <p:cNvGrpSpPr/>
          <p:nvPr/>
        </p:nvGrpSpPr>
        <p:grpSpPr>
          <a:xfrm>
            <a:off x="1722136" y="2140600"/>
            <a:ext cx="5050693" cy="2751762"/>
            <a:chOff x="1722136" y="2140600"/>
            <a:chExt cx="5050693" cy="2751762"/>
          </a:xfrm>
        </p:grpSpPr>
        <p:pic>
          <p:nvPicPr>
            <p:cNvPr id="822" name="Google Shape;822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33475" y="2140600"/>
              <a:ext cx="574839" cy="3779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3" name="Google Shape;823;p41"/>
            <p:cNvSpPr/>
            <p:nvPr/>
          </p:nvSpPr>
          <p:spPr>
            <a:xfrm>
              <a:off x="2390801" y="2732972"/>
              <a:ext cx="224682" cy="224721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4" name="Google Shape;824;p41"/>
            <p:cNvCxnSpPr>
              <a:stCxn id="822" idx="2"/>
              <a:endCxn id="823" idx="0"/>
            </p:cNvCxnSpPr>
            <p:nvPr/>
          </p:nvCxnSpPr>
          <p:spPr>
            <a:xfrm flipH="1">
              <a:off x="2503095" y="2518546"/>
              <a:ext cx="1717800" cy="2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825" name="Google Shape;825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15747" y="3306314"/>
              <a:ext cx="574790" cy="3779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26" name="Google Shape;826;p41"/>
            <p:cNvCxnSpPr>
              <a:stCxn id="823" idx="4"/>
              <a:endCxn id="825" idx="0"/>
            </p:cNvCxnSpPr>
            <p:nvPr/>
          </p:nvCxnSpPr>
          <p:spPr>
            <a:xfrm>
              <a:off x="2503142" y="2957693"/>
              <a:ext cx="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7" name="Google Shape;827;p41"/>
            <p:cNvSpPr/>
            <p:nvPr/>
          </p:nvSpPr>
          <p:spPr>
            <a:xfrm>
              <a:off x="4977999" y="2732972"/>
              <a:ext cx="224682" cy="224721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8" name="Google Shape;828;p41"/>
            <p:cNvCxnSpPr>
              <a:stCxn id="822" idx="2"/>
              <a:endCxn id="827" idx="0"/>
            </p:cNvCxnSpPr>
            <p:nvPr/>
          </p:nvCxnSpPr>
          <p:spPr>
            <a:xfrm>
              <a:off x="4220895" y="2518546"/>
              <a:ext cx="869400" cy="21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829" name="Google Shape;829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53373" y="3306314"/>
              <a:ext cx="574790" cy="377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0" name="Google Shape;830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63867" y="3306314"/>
              <a:ext cx="652877" cy="4114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31" name="Google Shape;831;p41"/>
            <p:cNvCxnSpPr>
              <a:stCxn id="829" idx="0"/>
              <a:endCxn id="827" idx="4"/>
            </p:cNvCxnSpPr>
            <p:nvPr/>
          </p:nvCxnSpPr>
          <p:spPr>
            <a:xfrm flipH="1" rot="10800000">
              <a:off x="4240767" y="2957714"/>
              <a:ext cx="8496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41"/>
            <p:cNvCxnSpPr>
              <a:stCxn id="827" idx="4"/>
              <a:endCxn id="830" idx="0"/>
            </p:cNvCxnSpPr>
            <p:nvPr/>
          </p:nvCxnSpPr>
          <p:spPr>
            <a:xfrm>
              <a:off x="5090340" y="2957693"/>
              <a:ext cx="9000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3" name="Google Shape;833;p41"/>
            <p:cNvSpPr/>
            <p:nvPr/>
          </p:nvSpPr>
          <p:spPr>
            <a:xfrm>
              <a:off x="6371027" y="3959552"/>
              <a:ext cx="224682" cy="224721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4" name="Google Shape;834;p41"/>
            <p:cNvCxnSpPr>
              <a:stCxn id="833" idx="0"/>
              <a:endCxn id="830" idx="2"/>
            </p:cNvCxnSpPr>
            <p:nvPr/>
          </p:nvCxnSpPr>
          <p:spPr>
            <a:xfrm rot="10800000">
              <a:off x="5990168" y="3717752"/>
              <a:ext cx="493200" cy="24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835" name="Google Shape;835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98039" y="4439305"/>
              <a:ext cx="574789" cy="4071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36" name="Google Shape;836;p41"/>
            <p:cNvCxnSpPr>
              <a:stCxn id="835" idx="0"/>
              <a:endCxn id="833" idx="4"/>
            </p:cNvCxnSpPr>
            <p:nvPr/>
          </p:nvCxnSpPr>
          <p:spPr>
            <a:xfrm rot="10800000">
              <a:off x="6483334" y="4184305"/>
              <a:ext cx="2100" cy="25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7" name="Google Shape;837;p41"/>
            <p:cNvSpPr/>
            <p:nvPr/>
          </p:nvSpPr>
          <p:spPr>
            <a:xfrm>
              <a:off x="1897189" y="3959552"/>
              <a:ext cx="224682" cy="224721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2852389" y="3959552"/>
              <a:ext cx="224682" cy="224721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9" name="Google Shape;839;p41"/>
            <p:cNvCxnSpPr>
              <a:stCxn id="837" idx="0"/>
              <a:endCxn id="825" idx="2"/>
            </p:cNvCxnSpPr>
            <p:nvPr/>
          </p:nvCxnSpPr>
          <p:spPr>
            <a:xfrm flipH="1" rot="10800000">
              <a:off x="2009530" y="3684152"/>
              <a:ext cx="493500" cy="27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41"/>
            <p:cNvCxnSpPr>
              <a:stCxn id="825" idx="2"/>
              <a:endCxn id="838" idx="0"/>
            </p:cNvCxnSpPr>
            <p:nvPr/>
          </p:nvCxnSpPr>
          <p:spPr>
            <a:xfrm>
              <a:off x="2503142" y="3684293"/>
              <a:ext cx="461700" cy="27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841" name="Google Shape;841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22136" y="4439906"/>
              <a:ext cx="574790" cy="377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2" name="Google Shape;842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6925" y="4439906"/>
              <a:ext cx="574790" cy="377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3" name="Google Shape;843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21355" y="4423160"/>
              <a:ext cx="652877" cy="4114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44" name="Google Shape;844;p41"/>
            <p:cNvCxnSpPr>
              <a:stCxn id="841" idx="0"/>
              <a:endCxn id="837" idx="4"/>
            </p:cNvCxnSpPr>
            <p:nvPr/>
          </p:nvCxnSpPr>
          <p:spPr>
            <a:xfrm rot="10800000">
              <a:off x="2009530" y="4184306"/>
              <a:ext cx="0" cy="25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41"/>
            <p:cNvCxnSpPr>
              <a:stCxn id="842" idx="0"/>
              <a:endCxn id="838" idx="4"/>
            </p:cNvCxnSpPr>
            <p:nvPr/>
          </p:nvCxnSpPr>
          <p:spPr>
            <a:xfrm flipH="1" rot="10800000">
              <a:off x="2584320" y="4184306"/>
              <a:ext cx="380400" cy="25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41"/>
            <p:cNvCxnSpPr>
              <a:stCxn id="843" idx="0"/>
              <a:endCxn id="838" idx="4"/>
            </p:cNvCxnSpPr>
            <p:nvPr/>
          </p:nvCxnSpPr>
          <p:spPr>
            <a:xfrm rot="10800000">
              <a:off x="2964793" y="4184360"/>
              <a:ext cx="183000" cy="23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7" name="Google Shape;847;p41"/>
            <p:cNvSpPr/>
            <p:nvPr/>
          </p:nvSpPr>
          <p:spPr>
            <a:xfrm>
              <a:off x="3577396" y="3959552"/>
              <a:ext cx="224682" cy="224721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4611708" y="3959552"/>
              <a:ext cx="224682" cy="224721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9" name="Google Shape;849;p41"/>
            <p:cNvCxnSpPr>
              <a:stCxn id="847" idx="0"/>
              <a:endCxn id="829" idx="2"/>
            </p:cNvCxnSpPr>
            <p:nvPr/>
          </p:nvCxnSpPr>
          <p:spPr>
            <a:xfrm flipH="1" rot="10800000">
              <a:off x="3689737" y="3684152"/>
              <a:ext cx="551100" cy="27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41"/>
            <p:cNvCxnSpPr>
              <a:stCxn id="848" idx="0"/>
              <a:endCxn id="829" idx="2"/>
            </p:cNvCxnSpPr>
            <p:nvPr/>
          </p:nvCxnSpPr>
          <p:spPr>
            <a:xfrm rot="10800000">
              <a:off x="4240749" y="3684152"/>
              <a:ext cx="483300" cy="27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851" name="Google Shape;851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06145" y="4456653"/>
              <a:ext cx="574790" cy="377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2" name="Google Shape;852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61565" y="4456653"/>
              <a:ext cx="574790" cy="377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3" name="Google Shape;853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98533" y="4439906"/>
              <a:ext cx="652877" cy="4114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54" name="Google Shape;854;p41"/>
            <p:cNvCxnSpPr>
              <a:stCxn id="851" idx="0"/>
              <a:endCxn id="847" idx="4"/>
            </p:cNvCxnSpPr>
            <p:nvPr/>
          </p:nvCxnSpPr>
          <p:spPr>
            <a:xfrm rot="10800000">
              <a:off x="3689639" y="4184253"/>
              <a:ext cx="3900" cy="27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41"/>
            <p:cNvCxnSpPr>
              <a:stCxn id="852" idx="0"/>
              <a:endCxn id="848" idx="4"/>
            </p:cNvCxnSpPr>
            <p:nvPr/>
          </p:nvCxnSpPr>
          <p:spPr>
            <a:xfrm flipH="1" rot="10800000">
              <a:off x="4248960" y="4184253"/>
              <a:ext cx="475200" cy="27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41"/>
            <p:cNvCxnSpPr>
              <a:stCxn id="848" idx="4"/>
              <a:endCxn id="853" idx="0"/>
            </p:cNvCxnSpPr>
            <p:nvPr/>
          </p:nvCxnSpPr>
          <p:spPr>
            <a:xfrm>
              <a:off x="4724049" y="4184273"/>
              <a:ext cx="900" cy="25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7" name="Google Shape;857;p41"/>
            <p:cNvSpPr/>
            <p:nvPr/>
          </p:nvSpPr>
          <p:spPr>
            <a:xfrm>
              <a:off x="5338351" y="3959552"/>
              <a:ext cx="224682" cy="224721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8" name="Google Shape;858;p41"/>
            <p:cNvCxnSpPr>
              <a:stCxn id="857" idx="0"/>
              <a:endCxn id="830" idx="2"/>
            </p:cNvCxnSpPr>
            <p:nvPr/>
          </p:nvCxnSpPr>
          <p:spPr>
            <a:xfrm flipH="1" rot="10800000">
              <a:off x="5450692" y="3717752"/>
              <a:ext cx="539700" cy="24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859" name="Google Shape;859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22640" y="4497636"/>
              <a:ext cx="574790" cy="377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0" name="Google Shape;860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47069" y="4480890"/>
              <a:ext cx="652877" cy="4114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61" name="Google Shape;861;p41"/>
            <p:cNvCxnSpPr>
              <a:stCxn id="859" idx="0"/>
              <a:endCxn id="857" idx="4"/>
            </p:cNvCxnSpPr>
            <p:nvPr/>
          </p:nvCxnSpPr>
          <p:spPr>
            <a:xfrm flipH="1" rot="10800000">
              <a:off x="5210035" y="4184136"/>
              <a:ext cx="240600" cy="31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41"/>
            <p:cNvCxnSpPr>
              <a:stCxn id="857" idx="4"/>
              <a:endCxn id="860" idx="0"/>
            </p:cNvCxnSpPr>
            <p:nvPr/>
          </p:nvCxnSpPr>
          <p:spPr>
            <a:xfrm>
              <a:off x="5450692" y="4184273"/>
              <a:ext cx="322800" cy="29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3" name="Google Shape;863;p41"/>
          <p:cNvGrpSpPr/>
          <p:nvPr/>
        </p:nvGrpSpPr>
        <p:grpSpPr>
          <a:xfrm>
            <a:off x="6926250" y="2133950"/>
            <a:ext cx="1248000" cy="475500"/>
            <a:chOff x="6926250" y="2133950"/>
            <a:chExt cx="1248000" cy="475500"/>
          </a:xfrm>
        </p:grpSpPr>
        <p:sp>
          <p:nvSpPr>
            <p:cNvPr id="864" name="Google Shape;864;p41"/>
            <p:cNvSpPr txBox="1"/>
            <p:nvPr/>
          </p:nvSpPr>
          <p:spPr>
            <a:xfrm>
              <a:off x="6926250" y="2133950"/>
              <a:ext cx="12480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en" sz="24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n" sz="2400">
                  <a:latin typeface="Times New Roman"/>
                  <a:ea typeface="Times New Roman"/>
                  <a:cs typeface="Times New Roman"/>
                  <a:sym typeface="Times New Roman"/>
                </a:rPr>
                <a:t>(      )</a:t>
              </a:r>
              <a:endParaRPr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865" name="Google Shape;865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54705" y="2167803"/>
              <a:ext cx="574839" cy="3779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2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V</a:t>
            </a:r>
            <a:r>
              <a:rPr baseline="-25000" lang="en"/>
              <a:t>0</a:t>
            </a:r>
            <a:endParaRPr baseline="-25000"/>
          </a:p>
        </p:txBody>
      </p:sp>
      <p:sp>
        <p:nvSpPr>
          <p:cNvPr id="871" name="Google Shape;871;p42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2" name="Google Shape;872;p42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873" name="Google Shape;873;p42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4" name="Google Shape;874;p42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2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876" name="Google Shape;876;p42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877" name="Google Shape;877;p42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878" name="Google Shape;878;p42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879" name="Google Shape;879;p42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880" name="Google Shape;880;p42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881" name="Google Shape;881;p42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882" name="Google Shape;882;p42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883" name="Google Shape;883;p42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884" name="Google Shape;884;p42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0.00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𝛄 = 0.99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5" name="Google Shape;885;p42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886" name="Google Shape;886;p42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</a:t>
            </a:r>
            <a:r>
              <a:rPr lang="en"/>
              <a:t>Example: Grid World</a:t>
            </a:r>
            <a:endParaRPr/>
          </a:p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7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749" y="1025300"/>
            <a:ext cx="4916325" cy="35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93850"/>
            <a:ext cx="16002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1163250" y="1925200"/>
            <a:ext cx="868800" cy="548400"/>
          </a:xfrm>
          <a:prstGeom prst="wedgeRoundRectCallout">
            <a:avLst>
              <a:gd fmla="val 265237" name="adj1"/>
              <a:gd fmla="val 110439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7539025" y="3240850"/>
            <a:ext cx="1246500" cy="548400"/>
          </a:xfrm>
          <a:prstGeom prst="wedgeRoundRectCallout">
            <a:avLst>
              <a:gd fmla="val -187619" name="adj1"/>
              <a:gd fmla="val 62509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agent location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95975" y="4441650"/>
            <a:ext cx="868800" cy="548400"/>
          </a:xfrm>
          <a:prstGeom prst="wedgeRoundRectCallout">
            <a:avLst>
              <a:gd fmla="val 173973" name="adj1"/>
              <a:gd fmla="val -104098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state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7245075" y="890825"/>
            <a:ext cx="868800" cy="548400"/>
          </a:xfrm>
          <a:prstGeom prst="wedgeRoundRectCallout">
            <a:avLst>
              <a:gd fmla="val -92435" name="adj1"/>
              <a:gd fmla="val 104390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7397475" y="1845725"/>
            <a:ext cx="868800" cy="548400"/>
          </a:xfrm>
          <a:prstGeom prst="wedgeRoundRectCallout">
            <a:avLst>
              <a:gd fmla="val -92435" name="adj1"/>
              <a:gd fmla="val 104390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 state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3612700" y="1133000"/>
            <a:ext cx="1246500" cy="548400"/>
          </a:xfrm>
          <a:prstGeom prst="wedgeRoundRectCallout">
            <a:avLst>
              <a:gd fmla="val 87796" name="adj1"/>
              <a:gd fmla="val 283087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Intended direction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3139300" y="4510100"/>
            <a:ext cx="1246500" cy="548400"/>
          </a:xfrm>
          <a:prstGeom prst="wedgeRoundRectCallout">
            <a:avLst>
              <a:gd fmla="val 75570" name="adj1"/>
              <a:gd fmla="val -103155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ntended direction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6089400" y="4510100"/>
            <a:ext cx="1246500" cy="548400"/>
          </a:xfrm>
          <a:prstGeom prst="wedgeRoundRectCallout">
            <a:avLst>
              <a:gd fmla="val -50652" name="adj1"/>
              <a:gd fmla="val -105840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Unintended direction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2556700" y="4404225"/>
            <a:ext cx="4715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3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892" name="Google Shape;892;p43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3" name="Google Shape;893;p43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894" name="Google Shape;894;p43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5" name="Google Shape;895;p43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43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897" name="Google Shape;897;p43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898" name="Google Shape;898;p43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899" name="Google Shape;899;p43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00" name="Google Shape;900;p43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01" name="Google Shape;901;p43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02" name="Google Shape;902;p43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03" name="Google Shape;903;p43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04" name="Google Shape;904;p43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05" name="Google Shape;905;p43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0.00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0.99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Google Shape;906;p43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07" name="Google Shape;907;p43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4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V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913" name="Google Shape;913;p44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4" name="Google Shape;914;p44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915" name="Google Shape;915;p44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6" name="Google Shape;916;p44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4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18" name="Google Shape;918;p44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19" name="Google Shape;919;p44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20" name="Google Shape;920;p44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21" name="Google Shape;921;p44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79</a:t>
            </a:r>
            <a:endParaRPr/>
          </a:p>
        </p:txBody>
      </p:sp>
      <p:sp>
        <p:nvSpPr>
          <p:cNvPr id="922" name="Google Shape;922;p44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23" name="Google Shape;923;p44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24" name="Google Shape;924;p44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25" name="Google Shape;925;p44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26" name="Google Shape;926;p44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0.00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0.99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7" name="Google Shape;927;p44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28" name="Google Shape;928;p44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29" name="Google Shape;929;p44"/>
          <p:cNvSpPr/>
          <p:nvPr/>
        </p:nvSpPr>
        <p:spPr>
          <a:xfrm>
            <a:off x="6257150" y="257550"/>
            <a:ext cx="1685400" cy="488100"/>
          </a:xfrm>
          <a:prstGeom prst="wedgeRoundRectCallout">
            <a:avLst>
              <a:gd fmla="val -63277" name="adj1"/>
              <a:gd fmla="val 227960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0.8 * 0.99 * 1.00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30" name="Google Shape;930;p44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5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V</a:t>
            </a:r>
            <a:r>
              <a:rPr baseline="-25000" lang="en"/>
              <a:t>3</a:t>
            </a:r>
            <a:endParaRPr baseline="-25000"/>
          </a:p>
        </p:txBody>
      </p:sp>
      <p:sp>
        <p:nvSpPr>
          <p:cNvPr id="936" name="Google Shape;936;p45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7" name="Google Shape;937;p45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938" name="Google Shape;938;p45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9" name="Google Shape;939;p45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5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41" name="Google Shape;941;p45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42" name="Google Shape;942;p45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43" name="Google Shape;943;p45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63</a:t>
            </a:r>
            <a:endParaRPr/>
          </a:p>
        </p:txBody>
      </p:sp>
      <p:sp>
        <p:nvSpPr>
          <p:cNvPr id="944" name="Google Shape;944;p45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87</a:t>
            </a:r>
            <a:endParaRPr/>
          </a:p>
        </p:txBody>
      </p:sp>
      <p:sp>
        <p:nvSpPr>
          <p:cNvPr id="945" name="Google Shape;945;p45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46" name="Google Shape;946;p45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47" name="Google Shape;947;p45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53</a:t>
            </a:r>
            <a:endParaRPr/>
          </a:p>
        </p:txBody>
      </p:sp>
      <p:sp>
        <p:nvSpPr>
          <p:cNvPr id="948" name="Google Shape;948;p45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49" name="Google Shape;949;p45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0.00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0.99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0" name="Google Shape;950;p45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51" name="Google Shape;951;p45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52" name="Google Shape;952;p45"/>
          <p:cNvSpPr/>
          <p:nvPr/>
        </p:nvSpPr>
        <p:spPr>
          <a:xfrm>
            <a:off x="4486850" y="257550"/>
            <a:ext cx="1685400" cy="488100"/>
          </a:xfrm>
          <a:prstGeom prst="wedgeRoundRectCallout">
            <a:avLst>
              <a:gd fmla="val -63277" name="adj1"/>
              <a:gd fmla="val 227960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0.8 * 0.99 * 0.79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3" name="Google Shape;953;p45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4" name="Google Shape;954;p45"/>
          <p:cNvCxnSpPr/>
          <p:nvPr/>
        </p:nvCxnSpPr>
        <p:spPr>
          <a:xfrm>
            <a:off x="36001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5" name="Google Shape;955;p45"/>
          <p:cNvCxnSpPr/>
          <p:nvPr/>
        </p:nvCxnSpPr>
        <p:spPr>
          <a:xfrm flipH="1">
            <a:off x="5649675" y="2494863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56" name="Google Shape;956;p45"/>
          <p:cNvSpPr/>
          <p:nvPr/>
        </p:nvSpPr>
        <p:spPr>
          <a:xfrm>
            <a:off x="6345175" y="2183563"/>
            <a:ext cx="1685400" cy="488100"/>
          </a:xfrm>
          <a:prstGeom prst="wedgeRoundRectCallout">
            <a:avLst>
              <a:gd fmla="val -68589" name="adj1"/>
              <a:gd fmla="val 179223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0.1 * 0.99 * -1.00 +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 * 0.99 * 0.79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7" name="Google Shape;957;p45"/>
          <p:cNvSpPr/>
          <p:nvPr/>
        </p:nvSpPr>
        <p:spPr>
          <a:xfrm>
            <a:off x="6300125" y="442150"/>
            <a:ext cx="1685400" cy="488100"/>
          </a:xfrm>
          <a:prstGeom prst="wedgeRoundRectCallout">
            <a:avLst>
              <a:gd fmla="val -63277" name="adj1"/>
              <a:gd fmla="val 227960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0.8 * 0.99 * 1.0 + 0.1 * 0.99 * 0.79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6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V</a:t>
            </a:r>
            <a:r>
              <a:rPr baseline="-25000" lang="en"/>
              <a:t>4</a:t>
            </a:r>
            <a:endParaRPr baseline="-25000"/>
          </a:p>
        </p:txBody>
      </p:sp>
      <p:sp>
        <p:nvSpPr>
          <p:cNvPr id="963" name="Google Shape;963;p46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4" name="Google Shape;964;p46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965" name="Google Shape;965;p46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6" name="Google Shape;966;p46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46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68" name="Google Shape;968;p46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69" name="Google Shape;969;p46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70" name="Google Shape;970;p46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81</a:t>
            </a:r>
            <a:endParaRPr/>
          </a:p>
        </p:txBody>
      </p:sp>
      <p:sp>
        <p:nvSpPr>
          <p:cNvPr id="971" name="Google Shape;971;p46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93</a:t>
            </a:r>
            <a:endParaRPr/>
          </a:p>
        </p:txBody>
      </p:sp>
      <p:sp>
        <p:nvSpPr>
          <p:cNvPr id="972" name="Google Shape;972;p46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73" name="Google Shape;973;p46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42</a:t>
            </a:r>
            <a:endParaRPr/>
          </a:p>
        </p:txBody>
      </p:sp>
      <p:sp>
        <p:nvSpPr>
          <p:cNvPr id="974" name="Google Shape;974;p46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endParaRPr/>
          </a:p>
        </p:txBody>
      </p:sp>
      <p:sp>
        <p:nvSpPr>
          <p:cNvPr id="975" name="Google Shape;975;p46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76" name="Google Shape;976;p46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0.00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0.99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7" name="Google Shape;977;p46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78" name="Google Shape;978;p46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cxnSp>
        <p:nvCxnSpPr>
          <p:cNvPr id="979" name="Google Shape;979;p46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0" name="Google Shape;980;p46"/>
          <p:cNvCxnSpPr/>
          <p:nvPr/>
        </p:nvCxnSpPr>
        <p:spPr>
          <a:xfrm>
            <a:off x="36001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1" name="Google Shape;981;p46"/>
          <p:cNvCxnSpPr/>
          <p:nvPr/>
        </p:nvCxnSpPr>
        <p:spPr>
          <a:xfrm flipH="1">
            <a:off x="5649675" y="2494863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82" name="Google Shape;982;p46"/>
          <p:cNvCxnSpPr/>
          <p:nvPr/>
        </p:nvCxnSpPr>
        <p:spPr>
          <a:xfrm>
            <a:off x="18978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3" name="Google Shape;983;p46"/>
          <p:cNvCxnSpPr/>
          <p:nvPr/>
        </p:nvCxnSpPr>
        <p:spPr>
          <a:xfrm flipH="1">
            <a:off x="5668038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7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V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989" name="Google Shape;989;p47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0" name="Google Shape;990;p47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991" name="Google Shape;991;p47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2" name="Google Shape;992;p47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7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994" name="Google Shape;994;p47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39</a:t>
            </a:r>
            <a:endParaRPr/>
          </a:p>
        </p:txBody>
      </p:sp>
      <p:sp>
        <p:nvSpPr>
          <p:cNvPr id="995" name="Google Shape;995;p47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69</a:t>
            </a:r>
            <a:endParaRPr/>
          </a:p>
        </p:txBody>
      </p:sp>
      <p:sp>
        <p:nvSpPr>
          <p:cNvPr id="996" name="Google Shape;996;p47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90</a:t>
            </a:r>
            <a:endParaRPr/>
          </a:p>
        </p:txBody>
      </p:sp>
      <p:sp>
        <p:nvSpPr>
          <p:cNvPr id="997" name="Google Shape;997;p47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95</a:t>
            </a:r>
            <a:endParaRPr/>
          </a:p>
        </p:txBody>
      </p:sp>
      <p:sp>
        <p:nvSpPr>
          <p:cNvPr id="998" name="Google Shape;998;p47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33</a:t>
            </a:r>
            <a:endParaRPr/>
          </a:p>
        </p:txBody>
      </p:sp>
      <p:sp>
        <p:nvSpPr>
          <p:cNvPr id="999" name="Google Shape;999;p47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51</a:t>
            </a:r>
            <a:endParaRPr/>
          </a:p>
        </p:txBody>
      </p:sp>
      <p:sp>
        <p:nvSpPr>
          <p:cNvPr id="1000" name="Google Shape;1000;p47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70</a:t>
            </a:r>
            <a:endParaRPr/>
          </a:p>
        </p:txBody>
      </p:sp>
      <p:sp>
        <p:nvSpPr>
          <p:cNvPr id="1001" name="Google Shape;1001;p47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/>
          </a:p>
        </p:txBody>
      </p:sp>
      <p:sp>
        <p:nvSpPr>
          <p:cNvPr id="1002" name="Google Shape;1002;p47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0.00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0.99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3" name="Google Shape;1003;p47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004" name="Google Shape;1004;p47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cxnSp>
        <p:nvCxnSpPr>
          <p:cNvPr id="1005" name="Google Shape;1005;p47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6" name="Google Shape;1006;p47"/>
          <p:cNvCxnSpPr/>
          <p:nvPr/>
        </p:nvCxnSpPr>
        <p:spPr>
          <a:xfrm>
            <a:off x="36001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7" name="Google Shape;1007;p47"/>
          <p:cNvCxnSpPr/>
          <p:nvPr/>
        </p:nvCxnSpPr>
        <p:spPr>
          <a:xfrm flipH="1">
            <a:off x="5649675" y="2494863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08" name="Google Shape;1008;p47"/>
          <p:cNvCxnSpPr/>
          <p:nvPr/>
        </p:nvCxnSpPr>
        <p:spPr>
          <a:xfrm>
            <a:off x="18978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9" name="Google Shape;1009;p47"/>
          <p:cNvCxnSpPr/>
          <p:nvPr/>
        </p:nvCxnSpPr>
        <p:spPr>
          <a:xfrm flipH="1">
            <a:off x="5668038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10" name="Google Shape;1010;p47"/>
          <p:cNvCxnSpPr/>
          <p:nvPr/>
        </p:nvCxnSpPr>
        <p:spPr>
          <a:xfrm>
            <a:off x="7041450" y="40672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11" name="Google Shape;1011;p47"/>
          <p:cNvCxnSpPr/>
          <p:nvPr/>
        </p:nvCxnSpPr>
        <p:spPr>
          <a:xfrm>
            <a:off x="3600125" y="40247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2" name="Google Shape;1012;p47"/>
          <p:cNvCxnSpPr/>
          <p:nvPr/>
        </p:nvCxnSpPr>
        <p:spPr>
          <a:xfrm flipH="1">
            <a:off x="2245075" y="249487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8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V</a:t>
            </a:r>
            <a:r>
              <a:rPr baseline="-25000" lang="en"/>
              <a:t>6</a:t>
            </a:r>
            <a:endParaRPr baseline="-25000"/>
          </a:p>
        </p:txBody>
      </p:sp>
      <p:sp>
        <p:nvSpPr>
          <p:cNvPr id="1018" name="Google Shape;1018;p48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9" name="Google Shape;1019;p48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1020" name="Google Shape;1020;p48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1" name="Google Shape;1021;p48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8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</p:txBody>
      </p:sp>
      <p:sp>
        <p:nvSpPr>
          <p:cNvPr id="1023" name="Google Shape;1023;p48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63</a:t>
            </a:r>
            <a:endParaRPr/>
          </a:p>
        </p:txBody>
      </p:sp>
      <p:sp>
        <p:nvSpPr>
          <p:cNvPr id="1024" name="Google Shape;1024;p48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82</a:t>
            </a:r>
            <a:endParaRPr/>
          </a:p>
        </p:txBody>
      </p:sp>
      <p:sp>
        <p:nvSpPr>
          <p:cNvPr id="1025" name="Google Shape;1025;p48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93</a:t>
            </a:r>
            <a:endParaRPr/>
          </a:p>
        </p:txBody>
      </p:sp>
      <p:sp>
        <p:nvSpPr>
          <p:cNvPr id="1026" name="Google Shape;1026;p48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96</a:t>
            </a:r>
            <a:endParaRPr/>
          </a:p>
        </p:txBody>
      </p:sp>
      <p:sp>
        <p:nvSpPr>
          <p:cNvPr id="1027" name="Google Shape;1027;p48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47</a:t>
            </a:r>
            <a:endParaRPr/>
          </a:p>
        </p:txBody>
      </p:sp>
      <p:sp>
        <p:nvSpPr>
          <p:cNvPr id="1028" name="Google Shape;1028;p48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61</a:t>
            </a:r>
            <a:endParaRPr/>
          </a:p>
        </p:txBody>
      </p:sp>
      <p:sp>
        <p:nvSpPr>
          <p:cNvPr id="1029" name="Google Shape;1029;p48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72</a:t>
            </a:r>
            <a:endParaRPr/>
          </a:p>
        </p:txBody>
      </p:sp>
      <p:sp>
        <p:nvSpPr>
          <p:cNvPr id="1030" name="Google Shape;1030;p48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33</a:t>
            </a:r>
            <a:endParaRPr/>
          </a:p>
        </p:txBody>
      </p:sp>
      <p:sp>
        <p:nvSpPr>
          <p:cNvPr id="1031" name="Google Shape;1031;p48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0.00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0.99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2" name="Google Shape;1032;p48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033" name="Google Shape;1033;p48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cxnSp>
        <p:nvCxnSpPr>
          <p:cNvPr id="1034" name="Google Shape;1034;p48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5" name="Google Shape;1035;p48"/>
          <p:cNvCxnSpPr/>
          <p:nvPr/>
        </p:nvCxnSpPr>
        <p:spPr>
          <a:xfrm>
            <a:off x="36001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6" name="Google Shape;1036;p48"/>
          <p:cNvCxnSpPr/>
          <p:nvPr/>
        </p:nvCxnSpPr>
        <p:spPr>
          <a:xfrm flipH="1">
            <a:off x="5649675" y="2494863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37" name="Google Shape;1037;p48"/>
          <p:cNvCxnSpPr/>
          <p:nvPr/>
        </p:nvCxnSpPr>
        <p:spPr>
          <a:xfrm>
            <a:off x="18978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8" name="Google Shape;1038;p48"/>
          <p:cNvCxnSpPr/>
          <p:nvPr/>
        </p:nvCxnSpPr>
        <p:spPr>
          <a:xfrm flipH="1">
            <a:off x="5668038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39" name="Google Shape;1039;p48"/>
          <p:cNvCxnSpPr/>
          <p:nvPr/>
        </p:nvCxnSpPr>
        <p:spPr>
          <a:xfrm>
            <a:off x="7041450" y="40672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40" name="Google Shape;1040;p48"/>
          <p:cNvCxnSpPr/>
          <p:nvPr/>
        </p:nvCxnSpPr>
        <p:spPr>
          <a:xfrm>
            <a:off x="3600125" y="40247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1" name="Google Shape;1041;p48"/>
          <p:cNvCxnSpPr/>
          <p:nvPr/>
        </p:nvCxnSpPr>
        <p:spPr>
          <a:xfrm flipH="1">
            <a:off x="2245075" y="249487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42" name="Google Shape;1042;p48"/>
          <p:cNvCxnSpPr/>
          <p:nvPr/>
        </p:nvCxnSpPr>
        <p:spPr>
          <a:xfrm flipH="1">
            <a:off x="2245075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9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V</a:t>
            </a:r>
            <a:r>
              <a:rPr baseline="-25000" lang="en"/>
              <a:t>7</a:t>
            </a:r>
            <a:endParaRPr baseline="-25000"/>
          </a:p>
        </p:txBody>
      </p:sp>
      <p:sp>
        <p:nvSpPr>
          <p:cNvPr id="1048" name="Google Shape;1048;p49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9" name="Google Shape;1049;p49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1050" name="Google Shape;1050;p49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1" name="Google Shape;1051;p49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9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58</a:t>
            </a:r>
            <a:endParaRPr/>
          </a:p>
        </p:txBody>
      </p:sp>
      <p:sp>
        <p:nvSpPr>
          <p:cNvPr id="1053" name="Google Shape;1053;p49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77</a:t>
            </a:r>
            <a:endParaRPr/>
          </a:p>
        </p:txBody>
      </p:sp>
      <p:sp>
        <p:nvSpPr>
          <p:cNvPr id="1054" name="Google Shape;1054;p49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88</a:t>
            </a:r>
            <a:endParaRPr/>
          </a:p>
        </p:txBody>
      </p:sp>
      <p:sp>
        <p:nvSpPr>
          <p:cNvPr id="1055" name="Google Shape;1055;p49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94</a:t>
            </a:r>
            <a:endParaRPr/>
          </a:p>
        </p:txBody>
      </p:sp>
      <p:sp>
        <p:nvSpPr>
          <p:cNvPr id="1056" name="Google Shape;1056;p49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96</a:t>
            </a:r>
            <a:endParaRPr/>
          </a:p>
        </p:txBody>
      </p:sp>
      <p:sp>
        <p:nvSpPr>
          <p:cNvPr id="1057" name="Google Shape;1057;p49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58</a:t>
            </a:r>
            <a:endParaRPr/>
          </a:p>
        </p:txBody>
      </p:sp>
      <p:sp>
        <p:nvSpPr>
          <p:cNvPr id="1058" name="Google Shape;1058;p49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endParaRPr/>
          </a:p>
        </p:txBody>
      </p:sp>
      <p:sp>
        <p:nvSpPr>
          <p:cNvPr id="1059" name="Google Shape;1059;p49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73</a:t>
            </a:r>
            <a:endParaRPr/>
          </a:p>
        </p:txBody>
      </p:sp>
      <p:sp>
        <p:nvSpPr>
          <p:cNvPr id="1060" name="Google Shape;1060;p49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42</a:t>
            </a:r>
            <a:endParaRPr/>
          </a:p>
        </p:txBody>
      </p:sp>
      <p:sp>
        <p:nvSpPr>
          <p:cNvPr id="1061" name="Google Shape;1061;p49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0.00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0.99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2" name="Google Shape;1062;p49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063" name="Google Shape;1063;p49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cxnSp>
        <p:nvCxnSpPr>
          <p:cNvPr id="1064" name="Google Shape;1064;p49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5" name="Google Shape;1065;p49"/>
          <p:cNvCxnSpPr/>
          <p:nvPr/>
        </p:nvCxnSpPr>
        <p:spPr>
          <a:xfrm>
            <a:off x="36001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6" name="Google Shape;1066;p49"/>
          <p:cNvCxnSpPr/>
          <p:nvPr/>
        </p:nvCxnSpPr>
        <p:spPr>
          <a:xfrm flipH="1">
            <a:off x="5649675" y="2494863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67" name="Google Shape;1067;p49"/>
          <p:cNvCxnSpPr/>
          <p:nvPr/>
        </p:nvCxnSpPr>
        <p:spPr>
          <a:xfrm>
            <a:off x="18978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8" name="Google Shape;1068;p49"/>
          <p:cNvCxnSpPr/>
          <p:nvPr/>
        </p:nvCxnSpPr>
        <p:spPr>
          <a:xfrm flipH="1">
            <a:off x="5668038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69" name="Google Shape;1069;p49"/>
          <p:cNvCxnSpPr/>
          <p:nvPr/>
        </p:nvCxnSpPr>
        <p:spPr>
          <a:xfrm>
            <a:off x="7041450" y="40672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70" name="Google Shape;1070;p49"/>
          <p:cNvCxnSpPr/>
          <p:nvPr/>
        </p:nvCxnSpPr>
        <p:spPr>
          <a:xfrm>
            <a:off x="3600125" y="40247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1" name="Google Shape;1071;p49"/>
          <p:cNvCxnSpPr/>
          <p:nvPr/>
        </p:nvCxnSpPr>
        <p:spPr>
          <a:xfrm flipH="1">
            <a:off x="2245075" y="249487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72" name="Google Shape;1072;p49"/>
          <p:cNvCxnSpPr/>
          <p:nvPr/>
        </p:nvCxnSpPr>
        <p:spPr>
          <a:xfrm flipH="1">
            <a:off x="2245075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0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V</a:t>
            </a:r>
            <a:r>
              <a:rPr baseline="-25000" lang="en"/>
              <a:t>100</a:t>
            </a:r>
            <a:endParaRPr baseline="-25000"/>
          </a:p>
        </p:txBody>
      </p:sp>
      <p:sp>
        <p:nvSpPr>
          <p:cNvPr id="1078" name="Google Shape;1078;p50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9" name="Google Shape;1079;p50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1080" name="Google Shape;1080;p50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1" name="Google Shape;1081;p50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50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93</a:t>
            </a:r>
            <a:endParaRPr/>
          </a:p>
        </p:txBody>
      </p:sp>
      <p:sp>
        <p:nvSpPr>
          <p:cNvPr id="1083" name="Google Shape;1083;p50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94</a:t>
            </a:r>
            <a:endParaRPr/>
          </a:p>
        </p:txBody>
      </p:sp>
      <p:sp>
        <p:nvSpPr>
          <p:cNvPr id="1084" name="Google Shape;1084;p50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95</a:t>
            </a:r>
            <a:endParaRPr/>
          </a:p>
        </p:txBody>
      </p:sp>
      <p:sp>
        <p:nvSpPr>
          <p:cNvPr id="1085" name="Google Shape;1085;p50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97</a:t>
            </a:r>
            <a:endParaRPr/>
          </a:p>
        </p:txBody>
      </p:sp>
      <p:sp>
        <p:nvSpPr>
          <p:cNvPr id="1086" name="Google Shape;1086;p50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98</a:t>
            </a:r>
            <a:endParaRPr/>
          </a:p>
        </p:txBody>
      </p:sp>
      <p:sp>
        <p:nvSpPr>
          <p:cNvPr id="1087" name="Google Shape;1087;p50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92</a:t>
            </a:r>
            <a:endParaRPr/>
          </a:p>
        </p:txBody>
      </p:sp>
      <p:sp>
        <p:nvSpPr>
          <p:cNvPr id="1088" name="Google Shape;1088;p50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90</a:t>
            </a:r>
            <a:endParaRPr/>
          </a:p>
        </p:txBody>
      </p:sp>
      <p:sp>
        <p:nvSpPr>
          <p:cNvPr id="1089" name="Google Shape;1089;p50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89</a:t>
            </a:r>
            <a:endParaRPr/>
          </a:p>
        </p:txBody>
      </p:sp>
      <p:sp>
        <p:nvSpPr>
          <p:cNvPr id="1090" name="Google Shape;1090;p50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91" name="Google Shape;1091;p50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0.00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0.99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2" name="Google Shape;1092;p50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093" name="Google Shape;1093;p50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cxnSp>
        <p:nvCxnSpPr>
          <p:cNvPr id="1094" name="Google Shape;1094;p50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5" name="Google Shape;1095;p50"/>
          <p:cNvCxnSpPr/>
          <p:nvPr/>
        </p:nvCxnSpPr>
        <p:spPr>
          <a:xfrm>
            <a:off x="36001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6" name="Google Shape;1096;p50"/>
          <p:cNvCxnSpPr/>
          <p:nvPr/>
        </p:nvCxnSpPr>
        <p:spPr>
          <a:xfrm>
            <a:off x="18978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7" name="Google Shape;1097;p50"/>
          <p:cNvCxnSpPr/>
          <p:nvPr/>
        </p:nvCxnSpPr>
        <p:spPr>
          <a:xfrm flipH="1">
            <a:off x="7333313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8" name="Google Shape;1098;p50"/>
          <p:cNvCxnSpPr/>
          <p:nvPr/>
        </p:nvCxnSpPr>
        <p:spPr>
          <a:xfrm>
            <a:off x="3600125" y="40247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99" name="Google Shape;1099;p50"/>
          <p:cNvCxnSpPr/>
          <p:nvPr/>
        </p:nvCxnSpPr>
        <p:spPr>
          <a:xfrm flipH="1">
            <a:off x="2245075" y="249487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00" name="Google Shape;1100;p50"/>
          <p:cNvCxnSpPr/>
          <p:nvPr/>
        </p:nvCxnSpPr>
        <p:spPr>
          <a:xfrm flipH="1">
            <a:off x="2245075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01" name="Google Shape;1101;p50"/>
          <p:cNvCxnSpPr/>
          <p:nvPr/>
        </p:nvCxnSpPr>
        <p:spPr>
          <a:xfrm>
            <a:off x="5285525" y="2810250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02" name="Google Shape;1102;p50"/>
          <p:cNvCxnSpPr/>
          <p:nvPr/>
        </p:nvCxnSpPr>
        <p:spPr>
          <a:xfrm>
            <a:off x="5285525" y="40672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1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Time-Limited Values</a:t>
            </a:r>
            <a:endParaRPr/>
          </a:p>
        </p:txBody>
      </p:sp>
      <p:sp>
        <p:nvSpPr>
          <p:cNvPr id="1108" name="Google Shape;1108;p51"/>
          <p:cNvSpPr txBox="1"/>
          <p:nvPr>
            <p:ph idx="1" type="body"/>
          </p:nvPr>
        </p:nvSpPr>
        <p:spPr>
          <a:xfrm>
            <a:off x="92200" y="808150"/>
            <a:ext cx="89595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can save a lot of computation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At every layer we have to compute at most 3 time limited values</a:t>
            </a:r>
            <a:endParaRPr/>
          </a:p>
        </p:txBody>
      </p:sp>
      <p:sp>
        <p:nvSpPr>
          <p:cNvPr id="1109" name="Google Shape;1109;p51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0" name="Google Shape;1110;p51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1111" name="Google Shape;111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823" y="115146"/>
            <a:ext cx="834300" cy="80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475" y="2140600"/>
            <a:ext cx="574839" cy="377946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51"/>
          <p:cNvSpPr/>
          <p:nvPr/>
        </p:nvSpPr>
        <p:spPr>
          <a:xfrm>
            <a:off x="1628801" y="2732972"/>
            <a:ext cx="224700" cy="22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4" name="Google Shape;1114;p51"/>
          <p:cNvCxnSpPr>
            <a:stCxn id="1112" idx="2"/>
            <a:endCxn id="1113" idx="0"/>
          </p:cNvCxnSpPr>
          <p:nvPr/>
        </p:nvCxnSpPr>
        <p:spPr>
          <a:xfrm flipH="1">
            <a:off x="1741095" y="2518546"/>
            <a:ext cx="17178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5" name="Google Shape;111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747" y="3306314"/>
            <a:ext cx="574790" cy="3779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6" name="Google Shape;1116;p51"/>
          <p:cNvCxnSpPr>
            <a:stCxn id="1113" idx="4"/>
            <a:endCxn id="1115" idx="0"/>
          </p:cNvCxnSpPr>
          <p:nvPr/>
        </p:nvCxnSpPr>
        <p:spPr>
          <a:xfrm>
            <a:off x="1741151" y="2957672"/>
            <a:ext cx="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51"/>
          <p:cNvSpPr/>
          <p:nvPr/>
        </p:nvSpPr>
        <p:spPr>
          <a:xfrm>
            <a:off x="4215999" y="2732972"/>
            <a:ext cx="224700" cy="22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8" name="Google Shape;1118;p51"/>
          <p:cNvCxnSpPr>
            <a:stCxn id="1112" idx="2"/>
            <a:endCxn id="1117" idx="0"/>
          </p:cNvCxnSpPr>
          <p:nvPr/>
        </p:nvCxnSpPr>
        <p:spPr>
          <a:xfrm>
            <a:off x="3458895" y="2518546"/>
            <a:ext cx="8694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9" name="Google Shape;111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373" y="3306314"/>
            <a:ext cx="574790" cy="37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1867" y="3306314"/>
            <a:ext cx="652876" cy="411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1" name="Google Shape;1121;p51"/>
          <p:cNvCxnSpPr>
            <a:stCxn id="1119" idx="0"/>
            <a:endCxn id="1117" idx="4"/>
          </p:cNvCxnSpPr>
          <p:nvPr/>
        </p:nvCxnSpPr>
        <p:spPr>
          <a:xfrm flipH="1" rot="10800000">
            <a:off x="3478768" y="2957714"/>
            <a:ext cx="84960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51"/>
          <p:cNvCxnSpPr>
            <a:stCxn id="1117" idx="4"/>
            <a:endCxn id="1120" idx="0"/>
          </p:cNvCxnSpPr>
          <p:nvPr/>
        </p:nvCxnSpPr>
        <p:spPr>
          <a:xfrm>
            <a:off x="4328349" y="2957672"/>
            <a:ext cx="90000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3" name="Google Shape;1123;p51"/>
          <p:cNvSpPr/>
          <p:nvPr/>
        </p:nvSpPr>
        <p:spPr>
          <a:xfrm>
            <a:off x="5609027" y="3959552"/>
            <a:ext cx="224700" cy="22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4" name="Google Shape;1124;p51"/>
          <p:cNvCxnSpPr>
            <a:stCxn id="1123" idx="0"/>
            <a:endCxn id="1120" idx="2"/>
          </p:cNvCxnSpPr>
          <p:nvPr/>
        </p:nvCxnSpPr>
        <p:spPr>
          <a:xfrm rot="10800000">
            <a:off x="5228177" y="3717752"/>
            <a:ext cx="49320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5" name="Google Shape;1125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6039" y="4439305"/>
            <a:ext cx="574789" cy="407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6" name="Google Shape;1126;p51"/>
          <p:cNvCxnSpPr>
            <a:stCxn id="1125" idx="0"/>
            <a:endCxn id="1123" idx="4"/>
          </p:cNvCxnSpPr>
          <p:nvPr/>
        </p:nvCxnSpPr>
        <p:spPr>
          <a:xfrm rot="10800000">
            <a:off x="5721334" y="4184305"/>
            <a:ext cx="2100" cy="2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51"/>
          <p:cNvSpPr/>
          <p:nvPr/>
        </p:nvSpPr>
        <p:spPr>
          <a:xfrm>
            <a:off x="1135189" y="3959552"/>
            <a:ext cx="224700" cy="22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51"/>
          <p:cNvSpPr/>
          <p:nvPr/>
        </p:nvSpPr>
        <p:spPr>
          <a:xfrm>
            <a:off x="2090389" y="3959552"/>
            <a:ext cx="224700" cy="22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9" name="Google Shape;1129;p51"/>
          <p:cNvCxnSpPr>
            <a:stCxn id="1127" idx="0"/>
            <a:endCxn id="1115" idx="2"/>
          </p:cNvCxnSpPr>
          <p:nvPr/>
        </p:nvCxnSpPr>
        <p:spPr>
          <a:xfrm flipH="1" rot="10800000">
            <a:off x="1247539" y="3684152"/>
            <a:ext cx="49350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51"/>
          <p:cNvCxnSpPr>
            <a:stCxn id="1115" idx="2"/>
            <a:endCxn id="1128" idx="0"/>
          </p:cNvCxnSpPr>
          <p:nvPr/>
        </p:nvCxnSpPr>
        <p:spPr>
          <a:xfrm>
            <a:off x="1741142" y="3684293"/>
            <a:ext cx="46170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1" name="Google Shape;113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136" y="4439906"/>
            <a:ext cx="574790" cy="37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4925" y="4439906"/>
            <a:ext cx="574790" cy="37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Google Shape;113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9355" y="4423160"/>
            <a:ext cx="652876" cy="411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4" name="Google Shape;1134;p51"/>
          <p:cNvCxnSpPr>
            <a:stCxn id="1131" idx="0"/>
            <a:endCxn id="1127" idx="4"/>
          </p:cNvCxnSpPr>
          <p:nvPr/>
        </p:nvCxnSpPr>
        <p:spPr>
          <a:xfrm rot="10800000">
            <a:off x="1247531" y="4184306"/>
            <a:ext cx="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51"/>
          <p:cNvCxnSpPr>
            <a:stCxn id="1132" idx="0"/>
            <a:endCxn id="1128" idx="4"/>
          </p:cNvCxnSpPr>
          <p:nvPr/>
        </p:nvCxnSpPr>
        <p:spPr>
          <a:xfrm flipH="1" rot="10800000">
            <a:off x="1822320" y="4184306"/>
            <a:ext cx="3804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51"/>
          <p:cNvCxnSpPr>
            <a:stCxn id="1133" idx="0"/>
            <a:endCxn id="1128" idx="4"/>
          </p:cNvCxnSpPr>
          <p:nvPr/>
        </p:nvCxnSpPr>
        <p:spPr>
          <a:xfrm rot="10800000">
            <a:off x="2202793" y="4184360"/>
            <a:ext cx="183000" cy="2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51"/>
          <p:cNvSpPr/>
          <p:nvPr/>
        </p:nvSpPr>
        <p:spPr>
          <a:xfrm>
            <a:off x="2815396" y="3959552"/>
            <a:ext cx="224700" cy="22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51"/>
          <p:cNvSpPr/>
          <p:nvPr/>
        </p:nvSpPr>
        <p:spPr>
          <a:xfrm>
            <a:off x="3849708" y="3959552"/>
            <a:ext cx="224700" cy="22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9" name="Google Shape;1139;p51"/>
          <p:cNvCxnSpPr>
            <a:stCxn id="1137" idx="0"/>
            <a:endCxn id="1119" idx="2"/>
          </p:cNvCxnSpPr>
          <p:nvPr/>
        </p:nvCxnSpPr>
        <p:spPr>
          <a:xfrm flipH="1" rot="10800000">
            <a:off x="2927746" y="3684152"/>
            <a:ext cx="55110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51"/>
          <p:cNvCxnSpPr>
            <a:stCxn id="1138" idx="0"/>
            <a:endCxn id="1119" idx="2"/>
          </p:cNvCxnSpPr>
          <p:nvPr/>
        </p:nvCxnSpPr>
        <p:spPr>
          <a:xfrm rot="10800000">
            <a:off x="3478758" y="3684152"/>
            <a:ext cx="48330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1" name="Google Shape;114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145" y="4456653"/>
            <a:ext cx="574790" cy="37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9565" y="4456653"/>
            <a:ext cx="574790" cy="37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6533" y="4439906"/>
            <a:ext cx="652876" cy="411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4" name="Google Shape;1144;p51"/>
          <p:cNvCxnSpPr>
            <a:stCxn id="1141" idx="0"/>
            <a:endCxn id="1137" idx="4"/>
          </p:cNvCxnSpPr>
          <p:nvPr/>
        </p:nvCxnSpPr>
        <p:spPr>
          <a:xfrm rot="10800000">
            <a:off x="2927640" y="4184253"/>
            <a:ext cx="39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51"/>
          <p:cNvCxnSpPr>
            <a:stCxn id="1142" idx="0"/>
            <a:endCxn id="1138" idx="4"/>
          </p:cNvCxnSpPr>
          <p:nvPr/>
        </p:nvCxnSpPr>
        <p:spPr>
          <a:xfrm flipH="1" rot="10800000">
            <a:off x="3486960" y="4184253"/>
            <a:ext cx="4752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51"/>
          <p:cNvCxnSpPr>
            <a:stCxn id="1138" idx="4"/>
            <a:endCxn id="1143" idx="0"/>
          </p:cNvCxnSpPr>
          <p:nvPr/>
        </p:nvCxnSpPr>
        <p:spPr>
          <a:xfrm>
            <a:off x="3962058" y="4184252"/>
            <a:ext cx="9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7" name="Google Shape;1147;p51"/>
          <p:cNvSpPr/>
          <p:nvPr/>
        </p:nvSpPr>
        <p:spPr>
          <a:xfrm>
            <a:off x="4576351" y="3959552"/>
            <a:ext cx="224700" cy="22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8" name="Google Shape;1148;p51"/>
          <p:cNvCxnSpPr>
            <a:stCxn id="1147" idx="0"/>
            <a:endCxn id="1120" idx="2"/>
          </p:cNvCxnSpPr>
          <p:nvPr/>
        </p:nvCxnSpPr>
        <p:spPr>
          <a:xfrm flipH="1" rot="10800000">
            <a:off x="4688701" y="3717752"/>
            <a:ext cx="53970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9" name="Google Shape;114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640" y="4497636"/>
            <a:ext cx="574790" cy="37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069" y="4480890"/>
            <a:ext cx="652876" cy="411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1" name="Google Shape;1151;p51"/>
          <p:cNvCxnSpPr>
            <a:stCxn id="1149" idx="0"/>
            <a:endCxn id="1147" idx="4"/>
          </p:cNvCxnSpPr>
          <p:nvPr/>
        </p:nvCxnSpPr>
        <p:spPr>
          <a:xfrm flipH="1" rot="10800000">
            <a:off x="4448035" y="4184136"/>
            <a:ext cx="2406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51"/>
          <p:cNvCxnSpPr>
            <a:stCxn id="1147" idx="4"/>
            <a:endCxn id="1150" idx="0"/>
          </p:cNvCxnSpPr>
          <p:nvPr/>
        </p:nvCxnSpPr>
        <p:spPr>
          <a:xfrm>
            <a:off x="4688701" y="4184252"/>
            <a:ext cx="322800" cy="2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3" name="Google Shape;1153;p51"/>
          <p:cNvGrpSpPr/>
          <p:nvPr/>
        </p:nvGrpSpPr>
        <p:grpSpPr>
          <a:xfrm>
            <a:off x="6165975" y="2133950"/>
            <a:ext cx="2830825" cy="2790413"/>
            <a:chOff x="6165975" y="2133950"/>
            <a:chExt cx="2830825" cy="2790413"/>
          </a:xfrm>
        </p:grpSpPr>
        <p:sp>
          <p:nvSpPr>
            <p:cNvPr id="1154" name="Google Shape;1154;p51"/>
            <p:cNvSpPr txBox="1"/>
            <p:nvPr/>
          </p:nvSpPr>
          <p:spPr>
            <a:xfrm>
              <a:off x="6926250" y="2133950"/>
              <a:ext cx="12480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(      )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5" name="Google Shape;1155;p51"/>
            <p:cNvSpPr txBox="1"/>
            <p:nvPr/>
          </p:nvSpPr>
          <p:spPr>
            <a:xfrm>
              <a:off x="6624900" y="3257550"/>
              <a:ext cx="10014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(      )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6" name="Google Shape;1156;p51"/>
            <p:cNvSpPr txBox="1"/>
            <p:nvPr/>
          </p:nvSpPr>
          <p:spPr>
            <a:xfrm>
              <a:off x="7542750" y="3257550"/>
              <a:ext cx="10014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(      )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7" name="Google Shape;1157;p51"/>
            <p:cNvSpPr txBox="1"/>
            <p:nvPr/>
          </p:nvSpPr>
          <p:spPr>
            <a:xfrm>
              <a:off x="6165975" y="4448863"/>
              <a:ext cx="10014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(      )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8" name="Google Shape;1158;p51"/>
            <p:cNvSpPr txBox="1"/>
            <p:nvPr/>
          </p:nvSpPr>
          <p:spPr>
            <a:xfrm>
              <a:off x="7080688" y="4448863"/>
              <a:ext cx="10014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(      )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9" name="Google Shape;1159;p51"/>
            <p:cNvSpPr txBox="1"/>
            <p:nvPr/>
          </p:nvSpPr>
          <p:spPr>
            <a:xfrm>
              <a:off x="7995400" y="4448863"/>
              <a:ext cx="10014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(      )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160" name="Google Shape;1160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49860" y="2269324"/>
              <a:ext cx="414312" cy="27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1" name="Google Shape;1161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35535" y="3392961"/>
              <a:ext cx="414312" cy="27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2" name="Google Shape;1162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83035" y="4550424"/>
              <a:ext cx="414312" cy="27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3" name="Google Shape;1163;p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23900" y="3383675"/>
              <a:ext cx="461700" cy="290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4" name="Google Shape;1164;p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81512" y="4556862"/>
              <a:ext cx="461700" cy="290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5" name="Google Shape;1165;p5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08025" y="4555588"/>
              <a:ext cx="414325" cy="2934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6" name="Google Shape;1166;p51"/>
          <p:cNvSpPr txBox="1"/>
          <p:nvPr/>
        </p:nvSpPr>
        <p:spPr>
          <a:xfrm>
            <a:off x="536650" y="4892305"/>
            <a:ext cx="648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2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Time-Limited Values</a:t>
            </a:r>
            <a:endParaRPr/>
          </a:p>
        </p:txBody>
      </p:sp>
      <p:sp>
        <p:nvSpPr>
          <p:cNvPr id="1172" name="Google Shape;1172;p52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Consider the same grid world MDP as in the previous quiz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Actions are </a:t>
            </a:r>
            <a:r>
              <a:rPr lang="en"/>
              <a:t>successful</a:t>
            </a:r>
            <a:r>
              <a:rPr lang="en"/>
              <a:t> 100% of the time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γ</a:t>
            </a:r>
            <a:r>
              <a:rPr lang="en"/>
              <a:t> = 1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Determine in the following quantities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</a:t>
            </a:r>
            <a:r>
              <a:rPr baseline="-25000" lang="en"/>
              <a:t>0</a:t>
            </a:r>
            <a:r>
              <a:rPr lang="en"/>
              <a:t>(d)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</a:t>
            </a:r>
            <a:r>
              <a:rPr baseline="-25000" lang="en"/>
              <a:t>1</a:t>
            </a:r>
            <a:r>
              <a:rPr lang="en"/>
              <a:t>(d)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</a:t>
            </a:r>
            <a:r>
              <a:rPr baseline="-25000" lang="en"/>
              <a:t>2</a:t>
            </a:r>
            <a:r>
              <a:rPr lang="en"/>
              <a:t>(d)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</a:t>
            </a:r>
            <a:r>
              <a:rPr baseline="-25000" lang="en"/>
              <a:t>3</a:t>
            </a:r>
            <a:r>
              <a:rPr lang="en"/>
              <a:t>(d)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</a:t>
            </a:r>
            <a:r>
              <a:rPr baseline="-25000" lang="en"/>
              <a:t>4</a:t>
            </a:r>
            <a:r>
              <a:rPr lang="en"/>
              <a:t>(d)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</a:t>
            </a:r>
            <a:r>
              <a:rPr baseline="-25000" lang="en"/>
              <a:t>5</a:t>
            </a:r>
            <a:r>
              <a:rPr lang="en"/>
              <a:t>(d)</a:t>
            </a:r>
            <a:endParaRPr/>
          </a:p>
        </p:txBody>
      </p:sp>
      <p:sp>
        <p:nvSpPr>
          <p:cNvPr id="1173" name="Google Shape;1173;p52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4" name="Google Shape;1174;p52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descr="Image" id="1175" name="Google Shape;117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2501" y="3370945"/>
            <a:ext cx="2584340" cy="793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World</a:t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92200" y="808150"/>
            <a:ext cx="87369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Maze-like problem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Agent lives in a grid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Walls block the agent’s path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Unreliable actions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action achieves the intended effect 80% of the 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10% of the time the action moves the agent at right angles (i.e., 90°) to the intended direction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the agent bumps into a wall it stays in the same square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agent receives rewards for each action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Small “living” rewards (can be negative)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Big rewards come at the end (good or bad)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 states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+1 and -1 are goal states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action available: exit 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Goal: maximize sum of reward</a:t>
            </a:r>
            <a:r>
              <a:rPr lang="en" sz="1800"/>
              <a:t>s</a:t>
            </a:r>
            <a:endParaRPr sz="1800"/>
          </a:p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67" name="Google Shape;67;p8"/>
          <p:cNvGraphicFramePr/>
          <p:nvPr/>
        </p:nvGraphicFramePr>
        <p:xfrm>
          <a:off x="6626450" y="350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543775"/>
                <a:gridCol w="543775"/>
                <a:gridCol w="543775"/>
                <a:gridCol w="543775"/>
              </a:tblGrid>
              <a:tr h="43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" name="Google Shape;68;p8"/>
          <p:cNvSpPr/>
          <p:nvPr/>
        </p:nvSpPr>
        <p:spPr>
          <a:xfrm>
            <a:off x="7175800" y="3934975"/>
            <a:ext cx="531600" cy="432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8"/>
          <p:cNvGrpSpPr/>
          <p:nvPr/>
        </p:nvGrpSpPr>
        <p:grpSpPr>
          <a:xfrm>
            <a:off x="4819875" y="154600"/>
            <a:ext cx="2667900" cy="1526100"/>
            <a:chOff x="4819875" y="154600"/>
            <a:chExt cx="2667900" cy="1526100"/>
          </a:xfrm>
        </p:grpSpPr>
        <p:sp>
          <p:nvSpPr>
            <p:cNvPr id="70" name="Google Shape;70;p8"/>
            <p:cNvSpPr/>
            <p:nvPr/>
          </p:nvSpPr>
          <p:spPr>
            <a:xfrm>
              <a:off x="4819875" y="154600"/>
              <a:ext cx="2667900" cy="1526100"/>
            </a:xfrm>
            <a:prstGeom prst="wedgeRoundRectCallout">
              <a:avLst>
                <a:gd fmla="val -72813" name="adj1"/>
                <a:gd fmla="val 68812" name="adj2"/>
                <a:gd fmla="val 0" name="adj3"/>
              </a:avLst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Example of stochastic motion: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Intended direction is north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1" name="Google Shape;71;p8"/>
            <p:cNvGrpSpPr/>
            <p:nvPr/>
          </p:nvGrpSpPr>
          <p:grpSpPr>
            <a:xfrm>
              <a:off x="5848842" y="928338"/>
              <a:ext cx="644330" cy="644330"/>
              <a:chOff x="5719571" y="812504"/>
              <a:chExt cx="834300" cy="834300"/>
            </a:xfrm>
          </p:grpSpPr>
          <p:sp>
            <p:nvSpPr>
              <p:cNvPr id="72" name="Google Shape;72;p8"/>
              <p:cNvSpPr/>
              <p:nvPr/>
            </p:nvSpPr>
            <p:spPr>
              <a:xfrm>
                <a:off x="5719571" y="812504"/>
                <a:ext cx="834300" cy="834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3" name="Google Shape;73;p8"/>
              <p:cNvCxnSpPr>
                <a:stCxn id="72" idx="1"/>
              </p:cNvCxnSpPr>
              <p:nvPr/>
            </p:nvCxnSpPr>
            <p:spPr>
              <a:xfrm>
                <a:off x="5719571" y="1229654"/>
                <a:ext cx="8343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74" name="Google Shape;74;p8"/>
              <p:cNvCxnSpPr>
                <a:stCxn id="72" idx="0"/>
              </p:cNvCxnSpPr>
              <p:nvPr/>
            </p:nvCxnSpPr>
            <p:spPr>
              <a:xfrm flipH="1">
                <a:off x="6131921" y="812504"/>
                <a:ext cx="4800" cy="405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none"/>
              </a:ln>
            </p:spPr>
          </p:cxnSp>
        </p:grpSp>
        <p:sp>
          <p:nvSpPr>
            <p:cNvPr id="75" name="Google Shape;75;p8"/>
            <p:cNvSpPr txBox="1"/>
            <p:nvPr/>
          </p:nvSpPr>
          <p:spPr>
            <a:xfrm>
              <a:off x="5780713" y="657450"/>
              <a:ext cx="7806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0.8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Google Shape;76;p8"/>
            <p:cNvSpPr txBox="1"/>
            <p:nvPr/>
          </p:nvSpPr>
          <p:spPr>
            <a:xfrm>
              <a:off x="6509210" y="1115063"/>
              <a:ext cx="4851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0.1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Google Shape;77;p8"/>
            <p:cNvSpPr txBox="1"/>
            <p:nvPr/>
          </p:nvSpPr>
          <p:spPr>
            <a:xfrm>
              <a:off x="5347735" y="1115063"/>
              <a:ext cx="4851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0.1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3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</a:t>
            </a:r>
            <a:endParaRPr/>
          </a:p>
        </p:txBody>
      </p:sp>
      <p:sp>
        <p:nvSpPr>
          <p:cNvPr id="1181" name="Google Shape;1181;p53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2" name="Google Shape;1182;p53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1183" name="Google Shape;11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996" y="1465109"/>
            <a:ext cx="4193900" cy="29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53"/>
          <p:cNvSpPr txBox="1"/>
          <p:nvPr/>
        </p:nvSpPr>
        <p:spPr>
          <a:xfrm>
            <a:off x="2432350" y="4174721"/>
            <a:ext cx="3979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54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</a:t>
            </a:r>
            <a:endParaRPr/>
          </a:p>
        </p:txBody>
      </p:sp>
      <p:sp>
        <p:nvSpPr>
          <p:cNvPr id="1190" name="Google Shape;1190;p54"/>
          <p:cNvSpPr txBox="1"/>
          <p:nvPr>
            <p:ph idx="1" type="body"/>
          </p:nvPr>
        </p:nvSpPr>
        <p:spPr>
          <a:xfrm>
            <a:off x="92200" y="808150"/>
            <a:ext cx="6995400" cy="18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 with V</a:t>
            </a:r>
            <a:r>
              <a:rPr baseline="-25000" lang="en" sz="2200"/>
              <a:t>0</a:t>
            </a:r>
            <a:r>
              <a:rPr lang="en" sz="2200"/>
              <a:t> = 0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No time steps left means an expected reward sum of zero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Given vector of V</a:t>
            </a:r>
            <a:r>
              <a:rPr baseline="-25000" lang="en" sz="2200"/>
              <a:t>k</a:t>
            </a:r>
            <a:r>
              <a:rPr lang="en" sz="2200"/>
              <a:t>(s) values, do one round of expectimax</a:t>
            </a:r>
            <a:endParaRPr sz="2200"/>
          </a:p>
        </p:txBody>
      </p:sp>
      <p:sp>
        <p:nvSpPr>
          <p:cNvPr id="1191" name="Google Shape;1191;p54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2" name="Google Shape;1192;p54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pSp>
        <p:nvGrpSpPr>
          <p:cNvPr id="1193" name="Google Shape;1193;p54"/>
          <p:cNvGrpSpPr/>
          <p:nvPr/>
        </p:nvGrpSpPr>
        <p:grpSpPr>
          <a:xfrm>
            <a:off x="7246900" y="917451"/>
            <a:ext cx="1311758" cy="3685950"/>
            <a:chOff x="451025" y="1315726"/>
            <a:chExt cx="1311758" cy="3685950"/>
          </a:xfrm>
        </p:grpSpPr>
        <p:sp>
          <p:nvSpPr>
            <p:cNvPr id="1194" name="Google Shape;1194;p54"/>
            <p:cNvSpPr/>
            <p:nvPr/>
          </p:nvSpPr>
          <p:spPr>
            <a:xfrm>
              <a:off x="805933" y="1315726"/>
              <a:ext cx="555900" cy="480600"/>
            </a:xfrm>
            <a:prstGeom prst="triangle">
              <a:avLst>
                <a:gd fmla="val 50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5" name="Google Shape;1195;p54"/>
            <p:cNvCxnSpPr>
              <a:stCxn id="1196" idx="0"/>
              <a:endCxn id="1194" idx="3"/>
            </p:cNvCxnSpPr>
            <p:nvPr/>
          </p:nvCxnSpPr>
          <p:spPr>
            <a:xfrm rot="10800000">
              <a:off x="1083825" y="1796250"/>
              <a:ext cx="113700" cy="808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54"/>
            <p:cNvCxnSpPr>
              <a:stCxn id="1196" idx="4"/>
              <a:endCxn id="1198" idx="0"/>
            </p:cNvCxnSpPr>
            <p:nvPr/>
          </p:nvCxnSpPr>
          <p:spPr>
            <a:xfrm flipH="1">
              <a:off x="1083825" y="3083250"/>
              <a:ext cx="113700" cy="808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6" name="Google Shape;1196;p54"/>
            <p:cNvSpPr/>
            <p:nvPr/>
          </p:nvSpPr>
          <p:spPr>
            <a:xfrm>
              <a:off x="958125" y="2604450"/>
              <a:ext cx="478800" cy="478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4"/>
            <p:cNvSpPr/>
            <p:nvPr/>
          </p:nvSpPr>
          <p:spPr>
            <a:xfrm>
              <a:off x="805933" y="3891376"/>
              <a:ext cx="555900" cy="480600"/>
            </a:xfrm>
            <a:prstGeom prst="triangle">
              <a:avLst>
                <a:gd fmla="val 50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9" name="Google Shape;1199;p54"/>
            <p:cNvCxnSpPr>
              <a:endCxn id="1194" idx="3"/>
            </p:cNvCxnSpPr>
            <p:nvPr/>
          </p:nvCxnSpPr>
          <p:spPr>
            <a:xfrm rot="10800000">
              <a:off x="1083883" y="1796326"/>
              <a:ext cx="678900" cy="59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54"/>
            <p:cNvCxnSpPr>
              <a:endCxn id="1194" idx="3"/>
            </p:cNvCxnSpPr>
            <p:nvPr/>
          </p:nvCxnSpPr>
          <p:spPr>
            <a:xfrm flipH="1" rot="10800000">
              <a:off x="730183" y="1796326"/>
              <a:ext cx="353700" cy="680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54"/>
            <p:cNvCxnSpPr>
              <a:endCxn id="1196" idx="4"/>
            </p:cNvCxnSpPr>
            <p:nvPr/>
          </p:nvCxnSpPr>
          <p:spPr>
            <a:xfrm rot="10800000">
              <a:off x="1197525" y="3083250"/>
              <a:ext cx="545100" cy="487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54"/>
            <p:cNvCxnSpPr>
              <a:endCxn id="1196" idx="4"/>
            </p:cNvCxnSpPr>
            <p:nvPr/>
          </p:nvCxnSpPr>
          <p:spPr>
            <a:xfrm flipH="1" rot="10800000">
              <a:off x="574725" y="3083250"/>
              <a:ext cx="622800" cy="528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54"/>
            <p:cNvCxnSpPr>
              <a:stCxn id="1198" idx="3"/>
            </p:cNvCxnSpPr>
            <p:nvPr/>
          </p:nvCxnSpPr>
          <p:spPr>
            <a:xfrm flipH="1">
              <a:off x="892183" y="4371976"/>
              <a:ext cx="191700" cy="62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54"/>
            <p:cNvCxnSpPr>
              <a:stCxn id="1198" idx="3"/>
            </p:cNvCxnSpPr>
            <p:nvPr/>
          </p:nvCxnSpPr>
          <p:spPr>
            <a:xfrm>
              <a:off x="1083883" y="4371976"/>
              <a:ext cx="172800" cy="623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54"/>
            <p:cNvCxnSpPr>
              <a:stCxn id="1198" idx="3"/>
            </p:cNvCxnSpPr>
            <p:nvPr/>
          </p:nvCxnSpPr>
          <p:spPr>
            <a:xfrm flipH="1">
              <a:off x="608683" y="4371976"/>
              <a:ext cx="475200" cy="49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6" name="Google Shape;1206;p54"/>
            <p:cNvSpPr txBox="1"/>
            <p:nvPr/>
          </p:nvSpPr>
          <p:spPr>
            <a:xfrm>
              <a:off x="451025" y="1426125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7" name="Google Shape;1207;p54"/>
            <p:cNvSpPr txBox="1"/>
            <p:nvPr/>
          </p:nvSpPr>
          <p:spPr>
            <a:xfrm>
              <a:off x="451025" y="2728350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s,a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8" name="Google Shape;1208;p54"/>
            <p:cNvSpPr txBox="1"/>
            <p:nvPr/>
          </p:nvSpPr>
          <p:spPr>
            <a:xfrm>
              <a:off x="926075" y="2015288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9" name="Google Shape;1209;p54"/>
            <p:cNvSpPr txBox="1"/>
            <p:nvPr/>
          </p:nvSpPr>
          <p:spPr>
            <a:xfrm>
              <a:off x="1083825" y="3549000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s,a,s’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0" name="Google Shape;1210;p54"/>
            <p:cNvSpPr txBox="1"/>
            <p:nvPr/>
          </p:nvSpPr>
          <p:spPr>
            <a:xfrm>
              <a:off x="451025" y="4030563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s’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11" name="Google Shape;1211;p54"/>
          <p:cNvSpPr txBox="1"/>
          <p:nvPr/>
        </p:nvSpPr>
        <p:spPr>
          <a:xfrm>
            <a:off x="8245800" y="3514475"/>
            <a:ext cx="898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" sz="18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2" name="Google Shape;1212;p54"/>
          <p:cNvSpPr txBox="1"/>
          <p:nvPr/>
        </p:nvSpPr>
        <p:spPr>
          <a:xfrm>
            <a:off x="8245800" y="917450"/>
            <a:ext cx="898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" sz="1800">
                <a:latin typeface="Times New Roman"/>
                <a:ea typeface="Times New Roman"/>
                <a:cs typeface="Times New Roman"/>
                <a:sym typeface="Times New Roman"/>
              </a:rPr>
              <a:t>k+1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3" name="Google Shape;12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575" y="2729073"/>
            <a:ext cx="5339500" cy="5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54"/>
          <p:cNvSpPr txBox="1"/>
          <p:nvPr/>
        </p:nvSpPr>
        <p:spPr>
          <a:xfrm>
            <a:off x="-34825" y="3245250"/>
            <a:ext cx="7067100" cy="18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until convergence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O(S</a:t>
            </a:r>
            <a:r>
              <a:rPr baseline="30000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Converges to unique optimal values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55"/>
          <p:cNvSpPr txBox="1"/>
          <p:nvPr>
            <p:ph type="title"/>
          </p:nvPr>
        </p:nvSpPr>
        <p:spPr>
          <a:xfrm>
            <a:off x="92250" y="225350"/>
            <a:ext cx="44079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</a:t>
            </a:r>
            <a:r>
              <a:rPr lang="en"/>
              <a:t>Value Iteration</a:t>
            </a:r>
            <a:endParaRPr/>
          </a:p>
        </p:txBody>
      </p:sp>
      <p:sp>
        <p:nvSpPr>
          <p:cNvPr id="1220" name="Google Shape;1220;p55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1" name="Google Shape;1221;p55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pSp>
        <p:nvGrpSpPr>
          <p:cNvPr id="1222" name="Google Shape;1222;p55"/>
          <p:cNvGrpSpPr/>
          <p:nvPr/>
        </p:nvGrpSpPr>
        <p:grpSpPr>
          <a:xfrm>
            <a:off x="-235200" y="788975"/>
            <a:ext cx="1468800" cy="475500"/>
            <a:chOff x="1669800" y="1855775"/>
            <a:chExt cx="1468800" cy="475500"/>
          </a:xfrm>
        </p:grpSpPr>
        <p:sp>
          <p:nvSpPr>
            <p:cNvPr id="1223" name="Google Shape;1223;p55"/>
            <p:cNvSpPr txBox="1"/>
            <p:nvPr/>
          </p:nvSpPr>
          <p:spPr>
            <a:xfrm>
              <a:off x="1669800" y="1855775"/>
              <a:ext cx="146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(      ) = 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224" name="Google Shape;1224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39260" y="1957324"/>
              <a:ext cx="414312" cy="27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5" name="Google Shape;1225;p55"/>
          <p:cNvGrpSpPr/>
          <p:nvPr/>
        </p:nvGrpSpPr>
        <p:grpSpPr>
          <a:xfrm>
            <a:off x="-235200" y="2006925"/>
            <a:ext cx="1507500" cy="475500"/>
            <a:chOff x="1669800" y="2311725"/>
            <a:chExt cx="1507500" cy="475500"/>
          </a:xfrm>
        </p:grpSpPr>
        <p:sp>
          <p:nvSpPr>
            <p:cNvPr id="1226" name="Google Shape;1226;p55"/>
            <p:cNvSpPr txBox="1"/>
            <p:nvPr/>
          </p:nvSpPr>
          <p:spPr>
            <a:xfrm>
              <a:off x="1669800" y="2311725"/>
              <a:ext cx="1507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(      ) =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227" name="Google Shape;1227;p5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23012" y="2419712"/>
              <a:ext cx="461700" cy="2909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8" name="Google Shape;1228;p55"/>
          <p:cNvGrpSpPr/>
          <p:nvPr/>
        </p:nvGrpSpPr>
        <p:grpSpPr>
          <a:xfrm>
            <a:off x="-235200" y="3072450"/>
            <a:ext cx="1468800" cy="475500"/>
            <a:chOff x="1669800" y="2767650"/>
            <a:chExt cx="1468800" cy="475500"/>
          </a:xfrm>
        </p:grpSpPr>
        <p:sp>
          <p:nvSpPr>
            <p:cNvPr id="1229" name="Google Shape;1229;p55"/>
            <p:cNvSpPr txBox="1"/>
            <p:nvPr/>
          </p:nvSpPr>
          <p:spPr>
            <a:xfrm>
              <a:off x="1669800" y="2767650"/>
              <a:ext cx="146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(      ) = 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230" name="Google Shape;1230;p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34825" y="2874363"/>
              <a:ext cx="414325" cy="2934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1" name="Google Shape;1231;p55"/>
          <p:cNvSpPr txBox="1"/>
          <p:nvPr/>
        </p:nvSpPr>
        <p:spPr>
          <a:xfrm>
            <a:off x="1150800" y="2006938"/>
            <a:ext cx="1507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      ) =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2" name="Google Shape;1232;p55"/>
          <p:cNvSpPr txBox="1"/>
          <p:nvPr/>
        </p:nvSpPr>
        <p:spPr>
          <a:xfrm>
            <a:off x="1150800" y="3072463"/>
            <a:ext cx="1468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      ) =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33" name="Google Shape;1233;p55"/>
          <p:cNvGrpSpPr/>
          <p:nvPr/>
        </p:nvGrpSpPr>
        <p:grpSpPr>
          <a:xfrm>
            <a:off x="1150800" y="788988"/>
            <a:ext cx="1468800" cy="475500"/>
            <a:chOff x="3817800" y="1855788"/>
            <a:chExt cx="1468800" cy="475500"/>
          </a:xfrm>
        </p:grpSpPr>
        <p:sp>
          <p:nvSpPr>
            <p:cNvPr id="1234" name="Google Shape;1234;p55"/>
            <p:cNvSpPr txBox="1"/>
            <p:nvPr/>
          </p:nvSpPr>
          <p:spPr>
            <a:xfrm>
              <a:off x="3817800" y="1855788"/>
              <a:ext cx="14688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(      ) = 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235" name="Google Shape;1235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87260" y="1957336"/>
              <a:ext cx="414312" cy="27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36" name="Google Shape;123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012" y="2114925"/>
            <a:ext cx="461700" cy="29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7" name="Google Shape;123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5825" y="3179175"/>
            <a:ext cx="414325" cy="29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55"/>
          <p:cNvSpPr txBox="1"/>
          <p:nvPr/>
        </p:nvSpPr>
        <p:spPr>
          <a:xfrm>
            <a:off x="4822800" y="804725"/>
            <a:ext cx="1468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      ) =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9" name="Google Shape;1239;p55"/>
          <p:cNvSpPr txBox="1"/>
          <p:nvPr/>
        </p:nvSpPr>
        <p:spPr>
          <a:xfrm>
            <a:off x="4822800" y="2022675"/>
            <a:ext cx="1507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      ) =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0" name="Google Shape;1240;p55"/>
          <p:cNvSpPr txBox="1"/>
          <p:nvPr/>
        </p:nvSpPr>
        <p:spPr>
          <a:xfrm>
            <a:off x="4822800" y="3103913"/>
            <a:ext cx="1468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      ) =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1" name="Google Shape;12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260" y="906274"/>
            <a:ext cx="414312" cy="2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Google Shape;124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012" y="2130662"/>
            <a:ext cx="461700" cy="29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" name="Google Shape;124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7825" y="3194913"/>
            <a:ext cx="414325" cy="29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" name="Google Shape;1244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00275"/>
            <a:ext cx="4479525" cy="46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576" y="4424896"/>
            <a:ext cx="699928" cy="2065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6" name="Google Shape;1246;p55"/>
          <p:cNvGrpSpPr/>
          <p:nvPr/>
        </p:nvGrpSpPr>
        <p:grpSpPr>
          <a:xfrm>
            <a:off x="2250150" y="3687673"/>
            <a:ext cx="5549069" cy="1532252"/>
            <a:chOff x="1317125" y="3429900"/>
            <a:chExt cx="6481800" cy="1789805"/>
          </a:xfrm>
        </p:grpSpPr>
        <p:grpSp>
          <p:nvGrpSpPr>
            <p:cNvPr id="1247" name="Google Shape;1247;p55"/>
            <p:cNvGrpSpPr/>
            <p:nvPr/>
          </p:nvGrpSpPr>
          <p:grpSpPr>
            <a:xfrm>
              <a:off x="1390531" y="3429900"/>
              <a:ext cx="6258807" cy="1783677"/>
              <a:chOff x="1542931" y="3353700"/>
              <a:chExt cx="6258807" cy="1783677"/>
            </a:xfrm>
          </p:grpSpPr>
          <p:pic>
            <p:nvPicPr>
              <p:cNvPr id="1248" name="Google Shape;1248;p5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46787" y="3353700"/>
                <a:ext cx="1381080" cy="8702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9" name="Google Shape;1249;p5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287474" y="4223904"/>
                <a:ext cx="1323610" cy="8702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0" name="Google Shape;1250;p5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389886" y="4137454"/>
                <a:ext cx="1411852" cy="99992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251" name="Google Shape;1251;p55"/>
              <p:cNvCxnSpPr>
                <a:stCxn id="1249" idx="0"/>
                <a:endCxn id="1248" idx="1"/>
              </p:cNvCxnSpPr>
              <p:nvPr/>
            </p:nvCxnSpPr>
            <p:spPr>
              <a:xfrm flipH="1" rot="10800000">
                <a:off x="2949279" y="3788904"/>
                <a:ext cx="1397400" cy="435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52" name="Google Shape;1252;p55"/>
              <p:cNvCxnSpPr/>
              <p:nvPr/>
            </p:nvCxnSpPr>
            <p:spPr>
              <a:xfrm flipH="1" rot="10800000">
                <a:off x="3162467" y="4007840"/>
                <a:ext cx="1426200" cy="435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1253" name="Google Shape;1253;p55"/>
              <p:cNvSpPr/>
              <p:nvPr/>
            </p:nvSpPr>
            <p:spPr>
              <a:xfrm>
                <a:off x="2273728" y="3723927"/>
                <a:ext cx="681916" cy="586433"/>
              </a:xfrm>
              <a:custGeom>
                <a:rect b="b" l="l" r="r" t="t"/>
                <a:pathLst>
                  <a:path extrusionOk="0" h="29296" w="34066">
                    <a:moveTo>
                      <a:pt x="33881" y="24976"/>
                    </a:moveTo>
                    <a:cubicBezTo>
                      <a:pt x="35366" y="13098"/>
                      <a:pt x="19267" y="-2640"/>
                      <a:pt x="7691" y="406"/>
                    </a:cubicBezTo>
                    <a:cubicBezTo>
                      <a:pt x="-288" y="2506"/>
                      <a:pt x="-1600" y="16896"/>
                      <a:pt x="1751" y="24436"/>
                    </a:cubicBezTo>
                    <a:cubicBezTo>
                      <a:pt x="3693" y="28807"/>
                      <a:pt x="10468" y="29296"/>
                      <a:pt x="15251" y="29296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sp>
          <p:sp>
            <p:nvSpPr>
              <p:cNvPr id="1254" name="Google Shape;1254;p55"/>
              <p:cNvSpPr/>
              <p:nvPr/>
            </p:nvSpPr>
            <p:spPr>
              <a:xfrm>
                <a:off x="4552372" y="4013109"/>
                <a:ext cx="399709" cy="563673"/>
              </a:xfrm>
              <a:custGeom>
                <a:rect b="b" l="l" r="r" t="t"/>
                <a:pathLst>
                  <a:path extrusionOk="0" h="28159" w="19968">
                    <a:moveTo>
                      <a:pt x="1594" y="0"/>
                    </a:moveTo>
                    <a:cubicBezTo>
                      <a:pt x="-701" y="9178"/>
                      <a:pt x="-1711" y="24818"/>
                      <a:pt x="7264" y="27810"/>
                    </a:cubicBezTo>
                    <a:cubicBezTo>
                      <a:pt x="14879" y="30348"/>
                      <a:pt x="21952" y="14635"/>
                      <a:pt x="19414" y="7020"/>
                    </a:cubicBezTo>
                  </a:path>
                </a:pathLst>
              </a:cu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sp>
          <p:sp>
            <p:nvSpPr>
              <p:cNvPr id="1255" name="Google Shape;1255;p55"/>
              <p:cNvSpPr/>
              <p:nvPr/>
            </p:nvSpPr>
            <p:spPr>
              <a:xfrm>
                <a:off x="5519357" y="3445239"/>
                <a:ext cx="1437657" cy="800240"/>
              </a:xfrm>
              <a:custGeom>
                <a:rect b="b" l="l" r="r" t="t"/>
                <a:pathLst>
                  <a:path extrusionOk="0" h="39977" w="71820">
                    <a:moveTo>
                      <a:pt x="0" y="8387"/>
                    </a:moveTo>
                    <a:cubicBezTo>
                      <a:pt x="9842" y="3088"/>
                      <a:pt x="21849" y="-1974"/>
                      <a:pt x="32670" y="827"/>
                    </a:cubicBezTo>
                    <a:cubicBezTo>
                      <a:pt x="50537" y="5451"/>
                      <a:pt x="71820" y="21522"/>
                      <a:pt x="71820" y="39977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sp>
          <p:sp>
            <p:nvSpPr>
              <p:cNvPr id="1256" name="Google Shape;1256;p55"/>
              <p:cNvSpPr txBox="1"/>
              <p:nvPr/>
            </p:nvSpPr>
            <p:spPr>
              <a:xfrm>
                <a:off x="2785369" y="3852000"/>
                <a:ext cx="6015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+2</a:t>
                </a:r>
                <a:endParaRPr sz="1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7" name="Google Shape;1257;p55"/>
              <p:cNvSpPr txBox="1"/>
              <p:nvPr/>
            </p:nvSpPr>
            <p:spPr>
              <a:xfrm>
                <a:off x="4049453" y="4201475"/>
                <a:ext cx="5436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0000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+1</a:t>
                </a:r>
                <a:endParaRPr sz="1800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8" name="Google Shape;1258;p55"/>
              <p:cNvSpPr txBox="1"/>
              <p:nvPr/>
            </p:nvSpPr>
            <p:spPr>
              <a:xfrm>
                <a:off x="5962133" y="3639971"/>
                <a:ext cx="8175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-10</a:t>
                </a:r>
                <a:endParaRPr sz="1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9" name="Google Shape;1259;p55"/>
              <p:cNvSpPr/>
              <p:nvPr/>
            </p:nvSpPr>
            <p:spPr>
              <a:xfrm>
                <a:off x="1910346" y="4499548"/>
                <a:ext cx="543495" cy="430596"/>
              </a:xfrm>
              <a:custGeom>
                <a:rect b="b" l="l" r="r" t="t"/>
                <a:pathLst>
                  <a:path extrusionOk="0" h="21511" w="27151">
                    <a:moveTo>
                      <a:pt x="19902" y="1788"/>
                    </a:moveTo>
                    <a:cubicBezTo>
                      <a:pt x="14682" y="-171"/>
                      <a:pt x="8061" y="-898"/>
                      <a:pt x="3176" y="1788"/>
                    </a:cubicBezTo>
                    <a:cubicBezTo>
                      <a:pt x="651" y="3177"/>
                      <a:pt x="-272" y="7015"/>
                      <a:pt x="109" y="9872"/>
                    </a:cubicBezTo>
                    <a:cubicBezTo>
                      <a:pt x="1344" y="19147"/>
                      <a:pt x="24192" y="26276"/>
                      <a:pt x="27151" y="17399"/>
                    </a:cubicBezTo>
                  </a:path>
                </a:pathLst>
              </a:cu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sp>
          <p:sp>
            <p:nvSpPr>
              <p:cNvPr id="1260" name="Google Shape;1260;p55"/>
              <p:cNvSpPr txBox="1"/>
              <p:nvPr/>
            </p:nvSpPr>
            <p:spPr>
              <a:xfrm>
                <a:off x="1542931" y="4234175"/>
                <a:ext cx="6015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0000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+1</a:t>
                </a:r>
                <a:endParaRPr sz="1800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261" name="Google Shape;1261;p55"/>
            <p:cNvSpPr txBox="1"/>
            <p:nvPr/>
          </p:nvSpPr>
          <p:spPr>
            <a:xfrm>
              <a:off x="1317125" y="4909205"/>
              <a:ext cx="64818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http://ai.berkeley.edu</a:t>
              </a:r>
              <a:endParaRPr sz="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6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V</a:t>
            </a:r>
            <a:r>
              <a:rPr baseline="-25000" lang="en"/>
              <a:t>∞</a:t>
            </a:r>
            <a:endParaRPr baseline="-25000"/>
          </a:p>
        </p:txBody>
      </p:sp>
      <p:sp>
        <p:nvSpPr>
          <p:cNvPr id="1267" name="Google Shape;1267;p56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Consider the same grid world as in the previous quiz (where east and west actions are successful 100% of the time)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γ</a:t>
            </a:r>
            <a:r>
              <a:rPr lang="en"/>
              <a:t> = 0.2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Determine the following quantities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</a:t>
            </a:r>
            <a:r>
              <a:rPr baseline="30000" lang="en"/>
              <a:t>∗</a:t>
            </a:r>
            <a:r>
              <a:rPr lang="en"/>
              <a:t>(a) = V</a:t>
            </a:r>
            <a:r>
              <a:rPr baseline="-25000" lang="en"/>
              <a:t>∞</a:t>
            </a:r>
            <a:r>
              <a:rPr lang="en"/>
              <a:t>(a)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</a:t>
            </a:r>
            <a:r>
              <a:rPr baseline="30000" lang="en"/>
              <a:t>∗</a:t>
            </a:r>
            <a:r>
              <a:rPr lang="en"/>
              <a:t>(b) = V</a:t>
            </a:r>
            <a:r>
              <a:rPr baseline="-25000" lang="en"/>
              <a:t>∞</a:t>
            </a:r>
            <a:r>
              <a:rPr lang="en"/>
              <a:t>(b)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</a:t>
            </a:r>
            <a:r>
              <a:rPr baseline="30000" lang="en"/>
              <a:t>∗</a:t>
            </a:r>
            <a:r>
              <a:rPr lang="en"/>
              <a:t>(c) = V</a:t>
            </a:r>
            <a:r>
              <a:rPr baseline="-25000" lang="en"/>
              <a:t>∞</a:t>
            </a:r>
            <a:r>
              <a:rPr lang="en"/>
              <a:t>(c)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</a:t>
            </a:r>
            <a:r>
              <a:rPr baseline="30000" lang="en"/>
              <a:t>∗</a:t>
            </a:r>
            <a:r>
              <a:rPr lang="en"/>
              <a:t>(d) = V</a:t>
            </a:r>
            <a:r>
              <a:rPr baseline="-25000" lang="en"/>
              <a:t>∞</a:t>
            </a:r>
            <a:r>
              <a:rPr lang="en"/>
              <a:t>(d)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</a:t>
            </a:r>
            <a:r>
              <a:rPr baseline="30000" lang="en"/>
              <a:t>∗</a:t>
            </a:r>
            <a:r>
              <a:rPr lang="en"/>
              <a:t>(e) = V</a:t>
            </a:r>
            <a:r>
              <a:rPr baseline="-25000" lang="en"/>
              <a:t>∞</a:t>
            </a:r>
            <a:r>
              <a:rPr lang="en"/>
              <a:t>(e)</a:t>
            </a:r>
            <a:endParaRPr/>
          </a:p>
        </p:txBody>
      </p:sp>
      <p:sp>
        <p:nvSpPr>
          <p:cNvPr id="1268" name="Google Shape;1268;p56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9" name="Google Shape;1269;p56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descr="Image" id="1270" name="Google Shape;127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1092" y="2817263"/>
            <a:ext cx="2998050" cy="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7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Convergence</a:t>
            </a:r>
            <a:endParaRPr/>
          </a:p>
        </p:txBody>
      </p:sp>
      <p:sp>
        <p:nvSpPr>
          <p:cNvPr id="1276" name="Google Shape;1276;p57"/>
          <p:cNvSpPr txBox="1"/>
          <p:nvPr>
            <p:ph idx="1" type="body"/>
          </p:nvPr>
        </p:nvSpPr>
        <p:spPr>
          <a:xfrm>
            <a:off x="92200" y="808150"/>
            <a:ext cx="89595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Consider the following example where </a:t>
            </a:r>
            <a:r>
              <a:rPr lang="en">
                <a:solidFill>
                  <a:schemeClr val="dk1"/>
                </a:solidFill>
              </a:rPr>
              <a:t>γ</a:t>
            </a:r>
            <a:r>
              <a:rPr lang="en">
                <a:solidFill>
                  <a:schemeClr val="dk1"/>
                </a:solidFill>
              </a:rPr>
              <a:t> = 1.0 and R(s) = -0.04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Show that the value at (3,3) has converged</a:t>
            </a:r>
            <a:endParaRPr/>
          </a:p>
        </p:txBody>
      </p:sp>
      <p:sp>
        <p:nvSpPr>
          <p:cNvPr id="1277" name="Google Shape;1277;p57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8" name="Google Shape;1278;p57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1279" name="Google Shape;12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980" y="1809950"/>
            <a:ext cx="3477474" cy="263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0" name="Google Shape;128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675" y="4551650"/>
            <a:ext cx="5339500" cy="5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58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</a:t>
            </a:r>
            <a:r>
              <a:rPr lang="en"/>
              <a:t>Utilities / # Iterations vs. Gamma</a:t>
            </a:r>
            <a:r>
              <a:rPr lang="en"/>
              <a:t> </a:t>
            </a:r>
            <a:endParaRPr/>
          </a:p>
        </p:txBody>
      </p:sp>
      <p:sp>
        <p:nvSpPr>
          <p:cNvPr id="1286" name="Google Shape;1286;p58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7" name="Google Shape;1287;p58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1288" name="Google Shape;12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2625"/>
            <a:ext cx="6916224" cy="3776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150" y="1783175"/>
            <a:ext cx="1756101" cy="133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9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V</a:t>
            </a:r>
            <a:r>
              <a:rPr baseline="-25000" lang="en"/>
              <a:t>k+1</a:t>
            </a:r>
            <a:r>
              <a:rPr lang="en"/>
              <a:t>(B)</a:t>
            </a:r>
            <a:endParaRPr/>
          </a:p>
        </p:txBody>
      </p:sp>
      <p:sp>
        <p:nvSpPr>
          <p:cNvPr id="1295" name="Google Shape;1295;p59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Consider the following transition and reward </a:t>
            </a:r>
            <a:br>
              <a:rPr lang="en" sz="1800"/>
            </a:br>
            <a:r>
              <a:rPr lang="en" sz="1800"/>
              <a:t>functions for an MDP with </a:t>
            </a:r>
            <a:r>
              <a:rPr lang="en">
                <a:solidFill>
                  <a:schemeClr val="dk1"/>
                </a:solidFill>
              </a:rPr>
              <a:t>γ</a:t>
            </a:r>
            <a:r>
              <a:rPr lang="en" sz="1800"/>
              <a:t> = 0.5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Suppose that after iteration k of value iteration we </a:t>
            </a:r>
            <a:br>
              <a:rPr lang="en" sz="1800"/>
            </a:br>
            <a:r>
              <a:rPr lang="en" sz="1800"/>
              <a:t>end up with the following values for V</a:t>
            </a:r>
            <a:r>
              <a:rPr baseline="-25000" lang="en" sz="1800"/>
              <a:t>k</a:t>
            </a:r>
            <a:endParaRPr baseline="-2500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</a:t>
            </a:r>
            <a:r>
              <a:rPr baseline="-25000" lang="en" sz="1800"/>
              <a:t>k</a:t>
            </a:r>
            <a:r>
              <a:rPr lang="en" sz="1800"/>
              <a:t>(A) = 1.7, V</a:t>
            </a:r>
            <a:r>
              <a:rPr baseline="-25000" lang="en" sz="1800"/>
              <a:t>k</a:t>
            </a:r>
            <a:r>
              <a:rPr lang="en" sz="1800"/>
              <a:t>(B) = 1.82, V</a:t>
            </a:r>
            <a:r>
              <a:rPr baseline="-25000" lang="en" sz="1800"/>
              <a:t>k</a:t>
            </a:r>
            <a:r>
              <a:rPr lang="en" sz="1800"/>
              <a:t>(C) = 1.22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is V</a:t>
            </a:r>
            <a:r>
              <a:rPr baseline="-25000" lang="en" sz="1800"/>
              <a:t>k+1</a:t>
            </a:r>
            <a:r>
              <a:rPr lang="en" sz="1800"/>
              <a:t>(B)?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Now, suppose that we ran value iteration to </a:t>
            </a:r>
            <a:br>
              <a:rPr lang="en" sz="1800"/>
            </a:br>
            <a:r>
              <a:rPr lang="en" sz="1800"/>
              <a:t>completion and found the following value function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</a:t>
            </a:r>
            <a:r>
              <a:rPr baseline="30000" lang="en" sz="1800"/>
              <a:t>*</a:t>
            </a:r>
            <a:r>
              <a:rPr lang="en" sz="1800"/>
              <a:t>(A) = 2.208, V</a:t>
            </a:r>
            <a:r>
              <a:rPr baseline="30000" lang="en" sz="1800"/>
              <a:t>*</a:t>
            </a:r>
            <a:r>
              <a:rPr lang="en" sz="1800"/>
              <a:t>(B) = 2.416, V</a:t>
            </a:r>
            <a:r>
              <a:rPr baseline="30000" lang="en" sz="1800"/>
              <a:t>*</a:t>
            </a:r>
            <a:r>
              <a:rPr lang="en" sz="1800"/>
              <a:t>(C) = 1.766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Q</a:t>
            </a:r>
            <a:r>
              <a:rPr baseline="30000" lang="en" sz="1800"/>
              <a:t>∗</a:t>
            </a:r>
            <a:r>
              <a:rPr lang="en" sz="1800"/>
              <a:t>(B, CW) 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Q</a:t>
            </a:r>
            <a:r>
              <a:rPr baseline="30000" lang="en" sz="1800"/>
              <a:t>∗</a:t>
            </a:r>
            <a:r>
              <a:rPr lang="en" sz="1800"/>
              <a:t>(B, CCW) 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the optimal action from state B ?</a:t>
            </a:r>
            <a:endParaRPr sz="1800"/>
          </a:p>
        </p:txBody>
      </p:sp>
      <p:sp>
        <p:nvSpPr>
          <p:cNvPr id="1296" name="Google Shape;1296;p59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7" name="Google Shape;1297;p59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1298" name="Google Shape;1298;p59"/>
          <p:cNvGraphicFramePr/>
          <p:nvPr/>
        </p:nvGraphicFramePr>
        <p:xfrm>
          <a:off x="5507668" y="377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{3D080855-8B2C-4DEF-B5DD-C9124B6EB09C}</a:tableStyleId>
              </a:tblPr>
              <a:tblGrid>
                <a:gridCol w="431100"/>
                <a:gridCol w="736600"/>
                <a:gridCol w="368300"/>
                <a:gridCol w="976125"/>
                <a:gridCol w="1031725"/>
              </a:tblGrid>
              <a:tr h="35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s'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T(s,a,s')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R(s,a,s')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CCW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CCW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CCW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CCW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CCW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CCW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60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304" name="Google Shape;1304;p60"/>
          <p:cNvSpPr txBox="1"/>
          <p:nvPr>
            <p:ph idx="1" type="body"/>
          </p:nvPr>
        </p:nvSpPr>
        <p:spPr>
          <a:xfrm>
            <a:off x="92200" y="808150"/>
            <a:ext cx="5392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Consider the transition and reward function shown in the table for an MDP that has two states and two actions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Let </a:t>
            </a:r>
            <a:r>
              <a:rPr lang="en" sz="2200">
                <a:solidFill>
                  <a:schemeClr val="dk1"/>
                </a:solidFill>
              </a:rPr>
              <a:t>γ</a:t>
            </a:r>
            <a:r>
              <a:rPr lang="en" sz="2200"/>
              <a:t> = 1.0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Determine the following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V</a:t>
            </a:r>
            <a:r>
              <a:rPr baseline="-25000" lang="en" sz="2200"/>
              <a:t>0</a:t>
            </a:r>
            <a:r>
              <a:rPr lang="en" sz="2200"/>
              <a:t>(A), V</a:t>
            </a:r>
            <a:r>
              <a:rPr baseline="-25000" lang="en" sz="2200"/>
              <a:t>0</a:t>
            </a:r>
            <a:r>
              <a:rPr lang="en" sz="2200"/>
              <a:t>(B)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Q</a:t>
            </a:r>
            <a:r>
              <a:rPr baseline="-25000" lang="en" sz="2200"/>
              <a:t>1</a:t>
            </a:r>
            <a:r>
              <a:rPr lang="en" sz="2200"/>
              <a:t>(A,0), Q</a:t>
            </a:r>
            <a:r>
              <a:rPr baseline="-25000" lang="en" sz="2200"/>
              <a:t>1</a:t>
            </a:r>
            <a:r>
              <a:rPr lang="en" sz="2200"/>
              <a:t>(A,1), Q</a:t>
            </a:r>
            <a:r>
              <a:rPr baseline="-25000" lang="en" sz="2200"/>
              <a:t>1</a:t>
            </a:r>
            <a:r>
              <a:rPr lang="en" sz="2200"/>
              <a:t>(B,0), Q</a:t>
            </a:r>
            <a:r>
              <a:rPr baseline="-25000" lang="en" sz="2200"/>
              <a:t>1</a:t>
            </a:r>
            <a:r>
              <a:rPr lang="en" sz="2200"/>
              <a:t>(B,1)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V</a:t>
            </a:r>
            <a:r>
              <a:rPr baseline="-25000" lang="en" sz="2200"/>
              <a:t>1</a:t>
            </a:r>
            <a:r>
              <a:rPr lang="en" sz="2200"/>
              <a:t>(A), V</a:t>
            </a:r>
            <a:r>
              <a:rPr baseline="-25000" lang="en" sz="2200"/>
              <a:t>1</a:t>
            </a:r>
            <a:r>
              <a:rPr lang="en" sz="2200"/>
              <a:t>(B)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Q</a:t>
            </a:r>
            <a:r>
              <a:rPr baseline="-25000" lang="en" sz="2200"/>
              <a:t>2</a:t>
            </a:r>
            <a:r>
              <a:rPr lang="en" sz="2200"/>
              <a:t>(A,0), Q</a:t>
            </a:r>
            <a:r>
              <a:rPr baseline="-25000" lang="en" sz="2200"/>
              <a:t>2</a:t>
            </a:r>
            <a:r>
              <a:rPr lang="en" sz="2200"/>
              <a:t>(A,1)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V</a:t>
            </a:r>
            <a:r>
              <a:rPr baseline="-25000" lang="en" sz="2200"/>
              <a:t>2</a:t>
            </a:r>
            <a:r>
              <a:rPr lang="en" sz="2200"/>
              <a:t>(A)</a:t>
            </a:r>
            <a:endParaRPr sz="2200"/>
          </a:p>
        </p:txBody>
      </p:sp>
      <p:sp>
        <p:nvSpPr>
          <p:cNvPr id="1305" name="Google Shape;1305;p60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6" name="Google Shape;1306;p60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1307" name="Google Shape;1307;p60"/>
          <p:cNvGraphicFramePr/>
          <p:nvPr/>
        </p:nvGraphicFramePr>
        <p:xfrm>
          <a:off x="5592064" y="7759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{3D080855-8B2C-4DEF-B5DD-C9124B6EB09C}</a:tableStyleId>
              </a:tblPr>
              <a:tblGrid>
                <a:gridCol w="407925"/>
                <a:gridCol w="697000"/>
                <a:gridCol w="348500"/>
                <a:gridCol w="923650"/>
                <a:gridCol w="976275"/>
              </a:tblGrid>
              <a:tr h="46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s'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T(s,a,s')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R(s,a,s')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6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3C3C"/>
                        </a:buClr>
                        <a:buSzPts val="1800"/>
                        <a:buFont typeface="Times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88900" marL="889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1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 Equation vs. Value Iteration</a:t>
            </a:r>
            <a:endParaRPr/>
          </a:p>
        </p:txBody>
      </p:sp>
      <p:sp>
        <p:nvSpPr>
          <p:cNvPr id="1313" name="Google Shape;1313;p61"/>
          <p:cNvSpPr txBox="1"/>
          <p:nvPr>
            <p:ph idx="1" type="body"/>
          </p:nvPr>
        </p:nvSpPr>
        <p:spPr>
          <a:xfrm>
            <a:off x="92200" y="808150"/>
            <a:ext cx="89595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Bellman equations characterize the optimal values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61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5" name="Google Shape;1315;p61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pSp>
        <p:nvGrpSpPr>
          <p:cNvPr id="1316" name="Google Shape;1316;p61"/>
          <p:cNvGrpSpPr/>
          <p:nvPr/>
        </p:nvGrpSpPr>
        <p:grpSpPr>
          <a:xfrm>
            <a:off x="7246900" y="917451"/>
            <a:ext cx="1311758" cy="3685950"/>
            <a:chOff x="451025" y="1315726"/>
            <a:chExt cx="1311758" cy="3685950"/>
          </a:xfrm>
        </p:grpSpPr>
        <p:sp>
          <p:nvSpPr>
            <p:cNvPr id="1317" name="Google Shape;1317;p61"/>
            <p:cNvSpPr/>
            <p:nvPr/>
          </p:nvSpPr>
          <p:spPr>
            <a:xfrm>
              <a:off x="805933" y="1315726"/>
              <a:ext cx="555900" cy="480600"/>
            </a:xfrm>
            <a:prstGeom prst="triangle">
              <a:avLst>
                <a:gd fmla="val 50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8" name="Google Shape;1318;p61"/>
            <p:cNvCxnSpPr>
              <a:stCxn id="1319" idx="0"/>
              <a:endCxn id="1317" idx="3"/>
            </p:cNvCxnSpPr>
            <p:nvPr/>
          </p:nvCxnSpPr>
          <p:spPr>
            <a:xfrm rot="10800000">
              <a:off x="1083825" y="1796250"/>
              <a:ext cx="113700" cy="808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61"/>
            <p:cNvCxnSpPr>
              <a:stCxn id="1319" idx="4"/>
              <a:endCxn id="1321" idx="0"/>
            </p:cNvCxnSpPr>
            <p:nvPr/>
          </p:nvCxnSpPr>
          <p:spPr>
            <a:xfrm flipH="1">
              <a:off x="1083825" y="3083250"/>
              <a:ext cx="113700" cy="808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19" name="Google Shape;1319;p61"/>
            <p:cNvSpPr/>
            <p:nvPr/>
          </p:nvSpPr>
          <p:spPr>
            <a:xfrm>
              <a:off x="958125" y="2604450"/>
              <a:ext cx="478800" cy="478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61"/>
            <p:cNvSpPr/>
            <p:nvPr/>
          </p:nvSpPr>
          <p:spPr>
            <a:xfrm>
              <a:off x="805933" y="3891376"/>
              <a:ext cx="555900" cy="480600"/>
            </a:xfrm>
            <a:prstGeom prst="triangle">
              <a:avLst>
                <a:gd fmla="val 50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2" name="Google Shape;1322;p61"/>
            <p:cNvCxnSpPr>
              <a:endCxn id="1317" idx="3"/>
            </p:cNvCxnSpPr>
            <p:nvPr/>
          </p:nvCxnSpPr>
          <p:spPr>
            <a:xfrm rot="10800000">
              <a:off x="1083883" y="1796326"/>
              <a:ext cx="678900" cy="59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61"/>
            <p:cNvCxnSpPr>
              <a:endCxn id="1317" idx="3"/>
            </p:cNvCxnSpPr>
            <p:nvPr/>
          </p:nvCxnSpPr>
          <p:spPr>
            <a:xfrm flipH="1" rot="10800000">
              <a:off x="730183" y="1796326"/>
              <a:ext cx="353700" cy="680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61"/>
            <p:cNvCxnSpPr>
              <a:endCxn id="1319" idx="4"/>
            </p:cNvCxnSpPr>
            <p:nvPr/>
          </p:nvCxnSpPr>
          <p:spPr>
            <a:xfrm rot="10800000">
              <a:off x="1197525" y="3083250"/>
              <a:ext cx="545100" cy="487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61"/>
            <p:cNvCxnSpPr>
              <a:endCxn id="1319" idx="4"/>
            </p:cNvCxnSpPr>
            <p:nvPr/>
          </p:nvCxnSpPr>
          <p:spPr>
            <a:xfrm flipH="1" rot="10800000">
              <a:off x="574725" y="3083250"/>
              <a:ext cx="622800" cy="528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61"/>
            <p:cNvCxnSpPr>
              <a:stCxn id="1321" idx="3"/>
            </p:cNvCxnSpPr>
            <p:nvPr/>
          </p:nvCxnSpPr>
          <p:spPr>
            <a:xfrm flipH="1">
              <a:off x="892183" y="4371976"/>
              <a:ext cx="191700" cy="62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61"/>
            <p:cNvCxnSpPr>
              <a:stCxn id="1321" idx="3"/>
            </p:cNvCxnSpPr>
            <p:nvPr/>
          </p:nvCxnSpPr>
          <p:spPr>
            <a:xfrm>
              <a:off x="1083883" y="4371976"/>
              <a:ext cx="172800" cy="623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61"/>
            <p:cNvCxnSpPr>
              <a:stCxn id="1321" idx="3"/>
            </p:cNvCxnSpPr>
            <p:nvPr/>
          </p:nvCxnSpPr>
          <p:spPr>
            <a:xfrm flipH="1">
              <a:off x="608683" y="4371976"/>
              <a:ext cx="475200" cy="49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9" name="Google Shape;1329;p61"/>
            <p:cNvSpPr txBox="1"/>
            <p:nvPr/>
          </p:nvSpPr>
          <p:spPr>
            <a:xfrm>
              <a:off x="451025" y="1426125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0" name="Google Shape;1330;p61"/>
            <p:cNvSpPr txBox="1"/>
            <p:nvPr/>
          </p:nvSpPr>
          <p:spPr>
            <a:xfrm>
              <a:off x="451025" y="2728350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s,a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1" name="Google Shape;1331;p61"/>
            <p:cNvSpPr txBox="1"/>
            <p:nvPr/>
          </p:nvSpPr>
          <p:spPr>
            <a:xfrm>
              <a:off x="926075" y="2015288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2" name="Google Shape;1332;p61"/>
            <p:cNvSpPr txBox="1"/>
            <p:nvPr/>
          </p:nvSpPr>
          <p:spPr>
            <a:xfrm>
              <a:off x="1083825" y="3549000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s,a,s’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3" name="Google Shape;1333;p61"/>
            <p:cNvSpPr txBox="1"/>
            <p:nvPr/>
          </p:nvSpPr>
          <p:spPr>
            <a:xfrm>
              <a:off x="451025" y="4030563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s’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334" name="Google Shape;133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25" y="1491751"/>
            <a:ext cx="6084948" cy="6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825" y="2968925"/>
            <a:ext cx="5339500" cy="5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61"/>
          <p:cNvSpPr txBox="1"/>
          <p:nvPr/>
        </p:nvSpPr>
        <p:spPr>
          <a:xfrm>
            <a:off x="0" y="2091725"/>
            <a:ext cx="724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iteration computes them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62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Methods</a:t>
            </a:r>
            <a:endParaRPr/>
          </a:p>
        </p:txBody>
      </p:sp>
      <p:sp>
        <p:nvSpPr>
          <p:cNvPr id="1342" name="Google Shape;1342;p62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3" name="Google Shape;1343;p62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1344" name="Google Shape;134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266" y="1143075"/>
            <a:ext cx="4945375" cy="34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Google Shape;1345;p62"/>
          <p:cNvSpPr txBox="1"/>
          <p:nvPr/>
        </p:nvSpPr>
        <p:spPr>
          <a:xfrm>
            <a:off x="2299950" y="4377800"/>
            <a:ext cx="4690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Deterministic</a:t>
            </a:r>
            <a:r>
              <a:rPr lang="en"/>
              <a:t> vs. </a:t>
            </a:r>
            <a:r>
              <a:rPr lang="en">
                <a:solidFill>
                  <a:srgbClr val="00FF00"/>
                </a:solidFill>
              </a:rPr>
              <a:t>s</a:t>
            </a:r>
            <a:r>
              <a:rPr lang="en">
                <a:solidFill>
                  <a:srgbClr val="00FF00"/>
                </a:solidFill>
              </a:rPr>
              <a:t>tochastic</a:t>
            </a:r>
            <a:r>
              <a:rPr lang="en"/>
              <a:t> motion</a:t>
            </a:r>
            <a:endParaRPr/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85" name="Google Shape;85;p9"/>
          <p:cNvGraphicFramePr/>
          <p:nvPr/>
        </p:nvGraphicFramePr>
        <p:xfrm>
          <a:off x="636450" y="102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427700"/>
                <a:gridCol w="427700"/>
                <a:gridCol w="427700"/>
                <a:gridCol w="427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9"/>
          <p:cNvSpPr/>
          <p:nvPr/>
        </p:nvSpPr>
        <p:spPr>
          <a:xfrm>
            <a:off x="1064150" y="1374950"/>
            <a:ext cx="427800" cy="3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9"/>
          <p:cNvGraphicFramePr/>
          <p:nvPr/>
        </p:nvGraphicFramePr>
        <p:xfrm>
          <a:off x="636450" y="334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427700"/>
                <a:gridCol w="427700"/>
                <a:gridCol w="427700"/>
                <a:gridCol w="427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9"/>
          <p:cNvSpPr/>
          <p:nvPr/>
        </p:nvSpPr>
        <p:spPr>
          <a:xfrm>
            <a:off x="1064150" y="3701450"/>
            <a:ext cx="427800" cy="3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9"/>
          <p:cNvCxnSpPr/>
          <p:nvPr/>
        </p:nvCxnSpPr>
        <p:spPr>
          <a:xfrm flipH="1">
            <a:off x="3040650" y="1060175"/>
            <a:ext cx="14700" cy="390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0" name="Google Shape;90;p9"/>
          <p:cNvGraphicFramePr/>
          <p:nvPr/>
        </p:nvGraphicFramePr>
        <p:xfrm>
          <a:off x="5353500" y="102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427700"/>
                <a:gridCol w="427700"/>
                <a:gridCol w="427700"/>
                <a:gridCol w="427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9"/>
          <p:cNvSpPr/>
          <p:nvPr/>
        </p:nvSpPr>
        <p:spPr>
          <a:xfrm>
            <a:off x="5781200" y="1374950"/>
            <a:ext cx="427800" cy="3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>
            <a:off x="6316875" y="1443288"/>
            <a:ext cx="219019" cy="203700"/>
            <a:chOff x="0" y="0"/>
            <a:chExt cx="219019" cy="203700"/>
          </a:xfrm>
        </p:grpSpPr>
        <p:sp>
          <p:nvSpPr>
            <p:cNvPr id="93" name="Google Shape;93;p9"/>
            <p:cNvSpPr/>
            <p:nvPr/>
          </p:nvSpPr>
          <p:spPr>
            <a:xfrm>
              <a:off x="0" y="0"/>
              <a:ext cx="206700" cy="203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 rot="-5400000">
              <a:off x="87124" y="36962"/>
              <a:ext cx="133920" cy="12987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/>
          <p:nvPr/>
        </p:nvSpPr>
        <p:spPr>
          <a:xfrm>
            <a:off x="1602775" y="1443288"/>
            <a:ext cx="206700" cy="203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"/>
          <p:cNvSpPr/>
          <p:nvPr/>
        </p:nvSpPr>
        <p:spPr>
          <a:xfrm flipH="1" rot="-5400000">
            <a:off x="1689899" y="1480249"/>
            <a:ext cx="133920" cy="12987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1596613" y="3411700"/>
            <a:ext cx="206700" cy="203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 flipH="1" rot="-5400000">
            <a:off x="1683737" y="3448662"/>
            <a:ext cx="133920" cy="12987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9"/>
          <p:cNvGrpSpPr/>
          <p:nvPr/>
        </p:nvGrpSpPr>
        <p:grpSpPr>
          <a:xfrm>
            <a:off x="5353510" y="2216613"/>
            <a:ext cx="1646575" cy="915218"/>
            <a:chOff x="5353510" y="2282325"/>
            <a:chExt cx="1646575" cy="915218"/>
          </a:xfrm>
        </p:grpSpPr>
        <p:grpSp>
          <p:nvGrpSpPr>
            <p:cNvPr id="100" name="Google Shape;100;p9"/>
            <p:cNvGrpSpPr/>
            <p:nvPr/>
          </p:nvGrpSpPr>
          <p:grpSpPr>
            <a:xfrm>
              <a:off x="5854617" y="2553213"/>
              <a:ext cx="644330" cy="644330"/>
              <a:chOff x="5719571" y="812504"/>
              <a:chExt cx="834300" cy="834300"/>
            </a:xfrm>
          </p:grpSpPr>
          <p:sp>
            <p:nvSpPr>
              <p:cNvPr id="101" name="Google Shape;101;p9"/>
              <p:cNvSpPr/>
              <p:nvPr/>
            </p:nvSpPr>
            <p:spPr>
              <a:xfrm>
                <a:off x="5719571" y="812504"/>
                <a:ext cx="834300" cy="834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2" name="Google Shape;102;p9"/>
              <p:cNvCxnSpPr>
                <a:stCxn id="101" idx="1"/>
              </p:cNvCxnSpPr>
              <p:nvPr/>
            </p:nvCxnSpPr>
            <p:spPr>
              <a:xfrm>
                <a:off x="5719571" y="1229654"/>
                <a:ext cx="8343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103" name="Google Shape;103;p9"/>
              <p:cNvCxnSpPr>
                <a:stCxn id="101" idx="0"/>
              </p:cNvCxnSpPr>
              <p:nvPr/>
            </p:nvCxnSpPr>
            <p:spPr>
              <a:xfrm flipH="1">
                <a:off x="6131921" y="812504"/>
                <a:ext cx="4800" cy="405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none"/>
              </a:ln>
            </p:spPr>
          </p:cxnSp>
        </p:grpSp>
        <p:sp>
          <p:nvSpPr>
            <p:cNvPr id="104" name="Google Shape;104;p9"/>
            <p:cNvSpPr txBox="1"/>
            <p:nvPr/>
          </p:nvSpPr>
          <p:spPr>
            <a:xfrm>
              <a:off x="5786488" y="2282325"/>
              <a:ext cx="7806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0.8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9"/>
            <p:cNvSpPr txBox="1"/>
            <p:nvPr/>
          </p:nvSpPr>
          <p:spPr>
            <a:xfrm>
              <a:off x="6514985" y="2739938"/>
              <a:ext cx="4851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0.1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Google Shape;106;p9"/>
            <p:cNvSpPr txBox="1"/>
            <p:nvPr/>
          </p:nvSpPr>
          <p:spPr>
            <a:xfrm>
              <a:off x="5353510" y="2739938"/>
              <a:ext cx="4851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0.1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aphicFrame>
        <p:nvGraphicFramePr>
          <p:cNvPr id="107" name="Google Shape;107;p9"/>
          <p:cNvGraphicFramePr/>
          <p:nvPr/>
        </p:nvGraphicFramePr>
        <p:xfrm>
          <a:off x="3417950" y="33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427700"/>
                <a:gridCol w="427700"/>
                <a:gridCol w="427700"/>
                <a:gridCol w="427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9"/>
          <p:cNvSpPr/>
          <p:nvPr/>
        </p:nvSpPr>
        <p:spPr>
          <a:xfrm>
            <a:off x="3845650" y="3716175"/>
            <a:ext cx="427800" cy="3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4381325" y="3784512"/>
            <a:ext cx="219019" cy="203700"/>
            <a:chOff x="0" y="0"/>
            <a:chExt cx="219019" cy="203700"/>
          </a:xfrm>
        </p:grpSpPr>
        <p:sp>
          <p:nvSpPr>
            <p:cNvPr id="110" name="Google Shape;110;p9"/>
            <p:cNvSpPr/>
            <p:nvPr/>
          </p:nvSpPr>
          <p:spPr>
            <a:xfrm>
              <a:off x="0" y="0"/>
              <a:ext cx="206700" cy="203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 flipH="1" rot="-5400000">
              <a:off x="87124" y="36962"/>
              <a:ext cx="133920" cy="12987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12" name="Google Shape;112;p9"/>
          <p:cNvGraphicFramePr/>
          <p:nvPr/>
        </p:nvGraphicFramePr>
        <p:xfrm>
          <a:off x="5393250" y="334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427700"/>
                <a:gridCol w="427700"/>
                <a:gridCol w="427700"/>
                <a:gridCol w="427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p9"/>
          <p:cNvSpPr/>
          <p:nvPr/>
        </p:nvSpPr>
        <p:spPr>
          <a:xfrm>
            <a:off x="5820950" y="3701450"/>
            <a:ext cx="427800" cy="3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6356625" y="3425599"/>
            <a:ext cx="219019" cy="203700"/>
            <a:chOff x="0" y="0"/>
            <a:chExt cx="219019" cy="203700"/>
          </a:xfrm>
        </p:grpSpPr>
        <p:sp>
          <p:nvSpPr>
            <p:cNvPr id="115" name="Google Shape;115;p9"/>
            <p:cNvSpPr/>
            <p:nvPr/>
          </p:nvSpPr>
          <p:spPr>
            <a:xfrm>
              <a:off x="0" y="0"/>
              <a:ext cx="206700" cy="203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 flipH="1" rot="-5400000">
              <a:off x="87124" y="36962"/>
              <a:ext cx="133920" cy="12987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17" name="Google Shape;117;p9"/>
          <p:cNvGraphicFramePr/>
          <p:nvPr/>
        </p:nvGraphicFramePr>
        <p:xfrm>
          <a:off x="7341025" y="334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427700"/>
                <a:gridCol w="427700"/>
                <a:gridCol w="427700"/>
                <a:gridCol w="427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p9"/>
          <p:cNvSpPr/>
          <p:nvPr/>
        </p:nvSpPr>
        <p:spPr>
          <a:xfrm>
            <a:off x="7768725" y="3699700"/>
            <a:ext cx="427800" cy="3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9"/>
          <p:cNvGrpSpPr/>
          <p:nvPr/>
        </p:nvGrpSpPr>
        <p:grpSpPr>
          <a:xfrm>
            <a:off x="8729206" y="3768038"/>
            <a:ext cx="219019" cy="203700"/>
            <a:chOff x="0" y="0"/>
            <a:chExt cx="219019" cy="203700"/>
          </a:xfrm>
        </p:grpSpPr>
        <p:sp>
          <p:nvSpPr>
            <p:cNvPr id="120" name="Google Shape;120;p9"/>
            <p:cNvSpPr/>
            <p:nvPr/>
          </p:nvSpPr>
          <p:spPr>
            <a:xfrm>
              <a:off x="0" y="0"/>
              <a:ext cx="206700" cy="203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87124" y="36962"/>
              <a:ext cx="133920" cy="12987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9"/>
          <p:cNvSpPr txBox="1"/>
          <p:nvPr/>
        </p:nvSpPr>
        <p:spPr>
          <a:xfrm>
            <a:off x="3417950" y="4505625"/>
            <a:ext cx="17109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5393200" y="4505625"/>
            <a:ext cx="17109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7340975" y="4505625"/>
            <a:ext cx="17109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176700" y="1104350"/>
            <a:ext cx="351600" cy="35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3200400" y="1060175"/>
            <a:ext cx="351600" cy="3516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9"/>
          <p:cNvGrpSpPr/>
          <p:nvPr/>
        </p:nvGrpSpPr>
        <p:grpSpPr>
          <a:xfrm>
            <a:off x="668573" y="2216613"/>
            <a:ext cx="1646575" cy="915218"/>
            <a:chOff x="668573" y="2216613"/>
            <a:chExt cx="1646575" cy="915218"/>
          </a:xfrm>
        </p:grpSpPr>
        <p:sp>
          <p:nvSpPr>
            <p:cNvPr id="128" name="Google Shape;128;p9"/>
            <p:cNvSpPr txBox="1"/>
            <p:nvPr/>
          </p:nvSpPr>
          <p:spPr>
            <a:xfrm>
              <a:off x="1101550" y="2216613"/>
              <a:ext cx="7806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.0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9" name="Google Shape;129;p9"/>
            <p:cNvGrpSpPr/>
            <p:nvPr/>
          </p:nvGrpSpPr>
          <p:grpSpPr>
            <a:xfrm>
              <a:off x="1169680" y="2487501"/>
              <a:ext cx="644330" cy="644330"/>
              <a:chOff x="5719571" y="812504"/>
              <a:chExt cx="834300" cy="834300"/>
            </a:xfrm>
          </p:grpSpPr>
          <p:sp>
            <p:nvSpPr>
              <p:cNvPr id="130" name="Google Shape;130;p9"/>
              <p:cNvSpPr/>
              <p:nvPr/>
            </p:nvSpPr>
            <p:spPr>
              <a:xfrm>
                <a:off x="5719571" y="812504"/>
                <a:ext cx="834300" cy="834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1" name="Google Shape;131;p9"/>
              <p:cNvCxnSpPr>
                <a:stCxn id="130" idx="0"/>
              </p:cNvCxnSpPr>
              <p:nvPr/>
            </p:nvCxnSpPr>
            <p:spPr>
              <a:xfrm flipH="1">
                <a:off x="6131921" y="812504"/>
                <a:ext cx="4800" cy="405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none"/>
              </a:ln>
            </p:spPr>
          </p:cxnSp>
          <p:cxnSp>
            <p:nvCxnSpPr>
              <p:cNvPr id="132" name="Google Shape;132;p9"/>
              <p:cNvCxnSpPr>
                <a:stCxn id="130" idx="1"/>
              </p:cNvCxnSpPr>
              <p:nvPr/>
            </p:nvCxnSpPr>
            <p:spPr>
              <a:xfrm>
                <a:off x="5719571" y="1229654"/>
                <a:ext cx="8343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</p:grpSp>
        <p:sp>
          <p:nvSpPr>
            <p:cNvPr id="133" name="Google Shape;133;p9"/>
            <p:cNvSpPr txBox="1"/>
            <p:nvPr/>
          </p:nvSpPr>
          <p:spPr>
            <a:xfrm>
              <a:off x="1830048" y="2674225"/>
              <a:ext cx="4851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0.0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9"/>
            <p:cNvSpPr txBox="1"/>
            <p:nvPr/>
          </p:nvSpPr>
          <p:spPr>
            <a:xfrm>
              <a:off x="668573" y="2674225"/>
              <a:ext cx="4851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0.0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63"/>
          <p:cNvSpPr txBox="1"/>
          <p:nvPr>
            <p:ph type="title"/>
          </p:nvPr>
        </p:nvSpPr>
        <p:spPr>
          <a:xfrm>
            <a:off x="396799" y="272000"/>
            <a:ext cx="36687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Policy Evaluation</a:t>
            </a:r>
            <a:endParaRPr sz="2400"/>
          </a:p>
        </p:txBody>
      </p:sp>
      <p:sp>
        <p:nvSpPr>
          <p:cNvPr id="1351" name="Google Shape;1351;p63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2" name="Google Shape;1352;p63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1353" name="Google Shape;135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316" y="790400"/>
            <a:ext cx="2273676" cy="191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p63"/>
          <p:cNvSpPr txBox="1"/>
          <p:nvPr/>
        </p:nvSpPr>
        <p:spPr>
          <a:xfrm>
            <a:off x="1012125" y="-113650"/>
            <a:ext cx="813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5" name="Google Shape;135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450" y="866600"/>
            <a:ext cx="2212337" cy="17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Google Shape;1356;p63"/>
          <p:cNvSpPr txBox="1"/>
          <p:nvPr/>
        </p:nvSpPr>
        <p:spPr>
          <a:xfrm>
            <a:off x="4526425" y="315275"/>
            <a:ext cx="4572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Extraction</a:t>
            </a:r>
            <a:endParaRPr sz="2400"/>
          </a:p>
        </p:txBody>
      </p:sp>
      <p:sp>
        <p:nvSpPr>
          <p:cNvPr id="1357" name="Google Shape;1357;p63"/>
          <p:cNvSpPr txBox="1"/>
          <p:nvPr>
            <p:ph type="title"/>
          </p:nvPr>
        </p:nvSpPr>
        <p:spPr>
          <a:xfrm>
            <a:off x="3205610" y="3031742"/>
            <a:ext cx="27558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Policy Iteration</a:t>
            </a:r>
            <a:endParaRPr sz="2400"/>
          </a:p>
        </p:txBody>
      </p:sp>
      <p:pic>
        <p:nvPicPr>
          <p:cNvPr id="1358" name="Google Shape;135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6250" y="3482475"/>
            <a:ext cx="2534525" cy="166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9" name="Google Shape;1359;p63"/>
          <p:cNvCxnSpPr/>
          <p:nvPr/>
        </p:nvCxnSpPr>
        <p:spPr>
          <a:xfrm>
            <a:off x="3101975" y="2597875"/>
            <a:ext cx="461700" cy="418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63"/>
          <p:cNvCxnSpPr/>
          <p:nvPr/>
        </p:nvCxnSpPr>
        <p:spPr>
          <a:xfrm flipH="1">
            <a:off x="5628525" y="2582575"/>
            <a:ext cx="409500" cy="449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64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Evaluation</a:t>
            </a:r>
            <a:endParaRPr/>
          </a:p>
        </p:txBody>
      </p:sp>
      <p:sp>
        <p:nvSpPr>
          <p:cNvPr id="1366" name="Google Shape;1366;p64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7" name="Google Shape;1367;p64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1368" name="Google Shape;136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312" y="1237650"/>
            <a:ext cx="4359375" cy="36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65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Evaluation</a:t>
            </a:r>
            <a:endParaRPr/>
          </a:p>
        </p:txBody>
      </p:sp>
      <p:sp>
        <p:nvSpPr>
          <p:cNvPr id="1374" name="Google Shape;1374;p65"/>
          <p:cNvSpPr txBox="1"/>
          <p:nvPr>
            <p:ph idx="1" type="body"/>
          </p:nvPr>
        </p:nvSpPr>
        <p:spPr>
          <a:xfrm>
            <a:off x="92200" y="808150"/>
            <a:ext cx="8959500" cy="1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would like to determine how good a given a policy π is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How well will I perform if I follow π ?</a:t>
            </a:r>
            <a:endParaRPr/>
          </a:p>
        </p:txBody>
      </p:sp>
      <p:sp>
        <p:nvSpPr>
          <p:cNvPr id="1375" name="Google Shape;1375;p65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6" name="Google Shape;1376;p65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pSp>
        <p:nvGrpSpPr>
          <p:cNvPr id="1377" name="Google Shape;1377;p65"/>
          <p:cNvGrpSpPr/>
          <p:nvPr/>
        </p:nvGrpSpPr>
        <p:grpSpPr>
          <a:xfrm>
            <a:off x="0" y="1963400"/>
            <a:ext cx="4572000" cy="3122734"/>
            <a:chOff x="0" y="1963400"/>
            <a:chExt cx="4572000" cy="3122734"/>
          </a:xfrm>
        </p:grpSpPr>
        <p:sp>
          <p:nvSpPr>
            <p:cNvPr id="1378" name="Google Shape;1378;p65"/>
            <p:cNvSpPr txBox="1"/>
            <p:nvPr/>
          </p:nvSpPr>
          <p:spPr>
            <a:xfrm>
              <a:off x="0" y="1963400"/>
              <a:ext cx="45720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Do the optimal action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79" name="Google Shape;1379;p65"/>
            <p:cNvGrpSpPr/>
            <p:nvPr/>
          </p:nvGrpSpPr>
          <p:grpSpPr>
            <a:xfrm>
              <a:off x="1794485" y="2323883"/>
              <a:ext cx="1141031" cy="2762251"/>
              <a:chOff x="451025" y="1315726"/>
              <a:chExt cx="1522593" cy="3685950"/>
            </a:xfrm>
          </p:grpSpPr>
          <p:sp>
            <p:nvSpPr>
              <p:cNvPr id="1380" name="Google Shape;1380;p65"/>
              <p:cNvSpPr/>
              <p:nvPr/>
            </p:nvSpPr>
            <p:spPr>
              <a:xfrm>
                <a:off x="805933" y="1315726"/>
                <a:ext cx="555900" cy="480600"/>
              </a:xfrm>
              <a:prstGeom prst="triangle">
                <a:avLst>
                  <a:gd fmla="val 50000" name="adj"/>
                </a:avLst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81" name="Google Shape;1381;p65"/>
              <p:cNvCxnSpPr>
                <a:stCxn id="1382" idx="0"/>
                <a:endCxn id="1380" idx="3"/>
              </p:cNvCxnSpPr>
              <p:nvPr/>
            </p:nvCxnSpPr>
            <p:spPr>
              <a:xfrm rot="10800000">
                <a:off x="1083825" y="1796250"/>
                <a:ext cx="113700" cy="808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3" name="Google Shape;1383;p65"/>
              <p:cNvCxnSpPr>
                <a:stCxn id="1382" idx="4"/>
                <a:endCxn id="1384" idx="0"/>
              </p:cNvCxnSpPr>
              <p:nvPr/>
            </p:nvCxnSpPr>
            <p:spPr>
              <a:xfrm flipH="1">
                <a:off x="1083825" y="3083250"/>
                <a:ext cx="113700" cy="808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82" name="Google Shape;1382;p65"/>
              <p:cNvSpPr/>
              <p:nvPr/>
            </p:nvSpPr>
            <p:spPr>
              <a:xfrm>
                <a:off x="958125" y="2604450"/>
                <a:ext cx="478800" cy="478800"/>
              </a:xfrm>
              <a:prstGeom prst="ellipse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65"/>
              <p:cNvSpPr/>
              <p:nvPr/>
            </p:nvSpPr>
            <p:spPr>
              <a:xfrm>
                <a:off x="805933" y="3891376"/>
                <a:ext cx="555900" cy="480600"/>
              </a:xfrm>
              <a:prstGeom prst="triangle">
                <a:avLst>
                  <a:gd fmla="val 50000" name="adj"/>
                </a:avLst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85" name="Google Shape;1385;p65"/>
              <p:cNvCxnSpPr>
                <a:endCxn id="1380" idx="3"/>
              </p:cNvCxnSpPr>
              <p:nvPr/>
            </p:nvCxnSpPr>
            <p:spPr>
              <a:xfrm rot="10800000">
                <a:off x="1083883" y="1796326"/>
                <a:ext cx="678900" cy="593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6" name="Google Shape;1386;p65"/>
              <p:cNvCxnSpPr>
                <a:endCxn id="1380" idx="3"/>
              </p:cNvCxnSpPr>
              <p:nvPr/>
            </p:nvCxnSpPr>
            <p:spPr>
              <a:xfrm flipH="1" rot="10800000">
                <a:off x="729883" y="1796326"/>
                <a:ext cx="354000" cy="680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7" name="Google Shape;1387;p65"/>
              <p:cNvCxnSpPr>
                <a:endCxn id="1382" idx="4"/>
              </p:cNvCxnSpPr>
              <p:nvPr/>
            </p:nvCxnSpPr>
            <p:spPr>
              <a:xfrm rot="10800000">
                <a:off x="1197525" y="3083250"/>
                <a:ext cx="545100" cy="487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8" name="Google Shape;1388;p65"/>
              <p:cNvCxnSpPr>
                <a:endCxn id="1382" idx="4"/>
              </p:cNvCxnSpPr>
              <p:nvPr/>
            </p:nvCxnSpPr>
            <p:spPr>
              <a:xfrm flipH="1" rot="10800000">
                <a:off x="574725" y="3083250"/>
                <a:ext cx="622800" cy="52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9" name="Google Shape;1389;p65"/>
              <p:cNvCxnSpPr>
                <a:stCxn id="1384" idx="3"/>
              </p:cNvCxnSpPr>
              <p:nvPr/>
            </p:nvCxnSpPr>
            <p:spPr>
              <a:xfrm flipH="1">
                <a:off x="892183" y="4371976"/>
                <a:ext cx="191700" cy="62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0" name="Google Shape;1390;p65"/>
              <p:cNvCxnSpPr>
                <a:stCxn id="1384" idx="3"/>
              </p:cNvCxnSpPr>
              <p:nvPr/>
            </p:nvCxnSpPr>
            <p:spPr>
              <a:xfrm>
                <a:off x="1083883" y="4371976"/>
                <a:ext cx="172800" cy="623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1" name="Google Shape;1391;p65"/>
              <p:cNvCxnSpPr>
                <a:stCxn id="1384" idx="3"/>
              </p:cNvCxnSpPr>
              <p:nvPr/>
            </p:nvCxnSpPr>
            <p:spPr>
              <a:xfrm flipH="1">
                <a:off x="608683" y="4371976"/>
                <a:ext cx="475200" cy="494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92" name="Google Shape;1392;p65"/>
              <p:cNvSpPr txBox="1"/>
              <p:nvPr/>
            </p:nvSpPr>
            <p:spPr>
              <a:xfrm>
                <a:off x="451025" y="1426125"/>
                <a:ext cx="555900" cy="2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3" name="Google Shape;1393;p65"/>
              <p:cNvSpPr txBox="1"/>
              <p:nvPr/>
            </p:nvSpPr>
            <p:spPr>
              <a:xfrm>
                <a:off x="451025" y="2728350"/>
                <a:ext cx="555900" cy="2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s,a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4" name="Google Shape;1394;p65"/>
              <p:cNvSpPr txBox="1"/>
              <p:nvPr/>
            </p:nvSpPr>
            <p:spPr>
              <a:xfrm>
                <a:off x="926075" y="2015288"/>
                <a:ext cx="555900" cy="2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5" name="Google Shape;1395;p65"/>
              <p:cNvSpPr txBox="1"/>
              <p:nvPr/>
            </p:nvSpPr>
            <p:spPr>
              <a:xfrm>
                <a:off x="1083818" y="3549002"/>
                <a:ext cx="889800" cy="2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s,a,s’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6" name="Google Shape;1396;p65"/>
              <p:cNvSpPr txBox="1"/>
              <p:nvPr/>
            </p:nvSpPr>
            <p:spPr>
              <a:xfrm>
                <a:off x="451025" y="4030563"/>
                <a:ext cx="555900" cy="2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s’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397" name="Google Shape;1397;p65"/>
          <p:cNvGrpSpPr/>
          <p:nvPr/>
        </p:nvGrpSpPr>
        <p:grpSpPr>
          <a:xfrm>
            <a:off x="4660700" y="1963400"/>
            <a:ext cx="4483200" cy="3155259"/>
            <a:chOff x="4660700" y="1963400"/>
            <a:chExt cx="4483200" cy="3155259"/>
          </a:xfrm>
        </p:grpSpPr>
        <p:sp>
          <p:nvSpPr>
            <p:cNvPr id="1398" name="Google Shape;1398;p65"/>
            <p:cNvSpPr txBox="1"/>
            <p:nvPr/>
          </p:nvSpPr>
          <p:spPr>
            <a:xfrm>
              <a:off x="4660700" y="1963400"/>
              <a:ext cx="4483200" cy="3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Do what π says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99" name="Google Shape;1399;p65"/>
            <p:cNvGrpSpPr/>
            <p:nvPr/>
          </p:nvGrpSpPr>
          <p:grpSpPr>
            <a:xfrm>
              <a:off x="6119175" y="2356408"/>
              <a:ext cx="1510210" cy="2762251"/>
              <a:chOff x="117110" y="1315726"/>
              <a:chExt cx="2015226" cy="3685950"/>
            </a:xfrm>
          </p:grpSpPr>
          <p:sp>
            <p:nvSpPr>
              <p:cNvPr id="1400" name="Google Shape;1400;p65"/>
              <p:cNvSpPr/>
              <p:nvPr/>
            </p:nvSpPr>
            <p:spPr>
              <a:xfrm>
                <a:off x="805933" y="1315726"/>
                <a:ext cx="555900" cy="480600"/>
              </a:xfrm>
              <a:prstGeom prst="triangle">
                <a:avLst>
                  <a:gd fmla="val 50000" name="adj"/>
                </a:avLst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1" name="Google Shape;1401;p65"/>
              <p:cNvCxnSpPr>
                <a:stCxn id="1402" idx="0"/>
                <a:endCxn id="1400" idx="3"/>
              </p:cNvCxnSpPr>
              <p:nvPr/>
            </p:nvCxnSpPr>
            <p:spPr>
              <a:xfrm rot="10800000">
                <a:off x="1083825" y="1796250"/>
                <a:ext cx="113700" cy="808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3" name="Google Shape;1403;p65"/>
              <p:cNvCxnSpPr>
                <a:stCxn id="1402" idx="4"/>
                <a:endCxn id="1404" idx="0"/>
              </p:cNvCxnSpPr>
              <p:nvPr/>
            </p:nvCxnSpPr>
            <p:spPr>
              <a:xfrm flipH="1">
                <a:off x="1083825" y="3083250"/>
                <a:ext cx="113700" cy="808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02" name="Google Shape;1402;p65"/>
              <p:cNvSpPr/>
              <p:nvPr/>
            </p:nvSpPr>
            <p:spPr>
              <a:xfrm>
                <a:off x="958125" y="2604450"/>
                <a:ext cx="478800" cy="478800"/>
              </a:xfrm>
              <a:prstGeom prst="ellipse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65"/>
              <p:cNvSpPr/>
              <p:nvPr/>
            </p:nvSpPr>
            <p:spPr>
              <a:xfrm>
                <a:off x="805933" y="3891376"/>
                <a:ext cx="555900" cy="480600"/>
              </a:xfrm>
              <a:prstGeom prst="triangle">
                <a:avLst>
                  <a:gd fmla="val 50000" name="adj"/>
                </a:avLst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5" name="Google Shape;1405;p65"/>
              <p:cNvCxnSpPr>
                <a:endCxn id="1400" idx="3"/>
              </p:cNvCxnSpPr>
              <p:nvPr/>
            </p:nvCxnSpPr>
            <p:spPr>
              <a:xfrm rot="10800000">
                <a:off x="1083883" y="1796326"/>
                <a:ext cx="678900" cy="593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6" name="Google Shape;1406;p65"/>
              <p:cNvCxnSpPr>
                <a:endCxn id="1400" idx="3"/>
              </p:cNvCxnSpPr>
              <p:nvPr/>
            </p:nvCxnSpPr>
            <p:spPr>
              <a:xfrm flipH="1" rot="10800000">
                <a:off x="729883" y="1796326"/>
                <a:ext cx="354000" cy="680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7" name="Google Shape;1407;p65"/>
              <p:cNvCxnSpPr>
                <a:endCxn id="1402" idx="4"/>
              </p:cNvCxnSpPr>
              <p:nvPr/>
            </p:nvCxnSpPr>
            <p:spPr>
              <a:xfrm rot="10800000">
                <a:off x="1197525" y="3083250"/>
                <a:ext cx="545100" cy="487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8" name="Google Shape;1408;p65"/>
              <p:cNvCxnSpPr>
                <a:endCxn id="1402" idx="4"/>
              </p:cNvCxnSpPr>
              <p:nvPr/>
            </p:nvCxnSpPr>
            <p:spPr>
              <a:xfrm flipH="1" rot="10800000">
                <a:off x="574725" y="3083250"/>
                <a:ext cx="622800" cy="52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9" name="Google Shape;1409;p65"/>
              <p:cNvCxnSpPr>
                <a:stCxn id="1404" idx="3"/>
              </p:cNvCxnSpPr>
              <p:nvPr/>
            </p:nvCxnSpPr>
            <p:spPr>
              <a:xfrm flipH="1">
                <a:off x="892183" y="4371976"/>
                <a:ext cx="191700" cy="629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0" name="Google Shape;1410;p65"/>
              <p:cNvCxnSpPr>
                <a:stCxn id="1404" idx="3"/>
              </p:cNvCxnSpPr>
              <p:nvPr/>
            </p:nvCxnSpPr>
            <p:spPr>
              <a:xfrm>
                <a:off x="1083883" y="4371976"/>
                <a:ext cx="172800" cy="623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1" name="Google Shape;1411;p65"/>
              <p:cNvCxnSpPr>
                <a:stCxn id="1404" idx="3"/>
              </p:cNvCxnSpPr>
              <p:nvPr/>
            </p:nvCxnSpPr>
            <p:spPr>
              <a:xfrm flipH="1">
                <a:off x="608683" y="4371976"/>
                <a:ext cx="475200" cy="494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2" name="Google Shape;1412;p65"/>
              <p:cNvSpPr txBox="1"/>
              <p:nvPr/>
            </p:nvSpPr>
            <p:spPr>
              <a:xfrm>
                <a:off x="451025" y="1426125"/>
                <a:ext cx="555900" cy="2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3" name="Google Shape;1413;p65"/>
              <p:cNvSpPr txBox="1"/>
              <p:nvPr/>
            </p:nvSpPr>
            <p:spPr>
              <a:xfrm>
                <a:off x="117110" y="2728346"/>
                <a:ext cx="1017300" cy="2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s,</a:t>
                </a:r>
                <a:r>
                  <a:rPr lang="en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π(s)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4" name="Google Shape;1414;p65"/>
              <p:cNvSpPr txBox="1"/>
              <p:nvPr/>
            </p:nvSpPr>
            <p:spPr>
              <a:xfrm>
                <a:off x="1027778" y="2218638"/>
                <a:ext cx="741000" cy="2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π(s)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5" name="Google Shape;1415;p65"/>
              <p:cNvSpPr txBox="1"/>
              <p:nvPr/>
            </p:nvSpPr>
            <p:spPr>
              <a:xfrm>
                <a:off x="982136" y="3650684"/>
                <a:ext cx="1150200" cy="2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s,</a:t>
                </a:r>
                <a:r>
                  <a:rPr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π(s)</a:t>
                </a:r>
                <a:r>
                  <a:rPr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,s’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6" name="Google Shape;1416;p65"/>
              <p:cNvSpPr txBox="1"/>
              <p:nvPr/>
            </p:nvSpPr>
            <p:spPr>
              <a:xfrm>
                <a:off x="451025" y="4030563"/>
                <a:ext cx="555900" cy="2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s’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66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Utilities for a Fixed Policy</a:t>
            </a:r>
            <a:endParaRPr/>
          </a:p>
        </p:txBody>
      </p:sp>
      <p:sp>
        <p:nvSpPr>
          <p:cNvPr id="1422" name="Google Shape;1422;p66"/>
          <p:cNvSpPr txBox="1"/>
          <p:nvPr>
            <p:ph idx="1" type="body"/>
          </p:nvPr>
        </p:nvSpPr>
        <p:spPr>
          <a:xfrm>
            <a:off x="92200" y="808150"/>
            <a:ext cx="67380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compute the utility of a state s under a fixed (generally non-optimal) policy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</a:t>
            </a:r>
            <a:r>
              <a:rPr baseline="30000" lang="en"/>
              <a:t>π</a:t>
            </a:r>
            <a:r>
              <a:rPr lang="en"/>
              <a:t>(s) = expected total discounted rewards starting in s and following π</a:t>
            </a:r>
            <a:endParaRPr/>
          </a:p>
        </p:txBody>
      </p:sp>
      <p:sp>
        <p:nvSpPr>
          <p:cNvPr id="1423" name="Google Shape;1423;p66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4" name="Google Shape;1424;p66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pSp>
        <p:nvGrpSpPr>
          <p:cNvPr id="1425" name="Google Shape;1425;p66"/>
          <p:cNvGrpSpPr/>
          <p:nvPr/>
        </p:nvGrpSpPr>
        <p:grpSpPr>
          <a:xfrm>
            <a:off x="6911916" y="1113133"/>
            <a:ext cx="2107321" cy="3854398"/>
            <a:chOff x="117110" y="1315726"/>
            <a:chExt cx="2015226" cy="3685950"/>
          </a:xfrm>
        </p:grpSpPr>
        <p:sp>
          <p:nvSpPr>
            <p:cNvPr id="1426" name="Google Shape;1426;p66"/>
            <p:cNvSpPr/>
            <p:nvPr/>
          </p:nvSpPr>
          <p:spPr>
            <a:xfrm>
              <a:off x="805933" y="1315726"/>
              <a:ext cx="555900" cy="480600"/>
            </a:xfrm>
            <a:prstGeom prst="triangle">
              <a:avLst>
                <a:gd fmla="val 50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7" name="Google Shape;1427;p66"/>
            <p:cNvCxnSpPr>
              <a:stCxn id="1428" idx="0"/>
              <a:endCxn id="1426" idx="3"/>
            </p:cNvCxnSpPr>
            <p:nvPr/>
          </p:nvCxnSpPr>
          <p:spPr>
            <a:xfrm rot="10800000">
              <a:off x="1083825" y="1796250"/>
              <a:ext cx="113700" cy="808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9" name="Google Shape;1429;p66"/>
            <p:cNvCxnSpPr>
              <a:stCxn id="1428" idx="4"/>
              <a:endCxn id="1430" idx="0"/>
            </p:cNvCxnSpPr>
            <p:nvPr/>
          </p:nvCxnSpPr>
          <p:spPr>
            <a:xfrm flipH="1">
              <a:off x="1083825" y="3083250"/>
              <a:ext cx="113700" cy="808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8" name="Google Shape;1428;p66"/>
            <p:cNvSpPr/>
            <p:nvPr/>
          </p:nvSpPr>
          <p:spPr>
            <a:xfrm>
              <a:off x="958125" y="2604450"/>
              <a:ext cx="478800" cy="4788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66"/>
            <p:cNvSpPr/>
            <p:nvPr/>
          </p:nvSpPr>
          <p:spPr>
            <a:xfrm>
              <a:off x="805933" y="3891376"/>
              <a:ext cx="555900" cy="480600"/>
            </a:xfrm>
            <a:prstGeom prst="triangle">
              <a:avLst>
                <a:gd fmla="val 50000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1" name="Google Shape;1431;p66"/>
            <p:cNvCxnSpPr>
              <a:endCxn id="1426" idx="3"/>
            </p:cNvCxnSpPr>
            <p:nvPr/>
          </p:nvCxnSpPr>
          <p:spPr>
            <a:xfrm rot="10800000">
              <a:off x="1083883" y="1796326"/>
              <a:ext cx="678900" cy="59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2" name="Google Shape;1432;p66"/>
            <p:cNvCxnSpPr>
              <a:endCxn id="1426" idx="3"/>
            </p:cNvCxnSpPr>
            <p:nvPr/>
          </p:nvCxnSpPr>
          <p:spPr>
            <a:xfrm flipH="1" rot="10800000">
              <a:off x="729883" y="1796326"/>
              <a:ext cx="354000" cy="680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3" name="Google Shape;1433;p66"/>
            <p:cNvCxnSpPr>
              <a:endCxn id="1428" idx="4"/>
            </p:cNvCxnSpPr>
            <p:nvPr/>
          </p:nvCxnSpPr>
          <p:spPr>
            <a:xfrm rot="10800000">
              <a:off x="1197525" y="3083250"/>
              <a:ext cx="545100" cy="487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66"/>
            <p:cNvCxnSpPr>
              <a:endCxn id="1428" idx="4"/>
            </p:cNvCxnSpPr>
            <p:nvPr/>
          </p:nvCxnSpPr>
          <p:spPr>
            <a:xfrm flipH="1" rot="10800000">
              <a:off x="574725" y="3083250"/>
              <a:ext cx="622800" cy="528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5" name="Google Shape;1435;p66"/>
            <p:cNvCxnSpPr>
              <a:stCxn id="1430" idx="3"/>
            </p:cNvCxnSpPr>
            <p:nvPr/>
          </p:nvCxnSpPr>
          <p:spPr>
            <a:xfrm flipH="1">
              <a:off x="892183" y="4371976"/>
              <a:ext cx="191700" cy="629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6" name="Google Shape;1436;p66"/>
            <p:cNvCxnSpPr>
              <a:stCxn id="1430" idx="3"/>
            </p:cNvCxnSpPr>
            <p:nvPr/>
          </p:nvCxnSpPr>
          <p:spPr>
            <a:xfrm>
              <a:off x="1083883" y="4371976"/>
              <a:ext cx="172800" cy="62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Google Shape;1437;p66"/>
            <p:cNvCxnSpPr>
              <a:stCxn id="1430" idx="3"/>
            </p:cNvCxnSpPr>
            <p:nvPr/>
          </p:nvCxnSpPr>
          <p:spPr>
            <a:xfrm flipH="1">
              <a:off x="608683" y="4371976"/>
              <a:ext cx="475200" cy="49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8" name="Google Shape;1438;p66"/>
            <p:cNvSpPr txBox="1"/>
            <p:nvPr/>
          </p:nvSpPr>
          <p:spPr>
            <a:xfrm>
              <a:off x="451025" y="1426125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9" name="Google Shape;1439;p66"/>
            <p:cNvSpPr txBox="1"/>
            <p:nvPr/>
          </p:nvSpPr>
          <p:spPr>
            <a:xfrm>
              <a:off x="117110" y="2728346"/>
              <a:ext cx="10173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s,</a:t>
              </a: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π(s)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0" name="Google Shape;1440;p66"/>
            <p:cNvSpPr txBox="1"/>
            <p:nvPr/>
          </p:nvSpPr>
          <p:spPr>
            <a:xfrm>
              <a:off x="1027778" y="2218638"/>
              <a:ext cx="7410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π(s)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1" name="Google Shape;1441;p66"/>
            <p:cNvSpPr txBox="1"/>
            <p:nvPr/>
          </p:nvSpPr>
          <p:spPr>
            <a:xfrm>
              <a:off x="982136" y="3650684"/>
              <a:ext cx="11502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s,π(s),s’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2" name="Google Shape;1442;p66"/>
            <p:cNvSpPr txBox="1"/>
            <p:nvPr/>
          </p:nvSpPr>
          <p:spPr>
            <a:xfrm>
              <a:off x="451025" y="4030563"/>
              <a:ext cx="5559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s’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443" name="Google Shape;14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25" y="2874350"/>
            <a:ext cx="6360150" cy="6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7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/>
              <a:t>Example</a:t>
            </a:r>
            <a:endParaRPr/>
          </a:p>
        </p:txBody>
      </p:sp>
      <p:sp>
        <p:nvSpPr>
          <p:cNvPr id="1449" name="Google Shape;1449;p67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0" name="Google Shape;1450;p67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1451" name="Google Shape;1451;p67"/>
          <p:cNvGraphicFramePr/>
          <p:nvPr/>
        </p:nvGraphicFramePr>
        <p:xfrm>
          <a:off x="3503275" y="135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781125"/>
                <a:gridCol w="781125"/>
                <a:gridCol w="781125"/>
              </a:tblGrid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2" name="Google Shape;1452;p67"/>
          <p:cNvSpPr/>
          <p:nvPr/>
        </p:nvSpPr>
        <p:spPr>
          <a:xfrm>
            <a:off x="3553450" y="1416225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67"/>
          <p:cNvSpPr/>
          <p:nvPr/>
        </p:nvSpPr>
        <p:spPr>
          <a:xfrm>
            <a:off x="3553450" y="2173750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67"/>
          <p:cNvSpPr/>
          <p:nvPr/>
        </p:nvSpPr>
        <p:spPr>
          <a:xfrm>
            <a:off x="3553450" y="2931275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67"/>
          <p:cNvSpPr/>
          <p:nvPr/>
        </p:nvSpPr>
        <p:spPr>
          <a:xfrm>
            <a:off x="3553450" y="3688800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67"/>
          <p:cNvSpPr/>
          <p:nvPr/>
        </p:nvSpPr>
        <p:spPr>
          <a:xfrm>
            <a:off x="5116075" y="1416225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67"/>
          <p:cNvSpPr/>
          <p:nvPr/>
        </p:nvSpPr>
        <p:spPr>
          <a:xfrm>
            <a:off x="5116075" y="2173750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67"/>
          <p:cNvSpPr/>
          <p:nvPr/>
        </p:nvSpPr>
        <p:spPr>
          <a:xfrm>
            <a:off x="5116075" y="2931275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67"/>
          <p:cNvSpPr/>
          <p:nvPr/>
        </p:nvSpPr>
        <p:spPr>
          <a:xfrm>
            <a:off x="5116075" y="3688800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67"/>
          <p:cNvSpPr/>
          <p:nvPr/>
        </p:nvSpPr>
        <p:spPr>
          <a:xfrm>
            <a:off x="4334762" y="1416225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68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Policy Evaluation</a:t>
            </a:r>
            <a:endParaRPr/>
          </a:p>
        </p:txBody>
      </p:sp>
      <p:sp>
        <p:nvSpPr>
          <p:cNvPr id="1466" name="Google Shape;1466;p68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7" name="Google Shape;1467;p68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1468" name="Google Shape;1468;p68"/>
          <p:cNvPicPr preferRelativeResize="0"/>
          <p:nvPr/>
        </p:nvPicPr>
        <p:blipFill rotWithShape="1">
          <a:blip r:embed="rId3">
            <a:alphaModFix/>
          </a:blip>
          <a:srcRect b="0" l="0" r="53686" t="0"/>
          <a:stretch/>
        </p:blipFill>
        <p:spPr>
          <a:xfrm>
            <a:off x="92325" y="977900"/>
            <a:ext cx="4149449" cy="41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68"/>
          <p:cNvSpPr txBox="1"/>
          <p:nvPr/>
        </p:nvSpPr>
        <p:spPr>
          <a:xfrm>
            <a:off x="1331175" y="4833005"/>
            <a:ext cx="648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0" name="Google Shape;1470;p68"/>
          <p:cNvPicPr preferRelativeResize="0"/>
          <p:nvPr/>
        </p:nvPicPr>
        <p:blipFill rotWithShape="1">
          <a:blip r:embed="rId3">
            <a:alphaModFix/>
          </a:blip>
          <a:srcRect b="0" l="52905" r="0" t="0"/>
          <a:stretch/>
        </p:blipFill>
        <p:spPr>
          <a:xfrm>
            <a:off x="4631326" y="988119"/>
            <a:ext cx="4219426" cy="41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69"/>
          <p:cNvSpPr txBox="1"/>
          <p:nvPr/>
        </p:nvSpPr>
        <p:spPr>
          <a:xfrm>
            <a:off x="4402175" y="2723325"/>
            <a:ext cx="78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-7.9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6" name="Google Shape;1476;p69"/>
          <p:cNvSpPr txBox="1"/>
          <p:nvPr/>
        </p:nvSpPr>
        <p:spPr>
          <a:xfrm>
            <a:off x="4402175" y="3533350"/>
            <a:ext cx="78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-8.7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7" name="Google Shape;1477;p69"/>
          <p:cNvSpPr txBox="1"/>
          <p:nvPr/>
        </p:nvSpPr>
        <p:spPr>
          <a:xfrm>
            <a:off x="4402175" y="2002400"/>
            <a:ext cx="832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1.1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8" name="Google Shape;1478;p69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Go East</a:t>
            </a:r>
            <a:endParaRPr/>
          </a:p>
        </p:txBody>
      </p:sp>
      <p:sp>
        <p:nvSpPr>
          <p:cNvPr id="1479" name="Google Shape;1479;p69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0" name="Google Shape;1480;p69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1481" name="Google Shape;1481;p69"/>
          <p:cNvGraphicFramePr/>
          <p:nvPr/>
        </p:nvGraphicFramePr>
        <p:xfrm>
          <a:off x="3644900" y="125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781125"/>
                <a:gridCol w="781125"/>
                <a:gridCol w="781125"/>
              </a:tblGrid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82" name="Google Shape;1482;p69"/>
          <p:cNvGrpSpPr/>
          <p:nvPr/>
        </p:nvGrpSpPr>
        <p:grpSpPr>
          <a:xfrm>
            <a:off x="4536538" y="2534250"/>
            <a:ext cx="561938" cy="1510550"/>
            <a:chOff x="4536538" y="2381850"/>
            <a:chExt cx="561938" cy="1510550"/>
          </a:xfrm>
        </p:grpSpPr>
        <p:cxnSp>
          <p:nvCxnSpPr>
            <p:cNvPr id="1483" name="Google Shape;1483;p69"/>
            <p:cNvCxnSpPr/>
            <p:nvPr/>
          </p:nvCxnSpPr>
          <p:spPr>
            <a:xfrm>
              <a:off x="4538375" y="3892400"/>
              <a:ext cx="5601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84" name="Google Shape;1484;p69"/>
            <p:cNvCxnSpPr/>
            <p:nvPr/>
          </p:nvCxnSpPr>
          <p:spPr>
            <a:xfrm>
              <a:off x="4536538" y="3111375"/>
              <a:ext cx="5601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85" name="Google Shape;1485;p69"/>
            <p:cNvCxnSpPr/>
            <p:nvPr/>
          </p:nvCxnSpPr>
          <p:spPr>
            <a:xfrm>
              <a:off x="4536538" y="2381850"/>
              <a:ext cx="5601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486" name="Google Shape;1486;p69"/>
          <p:cNvSpPr/>
          <p:nvPr/>
        </p:nvSpPr>
        <p:spPr>
          <a:xfrm>
            <a:off x="1600825" y="2757800"/>
            <a:ext cx="993600" cy="488100"/>
          </a:xfrm>
          <a:prstGeom prst="wedgeRoundRectCallout">
            <a:avLst>
              <a:gd fmla="val 250644" name="adj1"/>
              <a:gd fmla="val 134317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(s) = 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7" name="Google Shape;1487;p69"/>
          <p:cNvSpPr/>
          <p:nvPr/>
        </p:nvSpPr>
        <p:spPr>
          <a:xfrm>
            <a:off x="3695863" y="130606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69"/>
          <p:cNvSpPr/>
          <p:nvPr/>
        </p:nvSpPr>
        <p:spPr>
          <a:xfrm>
            <a:off x="3695863" y="2063588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69"/>
          <p:cNvSpPr/>
          <p:nvPr/>
        </p:nvSpPr>
        <p:spPr>
          <a:xfrm>
            <a:off x="3695863" y="282111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69"/>
          <p:cNvSpPr/>
          <p:nvPr/>
        </p:nvSpPr>
        <p:spPr>
          <a:xfrm>
            <a:off x="3695863" y="3578638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69"/>
          <p:cNvSpPr/>
          <p:nvPr/>
        </p:nvSpPr>
        <p:spPr>
          <a:xfrm>
            <a:off x="5258487" y="130606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69"/>
          <p:cNvSpPr/>
          <p:nvPr/>
        </p:nvSpPr>
        <p:spPr>
          <a:xfrm>
            <a:off x="5258487" y="2063588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69"/>
          <p:cNvSpPr/>
          <p:nvPr/>
        </p:nvSpPr>
        <p:spPr>
          <a:xfrm>
            <a:off x="5258487" y="282111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69"/>
          <p:cNvSpPr/>
          <p:nvPr/>
        </p:nvSpPr>
        <p:spPr>
          <a:xfrm>
            <a:off x="5258487" y="3578638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69"/>
          <p:cNvSpPr/>
          <p:nvPr/>
        </p:nvSpPr>
        <p:spPr>
          <a:xfrm>
            <a:off x="4477175" y="130606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69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0.00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0.90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70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Go North</a:t>
            </a:r>
            <a:endParaRPr/>
          </a:p>
        </p:txBody>
      </p:sp>
      <p:sp>
        <p:nvSpPr>
          <p:cNvPr id="1502" name="Google Shape;1502;p70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3" name="Google Shape;1503;p70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1504" name="Google Shape;1504;p70"/>
          <p:cNvGraphicFramePr/>
          <p:nvPr/>
        </p:nvGraphicFramePr>
        <p:xfrm>
          <a:off x="3644900" y="125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781125"/>
                <a:gridCol w="781125"/>
                <a:gridCol w="781125"/>
              </a:tblGrid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05" name="Google Shape;1505;p70"/>
          <p:cNvCxnSpPr/>
          <p:nvPr/>
        </p:nvCxnSpPr>
        <p:spPr>
          <a:xfrm rot="10800000">
            <a:off x="4599600" y="2130675"/>
            <a:ext cx="6300" cy="515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06" name="Google Shape;1506;p70"/>
          <p:cNvSpPr/>
          <p:nvPr/>
        </p:nvSpPr>
        <p:spPr>
          <a:xfrm>
            <a:off x="1822175" y="1253900"/>
            <a:ext cx="993600" cy="488100"/>
          </a:xfrm>
          <a:prstGeom prst="wedgeRoundRectCallout">
            <a:avLst>
              <a:gd fmla="val 220778" name="adj1"/>
              <a:gd fmla="val 125697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(s) = 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7" name="Google Shape;1507;p70"/>
          <p:cNvSpPr/>
          <p:nvPr/>
        </p:nvSpPr>
        <p:spPr>
          <a:xfrm>
            <a:off x="3695863" y="130606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70"/>
          <p:cNvSpPr/>
          <p:nvPr/>
        </p:nvSpPr>
        <p:spPr>
          <a:xfrm>
            <a:off x="3695863" y="2063588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70"/>
          <p:cNvSpPr/>
          <p:nvPr/>
        </p:nvSpPr>
        <p:spPr>
          <a:xfrm>
            <a:off x="3695863" y="282111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70"/>
          <p:cNvSpPr/>
          <p:nvPr/>
        </p:nvSpPr>
        <p:spPr>
          <a:xfrm>
            <a:off x="3695863" y="3578638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70"/>
          <p:cNvSpPr/>
          <p:nvPr/>
        </p:nvSpPr>
        <p:spPr>
          <a:xfrm>
            <a:off x="5258487" y="130606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70"/>
          <p:cNvSpPr/>
          <p:nvPr/>
        </p:nvSpPr>
        <p:spPr>
          <a:xfrm>
            <a:off x="5258487" y="2063588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70"/>
          <p:cNvSpPr/>
          <p:nvPr/>
        </p:nvSpPr>
        <p:spPr>
          <a:xfrm>
            <a:off x="5258487" y="282111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70"/>
          <p:cNvSpPr/>
          <p:nvPr/>
        </p:nvSpPr>
        <p:spPr>
          <a:xfrm>
            <a:off x="5258487" y="3578638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70"/>
          <p:cNvSpPr/>
          <p:nvPr/>
        </p:nvSpPr>
        <p:spPr>
          <a:xfrm>
            <a:off x="4477175" y="130606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70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0.00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0.90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17" name="Google Shape;1517;p70"/>
          <p:cNvCxnSpPr/>
          <p:nvPr/>
        </p:nvCxnSpPr>
        <p:spPr>
          <a:xfrm rot="10800000">
            <a:off x="4599600" y="2879025"/>
            <a:ext cx="6300" cy="515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8" name="Google Shape;1518;p70"/>
          <p:cNvCxnSpPr/>
          <p:nvPr/>
        </p:nvCxnSpPr>
        <p:spPr>
          <a:xfrm rot="10800000">
            <a:off x="4599600" y="3636550"/>
            <a:ext cx="6300" cy="515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19" name="Google Shape;1519;p70"/>
          <p:cNvSpPr txBox="1"/>
          <p:nvPr/>
        </p:nvSpPr>
        <p:spPr>
          <a:xfrm>
            <a:off x="4614028" y="2170204"/>
            <a:ext cx="601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70.2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0" name="Google Shape;1520;p70"/>
          <p:cNvSpPr txBox="1"/>
          <p:nvPr/>
        </p:nvSpPr>
        <p:spPr>
          <a:xfrm>
            <a:off x="4615404" y="2966429"/>
            <a:ext cx="601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48.7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1" name="Google Shape;1521;p70"/>
          <p:cNvSpPr txBox="1"/>
          <p:nvPr/>
        </p:nvSpPr>
        <p:spPr>
          <a:xfrm>
            <a:off x="4615404" y="3713629"/>
            <a:ext cx="601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33.3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71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Policy Evaluation</a:t>
            </a:r>
            <a:endParaRPr/>
          </a:p>
        </p:txBody>
      </p:sp>
      <p:sp>
        <p:nvSpPr>
          <p:cNvPr id="1527" name="Google Shape;1527;p71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8" name="Google Shape;1528;p71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1529" name="Google Shape;1529;p71"/>
          <p:cNvGraphicFramePr/>
          <p:nvPr/>
        </p:nvGraphicFramePr>
        <p:xfrm>
          <a:off x="1539875" y="125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781125"/>
                <a:gridCol w="781125"/>
                <a:gridCol w="781125"/>
              </a:tblGrid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30" name="Google Shape;1530;p71"/>
          <p:cNvCxnSpPr/>
          <p:nvPr/>
        </p:nvCxnSpPr>
        <p:spPr>
          <a:xfrm>
            <a:off x="2433350" y="3740000"/>
            <a:ext cx="560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1" name="Google Shape;1531;p71"/>
          <p:cNvCxnSpPr/>
          <p:nvPr/>
        </p:nvCxnSpPr>
        <p:spPr>
          <a:xfrm>
            <a:off x="2431513" y="2958975"/>
            <a:ext cx="560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2" name="Google Shape;1532;p71"/>
          <p:cNvCxnSpPr/>
          <p:nvPr/>
        </p:nvCxnSpPr>
        <p:spPr>
          <a:xfrm>
            <a:off x="2463688" y="2235825"/>
            <a:ext cx="560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33" name="Google Shape;1533;p71"/>
          <p:cNvSpPr/>
          <p:nvPr/>
        </p:nvSpPr>
        <p:spPr>
          <a:xfrm>
            <a:off x="1590838" y="130606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71"/>
          <p:cNvSpPr/>
          <p:nvPr/>
        </p:nvSpPr>
        <p:spPr>
          <a:xfrm>
            <a:off x="1590838" y="2063588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71"/>
          <p:cNvSpPr/>
          <p:nvPr/>
        </p:nvSpPr>
        <p:spPr>
          <a:xfrm>
            <a:off x="1590838" y="282111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71"/>
          <p:cNvSpPr/>
          <p:nvPr/>
        </p:nvSpPr>
        <p:spPr>
          <a:xfrm>
            <a:off x="1590838" y="3578638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71"/>
          <p:cNvSpPr/>
          <p:nvPr/>
        </p:nvSpPr>
        <p:spPr>
          <a:xfrm>
            <a:off x="3153462" y="130606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71"/>
          <p:cNvSpPr/>
          <p:nvPr/>
        </p:nvSpPr>
        <p:spPr>
          <a:xfrm>
            <a:off x="3153462" y="2063588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71"/>
          <p:cNvSpPr/>
          <p:nvPr/>
        </p:nvSpPr>
        <p:spPr>
          <a:xfrm>
            <a:off x="3153462" y="282111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71"/>
          <p:cNvSpPr/>
          <p:nvPr/>
        </p:nvSpPr>
        <p:spPr>
          <a:xfrm>
            <a:off x="3153462" y="3578638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71"/>
          <p:cNvSpPr/>
          <p:nvPr/>
        </p:nvSpPr>
        <p:spPr>
          <a:xfrm>
            <a:off x="2372150" y="130606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2" name="Google Shape;1542;p71"/>
          <p:cNvGraphicFramePr/>
          <p:nvPr/>
        </p:nvGraphicFramePr>
        <p:xfrm>
          <a:off x="5170575" y="125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781125"/>
                <a:gridCol w="781125"/>
                <a:gridCol w="781125"/>
              </a:tblGrid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43" name="Google Shape;1543;p71"/>
          <p:cNvCxnSpPr/>
          <p:nvPr/>
        </p:nvCxnSpPr>
        <p:spPr>
          <a:xfrm rot="10800000">
            <a:off x="6125275" y="2130675"/>
            <a:ext cx="6300" cy="515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44" name="Google Shape;1544;p71"/>
          <p:cNvSpPr/>
          <p:nvPr/>
        </p:nvSpPr>
        <p:spPr>
          <a:xfrm>
            <a:off x="5221538" y="130606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71"/>
          <p:cNvSpPr/>
          <p:nvPr/>
        </p:nvSpPr>
        <p:spPr>
          <a:xfrm>
            <a:off x="5221538" y="2063588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71"/>
          <p:cNvSpPr/>
          <p:nvPr/>
        </p:nvSpPr>
        <p:spPr>
          <a:xfrm>
            <a:off x="5221538" y="282111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71"/>
          <p:cNvSpPr/>
          <p:nvPr/>
        </p:nvSpPr>
        <p:spPr>
          <a:xfrm>
            <a:off x="5221538" y="3578638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71"/>
          <p:cNvSpPr/>
          <p:nvPr/>
        </p:nvSpPr>
        <p:spPr>
          <a:xfrm>
            <a:off x="6784162" y="130606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71"/>
          <p:cNvSpPr/>
          <p:nvPr/>
        </p:nvSpPr>
        <p:spPr>
          <a:xfrm>
            <a:off x="6784162" y="2063588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71"/>
          <p:cNvSpPr/>
          <p:nvPr/>
        </p:nvSpPr>
        <p:spPr>
          <a:xfrm>
            <a:off x="6784162" y="282111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71"/>
          <p:cNvSpPr/>
          <p:nvPr/>
        </p:nvSpPr>
        <p:spPr>
          <a:xfrm>
            <a:off x="6784162" y="3578638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71"/>
          <p:cNvSpPr/>
          <p:nvPr/>
        </p:nvSpPr>
        <p:spPr>
          <a:xfrm>
            <a:off x="6002850" y="1306063"/>
            <a:ext cx="682500" cy="6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3" name="Google Shape;1553;p71"/>
          <p:cNvCxnSpPr/>
          <p:nvPr/>
        </p:nvCxnSpPr>
        <p:spPr>
          <a:xfrm rot="10800000">
            <a:off x="6125275" y="2879025"/>
            <a:ext cx="6300" cy="515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4" name="Google Shape;1554;p71"/>
          <p:cNvCxnSpPr/>
          <p:nvPr/>
        </p:nvCxnSpPr>
        <p:spPr>
          <a:xfrm rot="10800000">
            <a:off x="6125275" y="3636550"/>
            <a:ext cx="6300" cy="515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55" name="Google Shape;1555;p71"/>
          <p:cNvSpPr txBox="1"/>
          <p:nvPr/>
        </p:nvSpPr>
        <p:spPr>
          <a:xfrm>
            <a:off x="2321000" y="2298150"/>
            <a:ext cx="832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1.1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6" name="Google Shape;1556;p71"/>
          <p:cNvSpPr txBox="1"/>
          <p:nvPr/>
        </p:nvSpPr>
        <p:spPr>
          <a:xfrm>
            <a:off x="2321000" y="3019075"/>
            <a:ext cx="78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-7.9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7" name="Google Shape;1557;p71"/>
          <p:cNvSpPr txBox="1"/>
          <p:nvPr/>
        </p:nvSpPr>
        <p:spPr>
          <a:xfrm>
            <a:off x="2321000" y="3829100"/>
            <a:ext cx="78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-8.7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8" name="Google Shape;1558;p71"/>
          <p:cNvSpPr txBox="1"/>
          <p:nvPr/>
        </p:nvSpPr>
        <p:spPr>
          <a:xfrm>
            <a:off x="6176450" y="2162750"/>
            <a:ext cx="601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70.2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9" name="Google Shape;1559;p71"/>
          <p:cNvSpPr txBox="1"/>
          <p:nvPr/>
        </p:nvSpPr>
        <p:spPr>
          <a:xfrm>
            <a:off x="6177826" y="2958975"/>
            <a:ext cx="601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48.7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0" name="Google Shape;1560;p71"/>
          <p:cNvSpPr txBox="1"/>
          <p:nvPr/>
        </p:nvSpPr>
        <p:spPr>
          <a:xfrm>
            <a:off x="6177826" y="3706175"/>
            <a:ext cx="601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33.3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1" name="Google Shape;1561;p71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0.00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0.90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72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Evaluation</a:t>
            </a:r>
            <a:endParaRPr/>
          </a:p>
        </p:txBody>
      </p:sp>
      <p:sp>
        <p:nvSpPr>
          <p:cNvPr id="1567" name="Google Shape;1567;p72"/>
          <p:cNvSpPr txBox="1"/>
          <p:nvPr>
            <p:ph idx="1" type="body"/>
          </p:nvPr>
        </p:nvSpPr>
        <p:spPr>
          <a:xfrm>
            <a:off x="92200" y="808150"/>
            <a:ext cx="8959500" cy="30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do we calculate the V’s for a fixed policy π 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Idea 1: Turn recursive Bellman equations into updates (like value iteration)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Efficiency: O(S</a:t>
            </a:r>
            <a:r>
              <a:rPr baseline="30000" lang="en"/>
              <a:t>2</a:t>
            </a:r>
            <a:r>
              <a:rPr lang="en"/>
              <a:t>) per iteration </a:t>
            </a:r>
            <a:endParaRPr/>
          </a:p>
        </p:txBody>
      </p:sp>
      <p:sp>
        <p:nvSpPr>
          <p:cNvPr id="1568" name="Google Shape;1568;p72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9" name="Google Shape;1569;p72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1570" name="Google Shape;157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500" y="2287650"/>
            <a:ext cx="6543250" cy="10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72"/>
          <p:cNvSpPr txBox="1"/>
          <p:nvPr/>
        </p:nvSpPr>
        <p:spPr>
          <a:xfrm>
            <a:off x="0" y="3862575"/>
            <a:ext cx="90516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 2: Without the max, the Bellman equations are just a linear system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■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linear system solver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episode in grid world</a:t>
            </a:r>
            <a:endParaRPr/>
          </a:p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0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142" name="Google Shape;142;p10"/>
          <p:cNvGraphicFramePr/>
          <p:nvPr/>
        </p:nvGraphicFramePr>
        <p:xfrm>
          <a:off x="636450" y="124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427700"/>
                <a:gridCol w="427700"/>
                <a:gridCol w="427700"/>
                <a:gridCol w="427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10"/>
          <p:cNvSpPr/>
          <p:nvPr/>
        </p:nvSpPr>
        <p:spPr>
          <a:xfrm>
            <a:off x="1064150" y="1595825"/>
            <a:ext cx="427800" cy="3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0"/>
          <p:cNvGrpSpPr/>
          <p:nvPr/>
        </p:nvGrpSpPr>
        <p:grpSpPr>
          <a:xfrm>
            <a:off x="745525" y="2011838"/>
            <a:ext cx="219019" cy="203700"/>
            <a:chOff x="1602775" y="1664163"/>
            <a:chExt cx="219019" cy="203700"/>
          </a:xfrm>
        </p:grpSpPr>
        <p:sp>
          <p:nvSpPr>
            <p:cNvPr id="145" name="Google Shape;145;p10"/>
            <p:cNvSpPr/>
            <p:nvPr/>
          </p:nvSpPr>
          <p:spPr>
            <a:xfrm>
              <a:off x="1602775" y="1664163"/>
              <a:ext cx="206700" cy="203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 flipH="1" rot="-5400000">
              <a:off x="1689899" y="1701124"/>
              <a:ext cx="133920" cy="12987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47" name="Google Shape;147;p10"/>
          <p:cNvGraphicFramePr/>
          <p:nvPr/>
        </p:nvGraphicFramePr>
        <p:xfrm>
          <a:off x="4769650" y="1249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427700"/>
                <a:gridCol w="427700"/>
                <a:gridCol w="427700"/>
                <a:gridCol w="427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10"/>
          <p:cNvSpPr/>
          <p:nvPr/>
        </p:nvSpPr>
        <p:spPr>
          <a:xfrm>
            <a:off x="5197350" y="1601438"/>
            <a:ext cx="427800" cy="3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10"/>
          <p:cNvGraphicFramePr/>
          <p:nvPr/>
        </p:nvGraphicFramePr>
        <p:xfrm>
          <a:off x="2732500" y="124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427700"/>
                <a:gridCol w="427700"/>
                <a:gridCol w="427700"/>
                <a:gridCol w="427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p10"/>
          <p:cNvSpPr/>
          <p:nvPr/>
        </p:nvSpPr>
        <p:spPr>
          <a:xfrm>
            <a:off x="3160200" y="1595825"/>
            <a:ext cx="427800" cy="3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0"/>
          <p:cNvGrpSpPr/>
          <p:nvPr/>
        </p:nvGrpSpPr>
        <p:grpSpPr>
          <a:xfrm>
            <a:off x="3264587" y="2011838"/>
            <a:ext cx="219019" cy="203700"/>
            <a:chOff x="3698825" y="1664163"/>
            <a:chExt cx="219019" cy="203700"/>
          </a:xfrm>
        </p:grpSpPr>
        <p:sp>
          <p:nvSpPr>
            <p:cNvPr id="152" name="Google Shape;152;p10"/>
            <p:cNvSpPr/>
            <p:nvPr/>
          </p:nvSpPr>
          <p:spPr>
            <a:xfrm>
              <a:off x="3698825" y="1664163"/>
              <a:ext cx="206700" cy="203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 flipH="1" rot="-5400000">
              <a:off x="3785949" y="1701124"/>
              <a:ext cx="133920" cy="12987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10"/>
          <p:cNvGrpSpPr/>
          <p:nvPr/>
        </p:nvGrpSpPr>
        <p:grpSpPr>
          <a:xfrm>
            <a:off x="5301738" y="2011850"/>
            <a:ext cx="219019" cy="203700"/>
            <a:chOff x="5735975" y="1669775"/>
            <a:chExt cx="219019" cy="203700"/>
          </a:xfrm>
        </p:grpSpPr>
        <p:sp>
          <p:nvSpPr>
            <p:cNvPr id="155" name="Google Shape;155;p10"/>
            <p:cNvSpPr/>
            <p:nvPr/>
          </p:nvSpPr>
          <p:spPr>
            <a:xfrm>
              <a:off x="5735975" y="1669775"/>
              <a:ext cx="206700" cy="203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 flipH="1" rot="-5400000">
              <a:off x="5823099" y="1706737"/>
              <a:ext cx="133920" cy="12987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57" name="Google Shape;157;p10"/>
          <p:cNvGraphicFramePr/>
          <p:nvPr/>
        </p:nvGraphicFramePr>
        <p:xfrm>
          <a:off x="6858350" y="124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427700"/>
                <a:gridCol w="427700"/>
                <a:gridCol w="427700"/>
                <a:gridCol w="427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p10"/>
          <p:cNvSpPr/>
          <p:nvPr/>
        </p:nvSpPr>
        <p:spPr>
          <a:xfrm>
            <a:off x="7286050" y="1595825"/>
            <a:ext cx="427800" cy="3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10"/>
          <p:cNvGrpSpPr/>
          <p:nvPr/>
        </p:nvGrpSpPr>
        <p:grpSpPr>
          <a:xfrm>
            <a:off x="7818513" y="2011838"/>
            <a:ext cx="219019" cy="203700"/>
            <a:chOff x="7824675" y="1664163"/>
            <a:chExt cx="219019" cy="203700"/>
          </a:xfrm>
        </p:grpSpPr>
        <p:sp>
          <p:nvSpPr>
            <p:cNvPr id="160" name="Google Shape;160;p10"/>
            <p:cNvSpPr/>
            <p:nvPr/>
          </p:nvSpPr>
          <p:spPr>
            <a:xfrm>
              <a:off x="7824675" y="1664163"/>
              <a:ext cx="206700" cy="203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flipH="1" rot="-5400000">
              <a:off x="7911799" y="1701124"/>
              <a:ext cx="133920" cy="12987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62" name="Google Shape;162;p10"/>
          <p:cNvGraphicFramePr/>
          <p:nvPr/>
        </p:nvGraphicFramePr>
        <p:xfrm>
          <a:off x="6858350" y="316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427700"/>
                <a:gridCol w="427700"/>
                <a:gridCol w="427700"/>
                <a:gridCol w="427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10"/>
          <p:cNvSpPr/>
          <p:nvPr/>
        </p:nvSpPr>
        <p:spPr>
          <a:xfrm>
            <a:off x="7286050" y="3515900"/>
            <a:ext cx="427800" cy="3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7824675" y="3584238"/>
            <a:ext cx="206700" cy="203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/>
          <p:nvPr/>
        </p:nvSpPr>
        <p:spPr>
          <a:xfrm flipH="1" rot="-5400000">
            <a:off x="7911799" y="3621199"/>
            <a:ext cx="133920" cy="12987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10"/>
          <p:cNvGraphicFramePr/>
          <p:nvPr/>
        </p:nvGraphicFramePr>
        <p:xfrm>
          <a:off x="4836675" y="316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427700"/>
                <a:gridCol w="427700"/>
                <a:gridCol w="427700"/>
                <a:gridCol w="427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10"/>
          <p:cNvSpPr/>
          <p:nvPr/>
        </p:nvSpPr>
        <p:spPr>
          <a:xfrm>
            <a:off x="5264375" y="3521513"/>
            <a:ext cx="427800" cy="3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0"/>
          <p:cNvGrpSpPr/>
          <p:nvPr/>
        </p:nvGrpSpPr>
        <p:grpSpPr>
          <a:xfrm>
            <a:off x="5803000" y="3258050"/>
            <a:ext cx="219019" cy="203700"/>
            <a:chOff x="5803000" y="3589850"/>
            <a:chExt cx="219019" cy="203700"/>
          </a:xfrm>
        </p:grpSpPr>
        <p:sp>
          <p:nvSpPr>
            <p:cNvPr id="169" name="Google Shape;169;p10"/>
            <p:cNvSpPr/>
            <p:nvPr/>
          </p:nvSpPr>
          <p:spPr>
            <a:xfrm>
              <a:off x="5803000" y="3589850"/>
              <a:ext cx="206700" cy="203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 flipH="1" rot="-5400000">
              <a:off x="5890124" y="3626812"/>
              <a:ext cx="133920" cy="12987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71" name="Google Shape;171;p10"/>
          <p:cNvGraphicFramePr/>
          <p:nvPr/>
        </p:nvGraphicFramePr>
        <p:xfrm>
          <a:off x="2732500" y="316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427700"/>
                <a:gridCol w="427700"/>
                <a:gridCol w="427700"/>
                <a:gridCol w="427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10"/>
          <p:cNvSpPr/>
          <p:nvPr/>
        </p:nvSpPr>
        <p:spPr>
          <a:xfrm>
            <a:off x="3160200" y="3515900"/>
            <a:ext cx="427800" cy="3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0"/>
          <p:cNvGrpSpPr/>
          <p:nvPr/>
        </p:nvGrpSpPr>
        <p:grpSpPr>
          <a:xfrm>
            <a:off x="4130125" y="3258038"/>
            <a:ext cx="219019" cy="203700"/>
            <a:chOff x="3698825" y="3584238"/>
            <a:chExt cx="219019" cy="203700"/>
          </a:xfrm>
        </p:grpSpPr>
        <p:sp>
          <p:nvSpPr>
            <p:cNvPr id="174" name="Google Shape;174;p10"/>
            <p:cNvSpPr/>
            <p:nvPr/>
          </p:nvSpPr>
          <p:spPr>
            <a:xfrm>
              <a:off x="3698825" y="3584238"/>
              <a:ext cx="206700" cy="203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 flipH="1" rot="-5400000">
              <a:off x="3785949" y="3621199"/>
              <a:ext cx="133920" cy="12987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76" name="Google Shape;176;p10"/>
          <p:cNvGraphicFramePr/>
          <p:nvPr/>
        </p:nvGraphicFramePr>
        <p:xfrm>
          <a:off x="628325" y="3175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427700"/>
                <a:gridCol w="427700"/>
                <a:gridCol w="427700"/>
                <a:gridCol w="427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10"/>
          <p:cNvSpPr/>
          <p:nvPr/>
        </p:nvSpPr>
        <p:spPr>
          <a:xfrm>
            <a:off x="1056025" y="3527138"/>
            <a:ext cx="427800" cy="3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"/>
          <p:cNvSpPr/>
          <p:nvPr/>
        </p:nvSpPr>
        <p:spPr>
          <a:xfrm flipH="1" rot="-5400000">
            <a:off x="1681774" y="3632437"/>
            <a:ext cx="133920" cy="12987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0"/>
          <p:cNvCxnSpPr/>
          <p:nvPr/>
        </p:nvCxnSpPr>
        <p:spPr>
          <a:xfrm>
            <a:off x="4477625" y="1766013"/>
            <a:ext cx="257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0"/>
          <p:cNvCxnSpPr/>
          <p:nvPr/>
        </p:nvCxnSpPr>
        <p:spPr>
          <a:xfrm>
            <a:off x="6546988" y="1766013"/>
            <a:ext cx="257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0"/>
          <p:cNvCxnSpPr/>
          <p:nvPr/>
        </p:nvCxnSpPr>
        <p:spPr>
          <a:xfrm>
            <a:off x="2407475" y="1766950"/>
            <a:ext cx="257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0"/>
          <p:cNvCxnSpPr/>
          <p:nvPr/>
        </p:nvCxnSpPr>
        <p:spPr>
          <a:xfrm>
            <a:off x="6574063" y="3702950"/>
            <a:ext cx="257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3" name="Google Shape;183;p10"/>
          <p:cNvCxnSpPr/>
          <p:nvPr/>
        </p:nvCxnSpPr>
        <p:spPr>
          <a:xfrm>
            <a:off x="4506424" y="3702950"/>
            <a:ext cx="257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4" name="Google Shape;184;p10"/>
          <p:cNvCxnSpPr/>
          <p:nvPr/>
        </p:nvCxnSpPr>
        <p:spPr>
          <a:xfrm>
            <a:off x="2406950" y="3691700"/>
            <a:ext cx="257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5" name="Google Shape;185;p10"/>
          <p:cNvCxnSpPr/>
          <p:nvPr/>
        </p:nvCxnSpPr>
        <p:spPr>
          <a:xfrm rot="10800000">
            <a:off x="8803388" y="2388550"/>
            <a:ext cx="0" cy="67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86" name="Google Shape;186;p10"/>
          <p:cNvGrpSpPr/>
          <p:nvPr/>
        </p:nvGrpSpPr>
        <p:grpSpPr>
          <a:xfrm rot="5400000">
            <a:off x="1161555" y="2398163"/>
            <a:ext cx="644330" cy="644330"/>
            <a:chOff x="5719571" y="812504"/>
            <a:chExt cx="834300" cy="834300"/>
          </a:xfrm>
        </p:grpSpPr>
        <p:sp>
          <p:nvSpPr>
            <p:cNvPr id="187" name="Google Shape;187;p10"/>
            <p:cNvSpPr/>
            <p:nvPr/>
          </p:nvSpPr>
          <p:spPr>
            <a:xfrm>
              <a:off x="5719571" y="812504"/>
              <a:ext cx="834300" cy="834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" name="Google Shape;188;p10"/>
            <p:cNvCxnSpPr>
              <a:stCxn id="187" idx="0"/>
            </p:cNvCxnSpPr>
            <p:nvPr/>
          </p:nvCxnSpPr>
          <p:spPr>
            <a:xfrm rot="5400000">
              <a:off x="5931671" y="1012754"/>
              <a:ext cx="405300" cy="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189" name="Google Shape;189;p10"/>
          <p:cNvGrpSpPr/>
          <p:nvPr/>
        </p:nvGrpSpPr>
        <p:grpSpPr>
          <a:xfrm rot="5400000">
            <a:off x="3265742" y="2403876"/>
            <a:ext cx="644330" cy="644330"/>
            <a:chOff x="5719571" y="812504"/>
            <a:chExt cx="834300" cy="834300"/>
          </a:xfrm>
        </p:grpSpPr>
        <p:sp>
          <p:nvSpPr>
            <p:cNvPr id="190" name="Google Shape;190;p10"/>
            <p:cNvSpPr/>
            <p:nvPr/>
          </p:nvSpPr>
          <p:spPr>
            <a:xfrm>
              <a:off x="5719571" y="812504"/>
              <a:ext cx="834300" cy="834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" name="Google Shape;191;p10"/>
            <p:cNvCxnSpPr>
              <a:stCxn id="190" idx="0"/>
            </p:cNvCxnSpPr>
            <p:nvPr/>
          </p:nvCxnSpPr>
          <p:spPr>
            <a:xfrm rot="5400000">
              <a:off x="5931671" y="1012754"/>
              <a:ext cx="405300" cy="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192" name="Google Shape;192;p10"/>
          <p:cNvGrpSpPr/>
          <p:nvPr/>
        </p:nvGrpSpPr>
        <p:grpSpPr>
          <a:xfrm rot="5400000">
            <a:off x="5302892" y="2409501"/>
            <a:ext cx="644330" cy="644330"/>
            <a:chOff x="5719571" y="812504"/>
            <a:chExt cx="834300" cy="834300"/>
          </a:xfrm>
        </p:grpSpPr>
        <p:sp>
          <p:nvSpPr>
            <p:cNvPr id="193" name="Google Shape;193;p10"/>
            <p:cNvSpPr/>
            <p:nvPr/>
          </p:nvSpPr>
          <p:spPr>
            <a:xfrm>
              <a:off x="5719571" y="812504"/>
              <a:ext cx="834300" cy="834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" name="Google Shape;194;p10"/>
            <p:cNvCxnSpPr>
              <a:stCxn id="193" idx="0"/>
            </p:cNvCxnSpPr>
            <p:nvPr/>
          </p:nvCxnSpPr>
          <p:spPr>
            <a:xfrm rot="5400000">
              <a:off x="5931671" y="1012754"/>
              <a:ext cx="405300" cy="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grpSp>
        <p:nvGrpSpPr>
          <p:cNvPr id="195" name="Google Shape;195;p10"/>
          <p:cNvGrpSpPr/>
          <p:nvPr/>
        </p:nvGrpSpPr>
        <p:grpSpPr>
          <a:xfrm>
            <a:off x="7391580" y="2403888"/>
            <a:ext cx="644330" cy="644330"/>
            <a:chOff x="5719571" y="812504"/>
            <a:chExt cx="834300" cy="834300"/>
          </a:xfrm>
        </p:grpSpPr>
        <p:sp>
          <p:nvSpPr>
            <p:cNvPr id="196" name="Google Shape;196;p10"/>
            <p:cNvSpPr/>
            <p:nvPr/>
          </p:nvSpPr>
          <p:spPr>
            <a:xfrm>
              <a:off x="5719571" y="812504"/>
              <a:ext cx="834300" cy="834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" name="Google Shape;197;p10"/>
            <p:cNvCxnSpPr>
              <a:stCxn id="196" idx="0"/>
            </p:cNvCxnSpPr>
            <p:nvPr/>
          </p:nvCxnSpPr>
          <p:spPr>
            <a:xfrm flipH="1">
              <a:off x="6131921" y="812504"/>
              <a:ext cx="4800" cy="40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198" name="Google Shape;198;p10"/>
          <p:cNvSpPr txBox="1"/>
          <p:nvPr/>
        </p:nvSpPr>
        <p:spPr>
          <a:xfrm>
            <a:off x="1835225" y="2285225"/>
            <a:ext cx="535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R: 0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6402675" y="53450"/>
            <a:ext cx="16287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Reward (R)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: -0.1 per action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5947225" y="2285225"/>
            <a:ext cx="535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R: -.2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8043700" y="2285225"/>
            <a:ext cx="535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R: -.3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3917850" y="2285225"/>
            <a:ext cx="535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R: -.1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8043700" y="4213525"/>
            <a:ext cx="535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R: -.4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4" name="Google Shape;204;p10"/>
          <p:cNvGrpSpPr/>
          <p:nvPr/>
        </p:nvGrpSpPr>
        <p:grpSpPr>
          <a:xfrm>
            <a:off x="7391592" y="4335163"/>
            <a:ext cx="644330" cy="644330"/>
            <a:chOff x="5719571" y="812504"/>
            <a:chExt cx="834300" cy="834300"/>
          </a:xfrm>
        </p:grpSpPr>
        <p:sp>
          <p:nvSpPr>
            <p:cNvPr id="205" name="Google Shape;205;p10"/>
            <p:cNvSpPr/>
            <p:nvPr/>
          </p:nvSpPr>
          <p:spPr>
            <a:xfrm>
              <a:off x="5719571" y="812504"/>
              <a:ext cx="834300" cy="834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10"/>
            <p:cNvCxnSpPr>
              <a:stCxn id="205" idx="0"/>
            </p:cNvCxnSpPr>
            <p:nvPr/>
          </p:nvCxnSpPr>
          <p:spPr>
            <a:xfrm flipH="1">
              <a:off x="6131921" y="812504"/>
              <a:ext cx="4800" cy="40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207" name="Google Shape;207;p10"/>
          <p:cNvSpPr txBox="1"/>
          <p:nvPr/>
        </p:nvSpPr>
        <p:spPr>
          <a:xfrm>
            <a:off x="6022025" y="4219150"/>
            <a:ext cx="535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R: -.5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8" name="Google Shape;208;p10"/>
          <p:cNvGrpSpPr/>
          <p:nvPr/>
        </p:nvGrpSpPr>
        <p:grpSpPr>
          <a:xfrm rot="5400000">
            <a:off x="5369905" y="4340813"/>
            <a:ext cx="644330" cy="644330"/>
            <a:chOff x="5719571" y="812504"/>
            <a:chExt cx="834300" cy="834300"/>
          </a:xfrm>
        </p:grpSpPr>
        <p:sp>
          <p:nvSpPr>
            <p:cNvPr id="209" name="Google Shape;209;p10"/>
            <p:cNvSpPr/>
            <p:nvPr/>
          </p:nvSpPr>
          <p:spPr>
            <a:xfrm>
              <a:off x="5719571" y="812504"/>
              <a:ext cx="834300" cy="834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" name="Google Shape;210;p10"/>
            <p:cNvCxnSpPr>
              <a:stCxn id="209" idx="0"/>
            </p:cNvCxnSpPr>
            <p:nvPr/>
          </p:nvCxnSpPr>
          <p:spPr>
            <a:xfrm rot="5400000">
              <a:off x="5931671" y="1012754"/>
              <a:ext cx="405300" cy="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211" name="Google Shape;211;p10"/>
          <p:cNvSpPr txBox="1"/>
          <p:nvPr/>
        </p:nvSpPr>
        <p:spPr>
          <a:xfrm>
            <a:off x="3917850" y="4219150"/>
            <a:ext cx="535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R: -.6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3265717" y="4325863"/>
            <a:ext cx="644400" cy="64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exit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1775875" y="4219150"/>
            <a:ext cx="535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R: .4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73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Policy Evaluation</a:t>
            </a:r>
            <a:endParaRPr/>
          </a:p>
        </p:txBody>
      </p:sp>
      <p:sp>
        <p:nvSpPr>
          <p:cNvPr id="1577" name="Google Shape;1577;p73"/>
          <p:cNvSpPr txBox="1"/>
          <p:nvPr>
            <p:ph idx="1" type="body"/>
          </p:nvPr>
        </p:nvSpPr>
        <p:spPr>
          <a:xfrm>
            <a:off x="92200" y="808150"/>
            <a:ext cx="8959500" cy="22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Consider the same grid world as in the previous quiz, where east and west actions are successful 100% of the time and </a:t>
            </a:r>
            <a:r>
              <a:rPr lang="en">
                <a:solidFill>
                  <a:schemeClr val="dk1"/>
                </a:solidFill>
              </a:rPr>
              <a:t>γ</a:t>
            </a:r>
            <a:r>
              <a:rPr lang="en"/>
              <a:t> = 1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Consider the policy π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Evaluate the values for all states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73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9" name="Google Shape;1579;p73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descr="Image" id="1580" name="Google Shape;158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6750" y="129533"/>
            <a:ext cx="2329825" cy="7175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1" name="Google Shape;1581;p73"/>
          <p:cNvGraphicFramePr/>
          <p:nvPr/>
        </p:nvGraphicFramePr>
        <p:xfrm>
          <a:off x="2832450" y="2193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656075"/>
                <a:gridCol w="656075"/>
                <a:gridCol w="656075"/>
                <a:gridCol w="656075"/>
                <a:gridCol w="656075"/>
              </a:tblGrid>
              <a:tr h="31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82" name="Google Shape;1582;p73"/>
          <p:cNvGraphicFramePr/>
          <p:nvPr/>
        </p:nvGraphicFramePr>
        <p:xfrm>
          <a:off x="2832450" y="3648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656075"/>
                <a:gridCol w="656075"/>
                <a:gridCol w="656075"/>
                <a:gridCol w="656075"/>
                <a:gridCol w="656075"/>
              </a:tblGrid>
              <a:tr h="31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83" name="Google Shape;1583;p73"/>
          <p:cNvCxnSpPr/>
          <p:nvPr/>
        </p:nvCxnSpPr>
        <p:spPr>
          <a:xfrm>
            <a:off x="2935450" y="2376525"/>
            <a:ext cx="3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4" name="Google Shape;1584;p73"/>
          <p:cNvCxnSpPr/>
          <p:nvPr/>
        </p:nvCxnSpPr>
        <p:spPr>
          <a:xfrm>
            <a:off x="3628600" y="2376525"/>
            <a:ext cx="3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5" name="Google Shape;1585;p73"/>
          <p:cNvCxnSpPr/>
          <p:nvPr/>
        </p:nvCxnSpPr>
        <p:spPr>
          <a:xfrm>
            <a:off x="4273138" y="2376525"/>
            <a:ext cx="3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6" name="Google Shape;1586;p73"/>
          <p:cNvCxnSpPr/>
          <p:nvPr/>
        </p:nvCxnSpPr>
        <p:spPr>
          <a:xfrm>
            <a:off x="4906500" y="2376525"/>
            <a:ext cx="3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7" name="Google Shape;1587;p73"/>
          <p:cNvCxnSpPr/>
          <p:nvPr/>
        </p:nvCxnSpPr>
        <p:spPr>
          <a:xfrm>
            <a:off x="5585725" y="2376525"/>
            <a:ext cx="3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8" name="Google Shape;1588;p73"/>
          <p:cNvCxnSpPr/>
          <p:nvPr/>
        </p:nvCxnSpPr>
        <p:spPr>
          <a:xfrm>
            <a:off x="4906500" y="3838650"/>
            <a:ext cx="3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9" name="Google Shape;1589;p73"/>
          <p:cNvCxnSpPr/>
          <p:nvPr/>
        </p:nvCxnSpPr>
        <p:spPr>
          <a:xfrm>
            <a:off x="4226375" y="3838650"/>
            <a:ext cx="3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590" name="Google Shape;1590;p73"/>
          <p:cNvCxnSpPr/>
          <p:nvPr/>
        </p:nvCxnSpPr>
        <p:spPr>
          <a:xfrm>
            <a:off x="3599850" y="3838650"/>
            <a:ext cx="3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91" name="Google Shape;1591;p73"/>
          <p:cNvSpPr txBox="1"/>
          <p:nvPr/>
        </p:nvSpPr>
        <p:spPr>
          <a:xfrm>
            <a:off x="0" y="2995100"/>
            <a:ext cx="90174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policy π’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values for all states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74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Extraction</a:t>
            </a:r>
            <a:endParaRPr/>
          </a:p>
        </p:txBody>
      </p:sp>
      <p:sp>
        <p:nvSpPr>
          <p:cNvPr id="1597" name="Google Shape;1597;p74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8" name="Google Shape;1598;p74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1599" name="Google Shape;159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128" y="1086475"/>
            <a:ext cx="4910024" cy="385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p74"/>
          <p:cNvSpPr txBox="1"/>
          <p:nvPr/>
        </p:nvSpPr>
        <p:spPr>
          <a:xfrm>
            <a:off x="1512350" y="4833005"/>
            <a:ext cx="648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75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Extraction</a:t>
            </a:r>
            <a:endParaRPr/>
          </a:p>
        </p:txBody>
      </p:sp>
      <p:sp>
        <p:nvSpPr>
          <p:cNvPr id="1606" name="Google Shape;1606;p75"/>
          <p:cNvSpPr txBox="1"/>
          <p:nvPr>
            <p:ph idx="1" type="body"/>
          </p:nvPr>
        </p:nvSpPr>
        <p:spPr>
          <a:xfrm>
            <a:off x="0" y="808525"/>
            <a:ext cx="89595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Let’s imagine we have the optimal values V</a:t>
            </a:r>
            <a:r>
              <a:rPr baseline="30000" lang="en" sz="2200"/>
              <a:t>*</a:t>
            </a:r>
            <a:r>
              <a:rPr lang="en" sz="2200"/>
              <a:t>(s)</a:t>
            </a:r>
            <a:endParaRPr sz="2200"/>
          </a:p>
        </p:txBody>
      </p:sp>
      <p:sp>
        <p:nvSpPr>
          <p:cNvPr id="1607" name="Google Shape;1607;p75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8" name="Google Shape;1608;p75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1609" name="Google Shape;1609;p75"/>
          <p:cNvGraphicFramePr/>
          <p:nvPr/>
        </p:nvGraphicFramePr>
        <p:xfrm>
          <a:off x="3258750" y="13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592250"/>
                <a:gridCol w="592250"/>
                <a:gridCol w="592250"/>
                <a:gridCol w="592250"/>
              </a:tblGrid>
              <a:tr h="48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0" name="Google Shape;1610;p75"/>
          <p:cNvSpPr/>
          <p:nvPr/>
        </p:nvSpPr>
        <p:spPr>
          <a:xfrm>
            <a:off x="3851000" y="1878900"/>
            <a:ext cx="592200" cy="487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1" name="Google Shape;161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797" y="3722126"/>
            <a:ext cx="4951326" cy="4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2" name="Google Shape;1612;p75"/>
          <p:cNvSpPr txBox="1"/>
          <p:nvPr/>
        </p:nvSpPr>
        <p:spPr>
          <a:xfrm>
            <a:off x="0" y="2865688"/>
            <a:ext cx="89595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should we act?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do a mini-expectimax (one step)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3" name="Google Shape;1613;p75"/>
          <p:cNvSpPr txBox="1"/>
          <p:nvPr/>
        </p:nvSpPr>
        <p:spPr>
          <a:xfrm>
            <a:off x="0" y="4167500"/>
            <a:ext cx="8450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called policy extraction, since it gets the policy implied by the values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76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Extraction</a:t>
            </a:r>
            <a:endParaRPr/>
          </a:p>
        </p:txBody>
      </p:sp>
      <p:sp>
        <p:nvSpPr>
          <p:cNvPr id="1619" name="Google Shape;1619;p76"/>
          <p:cNvSpPr txBox="1"/>
          <p:nvPr>
            <p:ph idx="1" type="body"/>
          </p:nvPr>
        </p:nvSpPr>
        <p:spPr>
          <a:xfrm>
            <a:off x="92200" y="808150"/>
            <a:ext cx="8959500" cy="28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Let’s imagine we have the optimal q-values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should we act?</a:t>
            </a:r>
            <a:endParaRPr sz="1800"/>
          </a:p>
        </p:txBody>
      </p:sp>
      <p:sp>
        <p:nvSpPr>
          <p:cNvPr id="1620" name="Google Shape;1620;p76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1" name="Google Shape;1621;p76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cxnSp>
        <p:nvCxnSpPr>
          <p:cNvPr id="1622" name="Google Shape;1622;p76"/>
          <p:cNvCxnSpPr/>
          <p:nvPr/>
        </p:nvCxnSpPr>
        <p:spPr>
          <a:xfrm>
            <a:off x="5146799" y="975085"/>
            <a:ext cx="0" cy="2565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3" name="Google Shape;1623;p76"/>
          <p:cNvCxnSpPr/>
          <p:nvPr/>
        </p:nvCxnSpPr>
        <p:spPr>
          <a:xfrm>
            <a:off x="6001926" y="970817"/>
            <a:ext cx="0" cy="2565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4" name="Google Shape;1624;p76"/>
          <p:cNvCxnSpPr/>
          <p:nvPr/>
        </p:nvCxnSpPr>
        <p:spPr>
          <a:xfrm>
            <a:off x="6857052" y="974912"/>
            <a:ext cx="0" cy="2565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5" name="Google Shape;1625;p76"/>
          <p:cNvCxnSpPr/>
          <p:nvPr/>
        </p:nvCxnSpPr>
        <p:spPr>
          <a:xfrm>
            <a:off x="7712178" y="968595"/>
            <a:ext cx="0" cy="2565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6" name="Google Shape;1626;p76"/>
          <p:cNvCxnSpPr/>
          <p:nvPr/>
        </p:nvCxnSpPr>
        <p:spPr>
          <a:xfrm>
            <a:off x="8567305" y="966548"/>
            <a:ext cx="0" cy="2565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7" name="Google Shape;1627;p76"/>
          <p:cNvCxnSpPr/>
          <p:nvPr/>
        </p:nvCxnSpPr>
        <p:spPr>
          <a:xfrm>
            <a:off x="5146798" y="975085"/>
            <a:ext cx="3420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8" name="Google Shape;1628;p76"/>
          <p:cNvCxnSpPr/>
          <p:nvPr/>
        </p:nvCxnSpPr>
        <p:spPr>
          <a:xfrm>
            <a:off x="5146798" y="1830212"/>
            <a:ext cx="3420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29" name="Google Shape;1629;p76"/>
          <p:cNvCxnSpPr/>
          <p:nvPr/>
        </p:nvCxnSpPr>
        <p:spPr>
          <a:xfrm>
            <a:off x="5146798" y="2685339"/>
            <a:ext cx="3420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30" name="Google Shape;1630;p76"/>
          <p:cNvCxnSpPr/>
          <p:nvPr/>
        </p:nvCxnSpPr>
        <p:spPr>
          <a:xfrm>
            <a:off x="5146798" y="3540466"/>
            <a:ext cx="3420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31" name="Google Shape;1631;p76"/>
          <p:cNvSpPr/>
          <p:nvPr/>
        </p:nvSpPr>
        <p:spPr>
          <a:xfrm>
            <a:off x="6001853" y="1821626"/>
            <a:ext cx="855000" cy="863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76"/>
          <p:cNvSpPr txBox="1"/>
          <p:nvPr/>
        </p:nvSpPr>
        <p:spPr>
          <a:xfrm>
            <a:off x="5353460" y="2678766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0.92</a:t>
            </a:r>
            <a:endParaRPr/>
          </a:p>
        </p:txBody>
      </p:sp>
      <p:sp>
        <p:nvSpPr>
          <p:cNvPr id="1633" name="Google Shape;1633;p76"/>
          <p:cNvSpPr txBox="1"/>
          <p:nvPr/>
        </p:nvSpPr>
        <p:spPr>
          <a:xfrm>
            <a:off x="5354816" y="1817145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0.94</a:t>
            </a:r>
            <a:endParaRPr/>
          </a:p>
        </p:txBody>
      </p:sp>
      <p:sp>
        <p:nvSpPr>
          <p:cNvPr id="1634" name="Google Shape;1634;p76"/>
          <p:cNvSpPr txBox="1"/>
          <p:nvPr/>
        </p:nvSpPr>
        <p:spPr>
          <a:xfrm>
            <a:off x="5574940" y="1253606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0.95</a:t>
            </a:r>
            <a:endParaRPr/>
          </a:p>
        </p:txBody>
      </p:sp>
      <p:sp>
        <p:nvSpPr>
          <p:cNvPr id="1635" name="Google Shape;1635;p76"/>
          <p:cNvSpPr txBox="1"/>
          <p:nvPr/>
        </p:nvSpPr>
        <p:spPr>
          <a:xfrm>
            <a:off x="6442767" y="1238035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0.96</a:t>
            </a:r>
            <a:endParaRPr/>
          </a:p>
        </p:txBody>
      </p:sp>
      <p:sp>
        <p:nvSpPr>
          <p:cNvPr id="1636" name="Google Shape;1636;p76"/>
          <p:cNvSpPr txBox="1"/>
          <p:nvPr/>
        </p:nvSpPr>
        <p:spPr>
          <a:xfrm>
            <a:off x="7276432" y="1238035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0.98</a:t>
            </a:r>
            <a:endParaRPr/>
          </a:p>
        </p:txBody>
      </p:sp>
      <p:sp>
        <p:nvSpPr>
          <p:cNvPr id="1637" name="Google Shape;1637;p76"/>
          <p:cNvSpPr txBox="1"/>
          <p:nvPr/>
        </p:nvSpPr>
        <p:spPr>
          <a:xfrm>
            <a:off x="5934873" y="2944516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0.91</a:t>
            </a:r>
            <a:endParaRPr/>
          </a:p>
        </p:txBody>
      </p:sp>
      <p:sp>
        <p:nvSpPr>
          <p:cNvPr id="1638" name="Google Shape;1638;p76"/>
          <p:cNvSpPr txBox="1"/>
          <p:nvPr/>
        </p:nvSpPr>
        <p:spPr>
          <a:xfrm>
            <a:off x="7062851" y="2646504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0.87</a:t>
            </a:r>
            <a:endParaRPr/>
          </a:p>
        </p:txBody>
      </p:sp>
      <p:sp>
        <p:nvSpPr>
          <p:cNvPr id="1639" name="Google Shape;1639;p76"/>
          <p:cNvSpPr txBox="1"/>
          <p:nvPr/>
        </p:nvSpPr>
        <p:spPr>
          <a:xfrm>
            <a:off x="7061057" y="1805786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0.76</a:t>
            </a:r>
            <a:endParaRPr/>
          </a:p>
        </p:txBody>
      </p:sp>
      <p:sp>
        <p:nvSpPr>
          <p:cNvPr id="1640" name="Google Shape;1640;p76"/>
          <p:cNvSpPr txBox="1"/>
          <p:nvPr/>
        </p:nvSpPr>
        <p:spPr>
          <a:xfrm>
            <a:off x="7656459" y="2944516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0.69</a:t>
            </a:r>
            <a:endParaRPr/>
          </a:p>
        </p:txBody>
      </p:sp>
      <p:sp>
        <p:nvSpPr>
          <p:cNvPr id="1641" name="Google Shape;1641;p76"/>
          <p:cNvSpPr txBox="1"/>
          <p:nvPr/>
        </p:nvSpPr>
        <p:spPr>
          <a:xfrm>
            <a:off x="5320361" y="956205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0.94</a:t>
            </a:r>
            <a:endParaRPr/>
          </a:p>
        </p:txBody>
      </p:sp>
      <p:sp>
        <p:nvSpPr>
          <p:cNvPr id="1642" name="Google Shape;1642;p76"/>
          <p:cNvSpPr txBox="1"/>
          <p:nvPr/>
        </p:nvSpPr>
        <p:spPr>
          <a:xfrm>
            <a:off x="5086983" y="1242564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0.94</a:t>
            </a:r>
            <a:endParaRPr/>
          </a:p>
        </p:txBody>
      </p:sp>
      <p:sp>
        <p:nvSpPr>
          <p:cNvPr id="1643" name="Google Shape;1643;p76"/>
          <p:cNvSpPr txBox="1"/>
          <p:nvPr/>
        </p:nvSpPr>
        <p:spPr>
          <a:xfrm>
            <a:off x="5320361" y="1515776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0.93</a:t>
            </a:r>
            <a:endParaRPr/>
          </a:p>
        </p:txBody>
      </p:sp>
      <p:cxnSp>
        <p:nvCxnSpPr>
          <p:cNvPr id="1644" name="Google Shape;1644;p76"/>
          <p:cNvCxnSpPr/>
          <p:nvPr/>
        </p:nvCxnSpPr>
        <p:spPr>
          <a:xfrm rot="10800000">
            <a:off x="5145095" y="973071"/>
            <a:ext cx="852000" cy="85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5" name="Google Shape;1645;p76"/>
          <p:cNvCxnSpPr/>
          <p:nvPr/>
        </p:nvCxnSpPr>
        <p:spPr>
          <a:xfrm flipH="1" rot="10800000">
            <a:off x="5150930" y="975490"/>
            <a:ext cx="846900" cy="84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6" name="Google Shape;1646;p76"/>
          <p:cNvSpPr txBox="1"/>
          <p:nvPr/>
        </p:nvSpPr>
        <p:spPr>
          <a:xfrm>
            <a:off x="5550134" y="2106041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0.93</a:t>
            </a:r>
            <a:endParaRPr/>
          </a:p>
        </p:txBody>
      </p:sp>
      <p:sp>
        <p:nvSpPr>
          <p:cNvPr id="1647" name="Google Shape;1647;p76"/>
          <p:cNvSpPr txBox="1"/>
          <p:nvPr/>
        </p:nvSpPr>
        <p:spPr>
          <a:xfrm>
            <a:off x="5108698" y="2106041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0.93</a:t>
            </a:r>
            <a:endParaRPr/>
          </a:p>
        </p:txBody>
      </p:sp>
      <p:sp>
        <p:nvSpPr>
          <p:cNvPr id="1648" name="Google Shape;1648;p76"/>
          <p:cNvSpPr txBox="1"/>
          <p:nvPr/>
        </p:nvSpPr>
        <p:spPr>
          <a:xfrm>
            <a:off x="5321528" y="2363831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0.92</a:t>
            </a:r>
            <a:endParaRPr/>
          </a:p>
        </p:txBody>
      </p:sp>
      <p:sp>
        <p:nvSpPr>
          <p:cNvPr id="1649" name="Google Shape;1649;p76"/>
          <p:cNvSpPr txBox="1"/>
          <p:nvPr/>
        </p:nvSpPr>
        <p:spPr>
          <a:xfrm>
            <a:off x="5554811" y="2954153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0.90</a:t>
            </a:r>
            <a:endParaRPr/>
          </a:p>
        </p:txBody>
      </p:sp>
      <p:sp>
        <p:nvSpPr>
          <p:cNvPr id="1650" name="Google Shape;1650;p76"/>
          <p:cNvSpPr txBox="1"/>
          <p:nvPr/>
        </p:nvSpPr>
        <p:spPr>
          <a:xfrm>
            <a:off x="5348086" y="3222966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0.91</a:t>
            </a:r>
            <a:endParaRPr/>
          </a:p>
        </p:txBody>
      </p:sp>
      <p:sp>
        <p:nvSpPr>
          <p:cNvPr id="1651" name="Google Shape;1651;p76"/>
          <p:cNvSpPr txBox="1"/>
          <p:nvPr/>
        </p:nvSpPr>
        <p:spPr>
          <a:xfrm>
            <a:off x="5090186" y="2962010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0.91</a:t>
            </a:r>
            <a:endParaRPr/>
          </a:p>
        </p:txBody>
      </p:sp>
      <p:sp>
        <p:nvSpPr>
          <p:cNvPr id="1652" name="Google Shape;1652;p76"/>
          <p:cNvSpPr txBox="1"/>
          <p:nvPr/>
        </p:nvSpPr>
        <p:spPr>
          <a:xfrm>
            <a:off x="6194140" y="2678147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0.90</a:t>
            </a:r>
            <a:endParaRPr/>
          </a:p>
        </p:txBody>
      </p:sp>
      <p:sp>
        <p:nvSpPr>
          <p:cNvPr id="1653" name="Google Shape;1653;p76"/>
          <p:cNvSpPr txBox="1"/>
          <p:nvPr/>
        </p:nvSpPr>
        <p:spPr>
          <a:xfrm>
            <a:off x="6442767" y="2943797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0.89</a:t>
            </a:r>
            <a:endParaRPr/>
          </a:p>
        </p:txBody>
      </p:sp>
      <p:sp>
        <p:nvSpPr>
          <p:cNvPr id="1654" name="Google Shape;1654;p76"/>
          <p:cNvSpPr txBox="1"/>
          <p:nvPr/>
        </p:nvSpPr>
        <p:spPr>
          <a:xfrm>
            <a:off x="6183335" y="3202249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0.90</a:t>
            </a:r>
            <a:endParaRPr/>
          </a:p>
        </p:txBody>
      </p:sp>
      <p:sp>
        <p:nvSpPr>
          <p:cNvPr id="1655" name="Google Shape;1655;p76"/>
          <p:cNvSpPr txBox="1"/>
          <p:nvPr/>
        </p:nvSpPr>
        <p:spPr>
          <a:xfrm>
            <a:off x="6197344" y="1512712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0.95</a:t>
            </a:r>
            <a:endParaRPr/>
          </a:p>
        </p:txBody>
      </p:sp>
      <p:sp>
        <p:nvSpPr>
          <p:cNvPr id="1656" name="Google Shape;1656;p76"/>
          <p:cNvSpPr txBox="1"/>
          <p:nvPr/>
        </p:nvSpPr>
        <p:spPr>
          <a:xfrm>
            <a:off x="6194691" y="953722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0.95</a:t>
            </a:r>
            <a:endParaRPr/>
          </a:p>
        </p:txBody>
      </p:sp>
      <p:sp>
        <p:nvSpPr>
          <p:cNvPr id="1657" name="Google Shape;1657;p76"/>
          <p:cNvSpPr txBox="1"/>
          <p:nvPr/>
        </p:nvSpPr>
        <p:spPr>
          <a:xfrm>
            <a:off x="5963965" y="1238035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0.94</a:t>
            </a:r>
            <a:endParaRPr/>
          </a:p>
        </p:txBody>
      </p:sp>
      <p:sp>
        <p:nvSpPr>
          <p:cNvPr id="1658" name="Google Shape;1658;p76"/>
          <p:cNvSpPr txBox="1"/>
          <p:nvPr/>
        </p:nvSpPr>
        <p:spPr>
          <a:xfrm>
            <a:off x="6801742" y="1238035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0.95</a:t>
            </a:r>
            <a:endParaRPr/>
          </a:p>
        </p:txBody>
      </p:sp>
      <p:sp>
        <p:nvSpPr>
          <p:cNvPr id="1659" name="Google Shape;1659;p76"/>
          <p:cNvSpPr txBox="1"/>
          <p:nvPr/>
        </p:nvSpPr>
        <p:spPr>
          <a:xfrm>
            <a:off x="7031782" y="1518785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0.90</a:t>
            </a:r>
            <a:endParaRPr/>
          </a:p>
        </p:txBody>
      </p:sp>
      <p:sp>
        <p:nvSpPr>
          <p:cNvPr id="1660" name="Google Shape;1660;p76"/>
          <p:cNvSpPr txBox="1"/>
          <p:nvPr/>
        </p:nvSpPr>
        <p:spPr>
          <a:xfrm>
            <a:off x="7071122" y="948424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0.97</a:t>
            </a:r>
            <a:endParaRPr/>
          </a:p>
        </p:txBody>
      </p:sp>
      <p:sp>
        <p:nvSpPr>
          <p:cNvPr id="1661" name="Google Shape;1661;p76"/>
          <p:cNvSpPr txBox="1"/>
          <p:nvPr/>
        </p:nvSpPr>
        <p:spPr>
          <a:xfrm>
            <a:off x="7234032" y="2078754"/>
            <a:ext cx="762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-0.62</a:t>
            </a:r>
            <a:endParaRPr/>
          </a:p>
        </p:txBody>
      </p:sp>
      <p:sp>
        <p:nvSpPr>
          <p:cNvPr id="1662" name="Google Shape;1662;p76"/>
          <p:cNvSpPr txBox="1"/>
          <p:nvPr/>
        </p:nvSpPr>
        <p:spPr>
          <a:xfrm>
            <a:off x="6802294" y="2085381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0.89</a:t>
            </a:r>
            <a:endParaRPr/>
          </a:p>
        </p:txBody>
      </p:sp>
      <p:sp>
        <p:nvSpPr>
          <p:cNvPr id="1663" name="Google Shape;1663;p76"/>
          <p:cNvSpPr txBox="1"/>
          <p:nvPr/>
        </p:nvSpPr>
        <p:spPr>
          <a:xfrm>
            <a:off x="7048357" y="2367839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0.70</a:t>
            </a:r>
            <a:endParaRPr/>
          </a:p>
        </p:txBody>
      </p:sp>
      <p:sp>
        <p:nvSpPr>
          <p:cNvPr id="1664" name="Google Shape;1664;p76"/>
          <p:cNvSpPr txBox="1"/>
          <p:nvPr/>
        </p:nvSpPr>
        <p:spPr>
          <a:xfrm>
            <a:off x="6809396" y="2950144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0.90</a:t>
            </a:r>
            <a:endParaRPr/>
          </a:p>
        </p:txBody>
      </p:sp>
      <p:sp>
        <p:nvSpPr>
          <p:cNvPr id="1665" name="Google Shape;1665;p76"/>
          <p:cNvSpPr txBox="1"/>
          <p:nvPr/>
        </p:nvSpPr>
        <p:spPr>
          <a:xfrm>
            <a:off x="7296242" y="2943794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0.81</a:t>
            </a:r>
            <a:endParaRPr/>
          </a:p>
        </p:txBody>
      </p:sp>
      <p:sp>
        <p:nvSpPr>
          <p:cNvPr id="1666" name="Google Shape;1666;p76"/>
          <p:cNvSpPr txBox="1"/>
          <p:nvPr/>
        </p:nvSpPr>
        <p:spPr>
          <a:xfrm>
            <a:off x="7069059" y="3202249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0.88</a:t>
            </a:r>
            <a:endParaRPr/>
          </a:p>
        </p:txBody>
      </p:sp>
      <p:sp>
        <p:nvSpPr>
          <p:cNvPr id="1667" name="Google Shape;1667;p76"/>
          <p:cNvSpPr txBox="1"/>
          <p:nvPr/>
        </p:nvSpPr>
        <p:spPr>
          <a:xfrm>
            <a:off x="7903484" y="3222966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0.80</a:t>
            </a:r>
            <a:endParaRPr/>
          </a:p>
        </p:txBody>
      </p:sp>
      <p:sp>
        <p:nvSpPr>
          <p:cNvPr id="1668" name="Google Shape;1668;p76"/>
          <p:cNvSpPr txBox="1"/>
          <p:nvPr/>
        </p:nvSpPr>
        <p:spPr>
          <a:xfrm>
            <a:off x="8132665" y="2944516"/>
            <a:ext cx="507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0.61</a:t>
            </a:r>
            <a:endParaRPr/>
          </a:p>
        </p:txBody>
      </p:sp>
      <p:sp>
        <p:nvSpPr>
          <p:cNvPr id="1669" name="Google Shape;1669;p76"/>
          <p:cNvSpPr txBox="1"/>
          <p:nvPr/>
        </p:nvSpPr>
        <p:spPr>
          <a:xfrm>
            <a:off x="7848992" y="2633644"/>
            <a:ext cx="581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-0.64</a:t>
            </a:r>
            <a:endParaRPr/>
          </a:p>
        </p:txBody>
      </p:sp>
      <p:grpSp>
        <p:nvGrpSpPr>
          <p:cNvPr id="1670" name="Google Shape;1670;p76"/>
          <p:cNvGrpSpPr/>
          <p:nvPr/>
        </p:nvGrpSpPr>
        <p:grpSpPr>
          <a:xfrm>
            <a:off x="6002082" y="972649"/>
            <a:ext cx="852735" cy="852000"/>
            <a:chOff x="40" y="40"/>
            <a:chExt cx="852735" cy="852000"/>
          </a:xfrm>
        </p:grpSpPr>
        <p:cxnSp>
          <p:nvCxnSpPr>
            <p:cNvPr id="1671" name="Google Shape;1671;p76"/>
            <p:cNvCxnSpPr/>
            <p:nvPr/>
          </p:nvCxnSpPr>
          <p:spPr>
            <a:xfrm rot="10800000">
              <a:off x="40" y="40"/>
              <a:ext cx="852000" cy="85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2" name="Google Shape;1672;p76"/>
            <p:cNvCxnSpPr/>
            <p:nvPr/>
          </p:nvCxnSpPr>
          <p:spPr>
            <a:xfrm flipH="1" rot="10800000">
              <a:off x="5875" y="2460"/>
              <a:ext cx="846900" cy="846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73" name="Google Shape;1673;p76"/>
          <p:cNvGrpSpPr/>
          <p:nvPr/>
        </p:nvGrpSpPr>
        <p:grpSpPr>
          <a:xfrm>
            <a:off x="6858028" y="975978"/>
            <a:ext cx="852735" cy="852000"/>
            <a:chOff x="40" y="40"/>
            <a:chExt cx="852735" cy="852000"/>
          </a:xfrm>
        </p:grpSpPr>
        <p:cxnSp>
          <p:nvCxnSpPr>
            <p:cNvPr id="1674" name="Google Shape;1674;p76"/>
            <p:cNvCxnSpPr/>
            <p:nvPr/>
          </p:nvCxnSpPr>
          <p:spPr>
            <a:xfrm rot="10800000">
              <a:off x="40" y="40"/>
              <a:ext cx="852000" cy="85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5" name="Google Shape;1675;p76"/>
            <p:cNvCxnSpPr/>
            <p:nvPr/>
          </p:nvCxnSpPr>
          <p:spPr>
            <a:xfrm flipH="1" rot="10800000">
              <a:off x="5875" y="2460"/>
              <a:ext cx="846900" cy="846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76" name="Google Shape;1676;p76"/>
          <p:cNvGrpSpPr/>
          <p:nvPr/>
        </p:nvGrpSpPr>
        <p:grpSpPr>
          <a:xfrm>
            <a:off x="6857091" y="1833340"/>
            <a:ext cx="852735" cy="852000"/>
            <a:chOff x="40" y="40"/>
            <a:chExt cx="852735" cy="852000"/>
          </a:xfrm>
        </p:grpSpPr>
        <p:cxnSp>
          <p:nvCxnSpPr>
            <p:cNvPr id="1677" name="Google Shape;1677;p76"/>
            <p:cNvCxnSpPr/>
            <p:nvPr/>
          </p:nvCxnSpPr>
          <p:spPr>
            <a:xfrm rot="10800000">
              <a:off x="40" y="40"/>
              <a:ext cx="852000" cy="85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8" name="Google Shape;1678;p76"/>
            <p:cNvCxnSpPr/>
            <p:nvPr/>
          </p:nvCxnSpPr>
          <p:spPr>
            <a:xfrm flipH="1" rot="10800000">
              <a:off x="5875" y="2460"/>
              <a:ext cx="846900" cy="846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79" name="Google Shape;1679;p76"/>
          <p:cNvGrpSpPr/>
          <p:nvPr/>
        </p:nvGrpSpPr>
        <p:grpSpPr>
          <a:xfrm>
            <a:off x="7715211" y="2686709"/>
            <a:ext cx="852735" cy="852000"/>
            <a:chOff x="40" y="40"/>
            <a:chExt cx="852735" cy="852000"/>
          </a:xfrm>
        </p:grpSpPr>
        <p:cxnSp>
          <p:nvCxnSpPr>
            <p:cNvPr id="1680" name="Google Shape;1680;p76"/>
            <p:cNvCxnSpPr/>
            <p:nvPr/>
          </p:nvCxnSpPr>
          <p:spPr>
            <a:xfrm rot="10800000">
              <a:off x="40" y="40"/>
              <a:ext cx="852000" cy="85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1" name="Google Shape;1681;p76"/>
            <p:cNvCxnSpPr/>
            <p:nvPr/>
          </p:nvCxnSpPr>
          <p:spPr>
            <a:xfrm flipH="1" rot="10800000">
              <a:off x="5875" y="2460"/>
              <a:ext cx="846900" cy="846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82" name="Google Shape;1682;p76"/>
          <p:cNvGrpSpPr/>
          <p:nvPr/>
        </p:nvGrpSpPr>
        <p:grpSpPr>
          <a:xfrm>
            <a:off x="6859480" y="2686923"/>
            <a:ext cx="852735" cy="852000"/>
            <a:chOff x="40" y="40"/>
            <a:chExt cx="852735" cy="852000"/>
          </a:xfrm>
        </p:grpSpPr>
        <p:cxnSp>
          <p:nvCxnSpPr>
            <p:cNvPr id="1683" name="Google Shape;1683;p76"/>
            <p:cNvCxnSpPr/>
            <p:nvPr/>
          </p:nvCxnSpPr>
          <p:spPr>
            <a:xfrm rot="10800000">
              <a:off x="40" y="40"/>
              <a:ext cx="852000" cy="85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4" name="Google Shape;1684;p76"/>
            <p:cNvCxnSpPr/>
            <p:nvPr/>
          </p:nvCxnSpPr>
          <p:spPr>
            <a:xfrm flipH="1" rot="10800000">
              <a:off x="5875" y="2460"/>
              <a:ext cx="846900" cy="846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85" name="Google Shape;1685;p76"/>
          <p:cNvGrpSpPr/>
          <p:nvPr/>
        </p:nvGrpSpPr>
        <p:grpSpPr>
          <a:xfrm>
            <a:off x="6000339" y="2689007"/>
            <a:ext cx="852735" cy="852000"/>
            <a:chOff x="40" y="40"/>
            <a:chExt cx="852735" cy="852000"/>
          </a:xfrm>
        </p:grpSpPr>
        <p:cxnSp>
          <p:nvCxnSpPr>
            <p:cNvPr id="1686" name="Google Shape;1686;p76"/>
            <p:cNvCxnSpPr/>
            <p:nvPr/>
          </p:nvCxnSpPr>
          <p:spPr>
            <a:xfrm rot="10800000">
              <a:off x="40" y="40"/>
              <a:ext cx="852000" cy="85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7" name="Google Shape;1687;p76"/>
            <p:cNvCxnSpPr/>
            <p:nvPr/>
          </p:nvCxnSpPr>
          <p:spPr>
            <a:xfrm flipH="1" rot="10800000">
              <a:off x="5875" y="2460"/>
              <a:ext cx="846900" cy="846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88" name="Google Shape;1688;p76"/>
          <p:cNvGrpSpPr/>
          <p:nvPr/>
        </p:nvGrpSpPr>
        <p:grpSpPr>
          <a:xfrm>
            <a:off x="5144746" y="2689007"/>
            <a:ext cx="852735" cy="852000"/>
            <a:chOff x="40" y="40"/>
            <a:chExt cx="852735" cy="852000"/>
          </a:xfrm>
        </p:grpSpPr>
        <p:cxnSp>
          <p:nvCxnSpPr>
            <p:cNvPr id="1689" name="Google Shape;1689;p76"/>
            <p:cNvCxnSpPr/>
            <p:nvPr/>
          </p:nvCxnSpPr>
          <p:spPr>
            <a:xfrm rot="10800000">
              <a:off x="40" y="40"/>
              <a:ext cx="852000" cy="85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0" name="Google Shape;1690;p76"/>
            <p:cNvCxnSpPr/>
            <p:nvPr/>
          </p:nvCxnSpPr>
          <p:spPr>
            <a:xfrm flipH="1" rot="10800000">
              <a:off x="5875" y="2460"/>
              <a:ext cx="846900" cy="846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91" name="Google Shape;1691;p76"/>
          <p:cNvGrpSpPr/>
          <p:nvPr/>
        </p:nvGrpSpPr>
        <p:grpSpPr>
          <a:xfrm>
            <a:off x="5149227" y="1836967"/>
            <a:ext cx="852735" cy="852000"/>
            <a:chOff x="40" y="40"/>
            <a:chExt cx="852735" cy="852000"/>
          </a:xfrm>
        </p:grpSpPr>
        <p:cxnSp>
          <p:nvCxnSpPr>
            <p:cNvPr id="1692" name="Google Shape;1692;p76"/>
            <p:cNvCxnSpPr/>
            <p:nvPr/>
          </p:nvCxnSpPr>
          <p:spPr>
            <a:xfrm rot="10800000">
              <a:off x="40" y="40"/>
              <a:ext cx="852000" cy="85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3" name="Google Shape;1693;p76"/>
            <p:cNvCxnSpPr/>
            <p:nvPr/>
          </p:nvCxnSpPr>
          <p:spPr>
            <a:xfrm flipH="1" rot="10800000">
              <a:off x="5875" y="2460"/>
              <a:ext cx="846900" cy="846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94" name="Google Shape;1694;p76"/>
          <p:cNvSpPr txBox="1"/>
          <p:nvPr/>
        </p:nvSpPr>
        <p:spPr>
          <a:xfrm>
            <a:off x="7713575" y="975075"/>
            <a:ext cx="8550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5" name="Google Shape;1695;p76"/>
          <p:cNvSpPr txBox="1"/>
          <p:nvPr/>
        </p:nvSpPr>
        <p:spPr>
          <a:xfrm>
            <a:off x="7711538" y="1826163"/>
            <a:ext cx="8550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96" name="Google Shape;1696;p76"/>
          <p:cNvGrpSpPr/>
          <p:nvPr/>
        </p:nvGrpSpPr>
        <p:grpSpPr>
          <a:xfrm>
            <a:off x="76200" y="3853150"/>
            <a:ext cx="6560700" cy="1101900"/>
            <a:chOff x="76200" y="3853150"/>
            <a:chExt cx="6560700" cy="1101900"/>
          </a:xfrm>
        </p:grpSpPr>
        <p:sp>
          <p:nvSpPr>
            <p:cNvPr id="1697" name="Google Shape;1697;p76"/>
            <p:cNvSpPr txBox="1"/>
            <p:nvPr/>
          </p:nvSpPr>
          <p:spPr>
            <a:xfrm>
              <a:off x="76200" y="3853150"/>
              <a:ext cx="6560700" cy="11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●"/>
              </a:pPr>
              <a:r>
                <a:rPr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Super easy: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●"/>
              </a:pPr>
              <a:r>
                <a:rPr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Actions are easier to select from q-values than values</a:t>
              </a:r>
              <a:endParaRPr/>
            </a:p>
          </p:txBody>
        </p:sp>
        <p:pic>
          <p:nvPicPr>
            <p:cNvPr id="1698" name="Google Shape;1698;p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86075" y="4229237"/>
              <a:ext cx="2618725" cy="349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77"/>
          <p:cNvSpPr txBox="1"/>
          <p:nvPr>
            <p:ph type="title"/>
          </p:nvPr>
        </p:nvSpPr>
        <p:spPr>
          <a:xfrm>
            <a:off x="92250" y="2312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improve the runtime of value iteration?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78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 - V</a:t>
            </a:r>
            <a:r>
              <a:rPr baseline="-25000" lang="en"/>
              <a:t>0</a:t>
            </a:r>
            <a:endParaRPr baseline="-25000"/>
          </a:p>
        </p:txBody>
      </p:sp>
      <p:sp>
        <p:nvSpPr>
          <p:cNvPr id="1709" name="Google Shape;1709;p78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0" name="Google Shape;1710;p78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1711" name="Google Shape;1711;p78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2" name="Google Shape;1712;p78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78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714" name="Google Shape;1714;p78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715" name="Google Shape;1715;p78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716" name="Google Shape;1716;p78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717" name="Google Shape;1717;p78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718" name="Google Shape;1718;p78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719" name="Google Shape;1719;p78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720" name="Google Shape;1720;p78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721" name="Google Shape;1721;p78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722" name="Google Shape;1722;p78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723" name="Google Shape;1723;p78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724" name="Google Shape;1724;p78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-0.10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1.0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79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 - V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1730" name="Google Shape;1730;p79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1" name="Google Shape;1731;p79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sp>
        <p:nvSpPr>
          <p:cNvPr id="1732" name="Google Shape;1732;p79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-0.10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1.0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33" name="Google Shape;1733;p79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4" name="Google Shape;1734;p79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79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36" name="Google Shape;1736;p79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37" name="Google Shape;1737;p79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38" name="Google Shape;1738;p79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39" name="Google Shape;1739;p79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40" name="Google Shape;1740;p79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41" name="Google Shape;1741;p79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42" name="Google Shape;1742;p79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43" name="Google Shape;1743;p79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44" name="Google Shape;1744;p79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745" name="Google Shape;1745;p79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80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 - V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1751" name="Google Shape;1751;p80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2" name="Google Shape;1752;p80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sp>
        <p:nvSpPr>
          <p:cNvPr id="1753" name="Google Shape;1753;p80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-0.10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1.0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54" name="Google Shape;1754;p80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5" name="Google Shape;1755;p80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80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57" name="Google Shape;1757;p80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58" name="Google Shape;1758;p80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59" name="Google Shape;1759;p80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60" name="Google Shape;1760;p80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68</a:t>
            </a:r>
            <a:endParaRPr/>
          </a:p>
        </p:txBody>
      </p:sp>
      <p:sp>
        <p:nvSpPr>
          <p:cNvPr id="1761" name="Google Shape;1761;p80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62" name="Google Shape;1762;p80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63" name="Google Shape;1763;p80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64" name="Google Shape;1764;p80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65" name="Google Shape;1765;p80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766" name="Google Shape;1766;p80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cxnSp>
        <p:nvCxnSpPr>
          <p:cNvPr id="1767" name="Google Shape;1767;p80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81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 - V</a:t>
            </a:r>
            <a:r>
              <a:rPr baseline="-25000" lang="en"/>
              <a:t>3</a:t>
            </a:r>
            <a:endParaRPr baseline="-25000"/>
          </a:p>
        </p:txBody>
      </p:sp>
      <p:sp>
        <p:nvSpPr>
          <p:cNvPr id="1773" name="Google Shape;1773;p81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4" name="Google Shape;1774;p81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sp>
        <p:nvSpPr>
          <p:cNvPr id="1775" name="Google Shape;1775;p81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-0.10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1.0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76" name="Google Shape;1776;p81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7" name="Google Shape;1777;p81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81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79" name="Google Shape;1779;p81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80" name="Google Shape;1780;p81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81" name="Google Shape;1781;p81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82" name="Google Shape;1782;p81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75</a:t>
            </a:r>
            <a:endParaRPr/>
          </a:p>
        </p:txBody>
      </p:sp>
      <p:sp>
        <p:nvSpPr>
          <p:cNvPr id="1783" name="Google Shape;1783;p81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84" name="Google Shape;1784;p81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85" name="Google Shape;1785;p81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1786" name="Google Shape;1786;p81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787" name="Google Shape;1787;p81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788" name="Google Shape;1788;p81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cxnSp>
        <p:nvCxnSpPr>
          <p:cNvPr id="1789" name="Google Shape;1789;p81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90" name="Google Shape;1790;p81"/>
          <p:cNvCxnSpPr/>
          <p:nvPr/>
        </p:nvCxnSpPr>
        <p:spPr>
          <a:xfrm>
            <a:off x="36001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91" name="Google Shape;1791;p81"/>
          <p:cNvCxnSpPr/>
          <p:nvPr/>
        </p:nvCxnSpPr>
        <p:spPr>
          <a:xfrm flipH="1">
            <a:off x="5649675" y="2494863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82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 - V</a:t>
            </a:r>
            <a:r>
              <a:rPr baseline="-25000" lang="en"/>
              <a:t>4</a:t>
            </a:r>
            <a:endParaRPr baseline="-25000"/>
          </a:p>
        </p:txBody>
      </p:sp>
      <p:sp>
        <p:nvSpPr>
          <p:cNvPr id="1797" name="Google Shape;1797;p82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8" name="Google Shape;1798;p82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sp>
        <p:nvSpPr>
          <p:cNvPr id="1799" name="Google Shape;1799;p82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-0.10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1.0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00" name="Google Shape;1800;p82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01" name="Google Shape;1801;p82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82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803" name="Google Shape;1803;p82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804" name="Google Shape;1804;p82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1805" name="Google Shape;1805;p82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58</a:t>
            </a:r>
            <a:endParaRPr/>
          </a:p>
        </p:txBody>
      </p:sp>
      <p:sp>
        <p:nvSpPr>
          <p:cNvPr id="1806" name="Google Shape;1806;p82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81</a:t>
            </a:r>
            <a:endParaRPr/>
          </a:p>
        </p:txBody>
      </p:sp>
      <p:sp>
        <p:nvSpPr>
          <p:cNvPr id="1807" name="Google Shape;1807;p82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808" name="Google Shape;1808;p82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1809" name="Google Shape;1809;p82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1810" name="Google Shape;1810;p82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811" name="Google Shape;1811;p82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812" name="Google Shape;1812;p82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cxnSp>
        <p:nvCxnSpPr>
          <p:cNvPr id="1813" name="Google Shape;1813;p82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14" name="Google Shape;1814;p82"/>
          <p:cNvCxnSpPr/>
          <p:nvPr/>
        </p:nvCxnSpPr>
        <p:spPr>
          <a:xfrm>
            <a:off x="36001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15" name="Google Shape;1815;p82"/>
          <p:cNvCxnSpPr/>
          <p:nvPr/>
        </p:nvCxnSpPr>
        <p:spPr>
          <a:xfrm flipH="1">
            <a:off x="5649675" y="2494863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16" name="Google Shape;1816;p82"/>
          <p:cNvCxnSpPr/>
          <p:nvPr/>
        </p:nvCxnSpPr>
        <p:spPr>
          <a:xfrm>
            <a:off x="18978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17" name="Google Shape;1817;p82"/>
          <p:cNvCxnSpPr/>
          <p:nvPr/>
        </p:nvCxnSpPr>
        <p:spPr>
          <a:xfrm flipH="1">
            <a:off x="5668038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North North</a:t>
            </a:r>
            <a:endParaRPr/>
          </a:p>
        </p:txBody>
      </p:sp>
      <p:sp>
        <p:nvSpPr>
          <p:cNvPr id="219" name="Google Shape;219;p11"/>
          <p:cNvSpPr txBox="1"/>
          <p:nvPr>
            <p:ph idx="1" type="body"/>
          </p:nvPr>
        </p:nvSpPr>
        <p:spPr>
          <a:xfrm>
            <a:off x="92200" y="808150"/>
            <a:ext cx="447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Consider the fixed action sequence [North, North]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is the probability of reaching the highlighted state from the start state with this action sequence?</a:t>
            </a:r>
            <a:endParaRPr sz="1800"/>
          </a:p>
        </p:txBody>
      </p:sp>
      <p:sp>
        <p:nvSpPr>
          <p:cNvPr id="220" name="Google Shape;220;p11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11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222" name="Google Shape;222;p11"/>
          <p:cNvGraphicFramePr/>
          <p:nvPr/>
        </p:nvGraphicFramePr>
        <p:xfrm>
          <a:off x="1683000" y="252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427700"/>
                <a:gridCol w="427700"/>
                <a:gridCol w="427700"/>
                <a:gridCol w="427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11"/>
          <p:cNvSpPr/>
          <p:nvPr/>
        </p:nvSpPr>
        <p:spPr>
          <a:xfrm>
            <a:off x="2110700" y="2877200"/>
            <a:ext cx="427800" cy="3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11"/>
          <p:cNvGrpSpPr/>
          <p:nvPr/>
        </p:nvGrpSpPr>
        <p:grpSpPr>
          <a:xfrm>
            <a:off x="1785212" y="3296538"/>
            <a:ext cx="219019" cy="203700"/>
            <a:chOff x="3218125" y="3211788"/>
            <a:chExt cx="219019" cy="203700"/>
          </a:xfrm>
        </p:grpSpPr>
        <p:sp>
          <p:nvSpPr>
            <p:cNvPr id="225" name="Google Shape;225;p11"/>
            <p:cNvSpPr/>
            <p:nvPr/>
          </p:nvSpPr>
          <p:spPr>
            <a:xfrm>
              <a:off x="3218125" y="3211788"/>
              <a:ext cx="206700" cy="203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 flipH="1" rot="-5400000">
              <a:off x="3305249" y="3248749"/>
              <a:ext cx="133920" cy="12987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11"/>
          <p:cNvGrpSpPr/>
          <p:nvPr/>
        </p:nvGrpSpPr>
        <p:grpSpPr>
          <a:xfrm>
            <a:off x="1715123" y="3952350"/>
            <a:ext cx="1646575" cy="915218"/>
            <a:chOff x="5353510" y="2282325"/>
            <a:chExt cx="1646575" cy="915218"/>
          </a:xfrm>
        </p:grpSpPr>
        <p:grpSp>
          <p:nvGrpSpPr>
            <p:cNvPr id="228" name="Google Shape;228;p11"/>
            <p:cNvGrpSpPr/>
            <p:nvPr/>
          </p:nvGrpSpPr>
          <p:grpSpPr>
            <a:xfrm>
              <a:off x="5854617" y="2553213"/>
              <a:ext cx="644330" cy="644330"/>
              <a:chOff x="5719571" y="812504"/>
              <a:chExt cx="834300" cy="834300"/>
            </a:xfrm>
          </p:grpSpPr>
          <p:sp>
            <p:nvSpPr>
              <p:cNvPr id="229" name="Google Shape;229;p11"/>
              <p:cNvSpPr/>
              <p:nvPr/>
            </p:nvSpPr>
            <p:spPr>
              <a:xfrm>
                <a:off x="5719571" y="812504"/>
                <a:ext cx="834300" cy="834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1"/>
              <p:cNvCxnSpPr>
                <a:stCxn id="229" idx="1"/>
              </p:cNvCxnSpPr>
              <p:nvPr/>
            </p:nvCxnSpPr>
            <p:spPr>
              <a:xfrm>
                <a:off x="5719571" y="1229654"/>
                <a:ext cx="8343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231" name="Google Shape;231;p11"/>
              <p:cNvCxnSpPr>
                <a:stCxn id="229" idx="0"/>
              </p:cNvCxnSpPr>
              <p:nvPr/>
            </p:nvCxnSpPr>
            <p:spPr>
              <a:xfrm flipH="1">
                <a:off x="6131921" y="812504"/>
                <a:ext cx="4800" cy="405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none"/>
              </a:ln>
            </p:spPr>
          </p:cxnSp>
        </p:grpSp>
        <p:sp>
          <p:nvSpPr>
            <p:cNvPr id="232" name="Google Shape;232;p11"/>
            <p:cNvSpPr txBox="1"/>
            <p:nvPr/>
          </p:nvSpPr>
          <p:spPr>
            <a:xfrm>
              <a:off x="5786488" y="2282325"/>
              <a:ext cx="7806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0.8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" name="Google Shape;233;p11"/>
            <p:cNvSpPr txBox="1"/>
            <p:nvPr/>
          </p:nvSpPr>
          <p:spPr>
            <a:xfrm>
              <a:off x="6514985" y="2739938"/>
              <a:ext cx="4851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0.1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11"/>
            <p:cNvSpPr txBox="1"/>
            <p:nvPr/>
          </p:nvSpPr>
          <p:spPr>
            <a:xfrm>
              <a:off x="5353510" y="2739938"/>
              <a:ext cx="4851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0.1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5" name="Google Shape;235;p11"/>
          <p:cNvSpPr/>
          <p:nvPr/>
        </p:nvSpPr>
        <p:spPr>
          <a:xfrm>
            <a:off x="1769313" y="2945588"/>
            <a:ext cx="250800" cy="203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83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 - V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1823" name="Google Shape;1823;p83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4" name="Google Shape;1824;p83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sp>
        <p:nvSpPr>
          <p:cNvPr id="1825" name="Google Shape;1825;p83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-0.10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1.0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26" name="Google Shape;1826;p83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7" name="Google Shape;1827;p83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83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829" name="Google Shape;1829;p83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/>
          </a:p>
        </p:txBody>
      </p:sp>
      <p:sp>
        <p:nvSpPr>
          <p:cNvPr id="1830" name="Google Shape;1830;p83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</p:txBody>
      </p:sp>
      <p:sp>
        <p:nvSpPr>
          <p:cNvPr id="1831" name="Google Shape;1831;p83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66</a:t>
            </a:r>
            <a:endParaRPr/>
          </a:p>
        </p:txBody>
      </p:sp>
      <p:sp>
        <p:nvSpPr>
          <p:cNvPr id="1832" name="Google Shape;1832;p83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82</a:t>
            </a:r>
            <a:endParaRPr/>
          </a:p>
        </p:txBody>
      </p:sp>
      <p:sp>
        <p:nvSpPr>
          <p:cNvPr id="1833" name="Google Shape;1833;p83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834" name="Google Shape;1834;p83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1835" name="Google Shape;1835;p83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49</a:t>
            </a:r>
            <a:endParaRPr/>
          </a:p>
        </p:txBody>
      </p:sp>
      <p:sp>
        <p:nvSpPr>
          <p:cNvPr id="1836" name="Google Shape;1836;p83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1837" name="Google Shape;1837;p83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838" name="Google Shape;1838;p83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cxnSp>
        <p:nvCxnSpPr>
          <p:cNvPr id="1839" name="Google Shape;1839;p83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0" name="Google Shape;1840;p83"/>
          <p:cNvCxnSpPr/>
          <p:nvPr/>
        </p:nvCxnSpPr>
        <p:spPr>
          <a:xfrm>
            <a:off x="36001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1" name="Google Shape;1841;p83"/>
          <p:cNvCxnSpPr/>
          <p:nvPr/>
        </p:nvCxnSpPr>
        <p:spPr>
          <a:xfrm flipH="1">
            <a:off x="5649675" y="2494863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42" name="Google Shape;1842;p83"/>
          <p:cNvCxnSpPr/>
          <p:nvPr/>
        </p:nvCxnSpPr>
        <p:spPr>
          <a:xfrm>
            <a:off x="18978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3" name="Google Shape;1843;p83"/>
          <p:cNvCxnSpPr/>
          <p:nvPr/>
        </p:nvCxnSpPr>
        <p:spPr>
          <a:xfrm flipH="1">
            <a:off x="5668038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44" name="Google Shape;1844;p83"/>
          <p:cNvCxnSpPr/>
          <p:nvPr/>
        </p:nvCxnSpPr>
        <p:spPr>
          <a:xfrm>
            <a:off x="7041450" y="40672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45" name="Google Shape;1845;p83"/>
          <p:cNvCxnSpPr/>
          <p:nvPr/>
        </p:nvCxnSpPr>
        <p:spPr>
          <a:xfrm>
            <a:off x="3600125" y="40247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6" name="Google Shape;1846;p83"/>
          <p:cNvCxnSpPr/>
          <p:nvPr/>
        </p:nvCxnSpPr>
        <p:spPr>
          <a:xfrm flipH="1">
            <a:off x="2245075" y="249487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84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 - V</a:t>
            </a:r>
            <a:r>
              <a:rPr baseline="-25000" lang="en"/>
              <a:t>6</a:t>
            </a:r>
            <a:endParaRPr baseline="-25000"/>
          </a:p>
        </p:txBody>
      </p:sp>
      <p:sp>
        <p:nvSpPr>
          <p:cNvPr id="1852" name="Google Shape;1852;p84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3" name="Google Shape;1853;p84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sp>
        <p:nvSpPr>
          <p:cNvPr id="1854" name="Google Shape;1854;p84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-0.10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1.0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55" name="Google Shape;1855;p84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6" name="Google Shape;1856;p84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84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858" name="Google Shape;1858;p84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1859" name="Google Shape;1859;p84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46</a:t>
            </a:r>
            <a:endParaRPr/>
          </a:p>
        </p:txBody>
      </p:sp>
      <p:sp>
        <p:nvSpPr>
          <p:cNvPr id="1860" name="Google Shape;1860;p84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69</a:t>
            </a:r>
            <a:endParaRPr/>
          </a:p>
        </p:txBody>
      </p:sp>
      <p:sp>
        <p:nvSpPr>
          <p:cNvPr id="1861" name="Google Shape;1861;p84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83</a:t>
            </a:r>
            <a:endParaRPr/>
          </a:p>
        </p:txBody>
      </p:sp>
      <p:sp>
        <p:nvSpPr>
          <p:cNvPr id="1862" name="Google Shape;1862;p84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/>
          </a:p>
        </p:txBody>
      </p:sp>
      <p:sp>
        <p:nvSpPr>
          <p:cNvPr id="1863" name="Google Shape;1863;p84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864" name="Google Shape;1864;p84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51</a:t>
            </a:r>
            <a:endParaRPr/>
          </a:p>
        </p:txBody>
      </p:sp>
      <p:sp>
        <p:nvSpPr>
          <p:cNvPr id="1865" name="Google Shape;1865;p84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08</a:t>
            </a:r>
            <a:endParaRPr/>
          </a:p>
        </p:txBody>
      </p:sp>
      <p:sp>
        <p:nvSpPr>
          <p:cNvPr id="1866" name="Google Shape;1866;p84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867" name="Google Shape;1867;p84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cxnSp>
        <p:nvCxnSpPr>
          <p:cNvPr id="1868" name="Google Shape;1868;p84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69" name="Google Shape;1869;p84"/>
          <p:cNvCxnSpPr/>
          <p:nvPr/>
        </p:nvCxnSpPr>
        <p:spPr>
          <a:xfrm>
            <a:off x="36001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70" name="Google Shape;1870;p84"/>
          <p:cNvCxnSpPr/>
          <p:nvPr/>
        </p:nvCxnSpPr>
        <p:spPr>
          <a:xfrm flipH="1">
            <a:off x="5649675" y="2494863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71" name="Google Shape;1871;p84"/>
          <p:cNvCxnSpPr/>
          <p:nvPr/>
        </p:nvCxnSpPr>
        <p:spPr>
          <a:xfrm>
            <a:off x="18978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72" name="Google Shape;1872;p84"/>
          <p:cNvCxnSpPr/>
          <p:nvPr/>
        </p:nvCxnSpPr>
        <p:spPr>
          <a:xfrm flipH="1">
            <a:off x="5668038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73" name="Google Shape;1873;p84"/>
          <p:cNvCxnSpPr/>
          <p:nvPr/>
        </p:nvCxnSpPr>
        <p:spPr>
          <a:xfrm>
            <a:off x="7041450" y="40672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74" name="Google Shape;1874;p84"/>
          <p:cNvCxnSpPr/>
          <p:nvPr/>
        </p:nvCxnSpPr>
        <p:spPr>
          <a:xfrm>
            <a:off x="3600125" y="40247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75" name="Google Shape;1875;p84"/>
          <p:cNvCxnSpPr/>
          <p:nvPr/>
        </p:nvCxnSpPr>
        <p:spPr>
          <a:xfrm flipH="1">
            <a:off x="2245075" y="249487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76" name="Google Shape;1876;p84"/>
          <p:cNvCxnSpPr/>
          <p:nvPr/>
        </p:nvCxnSpPr>
        <p:spPr>
          <a:xfrm flipH="1">
            <a:off x="2245075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85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 - V</a:t>
            </a:r>
            <a:r>
              <a:rPr baseline="-25000" lang="en"/>
              <a:t>7</a:t>
            </a:r>
            <a:endParaRPr baseline="-25000"/>
          </a:p>
        </p:txBody>
      </p:sp>
      <p:sp>
        <p:nvSpPr>
          <p:cNvPr id="1882" name="Google Shape;1882;p85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3" name="Google Shape;1883;p85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sp>
        <p:nvSpPr>
          <p:cNvPr id="1884" name="Google Shape;1884;p85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-0.10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1.0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85" name="Google Shape;1885;p85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6" name="Google Shape;1886;p85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85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/>
          </a:p>
        </p:txBody>
      </p:sp>
      <p:sp>
        <p:nvSpPr>
          <p:cNvPr id="1888" name="Google Shape;1888;p85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sp>
        <p:nvSpPr>
          <p:cNvPr id="1889" name="Google Shape;1889;p85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52</a:t>
            </a:r>
            <a:endParaRPr/>
          </a:p>
        </p:txBody>
      </p:sp>
      <p:sp>
        <p:nvSpPr>
          <p:cNvPr id="1890" name="Google Shape;1890;p85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70</a:t>
            </a:r>
            <a:endParaRPr/>
          </a:p>
        </p:txBody>
      </p:sp>
      <p:sp>
        <p:nvSpPr>
          <p:cNvPr id="1891" name="Google Shape;1891;p85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83</a:t>
            </a:r>
            <a:endParaRPr/>
          </a:p>
        </p:txBody>
      </p:sp>
      <p:sp>
        <p:nvSpPr>
          <p:cNvPr id="1892" name="Google Shape;1892;p85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893" name="Google Shape;1893;p85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sp>
        <p:nvSpPr>
          <p:cNvPr id="1894" name="Google Shape;1894;p85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52</a:t>
            </a:r>
            <a:endParaRPr/>
          </a:p>
        </p:txBody>
      </p:sp>
      <p:sp>
        <p:nvSpPr>
          <p:cNvPr id="1895" name="Google Shape;1895;p85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896" name="Google Shape;1896;p85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897" name="Google Shape;1897;p85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cxnSp>
        <p:nvCxnSpPr>
          <p:cNvPr id="1898" name="Google Shape;1898;p85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99" name="Google Shape;1899;p85"/>
          <p:cNvCxnSpPr/>
          <p:nvPr/>
        </p:nvCxnSpPr>
        <p:spPr>
          <a:xfrm>
            <a:off x="36001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00" name="Google Shape;1900;p85"/>
          <p:cNvCxnSpPr/>
          <p:nvPr/>
        </p:nvCxnSpPr>
        <p:spPr>
          <a:xfrm flipH="1">
            <a:off x="5649675" y="2494863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01" name="Google Shape;1901;p85"/>
          <p:cNvCxnSpPr/>
          <p:nvPr/>
        </p:nvCxnSpPr>
        <p:spPr>
          <a:xfrm>
            <a:off x="18978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02" name="Google Shape;1902;p85"/>
          <p:cNvCxnSpPr/>
          <p:nvPr/>
        </p:nvCxnSpPr>
        <p:spPr>
          <a:xfrm flipH="1">
            <a:off x="5668038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03" name="Google Shape;1903;p85"/>
          <p:cNvCxnSpPr/>
          <p:nvPr/>
        </p:nvCxnSpPr>
        <p:spPr>
          <a:xfrm>
            <a:off x="7041450" y="40672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04" name="Google Shape;1904;p85"/>
          <p:cNvCxnSpPr/>
          <p:nvPr/>
        </p:nvCxnSpPr>
        <p:spPr>
          <a:xfrm>
            <a:off x="3600125" y="40247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05" name="Google Shape;1905;p85"/>
          <p:cNvCxnSpPr/>
          <p:nvPr/>
        </p:nvCxnSpPr>
        <p:spPr>
          <a:xfrm flipH="1">
            <a:off x="2245075" y="249487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06" name="Google Shape;1906;p85"/>
          <p:cNvCxnSpPr/>
          <p:nvPr/>
        </p:nvCxnSpPr>
        <p:spPr>
          <a:xfrm flipH="1">
            <a:off x="2245075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86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 - V</a:t>
            </a:r>
            <a:r>
              <a:rPr baseline="-25000" lang="en"/>
              <a:t>8</a:t>
            </a:r>
            <a:endParaRPr baseline="-25000"/>
          </a:p>
        </p:txBody>
      </p:sp>
      <p:sp>
        <p:nvSpPr>
          <p:cNvPr id="1912" name="Google Shape;1912;p86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3" name="Google Shape;1913;p86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sp>
        <p:nvSpPr>
          <p:cNvPr id="1914" name="Google Shape;1914;p86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-0.10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1.0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15" name="Google Shape;1915;p86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6" name="Google Shape;1916;p86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86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1918" name="Google Shape;1918;p86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37</a:t>
            </a:r>
            <a:endParaRPr/>
          </a:p>
        </p:txBody>
      </p:sp>
      <p:sp>
        <p:nvSpPr>
          <p:cNvPr id="1919" name="Google Shape;1919;p86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54</a:t>
            </a:r>
            <a:endParaRPr/>
          </a:p>
        </p:txBody>
      </p:sp>
      <p:sp>
        <p:nvSpPr>
          <p:cNvPr id="1920" name="Google Shape;1920;p86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71</a:t>
            </a:r>
            <a:endParaRPr/>
          </a:p>
        </p:txBody>
      </p:sp>
      <p:sp>
        <p:nvSpPr>
          <p:cNvPr id="1921" name="Google Shape;1921;p86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83</a:t>
            </a:r>
            <a:endParaRPr/>
          </a:p>
        </p:txBody>
      </p:sp>
      <p:sp>
        <p:nvSpPr>
          <p:cNvPr id="1922" name="Google Shape;1922;p86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1923" name="Google Shape;1923;p86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1924" name="Google Shape;1924;p86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52</a:t>
            </a:r>
            <a:endParaRPr/>
          </a:p>
        </p:txBody>
      </p:sp>
      <p:sp>
        <p:nvSpPr>
          <p:cNvPr id="1925" name="Google Shape;1925;p86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/>
          </a:p>
        </p:txBody>
      </p:sp>
      <p:sp>
        <p:nvSpPr>
          <p:cNvPr id="1926" name="Google Shape;1926;p86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927" name="Google Shape;1927;p86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cxnSp>
        <p:nvCxnSpPr>
          <p:cNvPr id="1928" name="Google Shape;1928;p86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9" name="Google Shape;1929;p86"/>
          <p:cNvCxnSpPr/>
          <p:nvPr/>
        </p:nvCxnSpPr>
        <p:spPr>
          <a:xfrm>
            <a:off x="36001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0" name="Google Shape;1930;p86"/>
          <p:cNvCxnSpPr/>
          <p:nvPr/>
        </p:nvCxnSpPr>
        <p:spPr>
          <a:xfrm flipH="1">
            <a:off x="5649675" y="2494863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31" name="Google Shape;1931;p86"/>
          <p:cNvCxnSpPr/>
          <p:nvPr/>
        </p:nvCxnSpPr>
        <p:spPr>
          <a:xfrm>
            <a:off x="18978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2" name="Google Shape;1932;p86"/>
          <p:cNvCxnSpPr/>
          <p:nvPr/>
        </p:nvCxnSpPr>
        <p:spPr>
          <a:xfrm flipH="1">
            <a:off x="5668038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33" name="Google Shape;1933;p86"/>
          <p:cNvCxnSpPr/>
          <p:nvPr/>
        </p:nvCxnSpPr>
        <p:spPr>
          <a:xfrm>
            <a:off x="7041450" y="40672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34" name="Google Shape;1934;p86"/>
          <p:cNvCxnSpPr/>
          <p:nvPr/>
        </p:nvCxnSpPr>
        <p:spPr>
          <a:xfrm>
            <a:off x="3600125" y="40247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5" name="Google Shape;1935;p86"/>
          <p:cNvCxnSpPr/>
          <p:nvPr/>
        </p:nvCxnSpPr>
        <p:spPr>
          <a:xfrm flipH="1">
            <a:off x="2245075" y="249487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36" name="Google Shape;1936;p86"/>
          <p:cNvCxnSpPr/>
          <p:nvPr/>
        </p:nvCxnSpPr>
        <p:spPr>
          <a:xfrm flipH="1">
            <a:off x="2245075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87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 - V</a:t>
            </a:r>
            <a:r>
              <a:rPr baseline="-25000" lang="en"/>
              <a:t>9</a:t>
            </a:r>
            <a:endParaRPr baseline="-25000"/>
          </a:p>
        </p:txBody>
      </p:sp>
      <p:sp>
        <p:nvSpPr>
          <p:cNvPr id="1942" name="Google Shape;1942;p87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3" name="Google Shape;1943;p87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sp>
        <p:nvSpPr>
          <p:cNvPr id="1944" name="Google Shape;1944;p87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-0.10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1.0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45" name="Google Shape;1945;p87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6" name="Google Shape;1946;p87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87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/>
          </a:p>
        </p:txBody>
      </p:sp>
      <p:sp>
        <p:nvSpPr>
          <p:cNvPr id="1948" name="Google Shape;1948;p87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41</a:t>
            </a:r>
            <a:endParaRPr/>
          </a:p>
        </p:txBody>
      </p:sp>
      <p:sp>
        <p:nvSpPr>
          <p:cNvPr id="1949" name="Google Shape;1949;p87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endParaRPr/>
          </a:p>
        </p:txBody>
      </p:sp>
      <p:sp>
        <p:nvSpPr>
          <p:cNvPr id="1950" name="Google Shape;1950;p87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71</a:t>
            </a:r>
            <a:endParaRPr/>
          </a:p>
        </p:txBody>
      </p:sp>
      <p:sp>
        <p:nvSpPr>
          <p:cNvPr id="1951" name="Google Shape;1951;p87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84</a:t>
            </a:r>
            <a:endParaRPr/>
          </a:p>
        </p:txBody>
      </p:sp>
      <p:sp>
        <p:nvSpPr>
          <p:cNvPr id="1952" name="Google Shape;1952;p87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1953" name="Google Shape;1953;p87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</p:txBody>
      </p:sp>
      <p:sp>
        <p:nvSpPr>
          <p:cNvPr id="1954" name="Google Shape;1954;p87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52</a:t>
            </a:r>
            <a:endParaRPr/>
          </a:p>
        </p:txBody>
      </p:sp>
      <p:sp>
        <p:nvSpPr>
          <p:cNvPr id="1955" name="Google Shape;1955;p87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endParaRPr/>
          </a:p>
        </p:txBody>
      </p:sp>
      <p:sp>
        <p:nvSpPr>
          <p:cNvPr id="1956" name="Google Shape;1956;p87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957" name="Google Shape;1957;p87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cxnSp>
        <p:nvCxnSpPr>
          <p:cNvPr id="1958" name="Google Shape;1958;p87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9" name="Google Shape;1959;p87"/>
          <p:cNvCxnSpPr/>
          <p:nvPr/>
        </p:nvCxnSpPr>
        <p:spPr>
          <a:xfrm>
            <a:off x="36001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0" name="Google Shape;1960;p87"/>
          <p:cNvCxnSpPr/>
          <p:nvPr/>
        </p:nvCxnSpPr>
        <p:spPr>
          <a:xfrm flipH="1">
            <a:off x="5649675" y="2494863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61" name="Google Shape;1961;p87"/>
          <p:cNvCxnSpPr/>
          <p:nvPr/>
        </p:nvCxnSpPr>
        <p:spPr>
          <a:xfrm>
            <a:off x="18978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2" name="Google Shape;1962;p87"/>
          <p:cNvCxnSpPr/>
          <p:nvPr/>
        </p:nvCxnSpPr>
        <p:spPr>
          <a:xfrm flipH="1">
            <a:off x="5668038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63" name="Google Shape;1963;p87"/>
          <p:cNvCxnSpPr/>
          <p:nvPr/>
        </p:nvCxnSpPr>
        <p:spPr>
          <a:xfrm>
            <a:off x="7041450" y="40672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64" name="Google Shape;1964;p87"/>
          <p:cNvCxnSpPr/>
          <p:nvPr/>
        </p:nvCxnSpPr>
        <p:spPr>
          <a:xfrm>
            <a:off x="3600125" y="40247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5" name="Google Shape;1965;p87"/>
          <p:cNvCxnSpPr/>
          <p:nvPr/>
        </p:nvCxnSpPr>
        <p:spPr>
          <a:xfrm flipH="1">
            <a:off x="2245075" y="249487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66" name="Google Shape;1966;p87"/>
          <p:cNvCxnSpPr/>
          <p:nvPr/>
        </p:nvCxnSpPr>
        <p:spPr>
          <a:xfrm flipH="1">
            <a:off x="2245075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88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 - V</a:t>
            </a:r>
            <a:r>
              <a:rPr baseline="-25000" lang="en"/>
              <a:t>9</a:t>
            </a:r>
            <a:endParaRPr baseline="-25000"/>
          </a:p>
        </p:txBody>
      </p:sp>
      <p:sp>
        <p:nvSpPr>
          <p:cNvPr id="1972" name="Google Shape;1972;p88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3" name="Google Shape;1973;p88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sp>
        <p:nvSpPr>
          <p:cNvPr id="1974" name="Google Shape;1974;p88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-0.10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1.0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75" name="Google Shape;1975;p88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6" name="Google Shape;1976;p88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88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/>
          </a:p>
        </p:txBody>
      </p:sp>
      <p:sp>
        <p:nvSpPr>
          <p:cNvPr id="1978" name="Google Shape;1978;p88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41</a:t>
            </a:r>
            <a:endParaRPr/>
          </a:p>
        </p:txBody>
      </p:sp>
      <p:sp>
        <p:nvSpPr>
          <p:cNvPr id="1979" name="Google Shape;1979;p88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endParaRPr/>
          </a:p>
        </p:txBody>
      </p:sp>
      <p:sp>
        <p:nvSpPr>
          <p:cNvPr id="1980" name="Google Shape;1980;p88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71</a:t>
            </a:r>
            <a:endParaRPr/>
          </a:p>
        </p:txBody>
      </p:sp>
      <p:sp>
        <p:nvSpPr>
          <p:cNvPr id="1981" name="Google Shape;1981;p88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84</a:t>
            </a:r>
            <a:endParaRPr/>
          </a:p>
        </p:txBody>
      </p:sp>
      <p:sp>
        <p:nvSpPr>
          <p:cNvPr id="1982" name="Google Shape;1982;p88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1983" name="Google Shape;1983;p88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</p:txBody>
      </p:sp>
      <p:sp>
        <p:nvSpPr>
          <p:cNvPr id="1984" name="Google Shape;1984;p88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52</a:t>
            </a:r>
            <a:endParaRPr/>
          </a:p>
        </p:txBody>
      </p:sp>
      <p:sp>
        <p:nvSpPr>
          <p:cNvPr id="1985" name="Google Shape;1985;p88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endParaRPr/>
          </a:p>
        </p:txBody>
      </p:sp>
      <p:sp>
        <p:nvSpPr>
          <p:cNvPr id="1986" name="Google Shape;1986;p88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1987" name="Google Shape;1987;p88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cxnSp>
        <p:nvCxnSpPr>
          <p:cNvPr id="1988" name="Google Shape;1988;p88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89" name="Google Shape;1989;p88"/>
          <p:cNvCxnSpPr/>
          <p:nvPr/>
        </p:nvCxnSpPr>
        <p:spPr>
          <a:xfrm>
            <a:off x="36001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0" name="Google Shape;1990;p88"/>
          <p:cNvCxnSpPr/>
          <p:nvPr/>
        </p:nvCxnSpPr>
        <p:spPr>
          <a:xfrm flipH="1">
            <a:off x="5649675" y="2494863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91" name="Google Shape;1991;p88"/>
          <p:cNvCxnSpPr/>
          <p:nvPr/>
        </p:nvCxnSpPr>
        <p:spPr>
          <a:xfrm>
            <a:off x="18978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2" name="Google Shape;1992;p88"/>
          <p:cNvCxnSpPr/>
          <p:nvPr/>
        </p:nvCxnSpPr>
        <p:spPr>
          <a:xfrm flipH="1">
            <a:off x="5668038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93" name="Google Shape;1993;p88"/>
          <p:cNvCxnSpPr/>
          <p:nvPr/>
        </p:nvCxnSpPr>
        <p:spPr>
          <a:xfrm>
            <a:off x="7041450" y="40672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94" name="Google Shape;1994;p88"/>
          <p:cNvCxnSpPr/>
          <p:nvPr/>
        </p:nvCxnSpPr>
        <p:spPr>
          <a:xfrm>
            <a:off x="3600125" y="40247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5" name="Google Shape;1995;p88"/>
          <p:cNvCxnSpPr/>
          <p:nvPr/>
        </p:nvCxnSpPr>
        <p:spPr>
          <a:xfrm flipH="1">
            <a:off x="2245075" y="249487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96" name="Google Shape;1996;p88"/>
          <p:cNvCxnSpPr/>
          <p:nvPr/>
        </p:nvCxnSpPr>
        <p:spPr>
          <a:xfrm flipH="1">
            <a:off x="2245075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89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 - V</a:t>
            </a:r>
            <a:r>
              <a:rPr baseline="-25000" lang="en"/>
              <a:t>100</a:t>
            </a:r>
            <a:endParaRPr baseline="-25000"/>
          </a:p>
        </p:txBody>
      </p:sp>
      <p:sp>
        <p:nvSpPr>
          <p:cNvPr id="2002" name="Google Shape;2002;p89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3" name="Google Shape;2003;p89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sp>
        <p:nvSpPr>
          <p:cNvPr id="2004" name="Google Shape;2004;p89"/>
          <p:cNvSpPr txBox="1"/>
          <p:nvPr/>
        </p:nvSpPr>
        <p:spPr>
          <a:xfrm>
            <a:off x="26600" y="4446125"/>
            <a:ext cx="1136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R(s) = -0.10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𝛄 = 1.0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05" name="Google Shape;2005;p89"/>
          <p:cNvGraphicFramePr/>
          <p:nvPr/>
        </p:nvGraphicFramePr>
        <p:xfrm>
          <a:off x="1419425" y="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1685400"/>
                <a:gridCol w="1685400"/>
                <a:gridCol w="1685400"/>
                <a:gridCol w="1685400"/>
              </a:tblGrid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6" name="Google Shape;2006;p89"/>
          <p:cNvSpPr/>
          <p:nvPr/>
        </p:nvSpPr>
        <p:spPr>
          <a:xfrm>
            <a:off x="3104825" y="2324750"/>
            <a:ext cx="1685400" cy="1340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89"/>
          <p:cNvSpPr txBox="1"/>
          <p:nvPr/>
        </p:nvSpPr>
        <p:spPr>
          <a:xfrm>
            <a:off x="1419423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endParaRPr/>
          </a:p>
        </p:txBody>
      </p:sp>
      <p:sp>
        <p:nvSpPr>
          <p:cNvPr id="2008" name="Google Shape;2008;p89"/>
          <p:cNvSpPr txBox="1"/>
          <p:nvPr/>
        </p:nvSpPr>
        <p:spPr>
          <a:xfrm>
            <a:off x="1404279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endParaRPr/>
          </a:p>
        </p:txBody>
      </p:sp>
      <p:sp>
        <p:nvSpPr>
          <p:cNvPr id="2009" name="Google Shape;2009;p89"/>
          <p:cNvSpPr txBox="1"/>
          <p:nvPr/>
        </p:nvSpPr>
        <p:spPr>
          <a:xfrm>
            <a:off x="141942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57</a:t>
            </a:r>
            <a:endParaRPr/>
          </a:p>
        </p:txBody>
      </p:sp>
      <p:sp>
        <p:nvSpPr>
          <p:cNvPr id="2010" name="Google Shape;2010;p89"/>
          <p:cNvSpPr txBox="1"/>
          <p:nvPr/>
        </p:nvSpPr>
        <p:spPr>
          <a:xfrm>
            <a:off x="3104824" y="16745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71</a:t>
            </a:r>
            <a:endParaRPr/>
          </a:p>
        </p:txBody>
      </p:sp>
      <p:sp>
        <p:nvSpPr>
          <p:cNvPr id="2011" name="Google Shape;2011;p89"/>
          <p:cNvSpPr txBox="1"/>
          <p:nvPr/>
        </p:nvSpPr>
        <p:spPr>
          <a:xfrm>
            <a:off x="4790224" y="1669400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84</a:t>
            </a:r>
            <a:endParaRPr/>
          </a:p>
        </p:txBody>
      </p:sp>
      <p:sp>
        <p:nvSpPr>
          <p:cNvPr id="2012" name="Google Shape;2012;p89"/>
          <p:cNvSpPr txBox="1"/>
          <p:nvPr/>
        </p:nvSpPr>
        <p:spPr>
          <a:xfrm>
            <a:off x="310482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/>
          </a:p>
        </p:txBody>
      </p:sp>
      <p:sp>
        <p:nvSpPr>
          <p:cNvPr id="2013" name="Google Shape;2013;p89"/>
          <p:cNvSpPr txBox="1"/>
          <p:nvPr/>
        </p:nvSpPr>
        <p:spPr>
          <a:xfrm>
            <a:off x="4805376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/>
          </a:p>
        </p:txBody>
      </p:sp>
      <p:sp>
        <p:nvSpPr>
          <p:cNvPr id="2014" name="Google Shape;2014;p89"/>
          <p:cNvSpPr txBox="1"/>
          <p:nvPr/>
        </p:nvSpPr>
        <p:spPr>
          <a:xfrm>
            <a:off x="4805376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52</a:t>
            </a:r>
            <a:endParaRPr/>
          </a:p>
        </p:txBody>
      </p:sp>
      <p:sp>
        <p:nvSpPr>
          <p:cNvPr id="2015" name="Google Shape;2015;p89"/>
          <p:cNvSpPr txBox="1"/>
          <p:nvPr/>
        </p:nvSpPr>
        <p:spPr>
          <a:xfrm>
            <a:off x="6490774" y="44461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09</a:t>
            </a:r>
            <a:endParaRPr/>
          </a:p>
        </p:txBody>
      </p:sp>
      <p:sp>
        <p:nvSpPr>
          <p:cNvPr id="2016" name="Google Shape;2016;p89"/>
          <p:cNvSpPr txBox="1"/>
          <p:nvPr/>
        </p:nvSpPr>
        <p:spPr>
          <a:xfrm>
            <a:off x="6490774" y="168742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sp>
        <p:nvSpPr>
          <p:cNvPr id="2017" name="Google Shape;2017;p89"/>
          <p:cNvSpPr txBox="1"/>
          <p:nvPr/>
        </p:nvSpPr>
        <p:spPr>
          <a:xfrm>
            <a:off x="6475624" y="3126575"/>
            <a:ext cx="1685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38" marR="4063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/>
          </a:p>
        </p:txBody>
      </p:sp>
      <p:cxnSp>
        <p:nvCxnSpPr>
          <p:cNvPr id="2018" name="Google Shape;2018;p89"/>
          <p:cNvCxnSpPr/>
          <p:nvPr/>
        </p:nvCxnSpPr>
        <p:spPr>
          <a:xfrm>
            <a:off x="5270600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9" name="Google Shape;2019;p89"/>
          <p:cNvCxnSpPr/>
          <p:nvPr/>
        </p:nvCxnSpPr>
        <p:spPr>
          <a:xfrm>
            <a:off x="36001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20" name="Google Shape;2020;p89"/>
          <p:cNvCxnSpPr/>
          <p:nvPr/>
        </p:nvCxnSpPr>
        <p:spPr>
          <a:xfrm flipH="1">
            <a:off x="5649675" y="2494863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21" name="Google Shape;2021;p89"/>
          <p:cNvCxnSpPr/>
          <p:nvPr/>
        </p:nvCxnSpPr>
        <p:spPr>
          <a:xfrm>
            <a:off x="1897825" y="138967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22" name="Google Shape;2022;p89"/>
          <p:cNvCxnSpPr/>
          <p:nvPr/>
        </p:nvCxnSpPr>
        <p:spPr>
          <a:xfrm flipH="1">
            <a:off x="5668038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23" name="Google Shape;2023;p89"/>
          <p:cNvCxnSpPr/>
          <p:nvPr/>
        </p:nvCxnSpPr>
        <p:spPr>
          <a:xfrm>
            <a:off x="7041450" y="40672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24" name="Google Shape;2024;p89"/>
          <p:cNvCxnSpPr/>
          <p:nvPr/>
        </p:nvCxnSpPr>
        <p:spPr>
          <a:xfrm>
            <a:off x="3600125" y="4024725"/>
            <a:ext cx="694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25" name="Google Shape;2025;p89"/>
          <p:cNvCxnSpPr/>
          <p:nvPr/>
        </p:nvCxnSpPr>
        <p:spPr>
          <a:xfrm flipH="1">
            <a:off x="2245075" y="249487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26" name="Google Shape;2026;p89"/>
          <p:cNvCxnSpPr/>
          <p:nvPr/>
        </p:nvCxnSpPr>
        <p:spPr>
          <a:xfrm flipH="1">
            <a:off x="2245075" y="3821525"/>
            <a:ext cx="300" cy="49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90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</a:t>
            </a:r>
            <a:r>
              <a:rPr lang="en"/>
              <a:t>Value Iteration</a:t>
            </a:r>
            <a:endParaRPr/>
          </a:p>
        </p:txBody>
      </p:sp>
      <p:sp>
        <p:nvSpPr>
          <p:cNvPr id="2032" name="Google Shape;2032;p90"/>
          <p:cNvSpPr txBox="1"/>
          <p:nvPr>
            <p:ph idx="1" type="body"/>
          </p:nvPr>
        </p:nvSpPr>
        <p:spPr>
          <a:xfrm>
            <a:off x="92200" y="1797650"/>
            <a:ext cx="8959500" cy="32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Slow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O(S</a:t>
            </a:r>
            <a:r>
              <a:rPr baseline="30000" lang="en"/>
              <a:t>2</a:t>
            </a:r>
            <a:r>
              <a:rPr lang="en"/>
              <a:t>A) per iteration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 at each state rarely changes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policy often converges long before the values</a:t>
            </a:r>
            <a:endParaRPr/>
          </a:p>
        </p:txBody>
      </p:sp>
      <p:sp>
        <p:nvSpPr>
          <p:cNvPr id="2033" name="Google Shape;2033;p90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4" name="Google Shape;2034;p90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2035" name="Google Shape;203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75" y="1107550"/>
            <a:ext cx="5339500" cy="5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91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Iteration</a:t>
            </a:r>
            <a:endParaRPr/>
          </a:p>
        </p:txBody>
      </p:sp>
      <p:sp>
        <p:nvSpPr>
          <p:cNvPr id="2041" name="Google Shape;2041;p91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2" name="Google Shape;2042;p91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2043" name="Google Shape;204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151" y="1059026"/>
            <a:ext cx="5669625" cy="37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4" name="Google Shape;2044;p91"/>
          <p:cNvSpPr txBox="1"/>
          <p:nvPr/>
        </p:nvSpPr>
        <p:spPr>
          <a:xfrm>
            <a:off x="1513000" y="3895975"/>
            <a:ext cx="5213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92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Iteration</a:t>
            </a:r>
            <a:endParaRPr/>
          </a:p>
        </p:txBody>
      </p:sp>
      <p:sp>
        <p:nvSpPr>
          <p:cNvPr id="2050" name="Google Shape;2050;p92"/>
          <p:cNvSpPr txBox="1"/>
          <p:nvPr>
            <p:ph idx="1" type="body"/>
          </p:nvPr>
        </p:nvSpPr>
        <p:spPr>
          <a:xfrm>
            <a:off x="92200" y="808150"/>
            <a:ext cx="8959500" cy="3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Policy iteration is an alternative approach for optimal values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Policy evaluation: calculate utilities for some fixed policy (not optimal utilities!) until convergence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Policy improvement: update policy using one-step look-ahead with resulting converged (but not optimal!) utilities as future values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Repeat steps until policy converges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Still optimal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converge (much) faster under some conditions </a:t>
            </a:r>
            <a:endParaRPr/>
          </a:p>
        </p:txBody>
      </p:sp>
      <p:sp>
        <p:nvSpPr>
          <p:cNvPr id="2051" name="Google Shape;2051;p92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2" name="Google Shape;2052;p92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East East</a:t>
            </a:r>
            <a:endParaRPr/>
          </a:p>
        </p:txBody>
      </p:sp>
      <p:sp>
        <p:nvSpPr>
          <p:cNvPr id="241" name="Google Shape;241;p12"/>
          <p:cNvSpPr txBox="1"/>
          <p:nvPr>
            <p:ph idx="1" type="body"/>
          </p:nvPr>
        </p:nvSpPr>
        <p:spPr>
          <a:xfrm>
            <a:off x="92200" y="808150"/>
            <a:ext cx="38289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Which squares can be reached from the start state by the action sequence [East, East] and with what probabilities?</a:t>
            </a:r>
            <a:endParaRPr sz="1800"/>
          </a:p>
        </p:txBody>
      </p:sp>
      <p:sp>
        <p:nvSpPr>
          <p:cNvPr id="242" name="Google Shape;242;p12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12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graphicFrame>
        <p:nvGraphicFramePr>
          <p:cNvPr id="244" name="Google Shape;244;p12"/>
          <p:cNvGraphicFramePr/>
          <p:nvPr/>
        </p:nvGraphicFramePr>
        <p:xfrm>
          <a:off x="1151250" y="321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427700"/>
                <a:gridCol w="427700"/>
                <a:gridCol w="427700"/>
                <a:gridCol w="4277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25" marB="9125" marR="9125" marL="91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25" marL="91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12"/>
          <p:cNvSpPr/>
          <p:nvPr/>
        </p:nvSpPr>
        <p:spPr>
          <a:xfrm>
            <a:off x="1578950" y="3568200"/>
            <a:ext cx="427800" cy="35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12"/>
          <p:cNvGrpSpPr/>
          <p:nvPr/>
        </p:nvGrpSpPr>
        <p:grpSpPr>
          <a:xfrm>
            <a:off x="1253462" y="3987538"/>
            <a:ext cx="219019" cy="203700"/>
            <a:chOff x="3218125" y="3211788"/>
            <a:chExt cx="219019" cy="203700"/>
          </a:xfrm>
        </p:grpSpPr>
        <p:sp>
          <p:nvSpPr>
            <p:cNvPr id="247" name="Google Shape;247;p12"/>
            <p:cNvSpPr/>
            <p:nvPr/>
          </p:nvSpPr>
          <p:spPr>
            <a:xfrm>
              <a:off x="3218125" y="3211788"/>
              <a:ext cx="206700" cy="203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 flipH="1" rot="-5400000">
              <a:off x="3305249" y="3248749"/>
              <a:ext cx="133920" cy="12987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38" marR="40638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93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Iteration</a:t>
            </a:r>
            <a:endParaRPr/>
          </a:p>
        </p:txBody>
      </p:sp>
      <p:sp>
        <p:nvSpPr>
          <p:cNvPr id="2058" name="Google Shape;2058;p93"/>
          <p:cNvSpPr txBox="1"/>
          <p:nvPr>
            <p:ph idx="1" type="body"/>
          </p:nvPr>
        </p:nvSpPr>
        <p:spPr>
          <a:xfrm>
            <a:off x="92200" y="808150"/>
            <a:ext cx="89595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Evaluation: For fixed current policy π, find values with policy evaluation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Iterate until values converge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93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0" name="Google Shape;2060;p93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2061" name="Google Shape;206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99" y="2118885"/>
            <a:ext cx="7338903" cy="82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2" name="Google Shape;2062;p93"/>
          <p:cNvGrpSpPr/>
          <p:nvPr/>
        </p:nvGrpSpPr>
        <p:grpSpPr>
          <a:xfrm>
            <a:off x="0" y="3020863"/>
            <a:ext cx="8339100" cy="1964990"/>
            <a:chOff x="0" y="3020863"/>
            <a:chExt cx="8339100" cy="1964990"/>
          </a:xfrm>
        </p:grpSpPr>
        <p:pic>
          <p:nvPicPr>
            <p:cNvPr id="2063" name="Google Shape;2063;p9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4825" y="4218052"/>
              <a:ext cx="6759503" cy="76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4" name="Google Shape;2064;p93"/>
            <p:cNvSpPr txBox="1"/>
            <p:nvPr/>
          </p:nvSpPr>
          <p:spPr>
            <a:xfrm>
              <a:off x="0" y="3020863"/>
              <a:ext cx="8339100" cy="11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810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●"/>
              </a:pPr>
              <a:r>
                <a:rPr lang="en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Improvement: For fixed values, get a better policy using policy extraction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81000" lvl="1" marL="9144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○"/>
              </a:pPr>
              <a:r>
                <a:rPr lang="en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One-step look-ahead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94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Policy Iteration</a:t>
            </a:r>
            <a:endParaRPr/>
          </a:p>
        </p:txBody>
      </p:sp>
      <p:sp>
        <p:nvSpPr>
          <p:cNvPr id="2070" name="Google Shape;2070;p94"/>
          <p:cNvSpPr txBox="1"/>
          <p:nvPr>
            <p:ph idx="1" type="body"/>
          </p:nvPr>
        </p:nvSpPr>
        <p:spPr>
          <a:xfrm>
            <a:off x="92200" y="808150"/>
            <a:ext cx="8959500" cy="30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Consider the same grid world as in the previous quiz, where east and west actions are successful 100% of the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𝛄 = 0.9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will execute one round of policy iteration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Consider the policy π</a:t>
            </a:r>
            <a:r>
              <a:rPr baseline="-25000" lang="en"/>
              <a:t>i</a:t>
            </a:r>
            <a:r>
              <a:rPr lang="en"/>
              <a:t> shown below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Evaluate the following quantities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Policy evaluation: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Policy improvement: </a:t>
            </a:r>
            <a:endParaRPr/>
          </a:p>
        </p:txBody>
      </p:sp>
      <p:sp>
        <p:nvSpPr>
          <p:cNvPr id="2071" name="Google Shape;2071;p94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2" name="Google Shape;2072;p94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descr="Image" id="2073" name="Google Shape;2073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4997" y="147348"/>
            <a:ext cx="2145475" cy="66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4" name="Google Shape;2074;p94"/>
          <p:cNvGraphicFramePr/>
          <p:nvPr/>
        </p:nvGraphicFramePr>
        <p:xfrm>
          <a:off x="2882000" y="2914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{C0312851-E38D-4A88-AFF8-00742994FB3A}</a:tableStyleId>
              </a:tblPr>
              <a:tblGrid>
                <a:gridCol w="656075"/>
                <a:gridCol w="656075"/>
                <a:gridCol w="656075"/>
                <a:gridCol w="656075"/>
                <a:gridCol w="656075"/>
              </a:tblGrid>
              <a:tr h="31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75" name="Google Shape;2075;p94"/>
          <p:cNvCxnSpPr/>
          <p:nvPr/>
        </p:nvCxnSpPr>
        <p:spPr>
          <a:xfrm>
            <a:off x="3678150" y="3098425"/>
            <a:ext cx="3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76" name="Google Shape;2076;p94"/>
          <p:cNvCxnSpPr/>
          <p:nvPr/>
        </p:nvCxnSpPr>
        <p:spPr>
          <a:xfrm>
            <a:off x="4322688" y="3098425"/>
            <a:ext cx="3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77" name="Google Shape;2077;p94"/>
          <p:cNvCxnSpPr/>
          <p:nvPr/>
        </p:nvCxnSpPr>
        <p:spPr>
          <a:xfrm>
            <a:off x="4956050" y="3098425"/>
            <a:ext cx="39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2078" name="Google Shape;2078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9875" y="3842944"/>
            <a:ext cx="4561151" cy="3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9" name="Google Shape;2079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6351" y="4218850"/>
            <a:ext cx="4973604" cy="3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5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2085" name="Google Shape;2085;p95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Both value iteration and policy iteration compute the same thing (all optimal values)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 value iteration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Every iteration updates both the values and (implicitly) the policy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We don’t track the policy, but taking the max over actions implicitly recomputes it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 policy iteration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We do several passes that update utilities with fixed policy (each pass is fast because we consider only one action, not all of them)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After the policy is evaluated, a new policy is chosen (slow like a value iteration pass)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The new policy will be better (or we’re done)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Both are dynamic programs for solving MDPs </a:t>
            </a:r>
            <a:endParaRPr sz="2100"/>
          </a:p>
        </p:txBody>
      </p:sp>
      <p:sp>
        <p:nvSpPr>
          <p:cNvPr id="2086" name="Google Shape;2086;p95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7" name="Google Shape;2087;p95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96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MDP Algorithms</a:t>
            </a:r>
            <a:endParaRPr/>
          </a:p>
        </p:txBody>
      </p:sp>
      <p:sp>
        <p:nvSpPr>
          <p:cNvPr id="2093" name="Google Shape;2093;p96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you want to….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Compute optimal values: use value iteration or policy iteration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Compute values for a particular policy: use policy evaluation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Turn your values into a policy: use policy extraction (one-step lookahead)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These all look the same!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They basically are – they are all variations of Bellman updates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They all use one-step lookahead expectimax fragments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They differ only in whether we plug in a fixed policy or max over actions</a:t>
            </a:r>
            <a:endParaRPr/>
          </a:p>
        </p:txBody>
      </p:sp>
      <p:sp>
        <p:nvSpPr>
          <p:cNvPr id="2094" name="Google Shape;2094;p96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5" name="Google Shape;2095;p96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97"/>
          <p:cNvSpPr txBox="1"/>
          <p:nvPr>
            <p:ph type="title"/>
          </p:nvPr>
        </p:nvSpPr>
        <p:spPr>
          <a:xfrm>
            <a:off x="92250" y="2312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MDP vs. RL</a:t>
            </a:r>
            <a:endParaRPr/>
          </a:p>
        </p:txBody>
      </p:sp>
      <p:sp>
        <p:nvSpPr>
          <p:cNvPr id="2101" name="Google Shape;2101;p97"/>
          <p:cNvSpPr/>
          <p:nvPr/>
        </p:nvSpPr>
        <p:spPr>
          <a:xfrm>
            <a:off x="6699275" y="1441975"/>
            <a:ext cx="1334700" cy="336300"/>
          </a:xfrm>
          <a:prstGeom prst="wedgeRoundRectCallout">
            <a:avLst>
              <a:gd fmla="val -158638" name="adj1"/>
              <a:gd fmla="val 240939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 chapter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98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Double-Bandits</a:t>
            </a:r>
            <a:endParaRPr/>
          </a:p>
        </p:txBody>
      </p:sp>
      <p:sp>
        <p:nvSpPr>
          <p:cNvPr id="2107" name="Google Shape;2107;p98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8" name="Google Shape;2108;p98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2109" name="Google Shape;210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600" y="1324276"/>
            <a:ext cx="1917924" cy="191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0" name="Google Shape;2110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150" y="1252700"/>
            <a:ext cx="1759400" cy="19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1" name="Google Shape;2111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6875" y="3293849"/>
            <a:ext cx="1398700" cy="17370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2" name="Google Shape;2112;p98"/>
          <p:cNvSpPr txBox="1"/>
          <p:nvPr/>
        </p:nvSpPr>
        <p:spPr>
          <a:xfrm>
            <a:off x="1331175" y="4906558"/>
            <a:ext cx="648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99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Double-Bandits</a:t>
            </a:r>
            <a:endParaRPr/>
          </a:p>
        </p:txBody>
      </p:sp>
      <p:sp>
        <p:nvSpPr>
          <p:cNvPr id="2118" name="Google Shape;2118;p99"/>
          <p:cNvSpPr txBox="1"/>
          <p:nvPr>
            <p:ph idx="1" type="body"/>
          </p:nvPr>
        </p:nvSpPr>
        <p:spPr>
          <a:xfrm>
            <a:off x="92188" y="808150"/>
            <a:ext cx="895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agent can play two slot machines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Blue, or Red</a:t>
            </a:r>
            <a:endParaRPr/>
          </a:p>
        </p:txBody>
      </p:sp>
      <p:sp>
        <p:nvSpPr>
          <p:cNvPr id="2119" name="Google Shape;2119;p99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0" name="Google Shape;2120;p99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2121" name="Google Shape;212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600" y="1765076"/>
            <a:ext cx="1917924" cy="191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2" name="Google Shape;2122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150" y="1693500"/>
            <a:ext cx="1759400" cy="19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3" name="Google Shape;2123;p99"/>
          <p:cNvSpPr txBox="1"/>
          <p:nvPr/>
        </p:nvSpPr>
        <p:spPr>
          <a:xfrm>
            <a:off x="1281000" y="3683000"/>
            <a:ext cx="2123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receive $1</a:t>
            </a:r>
            <a:endParaRPr/>
          </a:p>
        </p:txBody>
      </p:sp>
      <p:sp>
        <p:nvSpPr>
          <p:cNvPr id="2124" name="Google Shape;2124;p99"/>
          <p:cNvSpPr txBox="1"/>
          <p:nvPr/>
        </p:nvSpPr>
        <p:spPr>
          <a:xfrm>
            <a:off x="5772300" y="3699350"/>
            <a:ext cx="21231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receive $0 or $2, 25% and 75% of the time, respectivel</a:t>
            </a:r>
            <a:r>
              <a:rPr lang="en"/>
              <a:t>y</a:t>
            </a:r>
            <a:endParaRPr/>
          </a:p>
        </p:txBody>
      </p:sp>
      <p:sp>
        <p:nvSpPr>
          <p:cNvPr id="2125" name="Google Shape;2125;p99"/>
          <p:cNvSpPr txBox="1"/>
          <p:nvPr/>
        </p:nvSpPr>
        <p:spPr>
          <a:xfrm>
            <a:off x="0" y="4536950"/>
            <a:ext cx="7185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should the agent do?</a:t>
            </a:r>
            <a:endParaRPr/>
          </a:p>
        </p:txBody>
      </p:sp>
      <p:sp>
        <p:nvSpPr>
          <p:cNvPr id="2126" name="Google Shape;2126;p99"/>
          <p:cNvSpPr txBox="1"/>
          <p:nvPr/>
        </p:nvSpPr>
        <p:spPr>
          <a:xfrm>
            <a:off x="1231750" y="4899580"/>
            <a:ext cx="648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100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Double-Bandits MDP</a:t>
            </a:r>
            <a:endParaRPr/>
          </a:p>
        </p:txBody>
      </p:sp>
      <p:sp>
        <p:nvSpPr>
          <p:cNvPr id="2132" name="Google Shape;2132;p100"/>
          <p:cNvSpPr txBox="1"/>
          <p:nvPr>
            <p:ph idx="1" type="body"/>
          </p:nvPr>
        </p:nvSpPr>
        <p:spPr>
          <a:xfrm>
            <a:off x="92193" y="808150"/>
            <a:ext cx="41895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Actions: Blue and Red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States: Win, Lose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Assumption: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discount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100 time steps</a:t>
            </a:r>
            <a:endParaRPr/>
          </a:p>
        </p:txBody>
      </p:sp>
      <p:sp>
        <p:nvSpPr>
          <p:cNvPr id="2133" name="Google Shape;2133;p100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4" name="Google Shape;2134;p100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sp>
        <p:nvSpPr>
          <p:cNvPr id="2135" name="Google Shape;2135;p100"/>
          <p:cNvSpPr/>
          <p:nvPr/>
        </p:nvSpPr>
        <p:spPr>
          <a:xfrm>
            <a:off x="4734775" y="2767275"/>
            <a:ext cx="630000" cy="63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6" name="Google Shape;2136;p100"/>
          <p:cNvSpPr/>
          <p:nvPr/>
        </p:nvSpPr>
        <p:spPr>
          <a:xfrm>
            <a:off x="7508625" y="2767275"/>
            <a:ext cx="630000" cy="63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37" name="Google Shape;2137;p100"/>
          <p:cNvGrpSpPr/>
          <p:nvPr/>
        </p:nvGrpSpPr>
        <p:grpSpPr>
          <a:xfrm>
            <a:off x="5343425" y="3291000"/>
            <a:ext cx="2257700" cy="841100"/>
            <a:chOff x="5343425" y="3291000"/>
            <a:chExt cx="2257700" cy="841100"/>
          </a:xfrm>
        </p:grpSpPr>
        <p:sp>
          <p:nvSpPr>
            <p:cNvPr id="2138" name="Google Shape;2138;p100"/>
            <p:cNvSpPr txBox="1"/>
            <p:nvPr/>
          </p:nvSpPr>
          <p:spPr>
            <a:xfrm>
              <a:off x="6254263" y="3538700"/>
              <a:ext cx="630000" cy="5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$1</a:t>
              </a:r>
              <a:endParaRPr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100%</a:t>
              </a:r>
              <a:endParaRPr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9" name="Google Shape;2139;p100"/>
            <p:cNvSpPr/>
            <p:nvPr/>
          </p:nvSpPr>
          <p:spPr>
            <a:xfrm>
              <a:off x="5343425" y="3291000"/>
              <a:ext cx="2257700" cy="200950"/>
            </a:xfrm>
            <a:custGeom>
              <a:rect b="b" l="l" r="r" t="t"/>
              <a:pathLst>
                <a:path extrusionOk="0" h="8038" w="90308">
                  <a:moveTo>
                    <a:pt x="90308" y="4812"/>
                  </a:moveTo>
                  <a:cubicBezTo>
                    <a:pt x="60573" y="9768"/>
                    <a:pt x="28602" y="9523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2140" name="Google Shape;2140;p100"/>
          <p:cNvGrpSpPr/>
          <p:nvPr/>
        </p:nvGrpSpPr>
        <p:grpSpPr>
          <a:xfrm>
            <a:off x="4152070" y="1717437"/>
            <a:ext cx="1239025" cy="1368325"/>
            <a:chOff x="4152070" y="1717437"/>
            <a:chExt cx="1239025" cy="1368325"/>
          </a:xfrm>
        </p:grpSpPr>
        <p:sp>
          <p:nvSpPr>
            <p:cNvPr id="2141" name="Google Shape;2141;p100"/>
            <p:cNvSpPr/>
            <p:nvPr/>
          </p:nvSpPr>
          <p:spPr>
            <a:xfrm>
              <a:off x="4152070" y="1717437"/>
              <a:ext cx="1239025" cy="1368325"/>
            </a:xfrm>
            <a:custGeom>
              <a:rect b="b" l="l" r="r" t="t"/>
              <a:pathLst>
                <a:path extrusionOk="0" h="54733" w="49561">
                  <a:moveTo>
                    <a:pt x="20760" y="54733"/>
                  </a:moveTo>
                  <a:cubicBezTo>
                    <a:pt x="13486" y="41634"/>
                    <a:pt x="2075" y="29668"/>
                    <a:pt x="94" y="14816"/>
                  </a:cubicBezTo>
                  <a:cubicBezTo>
                    <a:pt x="-657" y="9184"/>
                    <a:pt x="4582" y="2649"/>
                    <a:pt x="10003" y="945"/>
                  </a:cubicBezTo>
                  <a:cubicBezTo>
                    <a:pt x="21471" y="-2659"/>
                    <a:pt x="35814" y="5214"/>
                    <a:pt x="43408" y="14533"/>
                  </a:cubicBezTo>
                  <a:cubicBezTo>
                    <a:pt x="49215" y="21660"/>
                    <a:pt x="52451" y="35488"/>
                    <a:pt x="45956" y="41994"/>
                  </a:cubicBezTo>
                </a:path>
              </a:pathLst>
            </a:cu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2142" name="Google Shape;2142;p100"/>
            <p:cNvSpPr txBox="1"/>
            <p:nvPr/>
          </p:nvSpPr>
          <p:spPr>
            <a:xfrm>
              <a:off x="4608988" y="2211925"/>
              <a:ext cx="630000" cy="5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$1</a:t>
              </a:r>
              <a:endParaRPr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100%</a:t>
              </a:r>
              <a:endParaRPr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43" name="Google Shape;2143;p100"/>
          <p:cNvGrpSpPr/>
          <p:nvPr/>
        </p:nvGrpSpPr>
        <p:grpSpPr>
          <a:xfrm>
            <a:off x="4089219" y="3319300"/>
            <a:ext cx="3511906" cy="1562550"/>
            <a:chOff x="4089219" y="3319300"/>
            <a:chExt cx="3511906" cy="1562550"/>
          </a:xfrm>
        </p:grpSpPr>
        <p:sp>
          <p:nvSpPr>
            <p:cNvPr id="2144" name="Google Shape;2144;p100"/>
            <p:cNvSpPr/>
            <p:nvPr/>
          </p:nvSpPr>
          <p:spPr>
            <a:xfrm>
              <a:off x="5032025" y="3475000"/>
              <a:ext cx="2569100" cy="820925"/>
            </a:xfrm>
            <a:custGeom>
              <a:rect b="b" l="l" r="r" t="t"/>
              <a:pathLst>
                <a:path extrusionOk="0" h="32837" w="102764">
                  <a:moveTo>
                    <a:pt x="0" y="0"/>
                  </a:moveTo>
                  <a:cubicBezTo>
                    <a:pt x="10819" y="24331"/>
                    <a:pt x="47150" y="36612"/>
                    <a:pt x="73322" y="31707"/>
                  </a:cubicBezTo>
                  <a:cubicBezTo>
                    <a:pt x="86387" y="29258"/>
                    <a:pt x="98561" y="17423"/>
                    <a:pt x="102764" y="4813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2145" name="Google Shape;2145;p100"/>
            <p:cNvSpPr/>
            <p:nvPr/>
          </p:nvSpPr>
          <p:spPr>
            <a:xfrm>
              <a:off x="4089219" y="3319300"/>
              <a:ext cx="949875" cy="851375"/>
            </a:xfrm>
            <a:custGeom>
              <a:rect b="b" l="l" r="r" t="t"/>
              <a:pathLst>
                <a:path extrusionOk="0" h="34055" w="37995">
                  <a:moveTo>
                    <a:pt x="37995" y="7361"/>
                  </a:moveTo>
                  <a:cubicBezTo>
                    <a:pt x="36436" y="19834"/>
                    <a:pt x="19501" y="40126"/>
                    <a:pt x="9686" y="32273"/>
                  </a:cubicBezTo>
                  <a:cubicBezTo>
                    <a:pt x="3364" y="27215"/>
                    <a:pt x="-2172" y="17112"/>
                    <a:pt x="910" y="9625"/>
                  </a:cubicBezTo>
                  <a:cubicBezTo>
                    <a:pt x="4066" y="1959"/>
                    <a:pt x="15976" y="2619"/>
                    <a:pt x="23841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2146" name="Google Shape;2146;p100"/>
            <p:cNvSpPr txBox="1"/>
            <p:nvPr/>
          </p:nvSpPr>
          <p:spPr>
            <a:xfrm>
              <a:off x="4089225" y="3475000"/>
              <a:ext cx="834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$2</a:t>
              </a:r>
              <a:endPara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75%</a:t>
              </a:r>
              <a:endPara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7" name="Google Shape;2147;p100"/>
            <p:cNvSpPr txBox="1"/>
            <p:nvPr/>
          </p:nvSpPr>
          <p:spPr>
            <a:xfrm>
              <a:off x="6049975" y="4363450"/>
              <a:ext cx="834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$0</a:t>
              </a:r>
              <a:endPara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25%</a:t>
              </a:r>
              <a:endPara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48" name="Google Shape;2148;p100"/>
          <p:cNvGrpSpPr/>
          <p:nvPr/>
        </p:nvGrpSpPr>
        <p:grpSpPr>
          <a:xfrm>
            <a:off x="5428375" y="2041535"/>
            <a:ext cx="3612650" cy="1155675"/>
            <a:chOff x="5428375" y="2041535"/>
            <a:chExt cx="3612650" cy="1155675"/>
          </a:xfrm>
        </p:grpSpPr>
        <p:sp>
          <p:nvSpPr>
            <p:cNvPr id="2149" name="Google Shape;2149;p100"/>
            <p:cNvSpPr/>
            <p:nvPr/>
          </p:nvSpPr>
          <p:spPr>
            <a:xfrm>
              <a:off x="7940850" y="2041535"/>
              <a:ext cx="1100175" cy="1155675"/>
            </a:xfrm>
            <a:custGeom>
              <a:rect b="b" l="l" r="r" t="t"/>
              <a:pathLst>
                <a:path extrusionOk="0" h="46227" w="44007">
                  <a:moveTo>
                    <a:pt x="0" y="28463"/>
                  </a:moveTo>
                  <a:cubicBezTo>
                    <a:pt x="0" y="21436"/>
                    <a:pt x="4028" y="14776"/>
                    <a:pt x="7926" y="8930"/>
                  </a:cubicBezTo>
                  <a:cubicBezTo>
                    <a:pt x="9905" y="5962"/>
                    <a:pt x="11028" y="1486"/>
                    <a:pt x="14438" y="437"/>
                  </a:cubicBezTo>
                  <a:cubicBezTo>
                    <a:pt x="22327" y="-1989"/>
                    <a:pt x="30873" y="6460"/>
                    <a:pt x="35670" y="13176"/>
                  </a:cubicBezTo>
                  <a:cubicBezTo>
                    <a:pt x="41759" y="21701"/>
                    <a:pt x="48441" y="38228"/>
                    <a:pt x="39916" y="44317"/>
                  </a:cubicBezTo>
                  <a:cubicBezTo>
                    <a:pt x="32282" y="49769"/>
                    <a:pt x="21271" y="41769"/>
                    <a:pt x="11890" y="41769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2150" name="Google Shape;2150;p100"/>
            <p:cNvSpPr txBox="1"/>
            <p:nvPr/>
          </p:nvSpPr>
          <p:spPr>
            <a:xfrm>
              <a:off x="8073775" y="2399725"/>
              <a:ext cx="834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$0</a:t>
              </a:r>
              <a:endPara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25%</a:t>
              </a:r>
              <a:endPara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1" name="Google Shape;2151;p100"/>
            <p:cNvSpPr txBox="1"/>
            <p:nvPr/>
          </p:nvSpPr>
          <p:spPr>
            <a:xfrm>
              <a:off x="6302125" y="2514500"/>
              <a:ext cx="834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$2</a:t>
              </a:r>
              <a:endPara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75%</a:t>
              </a:r>
              <a:endPara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2" name="Google Shape;2152;p100"/>
            <p:cNvSpPr/>
            <p:nvPr/>
          </p:nvSpPr>
          <p:spPr>
            <a:xfrm>
              <a:off x="5428375" y="2472788"/>
              <a:ext cx="2512475" cy="478475"/>
            </a:xfrm>
            <a:custGeom>
              <a:rect b="b" l="l" r="r" t="t"/>
              <a:pathLst>
                <a:path extrusionOk="0" h="19139" w="100499">
                  <a:moveTo>
                    <a:pt x="100499" y="10363"/>
                  </a:moveTo>
                  <a:cubicBezTo>
                    <a:pt x="70417" y="-4665"/>
                    <a:pt x="23778" y="-4639"/>
                    <a:pt x="0" y="19139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101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Offline Planning</a:t>
            </a:r>
            <a:endParaRPr/>
          </a:p>
        </p:txBody>
      </p:sp>
      <p:sp>
        <p:nvSpPr>
          <p:cNvPr id="2158" name="Google Shape;2158;p101"/>
          <p:cNvSpPr txBox="1"/>
          <p:nvPr>
            <p:ph idx="1" type="body"/>
          </p:nvPr>
        </p:nvSpPr>
        <p:spPr>
          <a:xfrm>
            <a:off x="92193" y="808150"/>
            <a:ext cx="38781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Solving MDPs is offline planning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 determine all quantities through computation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 need to know the details of the MDP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 do not actually play the game</a:t>
            </a:r>
            <a:endParaRPr/>
          </a:p>
        </p:txBody>
      </p:sp>
      <p:sp>
        <p:nvSpPr>
          <p:cNvPr id="2159" name="Google Shape;2159;p101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0" name="Google Shape;2160;p101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sp>
        <p:nvSpPr>
          <p:cNvPr id="2161" name="Google Shape;2161;p101"/>
          <p:cNvSpPr/>
          <p:nvPr/>
        </p:nvSpPr>
        <p:spPr>
          <a:xfrm>
            <a:off x="4734775" y="2767275"/>
            <a:ext cx="630000" cy="63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2" name="Google Shape;2162;p101"/>
          <p:cNvSpPr/>
          <p:nvPr/>
        </p:nvSpPr>
        <p:spPr>
          <a:xfrm>
            <a:off x="7508625" y="2767275"/>
            <a:ext cx="630000" cy="63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3" name="Google Shape;2163;p101"/>
          <p:cNvSpPr txBox="1"/>
          <p:nvPr/>
        </p:nvSpPr>
        <p:spPr>
          <a:xfrm>
            <a:off x="6254263" y="3538700"/>
            <a:ext cx="630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$1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100%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4" name="Google Shape;2164;p101"/>
          <p:cNvSpPr/>
          <p:nvPr/>
        </p:nvSpPr>
        <p:spPr>
          <a:xfrm>
            <a:off x="4152070" y="1717437"/>
            <a:ext cx="1239025" cy="1368325"/>
          </a:xfrm>
          <a:custGeom>
            <a:rect b="b" l="l" r="r" t="t"/>
            <a:pathLst>
              <a:path extrusionOk="0" h="54733" w="49561">
                <a:moveTo>
                  <a:pt x="20760" y="54733"/>
                </a:moveTo>
                <a:cubicBezTo>
                  <a:pt x="13486" y="41634"/>
                  <a:pt x="2075" y="29668"/>
                  <a:pt x="94" y="14816"/>
                </a:cubicBezTo>
                <a:cubicBezTo>
                  <a:pt x="-657" y="9184"/>
                  <a:pt x="4582" y="2649"/>
                  <a:pt x="10003" y="945"/>
                </a:cubicBezTo>
                <a:cubicBezTo>
                  <a:pt x="21471" y="-2659"/>
                  <a:pt x="35814" y="5214"/>
                  <a:pt x="43408" y="14533"/>
                </a:cubicBezTo>
                <a:cubicBezTo>
                  <a:pt x="49215" y="21660"/>
                  <a:pt x="52451" y="35488"/>
                  <a:pt x="45956" y="41994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65" name="Google Shape;2165;p101"/>
          <p:cNvSpPr/>
          <p:nvPr/>
        </p:nvSpPr>
        <p:spPr>
          <a:xfrm>
            <a:off x="5343425" y="3291000"/>
            <a:ext cx="2257700" cy="200950"/>
          </a:xfrm>
          <a:custGeom>
            <a:rect b="b" l="l" r="r" t="t"/>
            <a:pathLst>
              <a:path extrusionOk="0" h="8038" w="90308">
                <a:moveTo>
                  <a:pt x="90308" y="4812"/>
                </a:moveTo>
                <a:cubicBezTo>
                  <a:pt x="60573" y="9768"/>
                  <a:pt x="28602" y="9523"/>
                  <a:pt x="0" y="0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66" name="Google Shape;2166;p101"/>
          <p:cNvSpPr txBox="1"/>
          <p:nvPr/>
        </p:nvSpPr>
        <p:spPr>
          <a:xfrm>
            <a:off x="4608988" y="2211925"/>
            <a:ext cx="630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$1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100%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7" name="Google Shape;2167;p101"/>
          <p:cNvSpPr/>
          <p:nvPr/>
        </p:nvSpPr>
        <p:spPr>
          <a:xfrm>
            <a:off x="5032025" y="3475000"/>
            <a:ext cx="2569100" cy="820925"/>
          </a:xfrm>
          <a:custGeom>
            <a:rect b="b" l="l" r="r" t="t"/>
            <a:pathLst>
              <a:path extrusionOk="0" h="32837" w="102764">
                <a:moveTo>
                  <a:pt x="0" y="0"/>
                </a:moveTo>
                <a:cubicBezTo>
                  <a:pt x="10819" y="24331"/>
                  <a:pt x="47150" y="36612"/>
                  <a:pt x="73322" y="31707"/>
                </a:cubicBezTo>
                <a:cubicBezTo>
                  <a:pt x="86387" y="29258"/>
                  <a:pt x="98561" y="17423"/>
                  <a:pt x="102764" y="481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68" name="Google Shape;2168;p101"/>
          <p:cNvSpPr/>
          <p:nvPr/>
        </p:nvSpPr>
        <p:spPr>
          <a:xfrm>
            <a:off x="4089219" y="3319300"/>
            <a:ext cx="949875" cy="851375"/>
          </a:xfrm>
          <a:custGeom>
            <a:rect b="b" l="l" r="r" t="t"/>
            <a:pathLst>
              <a:path extrusionOk="0" h="34055" w="37995">
                <a:moveTo>
                  <a:pt x="37995" y="7361"/>
                </a:moveTo>
                <a:cubicBezTo>
                  <a:pt x="36436" y="19834"/>
                  <a:pt x="19501" y="40126"/>
                  <a:pt x="9686" y="32273"/>
                </a:cubicBezTo>
                <a:cubicBezTo>
                  <a:pt x="3364" y="27215"/>
                  <a:pt x="-2172" y="17112"/>
                  <a:pt x="910" y="9625"/>
                </a:cubicBezTo>
                <a:cubicBezTo>
                  <a:pt x="4066" y="1959"/>
                  <a:pt x="15976" y="2619"/>
                  <a:pt x="23841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69" name="Google Shape;2169;p101"/>
          <p:cNvSpPr txBox="1"/>
          <p:nvPr/>
        </p:nvSpPr>
        <p:spPr>
          <a:xfrm>
            <a:off x="4089225" y="3475000"/>
            <a:ext cx="8343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$2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75%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0" name="Google Shape;2170;p101"/>
          <p:cNvSpPr txBox="1"/>
          <p:nvPr/>
        </p:nvSpPr>
        <p:spPr>
          <a:xfrm>
            <a:off x="6049975" y="4363450"/>
            <a:ext cx="8343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$0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25%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1" name="Google Shape;2171;p101"/>
          <p:cNvSpPr/>
          <p:nvPr/>
        </p:nvSpPr>
        <p:spPr>
          <a:xfrm>
            <a:off x="7940850" y="2041535"/>
            <a:ext cx="1100175" cy="1155675"/>
          </a:xfrm>
          <a:custGeom>
            <a:rect b="b" l="l" r="r" t="t"/>
            <a:pathLst>
              <a:path extrusionOk="0" h="46227" w="44007">
                <a:moveTo>
                  <a:pt x="0" y="28463"/>
                </a:moveTo>
                <a:cubicBezTo>
                  <a:pt x="0" y="21436"/>
                  <a:pt x="4028" y="14776"/>
                  <a:pt x="7926" y="8930"/>
                </a:cubicBezTo>
                <a:cubicBezTo>
                  <a:pt x="9905" y="5962"/>
                  <a:pt x="11028" y="1486"/>
                  <a:pt x="14438" y="437"/>
                </a:cubicBezTo>
                <a:cubicBezTo>
                  <a:pt x="22327" y="-1989"/>
                  <a:pt x="30873" y="6460"/>
                  <a:pt x="35670" y="13176"/>
                </a:cubicBezTo>
                <a:cubicBezTo>
                  <a:pt x="41759" y="21701"/>
                  <a:pt x="48441" y="38228"/>
                  <a:pt x="39916" y="44317"/>
                </a:cubicBezTo>
                <a:cubicBezTo>
                  <a:pt x="32282" y="49769"/>
                  <a:pt x="21271" y="41769"/>
                  <a:pt x="11890" y="41769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72" name="Google Shape;2172;p101"/>
          <p:cNvSpPr txBox="1"/>
          <p:nvPr/>
        </p:nvSpPr>
        <p:spPr>
          <a:xfrm>
            <a:off x="8073775" y="2399725"/>
            <a:ext cx="8343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$0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25%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3" name="Google Shape;2173;p101"/>
          <p:cNvSpPr txBox="1"/>
          <p:nvPr/>
        </p:nvSpPr>
        <p:spPr>
          <a:xfrm>
            <a:off x="6302125" y="2514500"/>
            <a:ext cx="8343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$2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75%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4" name="Google Shape;2174;p101"/>
          <p:cNvSpPr/>
          <p:nvPr/>
        </p:nvSpPr>
        <p:spPr>
          <a:xfrm>
            <a:off x="5428375" y="2472788"/>
            <a:ext cx="2512475" cy="478475"/>
          </a:xfrm>
          <a:custGeom>
            <a:rect b="b" l="l" r="r" t="t"/>
            <a:pathLst>
              <a:path extrusionOk="0" h="19139" w="100499">
                <a:moveTo>
                  <a:pt x="100499" y="10363"/>
                </a:moveTo>
                <a:cubicBezTo>
                  <a:pt x="70417" y="-4665"/>
                  <a:pt x="23778" y="-4639"/>
                  <a:pt x="0" y="19139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102"/>
          <p:cNvSpPr txBox="1"/>
          <p:nvPr>
            <p:ph type="title"/>
          </p:nvPr>
        </p:nvSpPr>
        <p:spPr>
          <a:xfrm>
            <a:off x="92313" y="257550"/>
            <a:ext cx="8959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Play!</a:t>
            </a:r>
            <a:endParaRPr/>
          </a:p>
        </p:txBody>
      </p:sp>
      <p:sp>
        <p:nvSpPr>
          <p:cNvPr id="2180" name="Google Shape;2180;p102"/>
          <p:cNvSpPr txBox="1"/>
          <p:nvPr>
            <p:ph idx="12" type="sldNum"/>
          </p:nvPr>
        </p:nvSpPr>
        <p:spPr>
          <a:xfrm>
            <a:off x="8450025" y="38750"/>
            <a:ext cx="6015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1" name="Google Shape;2181;p102"/>
          <p:cNvSpPr txBox="1"/>
          <p:nvPr>
            <p:ph idx="2" type="sldNum"/>
          </p:nvPr>
        </p:nvSpPr>
        <p:spPr>
          <a:xfrm>
            <a:off x="92325" y="38750"/>
            <a:ext cx="834300" cy="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</a:t>
            </a:r>
            <a:r>
              <a:rPr lang="en">
                <a:solidFill>
                  <a:schemeClr val="dk1"/>
                </a:solidFill>
              </a:rPr>
              <a:t>7404</a:t>
            </a:r>
            <a:endParaRPr/>
          </a:p>
        </p:txBody>
      </p:sp>
      <p:pic>
        <p:nvPicPr>
          <p:cNvPr id="2182" name="Google Shape;218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600" y="1100976"/>
            <a:ext cx="1917924" cy="191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Google Shape;2183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150" y="1029400"/>
            <a:ext cx="1759400" cy="19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4" name="Google Shape;2184;p102"/>
          <p:cNvSpPr txBox="1"/>
          <p:nvPr/>
        </p:nvSpPr>
        <p:spPr>
          <a:xfrm>
            <a:off x="5902550" y="3354675"/>
            <a:ext cx="396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5" name="Google Shape;2185;p102"/>
          <p:cNvSpPr txBox="1"/>
          <p:nvPr/>
        </p:nvSpPr>
        <p:spPr>
          <a:xfrm>
            <a:off x="6298850" y="3354675"/>
            <a:ext cx="396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6" name="Google Shape;2186;p102"/>
          <p:cNvSpPr txBox="1"/>
          <p:nvPr/>
        </p:nvSpPr>
        <p:spPr>
          <a:xfrm>
            <a:off x="6635700" y="3354675"/>
            <a:ext cx="396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7" name="Google Shape;2187;p102"/>
          <p:cNvSpPr txBox="1"/>
          <p:nvPr/>
        </p:nvSpPr>
        <p:spPr>
          <a:xfrm>
            <a:off x="7032000" y="3354675"/>
            <a:ext cx="396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8" name="Google Shape;2188;p102"/>
          <p:cNvSpPr txBox="1"/>
          <p:nvPr/>
        </p:nvSpPr>
        <p:spPr>
          <a:xfrm>
            <a:off x="7428300" y="3354675"/>
            <a:ext cx="396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9" name="Google Shape;2189;p102"/>
          <p:cNvSpPr txBox="1"/>
          <p:nvPr/>
        </p:nvSpPr>
        <p:spPr>
          <a:xfrm>
            <a:off x="7824600" y="3354675"/>
            <a:ext cx="396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$0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0" name="Google Shape;2190;p102"/>
          <p:cNvSpPr txBox="1"/>
          <p:nvPr/>
        </p:nvSpPr>
        <p:spPr>
          <a:xfrm>
            <a:off x="1331175" y="4833005"/>
            <a:ext cx="648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http://ai.berkeley.edu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irk's Slide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