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2" r:id="rId4"/>
    <p:sldId id="257" r:id="rId5"/>
    <p:sldId id="258" r:id="rId6"/>
    <p:sldId id="33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FEA9-9CF2-3F8C-B3D4-DEA8B497B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FAAF-E406-1921-30B6-4F9CFA24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A909-4766-163E-5482-A8F6CC57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0816-9785-7FD1-A58C-5D4B651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F763-E065-1331-8DFD-93891456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8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762-ACE6-5D63-BB0F-C4161954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7157-851F-73F4-A9DC-6759D9BD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F190-DE02-CBD9-6AF4-75340917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FC8B-926A-0109-C740-59251484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1348-207B-C91F-994D-79C71E78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308F-42AB-4697-D5E4-C4FE84EF1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C1A7-007B-919D-A0B0-2F3EDAAB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593F-B063-8EB7-B0F6-4357C9A3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3EF8-3686-989D-A1C3-9C7B5FE2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2776-F311-C5E0-72E9-6B79715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926-E90F-7DD4-177C-D043F662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F16E-7E5A-D038-CC62-26906708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8224-F4D4-F46E-6C1D-1690AD4F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396D-AAB9-F994-C13A-62D552D4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DB17-E8A5-00F8-399C-9412B59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AF2-2715-51AD-CD3A-F0A9A9C9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99D6-6649-2D11-D61A-8E50005A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0093-5624-F936-386D-C562D4F4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6811-D140-4E94-D8BB-521D18FD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D1C4-9C82-E801-BCA8-006AF531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CE3E-A025-706F-C1E9-2499AC8B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7C60-B6F8-3533-3089-FEC19DA0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2090-940C-3401-314C-0701750B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A0A9-EC17-2945-6DC6-CA6057B5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6553-4B38-6E07-8739-7B530A57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BE2A-18A3-0B00-88D0-2B9100C3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7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83B-E0C4-9077-CF9E-60814516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C39B-C836-A4DF-E2DE-A08E2AED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7331A-1546-D77B-BABF-F6704B95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577F7-8A3E-34A7-4E9E-7811CF80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CA7-2CD5-4DB9-5393-ACCFF206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3503A-E05E-A27A-D3B9-90B6315D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95864-81F7-FCCF-2B1C-E57B924A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BC711-FFC5-24D2-4E31-9D21176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0F17-7DFF-DD70-7D4C-7F04D03B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BBD75-721C-DDDE-90AF-A5BCFEEA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85487-D22B-B6F0-8879-A57F9C09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70527-21CC-7CD6-77F4-152F28F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1A7F6-D9E4-62BF-7CF3-392FF93F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EFEDB-844B-0084-9D0E-233B1770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5F70-6C82-95CC-6F91-377D58BC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E0B8-69CA-6D4C-BD33-8CBBF92E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D14F-4510-25E0-584B-CCD9AE4C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0D18A-F386-9E64-1FB0-BF78B0654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5E99C-0433-CF62-739F-9D2C7195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10F1-9061-5DBC-F3B7-6B7E884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1F18-BF7C-D6AD-1A07-4EAA36F2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0C53-4888-F2C6-4B7B-C1A16164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E7001-1E79-F268-7221-95D2F37C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53DD-DC0D-1223-224E-0703FEB80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CA83-5EE1-B3B3-37F9-1CBA999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F315-FE27-12A5-3394-90483DBB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9A0A-ABB1-98BB-DFE8-BD9E0369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814C5-9039-7E37-7CA9-816441C4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D655-5082-792A-58AB-8CC1942B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B427-CA5F-5D45-7B3D-88082D899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3E36C-683E-4036-97BD-8F91167D01A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7053-D46A-254E-1A62-0E23EC132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B19B-999E-3F62-8D19-4BAC80C8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C20A-8712-4B7F-9CC3-60283C3B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2E300E-C50F-52B1-F777-AA202E18D4DF}"/>
              </a:ext>
            </a:extLst>
          </p:cNvPr>
          <p:cNvSpPr/>
          <p:nvPr/>
        </p:nvSpPr>
        <p:spPr>
          <a:xfrm>
            <a:off x="1032812" y="2966866"/>
            <a:ext cx="2197192" cy="1092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08C30-CA83-E777-DC5A-7F9A281702EE}"/>
              </a:ext>
            </a:extLst>
          </p:cNvPr>
          <p:cNvSpPr txBox="1"/>
          <p:nvPr/>
        </p:nvSpPr>
        <p:spPr>
          <a:xfrm>
            <a:off x="1230164" y="3251264"/>
            <a:ext cx="1789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Immagini microscopia</a:t>
            </a:r>
            <a:endParaRPr lang="en-GB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951FE9-5DD3-EB2D-2A72-3A55F6D38669}"/>
              </a:ext>
            </a:extLst>
          </p:cNvPr>
          <p:cNvCxnSpPr>
            <a:stCxn id="4" idx="3"/>
          </p:cNvCxnSpPr>
          <p:nvPr/>
        </p:nvCxnSpPr>
        <p:spPr>
          <a:xfrm flipV="1">
            <a:off x="3230004" y="3512874"/>
            <a:ext cx="1111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37AF26-9CD4-195E-7A1C-8E5231B7B4F7}"/>
              </a:ext>
            </a:extLst>
          </p:cNvPr>
          <p:cNvSpPr/>
          <p:nvPr/>
        </p:nvSpPr>
        <p:spPr>
          <a:xfrm>
            <a:off x="4387805" y="2966865"/>
            <a:ext cx="1809065" cy="10920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F379A-CE4D-EF3E-96C2-80A8FB5057B9}"/>
              </a:ext>
            </a:extLst>
          </p:cNvPr>
          <p:cNvSpPr txBox="1"/>
          <p:nvPr/>
        </p:nvSpPr>
        <p:spPr>
          <a:xfrm>
            <a:off x="4387805" y="3358984"/>
            <a:ext cx="1789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Feature </a:t>
            </a:r>
            <a:r>
              <a:rPr lang="it-IT" sz="1400" dirty="0" err="1"/>
              <a:t>extraction</a:t>
            </a:r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CC700-EE4F-EC5C-C931-BB4DAEBF2F6C}"/>
              </a:ext>
            </a:extLst>
          </p:cNvPr>
          <p:cNvCxnSpPr/>
          <p:nvPr/>
        </p:nvCxnSpPr>
        <p:spPr>
          <a:xfrm flipV="1">
            <a:off x="6205644" y="3532606"/>
            <a:ext cx="1111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7C603-BA4B-6C1C-1FF4-EE4D1E98C55D}"/>
              </a:ext>
            </a:extLst>
          </p:cNvPr>
          <p:cNvSpPr/>
          <p:nvPr/>
        </p:nvSpPr>
        <p:spPr>
          <a:xfrm>
            <a:off x="7617808" y="2966865"/>
            <a:ext cx="2943846" cy="2828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6B4CA-2EAA-44B9-4982-A81443C096B4}"/>
              </a:ext>
            </a:extLst>
          </p:cNvPr>
          <p:cNvSpPr txBox="1"/>
          <p:nvPr/>
        </p:nvSpPr>
        <p:spPr>
          <a:xfrm>
            <a:off x="7635900" y="2705254"/>
            <a:ext cx="973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Cell Label</a:t>
            </a:r>
            <a:endParaRPr lang="en-GB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F74013-926E-A0E1-CAB4-5EF85E34538A}"/>
              </a:ext>
            </a:extLst>
          </p:cNvPr>
          <p:cNvCxnSpPr/>
          <p:nvPr/>
        </p:nvCxnSpPr>
        <p:spPr>
          <a:xfrm>
            <a:off x="8637463" y="2637947"/>
            <a:ext cx="0" cy="3157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53C27C-5ED8-6286-8A36-88B34EFA9145}"/>
              </a:ext>
            </a:extLst>
          </p:cNvPr>
          <p:cNvCxnSpPr/>
          <p:nvPr/>
        </p:nvCxnSpPr>
        <p:spPr>
          <a:xfrm>
            <a:off x="9612165" y="2645627"/>
            <a:ext cx="0" cy="3157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B0307C-BCA4-AA4C-EE2D-40814E20B76C}"/>
              </a:ext>
            </a:extLst>
          </p:cNvPr>
          <p:cNvSpPr txBox="1"/>
          <p:nvPr/>
        </p:nvSpPr>
        <p:spPr>
          <a:xfrm>
            <a:off x="8632530" y="2335922"/>
            <a:ext cx="97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Rab clusters features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79EDB-2850-FA30-40AD-A6FFD6AFEDF8}"/>
              </a:ext>
            </a:extLst>
          </p:cNvPr>
          <p:cNvSpPr txBox="1"/>
          <p:nvPr/>
        </p:nvSpPr>
        <p:spPr>
          <a:xfrm>
            <a:off x="9600106" y="2520588"/>
            <a:ext cx="97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Cell features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A2952B-C947-5474-4A4C-11D89CB47492}"/>
              </a:ext>
            </a:extLst>
          </p:cNvPr>
          <p:cNvCxnSpPr/>
          <p:nvPr/>
        </p:nvCxnSpPr>
        <p:spPr>
          <a:xfrm>
            <a:off x="10573712" y="2645627"/>
            <a:ext cx="0" cy="3157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07CC85-BA5C-6E71-F719-1DAF95DE4036}"/>
              </a:ext>
            </a:extLst>
          </p:cNvPr>
          <p:cNvSpPr txBox="1"/>
          <p:nvPr/>
        </p:nvSpPr>
        <p:spPr>
          <a:xfrm>
            <a:off x="1763013" y="255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8CB24-A8B4-0C7E-3DE2-9FB5E8474B52}"/>
              </a:ext>
            </a:extLst>
          </p:cNvPr>
          <p:cNvSpPr txBox="1"/>
          <p:nvPr/>
        </p:nvSpPr>
        <p:spPr>
          <a:xfrm>
            <a:off x="7885059" y="1860811"/>
            <a:ext cx="246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 </a:t>
            </a:r>
            <a:r>
              <a:rPr lang="it-IT" sz="1400" dirty="0"/>
              <a:t>matrice dati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AAB2B-E6BC-A110-4C28-614239D6F630}"/>
              </a:ext>
            </a:extLst>
          </p:cNvPr>
          <p:cNvSpPr txBox="1"/>
          <p:nvPr/>
        </p:nvSpPr>
        <p:spPr>
          <a:xfrm rot="16200000">
            <a:off x="6911725" y="4078266"/>
            <a:ext cx="111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Rab clusters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06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BE378-0A60-BA43-7C24-512A6A1DAF2A}"/>
              </a:ext>
            </a:extLst>
          </p:cNvPr>
          <p:cNvSpPr txBox="1"/>
          <p:nvPr/>
        </p:nvSpPr>
        <p:spPr>
          <a:xfrm>
            <a:off x="1803582" y="2144563"/>
            <a:ext cx="8584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Utilizzo la statistica di </a:t>
            </a:r>
            <a:r>
              <a:rPr lang="it-IT" sz="1400" dirty="0" err="1"/>
              <a:t>Kolmogorov</a:t>
            </a:r>
            <a:r>
              <a:rPr lang="it-IT" sz="1400" dirty="0"/>
              <a:t>-Smirnov per confrontare la distribuzione dei valori di ciascuna feature in una singola cellula con una distribuzione di riferimento. </a:t>
            </a:r>
            <a:r>
              <a:rPr lang="it-IT" sz="1400" dirty="0" err="1"/>
              <a:t>Kolmogorov</a:t>
            </a:r>
            <a:r>
              <a:rPr lang="it-IT" sz="1400" dirty="0"/>
              <a:t>-Smirnov non è usato come test statistico, ma solo come una misura di quanto la distribuzione di singola cellula devia da quella di riferimento. Quest'ultima è ottenuta aggregando le distribuzioni delle singole cellule per ciascuna feature. In questo modo, si rappresenta la variazione di ogni feature tra tutte le cellule in condizioni fisiologiche/normali (non perturbate). Il confronto tra la distribuzione di una singola cellula e quella di riferimento indica quanto la distribuzione della cellula si discosta da quella di riferimento, permettendo di identificare eventuali sottopopolazioni. La distribuzione di riferimento è generata aggregando le distribuzioni delle singole cellule di controllo.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828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E36C-1780-79F5-8EFA-492E1FAA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4;p5">
            <a:extLst>
              <a:ext uri="{FF2B5EF4-FFF2-40B4-BE49-F238E27FC236}">
                <a16:creationId xmlns:a16="http://schemas.microsoft.com/office/drawing/2014/main" id="{A8C46E14-FF52-3AFD-2059-56132189666A}"/>
              </a:ext>
            </a:extLst>
          </p:cNvPr>
          <p:cNvSpPr txBox="1"/>
          <p:nvPr/>
        </p:nvSpPr>
        <p:spPr>
          <a:xfrm>
            <a:off x="615175" y="334912"/>
            <a:ext cx="109616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Kolmogorov-Smirnov statistic quantifies distribution difference</a:t>
            </a:r>
          </a:p>
        </p:txBody>
      </p:sp>
      <p:cxnSp>
        <p:nvCxnSpPr>
          <p:cNvPr id="5" name="Google Shape;125;p5">
            <a:extLst>
              <a:ext uri="{FF2B5EF4-FFF2-40B4-BE49-F238E27FC236}">
                <a16:creationId xmlns:a16="http://schemas.microsoft.com/office/drawing/2014/main" id="{D00E7000-48D9-18E2-3420-DE52A1846629}"/>
              </a:ext>
            </a:extLst>
          </p:cNvPr>
          <p:cNvCxnSpPr/>
          <p:nvPr/>
        </p:nvCxnSpPr>
        <p:spPr>
          <a:xfrm>
            <a:off x="615176" y="892098"/>
            <a:ext cx="10961649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AAF896AF-5978-F2D8-E09C-E5F3CA7A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1669862"/>
            <a:ext cx="7424928" cy="43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72D189-D32E-AF09-BA17-66DB96FBA11C}"/>
              </a:ext>
            </a:extLst>
          </p:cNvPr>
          <p:cNvSpPr/>
          <p:nvPr/>
        </p:nvSpPr>
        <p:spPr>
          <a:xfrm>
            <a:off x="1058382" y="2986597"/>
            <a:ext cx="2197192" cy="10920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BD777-CB04-EF91-BF12-657C21A3B5AD}"/>
              </a:ext>
            </a:extLst>
          </p:cNvPr>
          <p:cNvSpPr txBox="1"/>
          <p:nvPr/>
        </p:nvSpPr>
        <p:spPr>
          <a:xfrm>
            <a:off x="1443768" y="3163273"/>
            <a:ext cx="1359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Matrici dati:</a:t>
            </a:r>
          </a:p>
          <a:p>
            <a:pPr algn="ctr"/>
            <a:r>
              <a:rPr lang="it-IT" sz="1400" dirty="0"/>
              <a:t>Controllo</a:t>
            </a:r>
          </a:p>
          <a:p>
            <a:pPr algn="ctr"/>
            <a:r>
              <a:rPr lang="it-IT" sz="1400" dirty="0"/>
              <a:t>Trattamenti</a:t>
            </a:r>
            <a:endParaRPr lang="en-GB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ADDD7A-3933-98C1-A958-28752693E9CF}"/>
              </a:ext>
            </a:extLst>
          </p:cNvPr>
          <p:cNvCxnSpPr>
            <a:stCxn id="4" idx="3"/>
          </p:cNvCxnSpPr>
          <p:nvPr/>
        </p:nvCxnSpPr>
        <p:spPr>
          <a:xfrm flipV="1">
            <a:off x="3255574" y="3532605"/>
            <a:ext cx="1111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C79FEB9-6293-258E-D4DF-4578741A349C}"/>
              </a:ext>
            </a:extLst>
          </p:cNvPr>
          <p:cNvSpPr/>
          <p:nvPr/>
        </p:nvSpPr>
        <p:spPr>
          <a:xfrm>
            <a:off x="4387805" y="2966865"/>
            <a:ext cx="1809065" cy="10920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AFE84-4026-D703-A69D-B8D2E9EEE24A}"/>
              </a:ext>
            </a:extLst>
          </p:cNvPr>
          <p:cNvSpPr txBox="1"/>
          <p:nvPr/>
        </p:nvSpPr>
        <p:spPr>
          <a:xfrm>
            <a:off x="4387805" y="3358984"/>
            <a:ext cx="1789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Feature Analysis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361387-3B86-EDA9-F2DB-D3C960409F89}"/>
              </a:ext>
            </a:extLst>
          </p:cNvPr>
          <p:cNvCxnSpPr/>
          <p:nvPr/>
        </p:nvCxnSpPr>
        <p:spPr>
          <a:xfrm flipV="1">
            <a:off x="6205644" y="3532606"/>
            <a:ext cx="11117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4A948B-2CC1-C43C-D531-42EFE3CC969E}"/>
              </a:ext>
            </a:extLst>
          </p:cNvPr>
          <p:cNvSpPr txBox="1"/>
          <p:nvPr/>
        </p:nvSpPr>
        <p:spPr>
          <a:xfrm>
            <a:off x="1710389" y="255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7A87AA-8932-93AD-0626-F996DA560719}"/>
              </a:ext>
            </a:extLst>
          </p:cNvPr>
          <p:cNvSpPr txBox="1"/>
          <p:nvPr/>
        </p:nvSpPr>
        <p:spPr>
          <a:xfrm>
            <a:off x="4289128" y="4212769"/>
            <a:ext cx="2585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KS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Feature </a:t>
            </a:r>
            <a:r>
              <a:rPr lang="it-IT" sz="1200" dirty="0" err="1"/>
              <a:t>selection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UMAP </a:t>
            </a:r>
            <a:r>
              <a:rPr lang="it-IT" sz="1200" dirty="0" err="1"/>
              <a:t>visualization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Subpopulations</a:t>
            </a:r>
            <a:r>
              <a:rPr lang="it-IT" sz="1200" dirty="0"/>
              <a:t> </a:t>
            </a:r>
            <a:r>
              <a:rPr lang="it-IT" sz="1200" dirty="0" err="1"/>
              <a:t>identification</a:t>
            </a:r>
            <a:r>
              <a:rPr lang="it-IT" sz="1200" dirty="0"/>
              <a:t> (Vari algoritmi di clustering)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Subpopulations</a:t>
            </a:r>
            <a:r>
              <a:rPr lang="it-IT" sz="1200" dirty="0"/>
              <a:t> </a:t>
            </a:r>
            <a:r>
              <a:rPr lang="it-IT" sz="1200" dirty="0" err="1"/>
              <a:t>charecterization</a:t>
            </a:r>
            <a:endParaRPr lang="it-IT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/>
              <a:t>Feature </a:t>
            </a:r>
            <a:r>
              <a:rPr lang="it-IT" sz="1200" dirty="0" err="1"/>
              <a:t>importance</a:t>
            </a:r>
            <a:endParaRPr lang="it-IT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/>
              <a:t>Test statistici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/>
              <a:t>Radar plot/</a:t>
            </a:r>
            <a:r>
              <a:rPr lang="it-IT" sz="1200" dirty="0" err="1"/>
              <a:t>violin</a:t>
            </a:r>
            <a:r>
              <a:rPr lang="it-IT" sz="1200" dirty="0"/>
              <a:t> plot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it-IT" sz="1200" dirty="0"/>
              <a:t>Features </a:t>
            </a:r>
            <a:r>
              <a:rPr lang="it-IT" sz="1200" dirty="0" err="1"/>
              <a:t>values</a:t>
            </a:r>
            <a:r>
              <a:rPr lang="it-IT" sz="1200" dirty="0"/>
              <a:t> su UMAP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77D2AB-A42E-91EB-623D-86CFB5B4A2B5}"/>
              </a:ext>
            </a:extLst>
          </p:cNvPr>
          <p:cNvCxnSpPr>
            <a:cxnSpLocks/>
          </p:cNvCxnSpPr>
          <p:nvPr/>
        </p:nvCxnSpPr>
        <p:spPr>
          <a:xfrm>
            <a:off x="7317396" y="947292"/>
            <a:ext cx="10963" cy="54929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16F84D-569D-E10F-FE93-AD990B05AD93}"/>
              </a:ext>
            </a:extLst>
          </p:cNvPr>
          <p:cNvSpPr txBox="1"/>
          <p:nvPr/>
        </p:nvSpPr>
        <p:spPr>
          <a:xfrm rot="16200000">
            <a:off x="6576854" y="2055283"/>
            <a:ext cx="11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2708E-F499-0BC4-77C3-0856FA2C8A34}"/>
              </a:ext>
            </a:extLst>
          </p:cNvPr>
          <p:cNvSpPr txBox="1"/>
          <p:nvPr/>
        </p:nvSpPr>
        <p:spPr>
          <a:xfrm rot="16200000">
            <a:off x="6587817" y="4640598"/>
            <a:ext cx="11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CDDFB-A550-B4C2-2C9A-A2C925EECA20}"/>
              </a:ext>
            </a:extLst>
          </p:cNvPr>
          <p:cNvSpPr txBox="1"/>
          <p:nvPr/>
        </p:nvSpPr>
        <p:spPr>
          <a:xfrm>
            <a:off x="7434677" y="1259175"/>
            <a:ext cx="4398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Matrici di correlazione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UMAP plot: </a:t>
            </a:r>
            <a:r>
              <a:rPr lang="it-IT" sz="1200" dirty="0"/>
              <a:t>possibilità di colorare per eventuali campioni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UMAP plot con clusters </a:t>
            </a:r>
            <a:r>
              <a:rPr lang="it-IT" sz="1400" dirty="0"/>
              <a:t>(</a:t>
            </a:r>
            <a:r>
              <a:rPr lang="it-IT" sz="1200" dirty="0"/>
              <a:t>Plot per qualità cluster)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UMAP plot con features </a:t>
            </a:r>
            <a:r>
              <a:rPr lang="it-IT" dirty="0" err="1"/>
              <a:t>values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statistici (Tabella/plot)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 </a:t>
            </a:r>
            <a:r>
              <a:rPr lang="it-IT" dirty="0" err="1"/>
              <a:t>importance</a:t>
            </a:r>
            <a:r>
              <a:rPr lang="it-IT" dirty="0"/>
              <a:t> plot (Tabella/plot)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Radar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Violin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6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23355-C74B-5378-0A51-80061EDE75F2}"/>
              </a:ext>
            </a:extLst>
          </p:cNvPr>
          <p:cNvSpPr txBox="1"/>
          <p:nvPr/>
        </p:nvSpPr>
        <p:spPr>
          <a:xfrm>
            <a:off x="4828558" y="124990"/>
            <a:ext cx="21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INPUT: matrici data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14871-1A7B-9805-DEAD-D5CA7A95D56D}"/>
              </a:ext>
            </a:extLst>
          </p:cNvPr>
          <p:cNvCxnSpPr>
            <a:stCxn id="4" idx="2"/>
          </p:cNvCxnSpPr>
          <p:nvPr/>
        </p:nvCxnSpPr>
        <p:spPr>
          <a:xfrm>
            <a:off x="5881105" y="494322"/>
            <a:ext cx="0" cy="525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4824C8-82BC-8742-5B0D-E9C2F7FDD525}"/>
              </a:ext>
            </a:extLst>
          </p:cNvPr>
          <p:cNvSpPr txBox="1"/>
          <p:nvPr/>
        </p:nvSpPr>
        <p:spPr>
          <a:xfrm>
            <a:off x="4740119" y="1019654"/>
            <a:ext cx="2281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Trattamento singolo o multiplo?</a:t>
            </a:r>
            <a:endParaRPr lang="en-GB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5217B-7F1C-32C0-45CF-2C248D9ECE35}"/>
              </a:ext>
            </a:extLst>
          </p:cNvPr>
          <p:cNvCxnSpPr>
            <a:stCxn id="7" idx="2"/>
          </p:cNvCxnSpPr>
          <p:nvPr/>
        </p:nvCxnSpPr>
        <p:spPr>
          <a:xfrm flipH="1">
            <a:off x="5881104" y="1296653"/>
            <a:ext cx="1" cy="53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36237B-1298-D65B-3598-EA2F7B07C6F8}"/>
              </a:ext>
            </a:extLst>
          </p:cNvPr>
          <p:cNvCxnSpPr>
            <a:cxnSpLocks/>
          </p:cNvCxnSpPr>
          <p:nvPr/>
        </p:nvCxnSpPr>
        <p:spPr>
          <a:xfrm flipH="1">
            <a:off x="1499879" y="1835378"/>
            <a:ext cx="4381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602F2-24EF-3B86-C3B1-1D30C643A847}"/>
              </a:ext>
            </a:extLst>
          </p:cNvPr>
          <p:cNvCxnSpPr>
            <a:cxnSpLocks/>
          </p:cNvCxnSpPr>
          <p:nvPr/>
        </p:nvCxnSpPr>
        <p:spPr>
          <a:xfrm>
            <a:off x="5881104" y="1835378"/>
            <a:ext cx="5052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4D542D-DCBD-5603-CE7A-42729B98BC02}"/>
              </a:ext>
            </a:extLst>
          </p:cNvPr>
          <p:cNvSpPr txBox="1"/>
          <p:nvPr/>
        </p:nvSpPr>
        <p:spPr>
          <a:xfrm>
            <a:off x="3269478" y="1497176"/>
            <a:ext cx="842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Singolo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B395F-1025-B2A6-4688-A39D28AAD79D}"/>
              </a:ext>
            </a:extLst>
          </p:cNvPr>
          <p:cNvSpPr txBox="1"/>
          <p:nvPr/>
        </p:nvSpPr>
        <p:spPr>
          <a:xfrm>
            <a:off x="8380895" y="14968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Multiplo</a:t>
            </a:r>
            <a:endParaRPr lang="en-GB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C23AA3-CE49-2F4A-954C-A38AF226663B}"/>
              </a:ext>
            </a:extLst>
          </p:cNvPr>
          <p:cNvCxnSpPr/>
          <p:nvPr/>
        </p:nvCxnSpPr>
        <p:spPr>
          <a:xfrm>
            <a:off x="1499879" y="1835378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109FB6-25E0-3D6C-7E89-C700679F210E}"/>
              </a:ext>
            </a:extLst>
          </p:cNvPr>
          <p:cNvCxnSpPr/>
          <p:nvPr/>
        </p:nvCxnSpPr>
        <p:spPr>
          <a:xfrm>
            <a:off x="10933329" y="1835378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416F0A-CA88-BDE6-405F-B48A7E16803C}"/>
              </a:ext>
            </a:extLst>
          </p:cNvPr>
          <p:cNvSpPr txBox="1"/>
          <p:nvPr/>
        </p:nvSpPr>
        <p:spPr>
          <a:xfrm>
            <a:off x="827057" y="2299391"/>
            <a:ext cx="15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KS </a:t>
            </a:r>
            <a:r>
              <a:rPr lang="it-IT" sz="1200" dirty="0" err="1"/>
              <a:t>matrix</a:t>
            </a:r>
            <a:r>
              <a:rPr lang="it-IT" sz="1200" dirty="0"/>
              <a:t> generation</a:t>
            </a:r>
            <a:endParaRPr lang="en-GB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49B617-06E5-287C-4233-A2FA2ECAA9EF}"/>
              </a:ext>
            </a:extLst>
          </p:cNvPr>
          <p:cNvCxnSpPr/>
          <p:nvPr/>
        </p:nvCxnSpPr>
        <p:spPr>
          <a:xfrm>
            <a:off x="1500975" y="2576390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7A177-1A97-9769-A055-689846EF987F}"/>
              </a:ext>
            </a:extLst>
          </p:cNvPr>
          <p:cNvSpPr txBox="1"/>
          <p:nvPr/>
        </p:nvSpPr>
        <p:spPr>
          <a:xfrm>
            <a:off x="827056" y="2977674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Feature </a:t>
            </a:r>
            <a:r>
              <a:rPr lang="it-IT" sz="1200" dirty="0" err="1"/>
              <a:t>selection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F49D8A-596C-8B29-E3A6-818E533DCE46}"/>
              </a:ext>
            </a:extLst>
          </p:cNvPr>
          <p:cNvCxnSpPr>
            <a:cxnSpLocks/>
          </p:cNvCxnSpPr>
          <p:nvPr/>
        </p:nvCxnSpPr>
        <p:spPr>
          <a:xfrm>
            <a:off x="1495497" y="3294537"/>
            <a:ext cx="0" cy="613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C2B05D-6AAF-3097-D28D-CE4BC80BB36B}"/>
              </a:ext>
            </a:extLst>
          </p:cNvPr>
          <p:cNvSpPr txBox="1"/>
          <p:nvPr/>
        </p:nvSpPr>
        <p:spPr>
          <a:xfrm>
            <a:off x="1495497" y="3462558"/>
            <a:ext cx="1365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Input: dati </a:t>
            </a:r>
            <a:r>
              <a:rPr lang="it-IT" sz="1200" dirty="0" err="1"/>
              <a:t>filtered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A7217-65A6-769B-25B1-6FC48C832F8E}"/>
              </a:ext>
            </a:extLst>
          </p:cNvPr>
          <p:cNvSpPr txBox="1"/>
          <p:nvPr/>
        </p:nvSpPr>
        <p:spPr>
          <a:xfrm>
            <a:off x="539317" y="3916823"/>
            <a:ext cx="2120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UMAP </a:t>
            </a:r>
            <a:r>
              <a:rPr lang="it-IT" sz="1200" dirty="0" err="1"/>
              <a:t>dimensional</a:t>
            </a:r>
            <a:r>
              <a:rPr lang="it-IT" sz="1200" dirty="0"/>
              <a:t> </a:t>
            </a:r>
            <a:r>
              <a:rPr lang="it-IT" sz="1200" dirty="0" err="1"/>
              <a:t>reduction</a:t>
            </a:r>
            <a:endParaRPr lang="en-GB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B9C2FE-9699-AA0C-62E1-73F0D5B95CD0}"/>
              </a:ext>
            </a:extLst>
          </p:cNvPr>
          <p:cNvCxnSpPr>
            <a:cxnSpLocks/>
          </p:cNvCxnSpPr>
          <p:nvPr/>
        </p:nvCxnSpPr>
        <p:spPr>
          <a:xfrm>
            <a:off x="1502071" y="4228677"/>
            <a:ext cx="0" cy="770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B2047C-F602-FC8C-5DF3-B588CA32EF80}"/>
              </a:ext>
            </a:extLst>
          </p:cNvPr>
          <p:cNvSpPr txBox="1"/>
          <p:nvPr/>
        </p:nvSpPr>
        <p:spPr>
          <a:xfrm>
            <a:off x="1495497" y="426320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Input: dati </a:t>
            </a:r>
            <a:r>
              <a:rPr lang="it-IT" sz="1200" dirty="0" err="1"/>
              <a:t>filtered</a:t>
            </a:r>
            <a:endParaRPr lang="it-IT" sz="1200" dirty="0"/>
          </a:p>
          <a:p>
            <a:r>
              <a:rPr lang="it-IT" sz="1200" dirty="0"/>
              <a:t>Output: plot UMAP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D58D1-63B9-D3D8-A12B-7AB3E445BE73}"/>
              </a:ext>
            </a:extLst>
          </p:cNvPr>
          <p:cNvSpPr txBox="1"/>
          <p:nvPr/>
        </p:nvSpPr>
        <p:spPr>
          <a:xfrm>
            <a:off x="1072173" y="5063118"/>
            <a:ext cx="87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Clustering</a:t>
            </a:r>
            <a:endParaRPr lang="en-GB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506C22-E4F9-7431-6E64-EB470D63DBE8}"/>
              </a:ext>
            </a:extLst>
          </p:cNvPr>
          <p:cNvCxnSpPr/>
          <p:nvPr/>
        </p:nvCxnSpPr>
        <p:spPr>
          <a:xfrm>
            <a:off x="1503173" y="5340117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08069A-FAE7-1712-618B-4774DD626A8C}"/>
              </a:ext>
            </a:extLst>
          </p:cNvPr>
          <p:cNvCxnSpPr>
            <a:cxnSpLocks/>
          </p:cNvCxnSpPr>
          <p:nvPr/>
        </p:nvCxnSpPr>
        <p:spPr>
          <a:xfrm flipH="1">
            <a:off x="358894" y="6005633"/>
            <a:ext cx="4772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FC9E5C-2894-ED64-11F5-DD0E0B4FFF32}"/>
              </a:ext>
            </a:extLst>
          </p:cNvPr>
          <p:cNvCxnSpPr/>
          <p:nvPr/>
        </p:nvCxnSpPr>
        <p:spPr>
          <a:xfrm>
            <a:off x="363284" y="599795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59EC1A-44B4-B21B-7449-3EE35124DC83}"/>
              </a:ext>
            </a:extLst>
          </p:cNvPr>
          <p:cNvCxnSpPr>
            <a:cxnSpLocks/>
          </p:cNvCxnSpPr>
          <p:nvPr/>
        </p:nvCxnSpPr>
        <p:spPr>
          <a:xfrm>
            <a:off x="1506461" y="5931877"/>
            <a:ext cx="0" cy="4673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60571-D2B5-EFD2-D0F8-453C89DBEEC7}"/>
              </a:ext>
            </a:extLst>
          </p:cNvPr>
          <p:cNvCxnSpPr/>
          <p:nvPr/>
        </p:nvCxnSpPr>
        <p:spPr>
          <a:xfrm>
            <a:off x="2659898" y="6005633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7A1CE9-74CD-B973-48BF-504ECE571EEE}"/>
              </a:ext>
            </a:extLst>
          </p:cNvPr>
          <p:cNvCxnSpPr/>
          <p:nvPr/>
        </p:nvCxnSpPr>
        <p:spPr>
          <a:xfrm>
            <a:off x="3792483" y="599795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204B21-D9D2-BE03-DB3E-DBFAABEE0A6E}"/>
              </a:ext>
            </a:extLst>
          </p:cNvPr>
          <p:cNvCxnSpPr/>
          <p:nvPr/>
        </p:nvCxnSpPr>
        <p:spPr>
          <a:xfrm>
            <a:off x="5131165" y="599795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17ABCB-1989-13F0-0818-5AF511AC4270}"/>
              </a:ext>
            </a:extLst>
          </p:cNvPr>
          <p:cNvSpPr txBox="1"/>
          <p:nvPr/>
        </p:nvSpPr>
        <p:spPr>
          <a:xfrm>
            <a:off x="1484383" y="5395755"/>
            <a:ext cx="152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Output:plot</a:t>
            </a:r>
            <a:r>
              <a:rPr lang="it-IT" sz="1200" dirty="0"/>
              <a:t> clusters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858B32-EB45-3137-E86D-5945950F483D}"/>
              </a:ext>
            </a:extLst>
          </p:cNvPr>
          <p:cNvSpPr txBox="1"/>
          <p:nvPr/>
        </p:nvSpPr>
        <p:spPr>
          <a:xfrm>
            <a:off x="0" y="6406917"/>
            <a:ext cx="102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Feature </a:t>
            </a:r>
          </a:p>
          <a:p>
            <a:pPr algn="ctr"/>
            <a:r>
              <a:rPr lang="it-IT" sz="1200" dirty="0"/>
              <a:t>Value visual.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5B7C-A00E-67E2-48CF-BC06456F7AA3}"/>
              </a:ext>
            </a:extLst>
          </p:cNvPr>
          <p:cNvSpPr txBox="1"/>
          <p:nvPr/>
        </p:nvSpPr>
        <p:spPr>
          <a:xfrm>
            <a:off x="1142580" y="6393324"/>
            <a:ext cx="75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Test</a:t>
            </a:r>
          </a:p>
          <a:p>
            <a:pPr algn="ctr"/>
            <a:r>
              <a:rPr lang="it-IT" sz="1200" dirty="0"/>
              <a:t>statistici</a:t>
            </a: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775640-DFE1-0CBC-8D18-CB7D5A829CD3}"/>
              </a:ext>
            </a:extLst>
          </p:cNvPr>
          <p:cNvSpPr txBox="1"/>
          <p:nvPr/>
        </p:nvSpPr>
        <p:spPr>
          <a:xfrm>
            <a:off x="2183136" y="6423943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Feature</a:t>
            </a:r>
          </a:p>
          <a:p>
            <a:pPr algn="ctr"/>
            <a:r>
              <a:rPr lang="it-IT" sz="1200" dirty="0" err="1"/>
              <a:t>importance</a:t>
            </a:r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B2E99-1D24-D667-1828-73B39E3BDCF6}"/>
              </a:ext>
            </a:extLst>
          </p:cNvPr>
          <p:cNvSpPr txBox="1"/>
          <p:nvPr/>
        </p:nvSpPr>
        <p:spPr>
          <a:xfrm>
            <a:off x="3369413" y="6414592"/>
            <a:ext cx="85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Violin plot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2C7AD8-2DDC-D42A-332F-01581AD56C43}"/>
              </a:ext>
            </a:extLst>
          </p:cNvPr>
          <p:cNvSpPr txBox="1"/>
          <p:nvPr/>
        </p:nvSpPr>
        <p:spPr>
          <a:xfrm>
            <a:off x="4694540" y="6423943"/>
            <a:ext cx="87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Radar plot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98A0F-5CB0-2EE2-3416-7024513D7B46}"/>
              </a:ext>
            </a:extLst>
          </p:cNvPr>
          <p:cNvSpPr txBox="1"/>
          <p:nvPr/>
        </p:nvSpPr>
        <p:spPr>
          <a:xfrm>
            <a:off x="9899133" y="2230006"/>
            <a:ext cx="204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KS </a:t>
            </a:r>
            <a:r>
              <a:rPr lang="it-IT" sz="1200" dirty="0" err="1"/>
              <a:t>matrix</a:t>
            </a:r>
            <a:r>
              <a:rPr lang="it-IT" sz="1200" dirty="0"/>
              <a:t> generation:</a:t>
            </a:r>
          </a:p>
          <a:p>
            <a:r>
              <a:rPr lang="it-IT" sz="1200" dirty="0"/>
              <a:t>Control and </a:t>
            </a:r>
            <a:r>
              <a:rPr lang="it-IT" sz="1200" dirty="0" err="1"/>
              <a:t>treated</a:t>
            </a:r>
            <a:r>
              <a:rPr lang="it-IT" sz="1200" dirty="0"/>
              <a:t> insieme</a:t>
            </a:r>
            <a:endParaRPr lang="en-GB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4D1E5D-B0DF-7B92-8AB0-414EE7DEDDF8}"/>
              </a:ext>
            </a:extLst>
          </p:cNvPr>
          <p:cNvCxnSpPr/>
          <p:nvPr/>
        </p:nvCxnSpPr>
        <p:spPr>
          <a:xfrm>
            <a:off x="10938807" y="2676338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C3CE32-0702-0152-37F7-CDABCD800519}"/>
              </a:ext>
            </a:extLst>
          </p:cNvPr>
          <p:cNvSpPr txBox="1"/>
          <p:nvPr/>
        </p:nvSpPr>
        <p:spPr>
          <a:xfrm>
            <a:off x="10264888" y="3016662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Feature </a:t>
            </a:r>
            <a:r>
              <a:rPr lang="it-IT" sz="1200" dirty="0" err="1"/>
              <a:t>selection</a:t>
            </a:r>
            <a:endParaRPr lang="en-GB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128BBC-9DDF-C8B4-ED36-60247AE3E558}"/>
              </a:ext>
            </a:extLst>
          </p:cNvPr>
          <p:cNvCxnSpPr>
            <a:cxnSpLocks/>
          </p:cNvCxnSpPr>
          <p:nvPr/>
        </p:nvCxnSpPr>
        <p:spPr>
          <a:xfrm>
            <a:off x="10933329" y="3333525"/>
            <a:ext cx="0" cy="613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9EE6AC-85B3-8812-9A34-D648ACBBDD09}"/>
              </a:ext>
            </a:extLst>
          </p:cNvPr>
          <p:cNvSpPr txBox="1"/>
          <p:nvPr/>
        </p:nvSpPr>
        <p:spPr>
          <a:xfrm>
            <a:off x="9510933" y="3501546"/>
            <a:ext cx="1365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Input: dati </a:t>
            </a:r>
            <a:r>
              <a:rPr lang="it-IT" sz="1200" dirty="0" err="1"/>
              <a:t>filtered</a:t>
            </a:r>
            <a:endParaRPr lang="en-GB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002DBB-B168-B36D-A8BA-1023F5919014}"/>
              </a:ext>
            </a:extLst>
          </p:cNvPr>
          <p:cNvSpPr txBox="1"/>
          <p:nvPr/>
        </p:nvSpPr>
        <p:spPr>
          <a:xfrm>
            <a:off x="9977149" y="3955811"/>
            <a:ext cx="2120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UMAP </a:t>
            </a:r>
            <a:r>
              <a:rPr lang="it-IT" sz="1200" dirty="0" err="1"/>
              <a:t>dimensional</a:t>
            </a:r>
            <a:r>
              <a:rPr lang="it-IT" sz="1200" dirty="0"/>
              <a:t> </a:t>
            </a:r>
            <a:r>
              <a:rPr lang="it-IT" sz="1200" dirty="0" err="1"/>
              <a:t>reduction</a:t>
            </a:r>
            <a:endParaRPr lang="en-GB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15FC20-F684-E2BD-0A96-0678C49C97E8}"/>
              </a:ext>
            </a:extLst>
          </p:cNvPr>
          <p:cNvCxnSpPr>
            <a:cxnSpLocks/>
          </p:cNvCxnSpPr>
          <p:nvPr/>
        </p:nvCxnSpPr>
        <p:spPr>
          <a:xfrm>
            <a:off x="10939903" y="4267665"/>
            <a:ext cx="0" cy="770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C0D6C5-8519-B452-5CA7-93A9B9FAC20C}"/>
              </a:ext>
            </a:extLst>
          </p:cNvPr>
          <p:cNvSpPr txBox="1"/>
          <p:nvPr/>
        </p:nvSpPr>
        <p:spPr>
          <a:xfrm>
            <a:off x="9402559" y="4424114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Input: dati </a:t>
            </a:r>
            <a:r>
              <a:rPr lang="it-IT" sz="1200" dirty="0" err="1"/>
              <a:t>filtered</a:t>
            </a:r>
            <a:endParaRPr lang="it-IT" sz="1200" dirty="0"/>
          </a:p>
          <a:p>
            <a:r>
              <a:rPr lang="it-IT" sz="1200" dirty="0"/>
              <a:t>Output: plot UMAP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507C3D-A0EB-3097-72BA-C7DFCD92646A}"/>
              </a:ext>
            </a:extLst>
          </p:cNvPr>
          <p:cNvSpPr txBox="1"/>
          <p:nvPr/>
        </p:nvSpPr>
        <p:spPr>
          <a:xfrm>
            <a:off x="10510005" y="4993733"/>
            <a:ext cx="87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Clustering</a:t>
            </a:r>
            <a:endParaRPr lang="en-GB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9E2BBB-E373-DF83-47DE-0F5B9F8A55D3}"/>
              </a:ext>
            </a:extLst>
          </p:cNvPr>
          <p:cNvCxnSpPr/>
          <p:nvPr/>
        </p:nvCxnSpPr>
        <p:spPr>
          <a:xfrm>
            <a:off x="10941005" y="5270732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FD1BAB-6956-C69A-FEFC-1EAFDB096828}"/>
              </a:ext>
            </a:extLst>
          </p:cNvPr>
          <p:cNvCxnSpPr>
            <a:cxnSpLocks/>
          </p:cNvCxnSpPr>
          <p:nvPr/>
        </p:nvCxnSpPr>
        <p:spPr>
          <a:xfrm flipH="1">
            <a:off x="7175453" y="6013803"/>
            <a:ext cx="4772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3DFF70-649B-8555-0AA2-809414C91AAB}"/>
              </a:ext>
            </a:extLst>
          </p:cNvPr>
          <p:cNvCxnSpPr/>
          <p:nvPr/>
        </p:nvCxnSpPr>
        <p:spPr>
          <a:xfrm>
            <a:off x="7179843" y="600612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4AEA2-6D68-C192-174F-439F18089B50}"/>
              </a:ext>
            </a:extLst>
          </p:cNvPr>
          <p:cNvCxnSpPr/>
          <p:nvPr/>
        </p:nvCxnSpPr>
        <p:spPr>
          <a:xfrm>
            <a:off x="8323020" y="600612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5297BC-60B0-E890-5E53-260F1E222102}"/>
              </a:ext>
            </a:extLst>
          </p:cNvPr>
          <p:cNvCxnSpPr/>
          <p:nvPr/>
        </p:nvCxnSpPr>
        <p:spPr>
          <a:xfrm>
            <a:off x="9476457" y="6013803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A2C6A8-4CEF-BCB7-D147-FA613D7C6D0A}"/>
              </a:ext>
            </a:extLst>
          </p:cNvPr>
          <p:cNvCxnSpPr/>
          <p:nvPr/>
        </p:nvCxnSpPr>
        <p:spPr>
          <a:xfrm>
            <a:off x="10609042" y="600612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452B36-F8B7-0ED3-5956-AFFB934B2730}"/>
              </a:ext>
            </a:extLst>
          </p:cNvPr>
          <p:cNvCxnSpPr/>
          <p:nvPr/>
        </p:nvCxnSpPr>
        <p:spPr>
          <a:xfrm>
            <a:off x="11947724" y="6006129"/>
            <a:ext cx="0" cy="401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D7938D5-E504-0AD2-0DB8-E946AA6877CA}"/>
              </a:ext>
            </a:extLst>
          </p:cNvPr>
          <p:cNvSpPr txBox="1"/>
          <p:nvPr/>
        </p:nvSpPr>
        <p:spPr>
          <a:xfrm>
            <a:off x="9330488" y="5326370"/>
            <a:ext cx="152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Output:plot</a:t>
            </a:r>
            <a:r>
              <a:rPr lang="it-IT" sz="1200" dirty="0"/>
              <a:t> clusters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A6360D-F0D9-C479-65B5-87DD2D562974}"/>
              </a:ext>
            </a:extLst>
          </p:cNvPr>
          <p:cNvSpPr txBox="1"/>
          <p:nvPr/>
        </p:nvSpPr>
        <p:spPr>
          <a:xfrm>
            <a:off x="6816559" y="6415087"/>
            <a:ext cx="102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Feature </a:t>
            </a:r>
          </a:p>
          <a:p>
            <a:pPr algn="ctr"/>
            <a:r>
              <a:rPr lang="it-IT" sz="1200" dirty="0"/>
              <a:t>Value visual.</a:t>
            </a:r>
            <a:endParaRPr lang="en-GB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A74190-C2FA-A812-3D54-D921C6E0CAAE}"/>
              </a:ext>
            </a:extLst>
          </p:cNvPr>
          <p:cNvSpPr txBox="1"/>
          <p:nvPr/>
        </p:nvSpPr>
        <p:spPr>
          <a:xfrm>
            <a:off x="7959139" y="6401494"/>
            <a:ext cx="75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Test</a:t>
            </a:r>
          </a:p>
          <a:p>
            <a:pPr algn="ctr"/>
            <a:r>
              <a:rPr lang="it-IT" sz="1200" dirty="0"/>
              <a:t>statistici</a:t>
            </a:r>
            <a:endParaRPr lang="en-GB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C747BB-B533-B666-E4B4-4B551F93CB20}"/>
              </a:ext>
            </a:extLst>
          </p:cNvPr>
          <p:cNvSpPr txBox="1"/>
          <p:nvPr/>
        </p:nvSpPr>
        <p:spPr>
          <a:xfrm>
            <a:off x="8999695" y="6432113"/>
            <a:ext cx="953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Feature</a:t>
            </a:r>
          </a:p>
          <a:p>
            <a:pPr algn="ctr"/>
            <a:r>
              <a:rPr lang="it-IT" sz="1200" dirty="0" err="1"/>
              <a:t>importance</a:t>
            </a:r>
            <a:endParaRPr lang="en-GB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B61596-5B24-474E-B490-DC7C2001977E}"/>
              </a:ext>
            </a:extLst>
          </p:cNvPr>
          <p:cNvSpPr txBox="1"/>
          <p:nvPr/>
        </p:nvSpPr>
        <p:spPr>
          <a:xfrm>
            <a:off x="10185972" y="6422762"/>
            <a:ext cx="85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Violin plot</a:t>
            </a:r>
            <a:endParaRPr lang="en-GB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A072C1-DAAE-E66E-044A-782E653D9577}"/>
              </a:ext>
            </a:extLst>
          </p:cNvPr>
          <p:cNvSpPr txBox="1"/>
          <p:nvPr/>
        </p:nvSpPr>
        <p:spPr>
          <a:xfrm>
            <a:off x="11307909" y="6432113"/>
            <a:ext cx="873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Radar plot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E5684-9F96-52AF-8BA9-8A6D46799D43}"/>
              </a:ext>
            </a:extLst>
          </p:cNvPr>
          <p:cNvSpPr txBox="1"/>
          <p:nvPr/>
        </p:nvSpPr>
        <p:spPr>
          <a:xfrm>
            <a:off x="514879" y="5700798"/>
            <a:ext cx="22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Subpopulation</a:t>
            </a:r>
            <a:r>
              <a:rPr lang="it-IT" sz="1200" dirty="0"/>
              <a:t> </a:t>
            </a:r>
            <a:r>
              <a:rPr lang="it-IT" sz="1200" dirty="0" err="1"/>
              <a:t>characterization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03B58-45A3-B421-BEE5-5D3D628652A9}"/>
              </a:ext>
            </a:extLst>
          </p:cNvPr>
          <p:cNvSpPr txBox="1"/>
          <p:nvPr/>
        </p:nvSpPr>
        <p:spPr>
          <a:xfrm>
            <a:off x="9743375" y="5643161"/>
            <a:ext cx="22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Subpopulation</a:t>
            </a:r>
            <a:r>
              <a:rPr lang="it-IT" sz="1200" dirty="0"/>
              <a:t> </a:t>
            </a:r>
            <a:r>
              <a:rPr lang="it-IT" sz="1200" dirty="0" err="1"/>
              <a:t>characterization</a:t>
            </a:r>
            <a:endParaRPr lang="en-GB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44DDC-C2E3-7B44-96DC-34955B6B1397}"/>
              </a:ext>
            </a:extLst>
          </p:cNvPr>
          <p:cNvCxnSpPr>
            <a:cxnSpLocks/>
          </p:cNvCxnSpPr>
          <p:nvPr/>
        </p:nvCxnSpPr>
        <p:spPr>
          <a:xfrm>
            <a:off x="10957489" y="5911566"/>
            <a:ext cx="0" cy="102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6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B0983-A14E-B0BA-A2C2-F1F3F5FFD4C6}"/>
              </a:ext>
            </a:extLst>
          </p:cNvPr>
          <p:cNvSpPr txBox="1"/>
          <p:nvPr/>
        </p:nvSpPr>
        <p:spPr>
          <a:xfrm>
            <a:off x="0" y="0"/>
            <a:ext cx="12113537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1" dirty="0"/>
              <a:t>SC_KS_SinglePopulation.py</a:t>
            </a:r>
            <a:r>
              <a:rPr lang="it-IT" sz="1100" dirty="0"/>
              <a:t>: script che genera la matrice di dati contenente sulle righe le cellule e sulle colonne le features. Gli elementi sono i valori di KS derivanti dal confronto con la distribuzione di riferimento.</a:t>
            </a:r>
          </a:p>
          <a:p>
            <a:endParaRPr lang="it-IT" sz="1100" dirty="0"/>
          </a:p>
          <a:p>
            <a:r>
              <a:rPr lang="it-IT" sz="1100" u="sng" dirty="0"/>
              <a:t>Input (ScreeningVehicle_Rab11.mat/ScreeningNocodazole_Rab11.mat)</a:t>
            </a:r>
            <a:r>
              <a:rPr lang="it-IT" sz="1100" dirty="0"/>
              <a:t>: matrice di dati contenente sulle righe i singoli Rab cluster e sulle colonne le label, Rab clusters Features and </a:t>
            </a:r>
            <a:r>
              <a:rPr lang="it-IT" sz="1100" dirty="0" err="1"/>
              <a:t>cell</a:t>
            </a:r>
            <a:r>
              <a:rPr lang="it-IT" sz="1100" dirty="0"/>
              <a:t> features. Questa matrice è l’output derivante dallo script che misura le feature sulle immagini (vedi slide 1). </a:t>
            </a:r>
          </a:p>
          <a:p>
            <a:r>
              <a:rPr lang="it-IT" sz="1100" dirty="0"/>
              <a:t>            Se ne prendono due: una che rappresenta quella di controllo per generare la distribuzione di riferimento e l’altra che è la condizione da confrontare                      con la distribuzione di riferimento.</a:t>
            </a:r>
          </a:p>
          <a:p>
            <a:endParaRPr lang="it-IT" sz="1100" dirty="0"/>
          </a:p>
          <a:p>
            <a:r>
              <a:rPr lang="it-IT" sz="1100" u="sng" dirty="0"/>
              <a:t>Output</a:t>
            </a:r>
            <a:r>
              <a:rPr lang="it-IT" sz="1100" dirty="0"/>
              <a:t>: la matrice di dati contenente sulle righe le cellule e sulle colonne le features. Elementi valori KS.</a:t>
            </a:r>
          </a:p>
          <a:p>
            <a:endParaRPr lang="it-IT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SC_SingleCNDTN_analysis.py</a:t>
            </a:r>
            <a:r>
              <a:rPr lang="en-GB" sz="1100" dirty="0"/>
              <a:t>: script </a:t>
            </a:r>
            <a:r>
              <a:rPr lang="en-GB" sz="1100" dirty="0" err="1"/>
              <a:t>che</a:t>
            </a:r>
            <a:r>
              <a:rPr lang="en-GB" sz="1100" dirty="0"/>
              <a:t> </a:t>
            </a:r>
            <a:r>
              <a:rPr lang="en-GB" sz="1100" dirty="0" err="1"/>
              <a:t>esegue</a:t>
            </a:r>
            <a:r>
              <a:rPr lang="en-GB" sz="1100" dirty="0"/>
              <a:t> </a:t>
            </a:r>
            <a:r>
              <a:rPr lang="en-GB" sz="1100" dirty="0" err="1"/>
              <a:t>l’analisi</a:t>
            </a:r>
            <a:r>
              <a:rPr lang="en-GB" sz="1100" dirty="0"/>
              <a:t> </a:t>
            </a:r>
            <a:r>
              <a:rPr lang="en-GB" sz="1100" dirty="0" err="1"/>
              <a:t>che</a:t>
            </a:r>
            <a:r>
              <a:rPr lang="en-GB" sz="1100" dirty="0"/>
              <a:t> trova le </a:t>
            </a:r>
            <a:r>
              <a:rPr lang="en-GB" sz="1100" dirty="0" err="1"/>
              <a:t>sottopopolazioni</a:t>
            </a:r>
            <a:r>
              <a:rPr lang="en-GB" sz="1100" dirty="0"/>
              <a:t> e le </a:t>
            </a:r>
            <a:r>
              <a:rPr lang="en-GB" sz="1100" dirty="0" err="1"/>
              <a:t>caratterizza</a:t>
            </a:r>
            <a:r>
              <a:rPr lang="en-GB" sz="1100" dirty="0"/>
              <a:t> (</a:t>
            </a:r>
            <a:r>
              <a:rPr lang="en-GB" sz="1100" dirty="0" err="1"/>
              <a:t>vedi</a:t>
            </a:r>
            <a:r>
              <a:rPr lang="en-GB" sz="1100" dirty="0"/>
              <a:t> slide 4 e 5). Tutto </a:t>
            </a:r>
            <a:r>
              <a:rPr lang="en-GB" sz="1100" dirty="0" err="1"/>
              <a:t>ciò</a:t>
            </a:r>
            <a:r>
              <a:rPr lang="en-GB" sz="1100" dirty="0"/>
              <a:t> è </a:t>
            </a:r>
            <a:r>
              <a:rPr lang="en-GB" sz="1100" dirty="0" err="1"/>
              <a:t>fatto</a:t>
            </a:r>
            <a:r>
              <a:rPr lang="en-GB" sz="1100" dirty="0"/>
              <a:t> per </a:t>
            </a:r>
            <a:r>
              <a:rPr lang="en-GB" sz="1100" dirty="0" err="1"/>
              <a:t>singola</a:t>
            </a:r>
            <a:r>
              <a:rPr lang="en-GB" sz="1100" dirty="0"/>
              <a:t> </a:t>
            </a:r>
            <a:r>
              <a:rPr lang="en-GB" sz="1100" dirty="0" err="1"/>
              <a:t>condizione</a:t>
            </a:r>
            <a:r>
              <a:rPr lang="en-GB" sz="1100" dirty="0"/>
              <a:t>, </a:t>
            </a:r>
            <a:r>
              <a:rPr lang="en-GB" sz="1100" dirty="0" err="1"/>
              <a:t>ovvero</a:t>
            </a:r>
            <a:r>
              <a:rPr lang="en-GB" sz="1100" dirty="0"/>
              <a:t> o </a:t>
            </a:r>
            <a:r>
              <a:rPr lang="en-GB" sz="1100" dirty="0" err="1"/>
              <a:t>controllo</a:t>
            </a:r>
            <a:r>
              <a:rPr lang="en-GB" sz="1100" dirty="0"/>
              <a:t> o </a:t>
            </a:r>
            <a:r>
              <a:rPr lang="en-GB" sz="1100" dirty="0" err="1"/>
              <a:t>trattato</a:t>
            </a:r>
            <a:r>
              <a:rPr lang="en-GB" sz="1100" dirty="0"/>
              <a:t>.</a:t>
            </a:r>
          </a:p>
          <a:p>
            <a:endParaRPr lang="en-GB" sz="1100" dirty="0"/>
          </a:p>
          <a:p>
            <a:r>
              <a:rPr lang="en-GB" sz="1100" dirty="0"/>
              <a:t>Input (KS_control.xlsx / KS_Nocodazole.xlsx): </a:t>
            </a:r>
            <a:r>
              <a:rPr lang="en-GB" sz="1100" dirty="0" err="1"/>
              <a:t>matrice</a:t>
            </a:r>
            <a:r>
              <a:rPr lang="en-GB" sz="1100" dirty="0"/>
              <a:t> </a:t>
            </a:r>
            <a:r>
              <a:rPr lang="en-GB" sz="1100" dirty="0" err="1"/>
              <a:t>dati</a:t>
            </a:r>
            <a:r>
              <a:rPr lang="en-GB" sz="1100" dirty="0"/>
              <a:t> </a:t>
            </a:r>
            <a:r>
              <a:rPr lang="en-GB" sz="1100" dirty="0" err="1"/>
              <a:t>deriva</a:t>
            </a:r>
            <a:r>
              <a:rPr lang="en-GB" sz="1100" dirty="0"/>
              <a:t> </a:t>
            </a:r>
            <a:r>
              <a:rPr lang="en-GB" sz="1100" dirty="0" err="1"/>
              <a:t>dall’ouput</a:t>
            </a:r>
            <a:r>
              <a:rPr lang="en-GB" sz="1100" dirty="0"/>
              <a:t> </a:t>
            </a:r>
            <a:r>
              <a:rPr lang="en-GB" sz="1100" dirty="0" err="1"/>
              <a:t>dello</a:t>
            </a:r>
            <a:r>
              <a:rPr lang="en-GB" sz="1100" dirty="0"/>
              <a:t> script </a:t>
            </a:r>
            <a:r>
              <a:rPr lang="en-GB" sz="1100" dirty="0" err="1"/>
              <a:t>precedente</a:t>
            </a:r>
            <a:r>
              <a:rPr lang="en-GB" sz="1100" dirty="0"/>
              <a:t>.</a:t>
            </a:r>
          </a:p>
          <a:p>
            <a:endParaRPr lang="en-GB" sz="1100" u="sng" dirty="0"/>
          </a:p>
          <a:p>
            <a:r>
              <a:rPr lang="en-GB" sz="1100" u="sng" dirty="0"/>
              <a:t>Output</a:t>
            </a:r>
            <a:r>
              <a:rPr lang="en-GB" sz="1100" dirty="0"/>
              <a:t>: </a:t>
            </a:r>
            <a:r>
              <a:rPr lang="en-GB" sz="1100" dirty="0" err="1"/>
              <a:t>una</a:t>
            </a:r>
            <a:r>
              <a:rPr lang="en-GB" sz="1100" dirty="0"/>
              <a:t> </a:t>
            </a:r>
            <a:r>
              <a:rPr lang="en-GB" sz="1100" dirty="0" err="1"/>
              <a:t>serie</a:t>
            </a:r>
            <a:r>
              <a:rPr lang="en-GB" sz="1100" dirty="0"/>
              <a:t> di plot ed </a:t>
            </a:r>
            <a:r>
              <a:rPr lang="en-GB" sz="1100" dirty="0" err="1"/>
              <a:t>analisi</a:t>
            </a:r>
            <a:r>
              <a:rPr lang="en-GB" sz="1100" dirty="0"/>
              <a:t> </a:t>
            </a:r>
            <a:r>
              <a:rPr lang="en-GB" sz="1100" dirty="0" err="1"/>
              <a:t>statistiche</a:t>
            </a:r>
            <a:r>
              <a:rPr lang="en-GB" sz="1100" dirty="0"/>
              <a:t> (</a:t>
            </a:r>
            <a:r>
              <a:rPr lang="en-GB" sz="1100" dirty="0" err="1"/>
              <a:t>vedi</a:t>
            </a:r>
            <a:r>
              <a:rPr lang="en-GB" sz="1100" dirty="0"/>
              <a:t> slide 4 e 5), </a:t>
            </a:r>
            <a:r>
              <a:rPr lang="en-GB" sz="1100" dirty="0" err="1"/>
              <a:t>tra</a:t>
            </a:r>
            <a:r>
              <a:rPr lang="en-GB" sz="1100" dirty="0"/>
              <a:t> cui: </a:t>
            </a:r>
          </a:p>
          <a:p>
            <a:endParaRPr lang="en-GB" sz="1100" dirty="0"/>
          </a:p>
          <a:p>
            <a:r>
              <a:rPr lang="en-GB" sz="1100" dirty="0"/>
              <a:t>Feature correlation matrices</a:t>
            </a:r>
          </a:p>
          <a:p>
            <a:r>
              <a:rPr lang="en-GB" sz="1100" dirty="0"/>
              <a:t>UMAP plot</a:t>
            </a:r>
          </a:p>
          <a:p>
            <a:r>
              <a:rPr lang="en-GB" sz="1100" dirty="0"/>
              <a:t>UMAP plot with clusters</a:t>
            </a:r>
          </a:p>
          <a:p>
            <a:r>
              <a:rPr lang="en-GB" sz="1100" dirty="0"/>
              <a:t>Feature values visualization in UMAP</a:t>
            </a:r>
          </a:p>
          <a:p>
            <a:r>
              <a:rPr lang="en-GB" sz="1100" dirty="0"/>
              <a:t>Test </a:t>
            </a:r>
            <a:r>
              <a:rPr lang="en-GB" sz="1100" dirty="0" err="1"/>
              <a:t>statistici</a:t>
            </a:r>
            <a:endParaRPr lang="en-GB" sz="1100" dirty="0"/>
          </a:p>
          <a:p>
            <a:r>
              <a:rPr lang="en-GB" sz="1100" dirty="0"/>
              <a:t>Radar plot</a:t>
            </a:r>
          </a:p>
          <a:p>
            <a:r>
              <a:rPr lang="en-GB" sz="1100" dirty="0"/>
              <a:t>Violin plot</a:t>
            </a:r>
          </a:p>
          <a:p>
            <a:r>
              <a:rPr lang="en-GB" sz="1100" dirty="0"/>
              <a:t>Feature importance plot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SC_MultipleCNDTN_analysis.py</a:t>
            </a:r>
            <a:r>
              <a:rPr lang="en-GB" sz="1100" dirty="0"/>
              <a:t> : script </a:t>
            </a:r>
            <a:r>
              <a:rPr lang="en-GB" sz="1100" dirty="0" err="1"/>
              <a:t>che</a:t>
            </a:r>
            <a:r>
              <a:rPr lang="en-GB" sz="1100" dirty="0"/>
              <a:t> </a:t>
            </a:r>
            <a:r>
              <a:rPr lang="en-GB" sz="1100" dirty="0" err="1"/>
              <a:t>esegue</a:t>
            </a:r>
            <a:r>
              <a:rPr lang="en-GB" sz="1100" dirty="0"/>
              <a:t> </a:t>
            </a:r>
            <a:r>
              <a:rPr lang="en-GB" sz="1100" dirty="0" err="1"/>
              <a:t>l’analisi</a:t>
            </a:r>
            <a:r>
              <a:rPr lang="en-GB" sz="1100" dirty="0"/>
              <a:t> </a:t>
            </a:r>
            <a:r>
              <a:rPr lang="en-GB" sz="1100" dirty="0" err="1"/>
              <a:t>che</a:t>
            </a:r>
            <a:r>
              <a:rPr lang="en-GB" sz="1100" dirty="0"/>
              <a:t> trova le </a:t>
            </a:r>
            <a:r>
              <a:rPr lang="en-GB" sz="1100" dirty="0" err="1"/>
              <a:t>sottopopolazioni</a:t>
            </a:r>
            <a:r>
              <a:rPr lang="en-GB" sz="1100" dirty="0"/>
              <a:t> e le </a:t>
            </a:r>
            <a:r>
              <a:rPr lang="en-GB" sz="1100" dirty="0" err="1"/>
              <a:t>caratterizza</a:t>
            </a:r>
            <a:r>
              <a:rPr lang="en-GB" sz="1100" dirty="0"/>
              <a:t> (</a:t>
            </a:r>
            <a:r>
              <a:rPr lang="en-GB" sz="1100" dirty="0" err="1"/>
              <a:t>vedi</a:t>
            </a:r>
            <a:r>
              <a:rPr lang="en-GB" sz="1100" dirty="0"/>
              <a:t> slide 4 e 5). Tutto </a:t>
            </a:r>
            <a:r>
              <a:rPr lang="en-GB" sz="1100" dirty="0" err="1"/>
              <a:t>ciò</a:t>
            </a:r>
            <a:r>
              <a:rPr lang="en-GB" sz="1100" dirty="0"/>
              <a:t> è </a:t>
            </a:r>
            <a:r>
              <a:rPr lang="en-GB" sz="1100" dirty="0" err="1"/>
              <a:t>fatto</a:t>
            </a:r>
            <a:r>
              <a:rPr lang="en-GB" sz="1100" dirty="0"/>
              <a:t> </a:t>
            </a:r>
            <a:r>
              <a:rPr lang="en-GB" sz="1100" dirty="0" err="1"/>
              <a:t>unendo</a:t>
            </a:r>
            <a:r>
              <a:rPr lang="en-GB" sz="1100" dirty="0"/>
              <a:t> </a:t>
            </a:r>
            <a:r>
              <a:rPr lang="en-GB" sz="1100" dirty="0" err="1"/>
              <a:t>controllo</a:t>
            </a:r>
            <a:r>
              <a:rPr lang="en-GB" sz="1100" dirty="0"/>
              <a:t> e </a:t>
            </a:r>
            <a:r>
              <a:rPr lang="en-GB" sz="1100" dirty="0" err="1"/>
              <a:t>trattato</a:t>
            </a:r>
            <a:r>
              <a:rPr lang="en-GB" sz="1100" dirty="0"/>
              <a:t> in </a:t>
            </a:r>
            <a:r>
              <a:rPr lang="en-GB" sz="1100" dirty="0" err="1"/>
              <a:t>un’unica</a:t>
            </a:r>
            <a:r>
              <a:rPr lang="en-GB" sz="1100" dirty="0"/>
              <a:t> </a:t>
            </a:r>
            <a:r>
              <a:rPr lang="en-GB" sz="1100" dirty="0" err="1"/>
              <a:t>matrice</a:t>
            </a:r>
            <a:r>
              <a:rPr lang="en-GB" sz="1100" dirty="0"/>
              <a:t>, </a:t>
            </a:r>
            <a:r>
              <a:rPr lang="en-GB" sz="1100" dirty="0" err="1"/>
              <a:t>affichè</a:t>
            </a:r>
            <a:r>
              <a:rPr lang="en-GB" sz="1100" dirty="0"/>
              <a:t> </a:t>
            </a:r>
            <a:r>
              <a:rPr lang="en-GB" sz="1100" dirty="0" err="1"/>
              <a:t>si</a:t>
            </a:r>
            <a:r>
              <a:rPr lang="en-GB" sz="1100" dirty="0"/>
              <a:t> </a:t>
            </a:r>
            <a:r>
              <a:rPr lang="en-GB" sz="1100" dirty="0" err="1"/>
              <a:t>possa</a:t>
            </a:r>
            <a:r>
              <a:rPr lang="en-GB" sz="1100" dirty="0"/>
              <a:t> </a:t>
            </a:r>
            <a:r>
              <a:rPr lang="en-GB" sz="1100" dirty="0" err="1"/>
              <a:t>avere</a:t>
            </a:r>
            <a:r>
              <a:rPr lang="en-GB" sz="1100" dirty="0"/>
              <a:t> un confront </a:t>
            </a:r>
            <a:r>
              <a:rPr lang="en-GB" sz="1100" dirty="0" err="1"/>
              <a:t>diretto</a:t>
            </a:r>
            <a:r>
              <a:rPr lang="en-GB" sz="1100" dirty="0"/>
              <a:t> </a:t>
            </a:r>
            <a:r>
              <a:rPr lang="en-GB" sz="1100" dirty="0" err="1"/>
              <a:t>tra</a:t>
            </a:r>
            <a:r>
              <a:rPr lang="en-GB" sz="1100" dirty="0"/>
              <a:t> loro.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sz="1100" dirty="0"/>
              <a:t>Input (All.xlsx): </a:t>
            </a:r>
            <a:r>
              <a:rPr lang="en-GB" sz="1100" dirty="0" err="1"/>
              <a:t>matrice</a:t>
            </a:r>
            <a:r>
              <a:rPr lang="en-GB" sz="1100" dirty="0"/>
              <a:t> </a:t>
            </a:r>
            <a:r>
              <a:rPr lang="en-GB" sz="1100" dirty="0" err="1"/>
              <a:t>dati</a:t>
            </a:r>
            <a:r>
              <a:rPr lang="en-GB" sz="1100" dirty="0"/>
              <a:t> </a:t>
            </a:r>
            <a:r>
              <a:rPr lang="en-GB" sz="1100" dirty="0" err="1"/>
              <a:t>che</a:t>
            </a:r>
            <a:r>
              <a:rPr lang="en-GB" sz="1100" dirty="0"/>
              <a:t> </a:t>
            </a:r>
            <a:r>
              <a:rPr lang="en-GB" sz="1100" dirty="0" err="1"/>
              <a:t>deriva</a:t>
            </a:r>
            <a:r>
              <a:rPr lang="en-GB" sz="1100" dirty="0"/>
              <a:t> </a:t>
            </a:r>
            <a:r>
              <a:rPr lang="en-GB" sz="1100" dirty="0" err="1"/>
              <a:t>dall’unione</a:t>
            </a:r>
            <a:r>
              <a:rPr lang="en-GB" sz="1100" dirty="0"/>
              <a:t> </a:t>
            </a:r>
            <a:r>
              <a:rPr lang="en-GB" sz="1100" dirty="0" err="1"/>
              <a:t>delle</a:t>
            </a:r>
            <a:r>
              <a:rPr lang="en-GB" sz="1100" dirty="0"/>
              <a:t> </a:t>
            </a:r>
            <a:r>
              <a:rPr lang="en-GB" sz="1100" dirty="0" err="1"/>
              <a:t>matrici</a:t>
            </a:r>
            <a:r>
              <a:rPr lang="en-GB" sz="1100" dirty="0"/>
              <a:t> di </a:t>
            </a:r>
            <a:r>
              <a:rPr lang="en-GB" sz="1100" dirty="0" err="1"/>
              <a:t>controllo</a:t>
            </a:r>
            <a:r>
              <a:rPr lang="en-GB" sz="1100" dirty="0"/>
              <a:t> e </a:t>
            </a:r>
            <a:r>
              <a:rPr lang="en-GB" sz="1100" dirty="0" err="1"/>
              <a:t>trattato</a:t>
            </a:r>
            <a:r>
              <a:rPr lang="en-GB" sz="1100" dirty="0"/>
              <a:t> generate dal primo script.</a:t>
            </a:r>
          </a:p>
          <a:p>
            <a:endParaRPr lang="en-GB" sz="1100" dirty="0"/>
          </a:p>
          <a:p>
            <a:r>
              <a:rPr lang="en-GB" sz="1100" dirty="0"/>
              <a:t>Output: : </a:t>
            </a:r>
            <a:r>
              <a:rPr lang="en-GB" sz="1100" dirty="0" err="1"/>
              <a:t>una</a:t>
            </a:r>
            <a:r>
              <a:rPr lang="en-GB" sz="1100" dirty="0"/>
              <a:t> </a:t>
            </a:r>
            <a:r>
              <a:rPr lang="en-GB" sz="1100" dirty="0" err="1"/>
              <a:t>serie</a:t>
            </a:r>
            <a:r>
              <a:rPr lang="en-GB" sz="1100" dirty="0"/>
              <a:t> di plot ed </a:t>
            </a:r>
            <a:r>
              <a:rPr lang="en-GB" sz="1100" dirty="0" err="1"/>
              <a:t>analisi</a:t>
            </a:r>
            <a:r>
              <a:rPr lang="en-GB" sz="1100" dirty="0"/>
              <a:t> </a:t>
            </a:r>
            <a:r>
              <a:rPr lang="en-GB" sz="1100" dirty="0" err="1"/>
              <a:t>statistiche</a:t>
            </a:r>
            <a:r>
              <a:rPr lang="en-GB" sz="1100" dirty="0"/>
              <a:t> (</a:t>
            </a:r>
            <a:r>
              <a:rPr lang="en-GB" sz="1100" dirty="0" err="1"/>
              <a:t>vedi</a:t>
            </a:r>
            <a:r>
              <a:rPr lang="en-GB" sz="1100" dirty="0"/>
              <a:t> slide 4 e 5), </a:t>
            </a:r>
            <a:r>
              <a:rPr lang="en-GB" sz="1100" dirty="0" err="1"/>
              <a:t>tra</a:t>
            </a:r>
            <a:r>
              <a:rPr lang="en-GB" sz="1100" dirty="0"/>
              <a:t> cui: </a:t>
            </a:r>
          </a:p>
          <a:p>
            <a:endParaRPr lang="en-GB" sz="1100" dirty="0"/>
          </a:p>
          <a:p>
            <a:r>
              <a:rPr lang="en-GB" sz="1100" dirty="0"/>
              <a:t>Feature correlation matrices</a:t>
            </a:r>
          </a:p>
          <a:p>
            <a:r>
              <a:rPr lang="en-GB" sz="1100" dirty="0"/>
              <a:t>UMAP plot</a:t>
            </a:r>
          </a:p>
          <a:p>
            <a:r>
              <a:rPr lang="en-GB" sz="1100" dirty="0"/>
              <a:t>UMAP plot with clusters</a:t>
            </a:r>
          </a:p>
          <a:p>
            <a:r>
              <a:rPr lang="en-GB" sz="1100" dirty="0"/>
              <a:t>Feature values visualization in UMAP</a:t>
            </a:r>
          </a:p>
          <a:p>
            <a:endParaRPr lang="en-GB" sz="1100" dirty="0"/>
          </a:p>
          <a:p>
            <a:r>
              <a:rPr lang="en-GB" sz="1100" dirty="0"/>
              <a:t>N.B. : </a:t>
            </a:r>
            <a:r>
              <a:rPr lang="en-GB" sz="1100" dirty="0" err="1"/>
              <a:t>Alcuni</a:t>
            </a:r>
            <a:r>
              <a:rPr lang="en-GB" sz="1100" dirty="0"/>
              <a:t> </a:t>
            </a:r>
            <a:r>
              <a:rPr lang="en-GB" sz="1100" dirty="0" err="1"/>
              <a:t>ulteriori</a:t>
            </a:r>
            <a:r>
              <a:rPr lang="en-GB" sz="1100" dirty="0"/>
              <a:t> output li devo </a:t>
            </a:r>
            <a:r>
              <a:rPr lang="en-GB" sz="1100" dirty="0" err="1"/>
              <a:t>ancora</a:t>
            </a:r>
            <a:r>
              <a:rPr lang="en-GB" sz="1100" dirty="0"/>
              <a:t> </a:t>
            </a:r>
            <a:r>
              <a:rPr lang="en-GB" sz="1100" dirty="0" err="1"/>
              <a:t>pensare</a:t>
            </a:r>
            <a:r>
              <a:rPr lang="en-GB" sz="1100" dirty="0"/>
              <a:t> bene. Li </a:t>
            </a:r>
            <a:r>
              <a:rPr lang="en-GB" sz="1100" dirty="0" err="1"/>
              <a:t>lascerei</a:t>
            </a:r>
            <a:r>
              <a:rPr lang="en-GB" sz="1100" dirty="0"/>
              <a:t> in standby per </a:t>
            </a:r>
            <a:r>
              <a:rPr lang="en-GB" sz="1100" dirty="0" err="1"/>
              <a:t>ora</a:t>
            </a:r>
            <a:r>
              <a:rPr lang="en-GB" sz="1100" dirty="0"/>
              <a:t>.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55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717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 Tealdi</dc:creator>
  <cp:lastModifiedBy>Simone  Tealdi</cp:lastModifiedBy>
  <cp:revision>9</cp:revision>
  <dcterms:created xsi:type="dcterms:W3CDTF">2025-02-07T08:22:08Z</dcterms:created>
  <dcterms:modified xsi:type="dcterms:W3CDTF">2025-02-15T13:21:16Z</dcterms:modified>
</cp:coreProperties>
</file>