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5DC503-8357-4357-A6F3-690D7FF9132A}">
  <a:tblStyle styleId="{D05DC503-8357-4357-A6F3-690D7FF9132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222CCB-0E34-4CC5-A5ED-79C99D54F0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FF58753-FEB4-417F-AB85-124101C233B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714a73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714a73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714a733e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714a733e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714a733e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714a733e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714a733e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714a733e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714a733e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714a733e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14a733e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714a733e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714a733e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714a733e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714a733e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714a733e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714a733e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714a733e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14a733e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714a733e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714a733e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714a733e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14a733e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714a733e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714a733e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714a733e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714a733e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714a733e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78f256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78f256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14a733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14a733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14a733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14a733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14a733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14a733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14a733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14a733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14a733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714a733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714a733e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714a733e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14a733e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714a733e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48103" y="1525883"/>
            <a:ext cx="53613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ru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ВкусВилл Доставка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06925" y="3332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Черняев Аркадий</a:t>
            </a:r>
            <a:br>
              <a:rPr lang="ru"/>
            </a:br>
            <a:r>
              <a:rPr lang="ru"/>
              <a:t>Краснощек Артемий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Кривуша Дмитрий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Деларю Дмитрий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SIPOC (AS IS)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8"/>
            <a:ext cx="8520600" cy="385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SIPOC (TO BE)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RACI для склада Вкусвилл(было) 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967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Матрица RACI для склада Вкусвилл(стало)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5" y="1152475"/>
            <a:ext cx="7062626" cy="394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	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618" y="0"/>
            <a:ext cx="62987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-14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Цели и метрики</a:t>
            </a:r>
            <a:endParaRPr sz="2300"/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911075" y="36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{E8222CCB-0E34-4CC5-A5ED-79C99D54F0A2}</a:tableStyleId>
              </a:tblPr>
              <a:tblGrid>
                <a:gridCol w="3619500"/>
                <a:gridCol w="3619500"/>
              </a:tblGrid>
              <a:tr h="38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Цели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Метрики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122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Сократить количество случаев несоответствий товара на складе и в базе данных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ru" sz="1200"/>
                        <a:t>Количество случаев несоответствия товара на складе и в базе данных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ru" sz="1200"/>
                        <a:t>Число обращений сборщика к инвентаризатору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Процент испорченной продукции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Увеличить долю довольных клиентов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Хорошие отзывы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Покупки рекомендованных товаров от общего числа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Число отказов от заказов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Число повторных заказов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Процент обращений сборщика к клиенту от общего числа заказов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Количество заказов во время которых сборщик связывался с клиентом к общему числу собранных заказов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Оптимизировать работу грузчиков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Среднее время разгрузки машин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Среднее оптимальное количество грузчиков за выбранный период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Среднее оптимальное количество поставок за выбранный период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00" y="152400"/>
            <a:ext cx="77665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675" y="333375"/>
            <a:ext cx="67056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25" y="152400"/>
            <a:ext cx="65813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64" y="0"/>
            <a:ext cx="56679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19150" y="262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ru" sz="2400">
                <a:latin typeface="Arial"/>
                <a:ea typeface="Arial"/>
                <a:cs typeface="Arial"/>
                <a:sym typeface="Arial"/>
              </a:rPr>
              <a:t>Организационная структура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9" y="964175"/>
            <a:ext cx="8338250" cy="40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486"/>
            <a:ext cx="9143999" cy="477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988"/>
            <a:ext cx="76581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Усовершенствование процессов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Повышение лояльности покупателей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Увеличение доли рынка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Повышение прибыли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8075"/>
            <a:ext cx="4401725" cy="25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87" y="674150"/>
            <a:ext cx="8388375" cy="45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894200" y="0"/>
            <a:ext cx="53556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Процессы в</a:t>
            </a:r>
            <a:r>
              <a:rPr lang="ru" sz="3000">
                <a:solidFill>
                  <a:schemeClr val="dk1"/>
                </a:solidFill>
              </a:rPr>
              <a:t>ерх</a:t>
            </a:r>
            <a:r>
              <a:rPr lang="ru" sz="3000">
                <a:solidFill>
                  <a:schemeClr val="dk1"/>
                </a:solidFill>
              </a:rPr>
              <a:t>него уровня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19150" y="485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PEST-анализ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293563" y="17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{D05DC503-8357-4357-A6F3-690D7FF9132A}</a:tableStyleId>
              </a:tblPr>
              <a:tblGrid>
                <a:gridCol w="952500"/>
                <a:gridCol w="3086100"/>
                <a:gridCol w="942975"/>
                <a:gridCol w="952500"/>
                <a:gridCol w="952500"/>
                <a:gridCol w="15430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Фактор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Название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 времени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 типу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Динамика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Относительная важность фактора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Уменьшение количества иностранных инвесторов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&lt;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существенные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Поддержка сельского хозяйства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Н/Б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+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=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существенные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Санкции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=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важные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Уменьшение платежеспособности населения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Н/Б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&gt;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важные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Уменьшение уровня безработицы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Н/Б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+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&gt;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важные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Высокое стремление к эмиграции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=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существенные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Стремление людей к здоровому питанию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Н/Б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+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&gt;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важные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Стремление к онлайн покупкам еды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Н/Б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+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=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существенные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Стремление к цифровизации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Н/Б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+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&gt;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существенные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Стремительное развитие ИИ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+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&gt;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существенные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19150" y="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5 сил Портера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581575" y="69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{E8222CCB-0E34-4CC5-A5ED-79C99D54F0A2}</a:tableStyleId>
              </a:tblPr>
              <a:tblGrid>
                <a:gridCol w="3792900"/>
                <a:gridCol w="3792900"/>
              </a:tblGrid>
              <a:tr h="36055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Рыночная Власть поставщиков(низкая)</a:t>
                      </a:r>
                      <a:endParaRPr b="1" sz="11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ВкусВилл производит значительную часть продукции самостоятельно, также единичного поставщика достаточно легко заменить. Поэтому поставщики имеют низкий уровень влияния.</a:t>
                      </a:r>
                      <a:endParaRPr sz="11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Рыночная Власть покупателей(средняя)</a:t>
                      </a:r>
                      <a:endParaRPr b="1" sz="11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Рынок очень крупный, но покупатели это почти полностью физические лица, покупающие для личного пользования, поэтому имеют средний уровень власти, т.к. могут организованно влиять на рынок.</a:t>
                      </a:r>
                      <a:endParaRPr sz="11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Угроза появления товаров субститутов(высокая)</a:t>
                      </a:r>
                      <a:endParaRPr b="1" sz="11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Товары субституты представлены сервисами доставки здоровой пищи, которые сейчас набирают популярность. ВкусВилл имеет свое приложение с возможностью доставки, но не конкурирует с сервисами, которые предоставляют готовую здоровую пищу ежедневно.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Угроза появления новых конкурентов(низкая)</a:t>
                      </a:r>
                      <a:endParaRPr b="1" sz="11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Рынок товаров повседневного спроса имеет очень высокий порог входа, также рынок конкретно здорового питания заполнен. Потенциальные конкуренты в лице несетевых магазинов не представляют значимой угрозы.</a:t>
                      </a:r>
                      <a:endParaRPr sz="11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00"/>
                        <a:t>Внутренняя конкуренция(Средняя)</a:t>
                      </a:r>
                      <a:endParaRPr b="1" sz="11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Внутренняя конкуренция средняя т.к. ВкусВилл позиционирует себя как магазин “здоровой” еды, а в данной нише с ним конкурируют Азбука Вкуса, как крупный конкурент с большой долей рынка и небольшие магазины, как правило </a:t>
                      </a:r>
                      <a:r>
                        <a:rPr lang="ru" sz="1100" u="sng"/>
                        <a:t>премиум </a:t>
                      </a:r>
                      <a:r>
                        <a:rPr lang="ru" sz="1100"/>
                        <a:t>сегмента. ВкусВилл же более доступный, и занимает бОльшую часть рынка.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005350" y="268150"/>
            <a:ext cx="5133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SWOT-анализ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1233525" y="76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{DFF58753-FEB4-417F-AB85-124101C233BF}</a:tableStyleId>
              </a:tblPr>
              <a:tblGrid>
                <a:gridCol w="3460575"/>
                <a:gridCol w="3471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Сильные стороны(S)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Слабые стороны(W)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57162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Самостоятельное производство значительной части продукции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Большая доля рынка, возможность инвестировать крупные суммы в сферу доставки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Очень сильный и узнаваемый бренд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Устойчивость к санкциям, т.к. поставщики производят внутри страны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Фактическое количество товара и количество по базе периодически расходятся.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Заказы в некоторых точках собираются прямо в магазине,а не на отдельном складе.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Неудобства для онлайн-покупателя в случае отсутствия товара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Уменьшение платежеспособности сильно сказывается на количестве заказов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Угрозы(T)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Возможности(O)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4382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Рост популярности сервисов по ежедневной доставке правильного питания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Потеря клиентов в связи с фактическим отсутствием товара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Отток клиентов к конкурентам в связи с лучшим качеством обслуживания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Эмиграция ЦА, т.к. ЦА- зачастую люди со средним уровнем дохода, склонные к эмиграции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Развивать приложение для доставки еды, добавить возможность автоматической доставки готового здорового питания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Рост популярности удаленной работы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Развивать линейку “здоровой” продукции, акцентировать внимание покупателя на ней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ru" sz="1100"/>
                        <a:t>Поддерживать и налаживать больше связи с мелкими поставщиками в связи с поддержкой сельского хозяйства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819150" y="24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Исикавы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50" y="805225"/>
            <a:ext cx="6041901" cy="41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BPMN (AS IS)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75" y="596632"/>
            <a:ext cx="9144000" cy="452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5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BPMN (TO BE)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9" y="794562"/>
            <a:ext cx="9089699" cy="413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