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4"/>
  </p:sldMasterIdLst>
  <p:notesMasterIdLst>
    <p:notesMasterId r:id="rId24"/>
  </p:notesMasterIdLst>
  <p:handoutMasterIdLst>
    <p:handoutMasterId r:id="rId25"/>
  </p:handoutMasterIdLst>
  <p:sldIdLst>
    <p:sldId id="292" r:id="rId5"/>
    <p:sldId id="293" r:id="rId6"/>
    <p:sldId id="294" r:id="rId7"/>
    <p:sldId id="291" r:id="rId8"/>
    <p:sldId id="256" r:id="rId9"/>
    <p:sldId id="262" r:id="rId10"/>
    <p:sldId id="264" r:id="rId11"/>
    <p:sldId id="276" r:id="rId12"/>
    <p:sldId id="283" r:id="rId13"/>
    <p:sldId id="277" r:id="rId14"/>
    <p:sldId id="284" r:id="rId15"/>
    <p:sldId id="271" r:id="rId16"/>
    <p:sldId id="286" r:id="rId17"/>
    <p:sldId id="285" r:id="rId18"/>
    <p:sldId id="287" r:id="rId19"/>
    <p:sldId id="288" r:id="rId20"/>
    <p:sldId id="289" r:id="rId21"/>
    <p:sldId id="290" r:id="rId22"/>
    <p:sldId id="260" r:id="rId2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110" d="100"/>
          <a:sy n="110" d="100"/>
        </p:scale>
        <p:origin x="630" y="108"/>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12/05/2023</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12/05/2023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5</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HIDS sont des outils de sécurité informatique essentiels pour la protection des systèmes informatiques. Ils surveillent les activités sur les hôtes ou les serveurs cibles pour détecter toute activité malveillante et peuvent déclencher des alertes ou des actions pour empêcher les attaques. Les HIDS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8</a:t>
            </a:fld>
            <a:endParaRPr lang="fr-FR" dirty="0"/>
          </a:p>
        </p:txBody>
      </p:sp>
    </p:spTree>
    <p:extLst>
      <p:ext uri="{BB962C8B-B14F-4D97-AF65-F5344CB8AC3E}">
        <p14:creationId xmlns:p14="http://schemas.microsoft.com/office/powerpoint/2010/main" val="3659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HIDS sont des outils de sécurité informatique essentiels pour la protection des systèmes informatiques. Ils surveillent les activités sur les hôtes ou les serveurs cibles pour détecter toute activité malveillante et peuvent déclencher des alertes ou des actions pour empêcher les attaques. Les HIDS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9</a:t>
            </a:fld>
            <a:endParaRPr lang="fr-FR" dirty="0"/>
          </a:p>
        </p:txBody>
      </p:sp>
    </p:spTree>
    <p:extLst>
      <p:ext uri="{BB962C8B-B14F-4D97-AF65-F5344CB8AC3E}">
        <p14:creationId xmlns:p14="http://schemas.microsoft.com/office/powerpoint/2010/main" val="368480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19</a:t>
            </a:fld>
            <a:endParaRPr lang="fr-FR"/>
          </a:p>
        </p:txBody>
      </p:sp>
    </p:spTree>
    <p:extLst>
      <p:ext uri="{BB962C8B-B14F-4D97-AF65-F5344CB8AC3E}">
        <p14:creationId xmlns:p14="http://schemas.microsoft.com/office/powerpoint/2010/main" val="415033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BF0F05CE-277B-4082-BE27-E6136E7B865D}" type="datetime1">
              <a:rPr lang="fr-FR" noProof="0" smtClean="0"/>
              <a:t>12/05/2023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E3A6C038-75F8-4137-B219-DA0E65DEE5A3}" type="datetime1">
              <a:rPr lang="fr-FR" noProof="0" smtClean="0"/>
              <a:t>12/05/2023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6BD5825-276F-42A8-BBC6-E065795BA31D}" type="datetime1">
              <a:rPr lang="fr-FR" noProof="0" smtClean="0"/>
              <a:t>12/05/2023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1F848646-421E-4852-8F95-F3889E87C192}" type="datetime1">
              <a:rPr lang="fr-FR" noProof="0" smtClean="0"/>
              <a:t>12/05/2023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9223015E-B2B5-4BCB-B6C4-588119AB80CF}" type="datetime1">
              <a:rPr lang="fr-FR" noProof="0" smtClean="0"/>
              <a:t>12/05/2023</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16F33D39-F59D-4E68-8981-398F7FB2D6ED}" type="datetime1">
              <a:rPr lang="fr-FR" noProof="0" smtClean="0"/>
              <a:t>12/05/2023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861DB58B-8BD9-4F14-9178-5D239034D95B}" type="datetime1">
              <a:rPr lang="fr-FR" noProof="0" smtClean="0"/>
              <a:t>12/05/2023</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BE4FE39B-2E8C-4686-8E03-E2B41ED10F5D}" type="datetime1">
              <a:rPr lang="fr-FR" noProof="0" smtClean="0"/>
              <a:t>12/05/2023</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C6D65ACA-5094-471A-B34F-F98C7E831E86}" type="datetime1">
              <a:rPr lang="fr-FR" noProof="0" smtClean="0"/>
              <a:t>12/05/2023</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BBE909F2-61D6-47DA-913F-30503E6C3D7F}" type="datetime1">
              <a:rPr lang="fr-FR" noProof="0" smtClean="0"/>
              <a:t>12/05/2023</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2E301C07-83DC-4E20-B8FE-CE0235E49B2D}" type="datetime1">
              <a:rPr lang="fr-FR" noProof="0" smtClean="0"/>
              <a:t>12/05/2023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1734470-9F61-4393-A3CE-0E2705095D16}" type="datetime1">
              <a:rPr lang="fr-FR" noProof="0" smtClean="0"/>
              <a:t>12/05/2023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Contexte</a:t>
            </a:r>
            <a:endParaRPr lang="fr-FR" dirty="0"/>
          </a:p>
        </p:txBody>
      </p:sp>
      <p:sp>
        <p:nvSpPr>
          <p:cNvPr id="6" name="Espace réservé du contenu 5"/>
          <p:cNvSpPr>
            <a:spLocks noGrp="1"/>
          </p:cNvSpPr>
          <p:nvPr>
            <p:ph idx="1"/>
          </p:nvPr>
        </p:nvSpPr>
        <p:spPr/>
        <p:txBody>
          <a:bodyPr/>
          <a:lstStyle/>
          <a:p>
            <a:pPr marL="0" indent="0">
              <a:buNone/>
            </a:pPr>
            <a:r>
              <a:rPr lang="fr-FR" dirty="0" smtClean="0"/>
              <a:t>Classe séparée en 2 :</a:t>
            </a:r>
          </a:p>
          <a:p>
            <a:r>
              <a:rPr lang="fr-FR" dirty="0" smtClean="0"/>
              <a:t>3 </a:t>
            </a:r>
            <a:r>
              <a:rPr lang="fr-FR" dirty="0"/>
              <a:t>groupes </a:t>
            </a:r>
            <a:r>
              <a:rPr lang="fr-FR" dirty="0" smtClean="0"/>
              <a:t>Attaquants </a:t>
            </a:r>
          </a:p>
          <a:p>
            <a:r>
              <a:rPr lang="fr-FR" dirty="0" smtClean="0"/>
              <a:t>2 </a:t>
            </a:r>
            <a:r>
              <a:rPr lang="fr-FR" dirty="0"/>
              <a:t>groupes </a:t>
            </a:r>
            <a:r>
              <a:rPr lang="fr-FR" dirty="0" smtClean="0"/>
              <a:t>Défenseurs </a:t>
            </a:r>
          </a:p>
          <a:p>
            <a:pPr marL="0" indent="0">
              <a:buNone/>
            </a:pPr>
            <a:endParaRPr lang="fr-FR" dirty="0"/>
          </a:p>
          <a:p>
            <a:pPr marL="0" indent="0">
              <a:buNone/>
            </a:pPr>
            <a:r>
              <a:rPr lang="fr-FR" dirty="0" smtClean="0"/>
              <a:t>30 Minutes d’attaque et de défense puis inversement des rôles (3 Défenseurs et 2 Attaquants)</a:t>
            </a:r>
          </a:p>
          <a:p>
            <a:pPr marL="0" indent="0">
              <a:buNone/>
            </a:pPr>
            <a:endParaRPr lang="fr-FR" dirty="0"/>
          </a:p>
          <a:p>
            <a:pPr marL="0" indent="0">
              <a:buNone/>
            </a:pPr>
            <a:r>
              <a:rPr lang="fr-FR" dirty="0" smtClean="0"/>
              <a:t>Le but : Récupérer le plus de </a:t>
            </a:r>
            <a:r>
              <a:rPr lang="fr-FR" dirty="0" err="1" smtClean="0"/>
              <a:t>token</a:t>
            </a:r>
            <a:r>
              <a:rPr lang="fr-FR" dirty="0" smtClean="0"/>
              <a:t> au bout d’une heure. </a:t>
            </a:r>
          </a:p>
          <a:p>
            <a:pPr marL="0" indent="0">
              <a:buNone/>
            </a:pPr>
            <a:endParaRPr lang="fr-FR" dirty="0" smtClean="0"/>
          </a:p>
          <a:p>
            <a:pPr marL="0" indent="0">
              <a:buNone/>
            </a:pPr>
            <a:r>
              <a:rPr lang="fr-FR" b="1" dirty="0" smtClean="0">
                <a:solidFill>
                  <a:srgbClr val="FF0000"/>
                </a:solidFill>
              </a:rPr>
              <a:t>Le groupe avec le plus de </a:t>
            </a:r>
            <a:r>
              <a:rPr lang="fr-FR" b="1" dirty="0" err="1" smtClean="0">
                <a:solidFill>
                  <a:srgbClr val="FF0000"/>
                </a:solidFill>
              </a:rPr>
              <a:t>token</a:t>
            </a:r>
            <a:r>
              <a:rPr lang="fr-FR" b="1" dirty="0" smtClean="0">
                <a:solidFill>
                  <a:srgbClr val="FF0000"/>
                </a:solidFill>
              </a:rPr>
              <a:t> : + 2 au contrôle final.</a:t>
            </a:r>
            <a:endParaRPr lang="fr-FR" b="1" dirty="0">
              <a:solidFill>
                <a:srgbClr val="FF0000"/>
              </a:solidFill>
            </a:endParaRPr>
          </a:p>
        </p:txBody>
      </p:sp>
      <p:sp>
        <p:nvSpPr>
          <p:cNvPr id="5" name="Espace réservé du numéro de diapositive 4"/>
          <p:cNvSpPr>
            <a:spLocks noGrp="1"/>
          </p:cNvSpPr>
          <p:nvPr>
            <p:ph type="sldNum" sz="quarter" idx="12"/>
          </p:nvPr>
        </p:nvSpPr>
        <p:spPr/>
        <p:txBody>
          <a:bodyPr/>
          <a:lstStyle/>
          <a:p>
            <a:pPr rtl="0"/>
            <a:fld id="{D57F1E4F-1CFF-5643-939E-217C01CDF565}" type="slidenum">
              <a:rPr lang="fr-FR" noProof="0" smtClean="0"/>
              <a:pPr rtl="0"/>
              <a:t>1</a:t>
            </a:fld>
            <a:endParaRPr lang="fr-FR" noProof="0"/>
          </a:p>
        </p:txBody>
      </p:sp>
    </p:spTree>
    <p:extLst>
      <p:ext uri="{BB962C8B-B14F-4D97-AF65-F5344CB8AC3E}">
        <p14:creationId xmlns:p14="http://schemas.microsoft.com/office/powerpoint/2010/main" val="99060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83F840-3F98-CF50-1FCF-D71B432D9E7D}"/>
              </a:ext>
            </a:extLst>
          </p:cNvPr>
          <p:cNvSpPr>
            <a:spLocks noGrp="1"/>
          </p:cNvSpPr>
          <p:nvPr>
            <p:ph type="title"/>
          </p:nvPr>
        </p:nvSpPr>
        <p:spPr/>
        <p:txBody>
          <a:bodyPr/>
          <a:lstStyle/>
          <a:p>
            <a:r>
              <a:rPr lang="fr-FR" dirty="0"/>
              <a:t>Exemple de matrice de flux </a:t>
            </a:r>
          </a:p>
        </p:txBody>
      </p:sp>
      <p:sp>
        <p:nvSpPr>
          <p:cNvPr id="4" name="Espace réservé du numéro de diapositive 3">
            <a:extLst>
              <a:ext uri="{FF2B5EF4-FFF2-40B4-BE49-F238E27FC236}">
                <a16:creationId xmlns:a16="http://schemas.microsoft.com/office/drawing/2014/main" id="{265251DC-3CA4-24D9-E66D-58C034C0FBEF}"/>
              </a:ext>
            </a:extLst>
          </p:cNvPr>
          <p:cNvSpPr>
            <a:spLocks noGrp="1"/>
          </p:cNvSpPr>
          <p:nvPr>
            <p:ph type="sldNum" sz="quarter" idx="12"/>
          </p:nvPr>
        </p:nvSpPr>
        <p:spPr/>
        <p:txBody>
          <a:bodyPr/>
          <a:lstStyle/>
          <a:p>
            <a:pPr rtl="0"/>
            <a:fld id="{D57F1E4F-1CFF-5643-939E-217C01CDF565}" type="slidenum">
              <a:rPr lang="fr-FR" noProof="0" smtClean="0"/>
              <a:pPr rtl="0"/>
              <a:t>10</a:t>
            </a:fld>
            <a:endParaRPr lang="fr-FR" noProof="0"/>
          </a:p>
        </p:txBody>
      </p:sp>
      <p:pic>
        <p:nvPicPr>
          <p:cNvPr id="7"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728" y="2170910"/>
            <a:ext cx="11370873" cy="3294364"/>
          </a:xfrm>
        </p:spPr>
      </p:pic>
      <p:sp>
        <p:nvSpPr>
          <p:cNvPr id="8" name="ZoneTexte 7"/>
          <p:cNvSpPr txBox="1"/>
          <p:nvPr/>
        </p:nvSpPr>
        <p:spPr>
          <a:xfrm>
            <a:off x="719988" y="5708602"/>
            <a:ext cx="11681138" cy="369332"/>
          </a:xfrm>
          <a:prstGeom prst="rect">
            <a:avLst/>
          </a:prstGeom>
          <a:noFill/>
        </p:spPr>
        <p:txBody>
          <a:bodyPr wrap="square" rtlCol="0">
            <a:spAutoFit/>
          </a:bodyPr>
          <a:lstStyle/>
          <a:p>
            <a:r>
              <a:rPr lang="fr-FR" dirty="0" smtClean="0"/>
              <a:t>Une matrice des flux classique permettant de connaître les informations capitales des paquets détectés.</a:t>
            </a:r>
            <a:endParaRPr lang="fr-FR" dirty="0"/>
          </a:p>
        </p:txBody>
      </p:sp>
    </p:spTree>
    <p:extLst>
      <p:ext uri="{BB962C8B-B14F-4D97-AF65-F5344CB8AC3E}">
        <p14:creationId xmlns:p14="http://schemas.microsoft.com/office/powerpoint/2010/main" val="1824057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 outils pour créer des matrices de flux</a:t>
            </a:r>
            <a:endParaRPr lang="fr-FR" dirty="0"/>
          </a:p>
        </p:txBody>
      </p:sp>
      <p:sp>
        <p:nvSpPr>
          <p:cNvPr id="3" name="Espace réservé du contenu 2"/>
          <p:cNvSpPr>
            <a:spLocks noGrp="1"/>
          </p:cNvSpPr>
          <p:nvPr>
            <p:ph idx="1"/>
          </p:nvPr>
        </p:nvSpPr>
        <p:spPr/>
        <p:txBody>
          <a:bodyPr/>
          <a:lstStyle/>
          <a:p>
            <a:r>
              <a:rPr lang="fr-FR" dirty="0"/>
              <a:t>Des outils peut être utilisés pour générer plus facilement les matrices des flux :</a:t>
            </a:r>
          </a:p>
          <a:p>
            <a:pPr lvl="1"/>
            <a:endParaRPr lang="fr-FR" dirty="0"/>
          </a:p>
          <a:p>
            <a:pPr lvl="1"/>
            <a:r>
              <a:rPr lang="fr-FR" dirty="0"/>
              <a:t>Des Sonde IDS / IPS pour récupérer les flux .</a:t>
            </a:r>
          </a:p>
          <a:p>
            <a:pPr lvl="1"/>
            <a:endParaRPr lang="fr-FR" dirty="0"/>
          </a:p>
          <a:p>
            <a:pPr lvl="1"/>
            <a:r>
              <a:rPr lang="fr-FR" dirty="0"/>
              <a:t>Des logiciels d’analyse de données pour manipuler les données des sondes.</a:t>
            </a:r>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11</a:t>
            </a:fld>
            <a:endParaRPr lang="fr-FR" noProof="0"/>
          </a:p>
        </p:txBody>
      </p:sp>
    </p:spTree>
    <p:extLst>
      <p:ext uri="{BB962C8B-B14F-4D97-AF65-F5344CB8AC3E}">
        <p14:creationId xmlns:p14="http://schemas.microsoft.com/office/powerpoint/2010/main" val="1938632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2B74AA-52C1-1FD5-4EE1-58FB8322DDFC}"/>
              </a:ext>
            </a:extLst>
          </p:cNvPr>
          <p:cNvSpPr>
            <a:spLocks noGrp="1"/>
          </p:cNvSpPr>
          <p:nvPr>
            <p:ph type="title"/>
          </p:nvPr>
        </p:nvSpPr>
        <p:spPr>
          <a:xfrm>
            <a:off x="581192" y="702156"/>
            <a:ext cx="11029616" cy="1013800"/>
          </a:xfrm>
        </p:spPr>
        <p:txBody>
          <a:bodyPr>
            <a:normAutofit/>
          </a:bodyPr>
          <a:lstStyle/>
          <a:p>
            <a:r>
              <a:rPr lang="en-US" dirty="0" smtClean="0"/>
              <a:t>Splunk</a:t>
            </a:r>
            <a:endParaRPr lang="fr-FR" dirty="0"/>
          </a:p>
        </p:txBody>
      </p:sp>
      <p:sp>
        <p:nvSpPr>
          <p:cNvPr id="11" name="Rectangle 10">
            <a:extLst>
              <a:ext uri="{FF2B5EF4-FFF2-40B4-BE49-F238E27FC236}">
                <a16:creationId xmlns:a16="http://schemas.microsoft.com/office/drawing/2014/main" id="{F9E22090-20B0-4E64-847E-6DE402F705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C367E1D-DAC5-C72A-543C-2FB7FA48A270}"/>
              </a:ext>
            </a:extLst>
          </p:cNvPr>
          <p:cNvSpPr>
            <a:spLocks noGrp="1"/>
          </p:cNvSpPr>
          <p:nvPr>
            <p:ph idx="1"/>
          </p:nvPr>
        </p:nvSpPr>
        <p:spPr>
          <a:xfrm>
            <a:off x="4505325" y="2180496"/>
            <a:ext cx="7105481" cy="4045683"/>
          </a:xfrm>
        </p:spPr>
        <p:txBody>
          <a:bodyPr>
            <a:normAutofit/>
          </a:bodyPr>
          <a:lstStyle/>
          <a:p>
            <a:r>
              <a:rPr lang="fr-FR" sz="1600" dirty="0"/>
              <a:t>Splunk est un logiciel de recherche, suivi et d’analyse de données.</a:t>
            </a:r>
          </a:p>
          <a:p>
            <a:endParaRPr lang="fr-FR" sz="1600" dirty="0"/>
          </a:p>
          <a:p>
            <a:r>
              <a:rPr lang="fr-FR" sz="1600" dirty="0"/>
              <a:t>Il est capable de gérer un grand nombre de données, de classifier ces dernières avec un langage propre ayant des ressemblances avec le SQL.</a:t>
            </a:r>
          </a:p>
          <a:p>
            <a:endParaRPr lang="fr-FR" sz="1600" dirty="0"/>
          </a:p>
          <a:p>
            <a:r>
              <a:rPr lang="fr-FR" sz="1600" dirty="0"/>
              <a:t>Splunk peut également générer des graphiques des données permettant une analyse rapide et efficace.</a:t>
            </a:r>
          </a:p>
          <a:p>
            <a:pPr marL="324000" lvl="1" indent="0">
              <a:lnSpc>
                <a:spcPct val="90000"/>
              </a:lnSpc>
              <a:buNone/>
            </a:pPr>
            <a:endParaRPr lang="en-US" sz="1700" dirty="0"/>
          </a:p>
        </p:txBody>
      </p:sp>
      <p:sp>
        <p:nvSpPr>
          <p:cNvPr id="4" name="Espace réservé du numéro de diapositive 3">
            <a:extLst>
              <a:ext uri="{FF2B5EF4-FFF2-40B4-BE49-F238E27FC236}">
                <a16:creationId xmlns:a16="http://schemas.microsoft.com/office/drawing/2014/main" id="{698A007B-F6A1-52F4-3533-D0F7E5F1DF93}"/>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12</a:t>
            </a:fld>
            <a:endParaRPr lang="fr-FR" noProof="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68" y="3697123"/>
            <a:ext cx="3335052" cy="1012427"/>
          </a:xfrm>
          <a:prstGeom prst="rect">
            <a:avLst/>
          </a:prstGeom>
        </p:spPr>
      </p:pic>
    </p:spTree>
    <p:extLst>
      <p:ext uri="{BB962C8B-B14F-4D97-AF65-F5344CB8AC3E}">
        <p14:creationId xmlns:p14="http://schemas.microsoft.com/office/powerpoint/2010/main" val="233297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Splunk - fonctionnement</a:t>
            </a:r>
            <a:endParaRPr lang="fr-FR" dirty="0"/>
          </a:p>
        </p:txBody>
      </p:sp>
      <p:sp>
        <p:nvSpPr>
          <p:cNvPr id="3" name="Espace réservé du contenu 2"/>
          <p:cNvSpPr>
            <a:spLocks noGrp="1"/>
          </p:cNvSpPr>
          <p:nvPr>
            <p:ph idx="1"/>
          </p:nvPr>
        </p:nvSpPr>
        <p:spPr/>
        <p:txBody>
          <a:bodyPr/>
          <a:lstStyle/>
          <a:p>
            <a:r>
              <a:rPr lang="fr-FR" dirty="0" smtClean="0"/>
              <a:t>Splunk va récupérer une source de données, ficher, serveur, page web, un tableau </a:t>
            </a:r>
            <a:r>
              <a:rPr lang="fr-FR" dirty="0" err="1" smtClean="0"/>
              <a:t>excel</a:t>
            </a:r>
            <a:r>
              <a:rPr lang="fr-FR" dirty="0" smtClean="0"/>
              <a:t>, etc.</a:t>
            </a:r>
          </a:p>
          <a:p>
            <a:r>
              <a:rPr lang="fr-FR" dirty="0" smtClean="0"/>
              <a:t>Récupérer les données de façon fixe ou en continu</a:t>
            </a:r>
          </a:p>
          <a:p>
            <a:r>
              <a:rPr lang="fr-FR" dirty="0" smtClean="0"/>
              <a:t>Ces données vont pouvoirs être manipuler à notre guise (recherche, statistique, graphique, </a:t>
            </a:r>
            <a:r>
              <a:rPr lang="fr-FR" dirty="0" err="1" smtClean="0"/>
              <a:t>dashboard</a:t>
            </a:r>
            <a:r>
              <a:rPr lang="fr-FR" dirty="0"/>
              <a:t>,</a:t>
            </a:r>
            <a:r>
              <a:rPr lang="fr-FR" dirty="0" smtClean="0"/>
              <a:t> </a:t>
            </a:r>
            <a:r>
              <a:rPr lang="fr-FR" dirty="0" err="1" smtClean="0"/>
              <a:t>etc</a:t>
            </a:r>
            <a:r>
              <a:rPr lang="fr-FR" dirty="0" smtClean="0"/>
              <a:t>)</a:t>
            </a:r>
          </a:p>
          <a:p>
            <a:pPr marL="0" indent="0">
              <a:buNone/>
            </a:pPr>
            <a:endParaRPr lang="fr-FR" dirty="0"/>
          </a:p>
          <a:p>
            <a:endParaRPr lang="fr-FR" dirty="0" smtClean="0"/>
          </a:p>
          <a:p>
            <a:endParaRPr lang="fr-FR" dirty="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13</a:t>
            </a:fld>
            <a:endParaRPr lang="fr-FR" noProof="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489" y="4045879"/>
            <a:ext cx="2038081" cy="203808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854" y="4112018"/>
            <a:ext cx="2580289" cy="1844119"/>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0952" y="4045879"/>
            <a:ext cx="2132885" cy="2132885"/>
          </a:xfrm>
          <a:prstGeom prst="rect">
            <a:avLst/>
          </a:prstGeom>
        </p:spPr>
      </p:pic>
      <p:sp>
        <p:nvSpPr>
          <p:cNvPr id="8" name="ZoneTexte 7"/>
          <p:cNvSpPr txBox="1"/>
          <p:nvPr/>
        </p:nvSpPr>
        <p:spPr>
          <a:xfrm>
            <a:off x="2131017" y="6083960"/>
            <a:ext cx="1759057" cy="369332"/>
          </a:xfrm>
          <a:prstGeom prst="rect">
            <a:avLst/>
          </a:prstGeom>
          <a:noFill/>
        </p:spPr>
        <p:txBody>
          <a:bodyPr wrap="square" rtlCol="0">
            <a:spAutoFit/>
          </a:bodyPr>
          <a:lstStyle/>
          <a:p>
            <a:r>
              <a:rPr lang="fr-FR" smtClean="0"/>
              <a:t>Données</a:t>
            </a:r>
            <a:endParaRPr lang="fr-FR"/>
          </a:p>
        </p:txBody>
      </p:sp>
      <p:sp>
        <p:nvSpPr>
          <p:cNvPr id="9" name="ZoneTexte 8"/>
          <p:cNvSpPr txBox="1"/>
          <p:nvPr/>
        </p:nvSpPr>
        <p:spPr>
          <a:xfrm>
            <a:off x="9443631" y="6083960"/>
            <a:ext cx="1759057" cy="369332"/>
          </a:xfrm>
          <a:prstGeom prst="rect">
            <a:avLst/>
          </a:prstGeom>
          <a:noFill/>
        </p:spPr>
        <p:txBody>
          <a:bodyPr wrap="square" rtlCol="0">
            <a:spAutoFit/>
          </a:bodyPr>
          <a:lstStyle/>
          <a:p>
            <a:r>
              <a:rPr lang="fr-FR" dirty="0" smtClean="0"/>
              <a:t>Analyse</a:t>
            </a:r>
            <a:endParaRPr lang="fr-FR" dirty="0"/>
          </a:p>
        </p:txBody>
      </p:sp>
    </p:spTree>
    <p:extLst>
      <p:ext uri="{BB962C8B-B14F-4D97-AF65-F5344CB8AC3E}">
        <p14:creationId xmlns:p14="http://schemas.microsoft.com/office/powerpoint/2010/main" val="1468865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recherche</a:t>
            </a:r>
            <a:endParaRPr lang="fr-FR" dirty="0"/>
          </a:p>
        </p:txBody>
      </p:sp>
      <p:pic>
        <p:nvPicPr>
          <p:cNvPr id="6" name="Espace réservé du contenu 5"/>
          <p:cNvPicPr>
            <a:picLocks noGrp="1" noChangeAspect="1"/>
          </p:cNvPicPr>
          <p:nvPr>
            <p:ph idx="1"/>
          </p:nvPr>
        </p:nvPicPr>
        <p:blipFill>
          <a:blip r:embed="rId2"/>
          <a:stretch>
            <a:fillRect/>
          </a:stretch>
        </p:blipFill>
        <p:spPr>
          <a:xfrm>
            <a:off x="1622497" y="1937939"/>
            <a:ext cx="8947006" cy="4571349"/>
          </a:xfrm>
          <a:prstGeom prst="rect">
            <a:avLst/>
          </a:prstGeom>
        </p:spPr>
      </p:pic>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14</a:t>
            </a:fld>
            <a:endParaRPr lang="fr-FR" noProof="0"/>
          </a:p>
        </p:txBody>
      </p:sp>
    </p:spTree>
    <p:extLst>
      <p:ext uri="{BB962C8B-B14F-4D97-AF65-F5344CB8AC3E}">
        <p14:creationId xmlns:p14="http://schemas.microsoft.com/office/powerpoint/2010/main" val="2677814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recherche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15</a:t>
            </a:fld>
            <a:endParaRPr lang="fr-FR" noProof="0"/>
          </a:p>
        </p:txBody>
      </p:sp>
      <p:pic>
        <p:nvPicPr>
          <p:cNvPr id="5" name="Espace réservé du contenu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71703" y="1910004"/>
            <a:ext cx="9648594" cy="4576038"/>
          </a:xfrm>
          <a:prstGeom prst="rect">
            <a:avLst/>
          </a:prstGeom>
        </p:spPr>
      </p:pic>
    </p:spTree>
    <p:extLst>
      <p:ext uri="{BB962C8B-B14F-4D97-AF65-F5344CB8AC3E}">
        <p14:creationId xmlns:p14="http://schemas.microsoft.com/office/powerpoint/2010/main" val="120984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Détails d’une recherche</a:t>
            </a:r>
            <a:endParaRPr lang="fr-FR" dirty="0"/>
          </a:p>
        </p:txBody>
      </p:sp>
      <p:sp>
        <p:nvSpPr>
          <p:cNvPr id="3" name="Espace réservé du contenu 2"/>
          <p:cNvSpPr>
            <a:spLocks noGrp="1"/>
          </p:cNvSpPr>
          <p:nvPr>
            <p:ph idx="1"/>
          </p:nvPr>
        </p:nvSpPr>
        <p:spPr/>
        <p:txBody>
          <a:bodyPr/>
          <a:lstStyle/>
          <a:p>
            <a:pPr marL="0" indent="0" algn="ctr">
              <a:buNone/>
            </a:pPr>
            <a:r>
              <a:rPr lang="fr-FR" b="1" dirty="0"/>
              <a:t>source= « /var/log/</a:t>
            </a:r>
            <a:r>
              <a:rPr lang="fr-FR" b="1" dirty="0" err="1"/>
              <a:t>suricata</a:t>
            </a:r>
            <a:r>
              <a:rPr lang="fr-FR" b="1" dirty="0"/>
              <a:t>/</a:t>
            </a:r>
            <a:r>
              <a:rPr lang="fr-FR" b="1" dirty="0" err="1"/>
              <a:t>eve.json</a:t>
            </a:r>
            <a:r>
              <a:rPr lang="fr-FR" b="1" dirty="0"/>
              <a:t> » </a:t>
            </a:r>
            <a:r>
              <a:rPr lang="fr-FR" b="1" dirty="0" err="1"/>
              <a:t>src_ip</a:t>
            </a:r>
            <a:r>
              <a:rPr lang="fr-FR" b="1" dirty="0"/>
              <a:t> =«192.168.1.10» </a:t>
            </a:r>
            <a:endParaRPr lang="fr-FR" b="1" dirty="0" smtClean="0"/>
          </a:p>
          <a:p>
            <a:pPr marL="0" indent="0" algn="ctr">
              <a:buNone/>
            </a:pPr>
            <a:endParaRPr lang="fr-FR" b="1" dirty="0" smtClean="0"/>
          </a:p>
          <a:p>
            <a:pPr marL="0" indent="0">
              <a:buNone/>
            </a:pPr>
            <a:r>
              <a:rPr lang="fr-FR" dirty="0"/>
              <a:t>Affiche le nombre de paquets détectés par Suricata </a:t>
            </a:r>
            <a:r>
              <a:rPr lang="fr-FR" dirty="0" smtClean="0"/>
              <a:t>ayant comme </a:t>
            </a:r>
            <a:r>
              <a:rPr lang="fr-FR" dirty="0" err="1" smtClean="0"/>
              <a:t>ip</a:t>
            </a:r>
            <a:r>
              <a:rPr lang="fr-FR" dirty="0" smtClean="0"/>
              <a:t> source « 192.168.1.10 ».</a:t>
            </a:r>
          </a:p>
          <a:p>
            <a:pPr marL="0" indent="0">
              <a:buNone/>
            </a:pPr>
            <a:r>
              <a:rPr lang="fr-FR" dirty="0" smtClean="0"/>
              <a:t>Source : L’origine des données. Ici un le fichier </a:t>
            </a:r>
            <a:r>
              <a:rPr lang="fr-FR" dirty="0" err="1" smtClean="0"/>
              <a:t>json</a:t>
            </a:r>
            <a:r>
              <a:rPr lang="fr-FR" dirty="0" smtClean="0"/>
              <a:t> généré par Suricata</a:t>
            </a:r>
          </a:p>
          <a:p>
            <a:pPr marL="0" indent="0">
              <a:buNone/>
            </a:pPr>
            <a:r>
              <a:rPr lang="fr-FR" dirty="0" err="1" smtClean="0"/>
              <a:t>Src_ip</a:t>
            </a:r>
            <a:r>
              <a:rPr lang="fr-FR" dirty="0" smtClean="0"/>
              <a:t> =« 192.168.1.10 » : Le champ du fichier </a:t>
            </a:r>
            <a:r>
              <a:rPr lang="fr-FR" dirty="0" err="1" smtClean="0"/>
              <a:t>json</a:t>
            </a:r>
            <a:r>
              <a:rPr lang="fr-FR" dirty="0"/>
              <a:t> </a:t>
            </a:r>
            <a:r>
              <a:rPr lang="fr-FR" dirty="0" smtClean="0"/>
              <a:t>détecté par Suricata et le string que l’on souhaite retrouver dans ce champ</a:t>
            </a:r>
          </a:p>
          <a:p>
            <a:pPr marL="0" indent="0" algn="ctr">
              <a:buNone/>
            </a:pPr>
            <a:endParaRPr lang="fr-FR" b="1" dirty="0"/>
          </a:p>
          <a:p>
            <a:pPr marL="0" indent="0" algn="ctr">
              <a:buNone/>
            </a:pPr>
            <a:r>
              <a:rPr lang="fr-FR" b="1" dirty="0"/>
              <a:t>source= « /var/log/</a:t>
            </a:r>
            <a:r>
              <a:rPr lang="fr-FR" b="1" dirty="0" err="1"/>
              <a:t>suricata</a:t>
            </a:r>
            <a:r>
              <a:rPr lang="fr-FR" b="1" dirty="0"/>
              <a:t>/</a:t>
            </a:r>
            <a:r>
              <a:rPr lang="fr-FR" b="1" dirty="0" err="1"/>
              <a:t>eve.json</a:t>
            </a:r>
            <a:r>
              <a:rPr lang="fr-FR" b="1" dirty="0"/>
              <a:t> »  </a:t>
            </a:r>
            <a:r>
              <a:rPr lang="fr-FR" b="1" dirty="0" smtClean="0"/>
              <a:t>« 192.168.1.10</a:t>
            </a:r>
            <a:r>
              <a:rPr lang="fr-FR" b="1" dirty="0"/>
              <a:t>» </a:t>
            </a:r>
          </a:p>
          <a:p>
            <a:pPr marL="0" indent="0" algn="ctr">
              <a:buNone/>
            </a:pPr>
            <a:endParaRPr lang="fr-FR" b="1"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16</a:t>
            </a:fld>
            <a:endParaRPr lang="fr-FR" noProof="0"/>
          </a:p>
        </p:txBody>
      </p:sp>
    </p:spTree>
    <p:extLst>
      <p:ext uri="{BB962C8B-B14F-4D97-AF65-F5344CB8AC3E}">
        <p14:creationId xmlns:p14="http://schemas.microsoft.com/office/powerpoint/2010/main" val="2490813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d’une recherche</a:t>
            </a:r>
            <a:endParaRPr lang="fr-FR" dirty="0"/>
          </a:p>
        </p:txBody>
      </p:sp>
      <p:sp>
        <p:nvSpPr>
          <p:cNvPr id="3" name="Espace réservé du contenu 2"/>
          <p:cNvSpPr>
            <a:spLocks noGrp="1"/>
          </p:cNvSpPr>
          <p:nvPr>
            <p:ph idx="1"/>
          </p:nvPr>
        </p:nvSpPr>
        <p:spPr/>
        <p:txBody>
          <a:bodyPr/>
          <a:lstStyle/>
          <a:p>
            <a:pPr marL="0" indent="0" algn="ctr">
              <a:buNone/>
            </a:pPr>
            <a:r>
              <a:rPr lang="fr-FR" b="1" dirty="0" smtClean="0"/>
              <a:t>source</a:t>
            </a:r>
            <a:r>
              <a:rPr lang="fr-FR" b="1" dirty="0"/>
              <a:t>= « /var/log/</a:t>
            </a:r>
            <a:r>
              <a:rPr lang="fr-FR" b="1" dirty="0" err="1"/>
              <a:t>suricata</a:t>
            </a:r>
            <a:r>
              <a:rPr lang="fr-FR" b="1" dirty="0"/>
              <a:t>/</a:t>
            </a:r>
            <a:r>
              <a:rPr lang="fr-FR" b="1" dirty="0" err="1"/>
              <a:t>eve.json</a:t>
            </a:r>
            <a:r>
              <a:rPr lang="fr-FR" b="1" dirty="0"/>
              <a:t> » proto = «UDP» | </a:t>
            </a:r>
            <a:r>
              <a:rPr lang="fr-FR" b="1" dirty="0" err="1"/>
              <a:t>stats</a:t>
            </a:r>
            <a:r>
              <a:rPr lang="fr-FR" b="1" dirty="0"/>
              <a:t> count by proto</a:t>
            </a:r>
            <a:endParaRPr lang="fr-FR" dirty="0"/>
          </a:p>
          <a:p>
            <a:pPr marL="0" indent="0">
              <a:buNone/>
            </a:pPr>
            <a:r>
              <a:rPr lang="fr-FR" dirty="0"/>
              <a:t>Affiche le nombre de paquets détectés par Suricata avec le protocole UDP.</a:t>
            </a:r>
          </a:p>
          <a:p>
            <a:pPr marL="0" indent="0">
              <a:buNone/>
            </a:pPr>
            <a:r>
              <a:rPr lang="fr-FR" dirty="0"/>
              <a:t>« proto » est le champ provenant du fichier </a:t>
            </a:r>
            <a:r>
              <a:rPr lang="fr-FR" dirty="0" err="1"/>
              <a:t>json</a:t>
            </a:r>
            <a:r>
              <a:rPr lang="fr-FR" dirty="0"/>
              <a:t> correspondant aux protocoles des paquets détectés.</a:t>
            </a:r>
          </a:p>
          <a:p>
            <a:pPr marL="0" indent="0">
              <a:buNone/>
            </a:pPr>
            <a:r>
              <a:rPr lang="fr-FR" dirty="0"/>
              <a:t>Le « | </a:t>
            </a:r>
            <a:r>
              <a:rPr lang="fr-FR" dirty="0" err="1"/>
              <a:t>stats</a:t>
            </a:r>
            <a:r>
              <a:rPr lang="fr-FR" dirty="0"/>
              <a:t> » permet à la recherche Splunk d’ajouter un élément de statistique. </a:t>
            </a:r>
          </a:p>
          <a:p>
            <a:pPr marL="0" indent="0">
              <a:buNone/>
            </a:pPr>
            <a:r>
              <a:rPr lang="fr-FR" dirty="0"/>
              <a:t>Le « count » permet à Splunk de compter le nombre de résultats que provoque la recherche. </a:t>
            </a:r>
          </a:p>
          <a:p>
            <a:pPr marL="0" indent="0">
              <a:buNone/>
            </a:pPr>
            <a:r>
              <a:rPr lang="fr-FR" dirty="0"/>
              <a:t>Le « by proto » ajoute un élément de référence. Dans cet exemple les protocoles sont les éléments de références. </a:t>
            </a:r>
            <a:r>
              <a:rPr lang="fr-FR" b="1" dirty="0"/>
              <a:t>(Il faut cependant que ce soit un champ du fichier)</a:t>
            </a:r>
            <a:endParaRPr lang="fr-FR" dirty="0"/>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17</a:t>
            </a:fld>
            <a:endParaRPr lang="fr-FR" noProof="0"/>
          </a:p>
        </p:txBody>
      </p:sp>
    </p:spTree>
    <p:extLst>
      <p:ext uri="{BB962C8B-B14F-4D97-AF65-F5344CB8AC3E}">
        <p14:creationId xmlns:p14="http://schemas.microsoft.com/office/powerpoint/2010/main" val="8211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 résultat d’une recherche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18</a:t>
            </a:fld>
            <a:endParaRPr lang="fr-FR" noProof="0"/>
          </a:p>
        </p:txBody>
      </p:sp>
      <p:pic>
        <p:nvPicPr>
          <p:cNvPr id="5" name="Espace réservé du contenu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1192" y="2403325"/>
            <a:ext cx="11205436" cy="2749861"/>
          </a:xfrm>
          <a:prstGeom prst="rect">
            <a:avLst/>
          </a:prstGeom>
        </p:spPr>
      </p:pic>
    </p:spTree>
    <p:extLst>
      <p:ext uri="{BB962C8B-B14F-4D97-AF65-F5344CB8AC3E}">
        <p14:creationId xmlns:p14="http://schemas.microsoft.com/office/powerpoint/2010/main" val="1947060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 de votre attention</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042148" y="3505095"/>
            <a:ext cx="3800316" cy="2629006"/>
          </a:xfrm>
        </p:spPr>
        <p:txBody>
          <a:bodyPr rtlCol="0">
            <a:normAutofit/>
          </a:bodyPr>
          <a:lstStyle/>
          <a:p>
            <a:pPr rtl="0"/>
            <a:r>
              <a:rPr lang="fr-FR" dirty="0" smtClean="0">
                <a:solidFill>
                  <a:schemeClr val="bg2"/>
                </a:solidFill>
              </a:rPr>
              <a:t>Git : </a:t>
            </a:r>
            <a:r>
              <a:rPr lang="fr-FR" dirty="0" err="1" smtClean="0">
                <a:solidFill>
                  <a:schemeClr val="bg2"/>
                </a:solidFill>
              </a:rPr>
              <a:t>qlehoux</a:t>
            </a:r>
            <a:endParaRPr lang="fr-FR" dirty="0" smtClean="0">
              <a:solidFill>
                <a:schemeClr val="bg2"/>
              </a:solidFill>
            </a:endParaRPr>
          </a:p>
          <a:p>
            <a:pPr rtl="0"/>
            <a:r>
              <a:rPr lang="fr-FR" dirty="0" smtClean="0">
                <a:solidFill>
                  <a:schemeClr val="bg2"/>
                </a:solidFill>
              </a:rPr>
              <a:t>Mail : quentin.lehoux@outlook.com</a:t>
            </a:r>
            <a:endParaRPr lang="fr-FR" dirty="0">
              <a:solidFill>
                <a:schemeClr val="bg2"/>
              </a:solidFill>
            </a:endParaRP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err="1" smtClean="0"/>
              <a:t>Prerequis</a:t>
            </a:r>
            <a:endParaRPr lang="fr-FR" dirty="0"/>
          </a:p>
        </p:txBody>
      </p:sp>
      <p:sp>
        <p:nvSpPr>
          <p:cNvPr id="7" name="Espace réservé du contenu 6"/>
          <p:cNvSpPr>
            <a:spLocks noGrp="1"/>
          </p:cNvSpPr>
          <p:nvPr>
            <p:ph idx="1"/>
          </p:nvPr>
        </p:nvSpPr>
        <p:spPr>
          <a:xfrm>
            <a:off x="581192" y="1914041"/>
            <a:ext cx="11029615" cy="4728549"/>
          </a:xfrm>
        </p:spPr>
        <p:txBody>
          <a:bodyPr>
            <a:normAutofit/>
          </a:bodyPr>
          <a:lstStyle/>
          <a:p>
            <a:r>
              <a:rPr lang="fr-FR" dirty="0" smtClean="0"/>
              <a:t>Créer un compte utilisateur avec l’une des combinaison suivantes :</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Créer un compte utilisateur avec un nom original (exemple : </a:t>
            </a:r>
            <a:r>
              <a:rPr lang="fr-FR" dirty="0" err="1" smtClean="0"/>
              <a:t>Faker</a:t>
            </a:r>
            <a:r>
              <a:rPr lang="fr-FR" dirty="0" smtClean="0"/>
              <a:t>)</a:t>
            </a:r>
          </a:p>
          <a:p>
            <a:r>
              <a:rPr lang="fr-FR" dirty="0" smtClean="0"/>
              <a:t>Créer un fichier dans le répertoire </a:t>
            </a:r>
            <a:r>
              <a:rPr lang="fr-FR" dirty="0" smtClean="0"/>
              <a:t>/bin/ </a:t>
            </a:r>
            <a:r>
              <a:rPr lang="fr-FR" dirty="0" smtClean="0"/>
              <a:t>avec le format « </a:t>
            </a:r>
            <a:r>
              <a:rPr lang="fr-FR" dirty="0" err="1" smtClean="0"/>
              <a:t>Secret_File</a:t>
            </a:r>
            <a:r>
              <a:rPr lang="fr-FR" dirty="0" smtClean="0"/>
              <a:t>_* » (exemple </a:t>
            </a:r>
            <a:r>
              <a:rPr lang="fr-FR" dirty="0" smtClean="0"/>
              <a:t>/bin/</a:t>
            </a:r>
            <a:r>
              <a:rPr lang="fr-FR" dirty="0" err="1" smtClean="0"/>
              <a:t>tmp</a:t>
            </a:r>
            <a:r>
              <a:rPr lang="fr-FR" dirty="0" smtClean="0"/>
              <a:t>/</a:t>
            </a:r>
            <a:r>
              <a:rPr lang="fr-FR" dirty="0" err="1" smtClean="0"/>
              <a:t>Secret_File_toto</a:t>
            </a:r>
            <a:r>
              <a:rPr lang="fr-FR" dirty="0" smtClean="0"/>
              <a:t>)</a:t>
            </a:r>
          </a:p>
          <a:p>
            <a:r>
              <a:rPr lang="fr-FR" dirty="0" smtClean="0"/>
              <a:t>Écrivez un texte à l’intérieur. Puis modifiez les droits de lecture/écriture de ce fichier (avec la commande chmod).</a:t>
            </a:r>
            <a:endParaRPr lang="fr-FR" dirty="0"/>
          </a:p>
        </p:txBody>
      </p:sp>
      <p:sp>
        <p:nvSpPr>
          <p:cNvPr id="5" name="Espace réservé du numéro de diapositive 4"/>
          <p:cNvSpPr>
            <a:spLocks noGrp="1"/>
          </p:cNvSpPr>
          <p:nvPr>
            <p:ph type="sldNum" sz="quarter" idx="12"/>
          </p:nvPr>
        </p:nvSpPr>
        <p:spPr>
          <a:xfrm>
            <a:off x="11084553" y="6460027"/>
            <a:ext cx="1052508" cy="365125"/>
          </a:xfrm>
        </p:spPr>
        <p:txBody>
          <a:bodyPr/>
          <a:lstStyle/>
          <a:p>
            <a:pPr rtl="0"/>
            <a:fld id="{D57F1E4F-1CFF-5643-939E-217C01CDF565}" type="slidenum">
              <a:rPr lang="fr-FR" noProof="0" smtClean="0"/>
              <a:pPr rtl="0"/>
              <a:t>2</a:t>
            </a:fld>
            <a:endParaRPr lang="fr-FR" noProof="0" dirty="0"/>
          </a:p>
        </p:txBody>
      </p:sp>
      <p:graphicFrame>
        <p:nvGraphicFramePr>
          <p:cNvPr id="8" name="Tableau 7"/>
          <p:cNvGraphicFramePr>
            <a:graphicFrameLocks noGrp="1"/>
          </p:cNvGraphicFramePr>
          <p:nvPr>
            <p:extLst>
              <p:ext uri="{D42A27DB-BD31-4B8C-83A1-F6EECF244321}">
                <p14:modId xmlns:p14="http://schemas.microsoft.com/office/powerpoint/2010/main" val="2125618043"/>
              </p:ext>
            </p:extLst>
          </p:nvPr>
        </p:nvGraphicFramePr>
        <p:xfrm>
          <a:off x="954868" y="2434886"/>
          <a:ext cx="2795722" cy="2595880"/>
        </p:xfrm>
        <a:graphic>
          <a:graphicData uri="http://schemas.openxmlformats.org/drawingml/2006/table">
            <a:tbl>
              <a:tblPr firstRow="1" bandRow="1">
                <a:tableStyleId>{5C22544A-7EE6-4342-B048-85BDC9FD1C3A}</a:tableStyleId>
              </a:tblPr>
              <a:tblGrid>
                <a:gridCol w="1067661">
                  <a:extLst>
                    <a:ext uri="{9D8B030D-6E8A-4147-A177-3AD203B41FA5}">
                      <a16:colId xmlns:a16="http://schemas.microsoft.com/office/drawing/2014/main" val="3394881196"/>
                    </a:ext>
                  </a:extLst>
                </a:gridCol>
                <a:gridCol w="1728061">
                  <a:extLst>
                    <a:ext uri="{9D8B030D-6E8A-4147-A177-3AD203B41FA5}">
                      <a16:colId xmlns:a16="http://schemas.microsoft.com/office/drawing/2014/main" val="929543888"/>
                    </a:ext>
                  </a:extLst>
                </a:gridCol>
              </a:tblGrid>
              <a:tr h="370840">
                <a:tc>
                  <a:txBody>
                    <a:bodyPr/>
                    <a:lstStyle/>
                    <a:p>
                      <a:pPr algn="ctr"/>
                      <a:r>
                        <a:rPr lang="fr-FR" dirty="0" smtClean="0"/>
                        <a:t>User</a:t>
                      </a:r>
                      <a:endParaRPr lang="fr-FR" dirty="0"/>
                    </a:p>
                  </a:txBody>
                  <a:tcPr/>
                </a:tc>
                <a:tc>
                  <a:txBody>
                    <a:bodyPr/>
                    <a:lstStyle/>
                    <a:p>
                      <a:pPr algn="ctr"/>
                      <a:r>
                        <a:rPr lang="fr-FR" dirty="0" err="1" smtClean="0"/>
                        <a:t>Mdp</a:t>
                      </a:r>
                      <a:endParaRPr lang="fr-FR" dirty="0"/>
                    </a:p>
                  </a:txBody>
                  <a:tcPr/>
                </a:tc>
                <a:extLst>
                  <a:ext uri="{0D108BD9-81ED-4DB2-BD59-A6C34878D82A}">
                    <a16:rowId xmlns:a16="http://schemas.microsoft.com/office/drawing/2014/main" val="1573538540"/>
                  </a:ext>
                </a:extLst>
              </a:tr>
              <a:tr h="370840">
                <a:tc>
                  <a:txBody>
                    <a:bodyPr/>
                    <a:lstStyle/>
                    <a:p>
                      <a:r>
                        <a:rPr lang="fr-FR" dirty="0" err="1" smtClean="0"/>
                        <a:t>Elene</a:t>
                      </a:r>
                      <a:endParaRPr lang="fr-FR" dirty="0"/>
                    </a:p>
                  </a:txBody>
                  <a:tcPr/>
                </a:tc>
                <a:tc>
                  <a:txBody>
                    <a:bodyPr/>
                    <a:lstStyle/>
                    <a:p>
                      <a:r>
                        <a:rPr lang="fr-FR" dirty="0" smtClean="0"/>
                        <a:t>Ch@rlotte95</a:t>
                      </a:r>
                      <a:endParaRPr lang="fr-FR" dirty="0"/>
                    </a:p>
                  </a:txBody>
                  <a:tcPr/>
                </a:tc>
                <a:extLst>
                  <a:ext uri="{0D108BD9-81ED-4DB2-BD59-A6C34878D82A}">
                    <a16:rowId xmlns:a16="http://schemas.microsoft.com/office/drawing/2014/main" val="1721683618"/>
                  </a:ext>
                </a:extLst>
              </a:tr>
              <a:tr h="370840">
                <a:tc>
                  <a:txBody>
                    <a:bodyPr/>
                    <a:lstStyle/>
                    <a:p>
                      <a:r>
                        <a:rPr lang="fr-FR" dirty="0" smtClean="0"/>
                        <a:t>Antoine</a:t>
                      </a:r>
                      <a:endParaRPr lang="fr-FR" dirty="0"/>
                    </a:p>
                  </a:txBody>
                  <a:tcPr/>
                </a:tc>
                <a:tc>
                  <a:txBody>
                    <a:bodyPr/>
                    <a:lstStyle/>
                    <a:p>
                      <a:r>
                        <a:rPr lang="fr-FR" dirty="0" smtClean="0"/>
                        <a:t>123456789*</a:t>
                      </a:r>
                      <a:endParaRPr lang="fr-FR" dirty="0"/>
                    </a:p>
                  </a:txBody>
                  <a:tcPr/>
                </a:tc>
                <a:extLst>
                  <a:ext uri="{0D108BD9-81ED-4DB2-BD59-A6C34878D82A}">
                    <a16:rowId xmlns:a16="http://schemas.microsoft.com/office/drawing/2014/main" val="2072883506"/>
                  </a:ext>
                </a:extLst>
              </a:tr>
              <a:tr h="370840">
                <a:tc>
                  <a:txBody>
                    <a:bodyPr/>
                    <a:lstStyle/>
                    <a:p>
                      <a:r>
                        <a:rPr lang="fr-FR" dirty="0" smtClean="0"/>
                        <a:t>Didier</a:t>
                      </a:r>
                      <a:endParaRPr lang="fr-FR" dirty="0"/>
                    </a:p>
                  </a:txBody>
                  <a:tcPr/>
                </a:tc>
                <a:tc>
                  <a:txBody>
                    <a:bodyPr/>
                    <a:lstStyle/>
                    <a:p>
                      <a:r>
                        <a:rPr lang="fr-FR" dirty="0" smtClean="0"/>
                        <a:t>RoqueFort06</a:t>
                      </a:r>
                      <a:endParaRPr lang="fr-FR" dirty="0"/>
                    </a:p>
                  </a:txBody>
                  <a:tcPr/>
                </a:tc>
                <a:extLst>
                  <a:ext uri="{0D108BD9-81ED-4DB2-BD59-A6C34878D82A}">
                    <a16:rowId xmlns:a16="http://schemas.microsoft.com/office/drawing/2014/main" val="2836657819"/>
                  </a:ext>
                </a:extLst>
              </a:tr>
              <a:tr h="370840">
                <a:tc>
                  <a:txBody>
                    <a:bodyPr/>
                    <a:lstStyle/>
                    <a:p>
                      <a:r>
                        <a:rPr lang="fr-FR" dirty="0" smtClean="0"/>
                        <a:t>Joan</a:t>
                      </a:r>
                      <a:endParaRPr lang="fr-FR" dirty="0"/>
                    </a:p>
                  </a:txBody>
                  <a:tcPr/>
                </a:tc>
                <a:tc>
                  <a:txBody>
                    <a:bodyPr/>
                    <a:lstStyle/>
                    <a:p>
                      <a:r>
                        <a:rPr lang="fr-FR" dirty="0" smtClean="0"/>
                        <a:t>G00gle@</a:t>
                      </a:r>
                      <a:endParaRPr lang="fr-FR" dirty="0"/>
                    </a:p>
                  </a:txBody>
                  <a:tcPr/>
                </a:tc>
                <a:extLst>
                  <a:ext uri="{0D108BD9-81ED-4DB2-BD59-A6C34878D82A}">
                    <a16:rowId xmlns:a16="http://schemas.microsoft.com/office/drawing/2014/main" val="3246588410"/>
                  </a:ext>
                </a:extLst>
              </a:tr>
              <a:tr h="370840">
                <a:tc>
                  <a:txBody>
                    <a:bodyPr/>
                    <a:lstStyle/>
                    <a:p>
                      <a:r>
                        <a:rPr lang="fr-FR" dirty="0" smtClean="0"/>
                        <a:t>Emma</a:t>
                      </a:r>
                      <a:endParaRPr lang="fr-FR" dirty="0"/>
                    </a:p>
                  </a:txBody>
                  <a:tcPr/>
                </a:tc>
                <a:tc>
                  <a:txBody>
                    <a:bodyPr/>
                    <a:lstStyle/>
                    <a:p>
                      <a:r>
                        <a:rPr lang="fr-FR" dirty="0" smtClean="0"/>
                        <a:t>16-08-1985-Fr</a:t>
                      </a:r>
                      <a:endParaRPr lang="fr-FR" dirty="0"/>
                    </a:p>
                  </a:txBody>
                  <a:tcPr/>
                </a:tc>
                <a:extLst>
                  <a:ext uri="{0D108BD9-81ED-4DB2-BD59-A6C34878D82A}">
                    <a16:rowId xmlns:a16="http://schemas.microsoft.com/office/drawing/2014/main" val="2184248884"/>
                  </a:ext>
                </a:extLst>
              </a:tr>
              <a:tr h="370840">
                <a:tc>
                  <a:txBody>
                    <a:bodyPr/>
                    <a:lstStyle/>
                    <a:p>
                      <a:r>
                        <a:rPr lang="fr-FR" dirty="0" smtClean="0"/>
                        <a:t>Marie</a:t>
                      </a:r>
                      <a:endParaRPr lang="fr-FR" dirty="0"/>
                    </a:p>
                  </a:txBody>
                  <a:tcPr/>
                </a:tc>
                <a:tc>
                  <a:txBody>
                    <a:bodyPr/>
                    <a:lstStyle/>
                    <a:p>
                      <a:r>
                        <a:rPr lang="fr-FR" dirty="0" smtClean="0"/>
                        <a:t>Pizz@4fromage</a:t>
                      </a:r>
                      <a:endParaRPr lang="fr-FR" dirty="0"/>
                    </a:p>
                  </a:txBody>
                  <a:tcPr/>
                </a:tc>
                <a:extLst>
                  <a:ext uri="{0D108BD9-81ED-4DB2-BD59-A6C34878D82A}">
                    <a16:rowId xmlns:a16="http://schemas.microsoft.com/office/drawing/2014/main" val="1855156926"/>
                  </a:ext>
                </a:extLst>
              </a:tr>
            </a:tbl>
          </a:graphicData>
        </a:graphic>
      </p:graphicFrame>
    </p:spTree>
    <p:extLst>
      <p:ext uri="{BB962C8B-B14F-4D97-AF65-F5344CB8AC3E}">
        <p14:creationId xmlns:p14="http://schemas.microsoft.com/office/powerpoint/2010/main" val="392239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regles</a:t>
            </a:r>
            <a:endParaRPr lang="fr-FR" dirty="0"/>
          </a:p>
        </p:txBody>
      </p:sp>
      <p:sp>
        <p:nvSpPr>
          <p:cNvPr id="3" name="Espace réservé du contenu 2"/>
          <p:cNvSpPr>
            <a:spLocks noGrp="1"/>
          </p:cNvSpPr>
          <p:nvPr>
            <p:ph idx="1"/>
          </p:nvPr>
        </p:nvSpPr>
        <p:spPr/>
        <p:txBody>
          <a:bodyPr/>
          <a:lstStyle/>
          <a:p>
            <a:r>
              <a:rPr lang="fr-FR" dirty="0" smtClean="0"/>
              <a:t>Connexion en SSH avec la table des utilisateurs et des </a:t>
            </a:r>
            <a:r>
              <a:rPr lang="fr-FR" dirty="0" err="1" smtClean="0"/>
              <a:t>mdp</a:t>
            </a:r>
            <a:r>
              <a:rPr lang="fr-FR" dirty="0" smtClean="0"/>
              <a:t>. (interdiction de se connecter avec le compte </a:t>
            </a:r>
            <a:r>
              <a:rPr lang="fr-FR" dirty="0" err="1" smtClean="0"/>
              <a:t>rt</a:t>
            </a:r>
            <a:r>
              <a:rPr lang="fr-FR" dirty="0" smtClean="0"/>
              <a:t>)</a:t>
            </a:r>
          </a:p>
          <a:p>
            <a:r>
              <a:rPr lang="fr-FR" dirty="0" smtClean="0"/>
              <a:t>Interdiction avec Suricata de bloquer toutes les adresses </a:t>
            </a:r>
            <a:r>
              <a:rPr lang="fr-FR" dirty="0" err="1" smtClean="0"/>
              <a:t>IPs</a:t>
            </a:r>
            <a:r>
              <a:rPr lang="fr-FR" dirty="0" smtClean="0"/>
              <a:t> </a:t>
            </a:r>
          </a:p>
          <a:p>
            <a:pPr lvl="1"/>
            <a:r>
              <a:rPr lang="fr-FR" dirty="0" smtClean="0"/>
              <a:t>Bloquer les connexions avec </a:t>
            </a:r>
            <a:r>
              <a:rPr lang="fr-FR" dirty="0"/>
              <a:t>S</a:t>
            </a:r>
            <a:r>
              <a:rPr lang="fr-FR" dirty="0" smtClean="0"/>
              <a:t>uricata seulement APRES les avoirs détectés.</a:t>
            </a:r>
          </a:p>
          <a:p>
            <a:r>
              <a:rPr lang="fr-FR" dirty="0" smtClean="0"/>
              <a:t>Interdiction de « détruire » la VM ciblée ou de Supprimer des fichiers essentielles. </a:t>
            </a:r>
            <a:endParaRPr lang="fr-FR" dirty="0" smtClean="0"/>
          </a:p>
          <a:p>
            <a:r>
              <a:rPr lang="fr-FR" dirty="0" smtClean="0"/>
              <a:t>Lorsque le </a:t>
            </a:r>
            <a:r>
              <a:rPr lang="fr-FR" dirty="0" err="1" smtClean="0"/>
              <a:t>timer</a:t>
            </a:r>
            <a:r>
              <a:rPr lang="fr-FR" dirty="0" smtClean="0"/>
              <a:t> retenti on ne touche plus le clavier.</a:t>
            </a:r>
            <a:endParaRPr lang="fr-FR" dirty="0"/>
          </a:p>
          <a:p>
            <a:endParaRPr lang="fr-FR" dirty="0" smtClean="0"/>
          </a:p>
          <a:p>
            <a:pPr marL="324000" lvl="1" indent="0">
              <a:buNone/>
            </a:pP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3</a:t>
            </a:fld>
            <a:endParaRPr lang="fr-FR" noProof="0"/>
          </a:p>
        </p:txBody>
      </p:sp>
    </p:spTree>
    <p:extLst>
      <p:ext uri="{BB962C8B-B14F-4D97-AF65-F5344CB8AC3E}">
        <p14:creationId xmlns:p14="http://schemas.microsoft.com/office/powerpoint/2010/main" val="977116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points</a:t>
            </a:r>
            <a:endParaRPr lang="fr-FR" dirty="0"/>
          </a:p>
        </p:txBody>
      </p:sp>
      <p:sp>
        <p:nvSpPr>
          <p:cNvPr id="5" name="Espace réservé du contenu 4"/>
          <p:cNvSpPr>
            <a:spLocks noGrp="1"/>
          </p:cNvSpPr>
          <p:nvPr>
            <p:ph sz="half" idx="1"/>
          </p:nvPr>
        </p:nvSpPr>
        <p:spPr/>
        <p:txBody>
          <a:bodyPr>
            <a:normAutofit lnSpcReduction="10000"/>
          </a:bodyPr>
          <a:lstStyle/>
          <a:p>
            <a:pPr marL="0" indent="0" algn="ctr">
              <a:buNone/>
            </a:pPr>
            <a:r>
              <a:rPr lang="fr-FR" dirty="0" smtClean="0"/>
              <a:t>Attaquants :</a:t>
            </a:r>
          </a:p>
          <a:p>
            <a:pPr algn="ctr"/>
            <a:endParaRPr lang="fr-FR" dirty="0" smtClean="0"/>
          </a:p>
          <a:p>
            <a:pPr marL="0" indent="0" algn="ctr">
              <a:buNone/>
            </a:pPr>
            <a:r>
              <a:rPr lang="fr-FR" dirty="0" smtClean="0"/>
              <a:t>1 </a:t>
            </a:r>
            <a:r>
              <a:rPr lang="fr-FR" dirty="0" err="1" smtClean="0"/>
              <a:t>Token</a:t>
            </a:r>
            <a:r>
              <a:rPr lang="fr-FR" dirty="0" smtClean="0"/>
              <a:t> s’ils trouvent le nouveau utilisateur.</a:t>
            </a:r>
          </a:p>
          <a:p>
            <a:pPr marL="0" indent="0" algn="ctr">
              <a:buNone/>
            </a:pPr>
            <a:r>
              <a:rPr lang="fr-FR" dirty="0" smtClean="0"/>
              <a:t>1 </a:t>
            </a:r>
            <a:r>
              <a:rPr lang="fr-FR" dirty="0" err="1" smtClean="0"/>
              <a:t>Token</a:t>
            </a:r>
            <a:r>
              <a:rPr lang="fr-FR" dirty="0" smtClean="0"/>
              <a:t> s’ils trouvent le nom du fichier créé dans le répertoire /</a:t>
            </a:r>
            <a:r>
              <a:rPr lang="fr-FR" dirty="0" err="1" smtClean="0"/>
              <a:t>opt</a:t>
            </a:r>
            <a:r>
              <a:rPr lang="fr-FR" dirty="0" smtClean="0"/>
              <a:t>/.</a:t>
            </a:r>
          </a:p>
          <a:p>
            <a:pPr marL="0" indent="0" algn="ctr">
              <a:buNone/>
            </a:pPr>
            <a:r>
              <a:rPr lang="fr-FR" dirty="0" smtClean="0"/>
              <a:t>1 </a:t>
            </a:r>
            <a:r>
              <a:rPr lang="fr-FR" dirty="0" err="1" smtClean="0"/>
              <a:t>Token</a:t>
            </a:r>
            <a:r>
              <a:rPr lang="fr-FR" dirty="0" smtClean="0"/>
              <a:t> s’ils parviennent à lire le contenu du fichier. </a:t>
            </a:r>
            <a:endParaRPr lang="fr-FR" dirty="0" smtClean="0"/>
          </a:p>
          <a:p>
            <a:pPr marL="0" indent="0" algn="ctr">
              <a:buNone/>
            </a:pPr>
            <a:r>
              <a:rPr lang="fr-FR" dirty="0" smtClean="0"/>
              <a:t>1 </a:t>
            </a:r>
            <a:r>
              <a:rPr lang="fr-FR" dirty="0" err="1" smtClean="0"/>
              <a:t>Token</a:t>
            </a:r>
            <a:r>
              <a:rPr lang="fr-FR" dirty="0" smtClean="0"/>
              <a:t> s’ils parviennent a créer/modifier/renommer un fichier dans le répertoire du nouveau utilisateur</a:t>
            </a:r>
          </a:p>
          <a:p>
            <a:pPr marL="0" indent="0" algn="ctr">
              <a:buNone/>
            </a:pPr>
            <a:r>
              <a:rPr lang="fr-FR" dirty="0" smtClean="0"/>
              <a:t>1 </a:t>
            </a:r>
            <a:r>
              <a:rPr lang="fr-FR" dirty="0" err="1" smtClean="0"/>
              <a:t>Token</a:t>
            </a:r>
            <a:r>
              <a:rPr lang="fr-FR" dirty="0" smtClean="0"/>
              <a:t> si les défenseurs ne trouvent pas leur modification dans le répertoire (modification a retenir)</a:t>
            </a:r>
            <a:endParaRPr lang="fr-FR" dirty="0"/>
          </a:p>
        </p:txBody>
      </p:sp>
      <p:sp>
        <p:nvSpPr>
          <p:cNvPr id="6" name="Espace réservé du contenu 5"/>
          <p:cNvSpPr>
            <a:spLocks noGrp="1"/>
          </p:cNvSpPr>
          <p:nvPr>
            <p:ph sz="half" idx="2"/>
          </p:nvPr>
        </p:nvSpPr>
        <p:spPr>
          <a:xfrm>
            <a:off x="6188417" y="2228004"/>
            <a:ext cx="5422392" cy="1420888"/>
          </a:xfrm>
        </p:spPr>
        <p:txBody>
          <a:bodyPr>
            <a:normAutofit lnSpcReduction="10000"/>
          </a:bodyPr>
          <a:lstStyle/>
          <a:p>
            <a:pPr marL="0" indent="0" algn="ctr">
              <a:buNone/>
            </a:pPr>
            <a:r>
              <a:rPr lang="fr-FR" dirty="0" smtClean="0"/>
              <a:t>Défenseurs :</a:t>
            </a:r>
          </a:p>
          <a:p>
            <a:pPr marL="0" indent="0" algn="ctr">
              <a:buNone/>
            </a:pPr>
            <a:endParaRPr lang="fr-FR" dirty="0"/>
          </a:p>
          <a:p>
            <a:pPr marL="0" indent="0" algn="ctr">
              <a:buNone/>
            </a:pPr>
            <a:r>
              <a:rPr lang="fr-FR" dirty="0" smtClean="0"/>
              <a:t>1 </a:t>
            </a:r>
            <a:r>
              <a:rPr lang="fr-FR" dirty="0" err="1" smtClean="0"/>
              <a:t>Token</a:t>
            </a:r>
            <a:r>
              <a:rPr lang="fr-FR" dirty="0"/>
              <a:t> </a:t>
            </a:r>
            <a:r>
              <a:rPr lang="fr-FR" dirty="0" smtClean="0"/>
              <a:t>s’ils parviennent </a:t>
            </a:r>
            <a:r>
              <a:rPr lang="fr-FR" dirty="0"/>
              <a:t>à</a:t>
            </a:r>
            <a:r>
              <a:rPr lang="fr-FR" dirty="0" smtClean="0"/>
              <a:t> trouver l’action réalisée par les attaquants dans le répertoire du nouveau utilisateur.</a:t>
            </a:r>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4</a:t>
            </a:fld>
            <a:endParaRPr lang="fr-FR" noProof="0"/>
          </a:p>
        </p:txBody>
      </p:sp>
      <p:graphicFrame>
        <p:nvGraphicFramePr>
          <p:cNvPr id="7" name="Tableau 6"/>
          <p:cNvGraphicFramePr>
            <a:graphicFrameLocks noGrp="1"/>
          </p:cNvGraphicFramePr>
          <p:nvPr>
            <p:extLst>
              <p:ext uri="{D42A27DB-BD31-4B8C-83A1-F6EECF244321}">
                <p14:modId xmlns:p14="http://schemas.microsoft.com/office/powerpoint/2010/main" val="2684345848"/>
              </p:ext>
            </p:extLst>
          </p:nvPr>
        </p:nvGraphicFramePr>
        <p:xfrm>
          <a:off x="7762578" y="3871801"/>
          <a:ext cx="2795722" cy="2595880"/>
        </p:xfrm>
        <a:graphic>
          <a:graphicData uri="http://schemas.openxmlformats.org/drawingml/2006/table">
            <a:tbl>
              <a:tblPr firstRow="1" bandRow="1">
                <a:tableStyleId>{5C22544A-7EE6-4342-B048-85BDC9FD1C3A}</a:tableStyleId>
              </a:tblPr>
              <a:tblGrid>
                <a:gridCol w="1067661">
                  <a:extLst>
                    <a:ext uri="{9D8B030D-6E8A-4147-A177-3AD203B41FA5}">
                      <a16:colId xmlns:a16="http://schemas.microsoft.com/office/drawing/2014/main" val="3394881196"/>
                    </a:ext>
                  </a:extLst>
                </a:gridCol>
                <a:gridCol w="1728061">
                  <a:extLst>
                    <a:ext uri="{9D8B030D-6E8A-4147-A177-3AD203B41FA5}">
                      <a16:colId xmlns:a16="http://schemas.microsoft.com/office/drawing/2014/main" val="929543888"/>
                    </a:ext>
                  </a:extLst>
                </a:gridCol>
              </a:tblGrid>
              <a:tr h="370840">
                <a:tc>
                  <a:txBody>
                    <a:bodyPr/>
                    <a:lstStyle/>
                    <a:p>
                      <a:pPr algn="ctr"/>
                      <a:r>
                        <a:rPr lang="fr-FR" dirty="0" smtClean="0"/>
                        <a:t>User</a:t>
                      </a:r>
                      <a:endParaRPr lang="fr-FR" dirty="0"/>
                    </a:p>
                  </a:txBody>
                  <a:tcPr/>
                </a:tc>
                <a:tc>
                  <a:txBody>
                    <a:bodyPr/>
                    <a:lstStyle/>
                    <a:p>
                      <a:pPr algn="ctr"/>
                      <a:r>
                        <a:rPr lang="fr-FR" dirty="0" err="1" smtClean="0"/>
                        <a:t>Mdp</a:t>
                      </a:r>
                      <a:endParaRPr lang="fr-FR" dirty="0"/>
                    </a:p>
                  </a:txBody>
                  <a:tcPr/>
                </a:tc>
                <a:extLst>
                  <a:ext uri="{0D108BD9-81ED-4DB2-BD59-A6C34878D82A}">
                    <a16:rowId xmlns:a16="http://schemas.microsoft.com/office/drawing/2014/main" val="1573538540"/>
                  </a:ext>
                </a:extLst>
              </a:tr>
              <a:tr h="370840">
                <a:tc>
                  <a:txBody>
                    <a:bodyPr/>
                    <a:lstStyle/>
                    <a:p>
                      <a:r>
                        <a:rPr lang="fr-FR" dirty="0" err="1" smtClean="0"/>
                        <a:t>Elene</a:t>
                      </a:r>
                      <a:endParaRPr lang="fr-FR" dirty="0"/>
                    </a:p>
                  </a:txBody>
                  <a:tcPr/>
                </a:tc>
                <a:tc>
                  <a:txBody>
                    <a:bodyPr/>
                    <a:lstStyle/>
                    <a:p>
                      <a:r>
                        <a:rPr lang="fr-FR" dirty="0" smtClean="0"/>
                        <a:t>Ch@rlotte95</a:t>
                      </a:r>
                      <a:endParaRPr lang="fr-FR" dirty="0"/>
                    </a:p>
                  </a:txBody>
                  <a:tcPr/>
                </a:tc>
                <a:extLst>
                  <a:ext uri="{0D108BD9-81ED-4DB2-BD59-A6C34878D82A}">
                    <a16:rowId xmlns:a16="http://schemas.microsoft.com/office/drawing/2014/main" val="1721683618"/>
                  </a:ext>
                </a:extLst>
              </a:tr>
              <a:tr h="370840">
                <a:tc>
                  <a:txBody>
                    <a:bodyPr/>
                    <a:lstStyle/>
                    <a:p>
                      <a:r>
                        <a:rPr lang="fr-FR" dirty="0" smtClean="0"/>
                        <a:t>Antoine</a:t>
                      </a:r>
                      <a:endParaRPr lang="fr-FR" dirty="0"/>
                    </a:p>
                  </a:txBody>
                  <a:tcPr/>
                </a:tc>
                <a:tc>
                  <a:txBody>
                    <a:bodyPr/>
                    <a:lstStyle/>
                    <a:p>
                      <a:r>
                        <a:rPr lang="fr-FR" dirty="0" smtClean="0"/>
                        <a:t>123456789*</a:t>
                      </a:r>
                      <a:endParaRPr lang="fr-FR" dirty="0"/>
                    </a:p>
                  </a:txBody>
                  <a:tcPr/>
                </a:tc>
                <a:extLst>
                  <a:ext uri="{0D108BD9-81ED-4DB2-BD59-A6C34878D82A}">
                    <a16:rowId xmlns:a16="http://schemas.microsoft.com/office/drawing/2014/main" val="2072883506"/>
                  </a:ext>
                </a:extLst>
              </a:tr>
              <a:tr h="370840">
                <a:tc>
                  <a:txBody>
                    <a:bodyPr/>
                    <a:lstStyle/>
                    <a:p>
                      <a:r>
                        <a:rPr lang="fr-FR" dirty="0" smtClean="0"/>
                        <a:t>Didier</a:t>
                      </a:r>
                      <a:endParaRPr lang="fr-FR" dirty="0"/>
                    </a:p>
                  </a:txBody>
                  <a:tcPr/>
                </a:tc>
                <a:tc>
                  <a:txBody>
                    <a:bodyPr/>
                    <a:lstStyle/>
                    <a:p>
                      <a:r>
                        <a:rPr lang="fr-FR" dirty="0" smtClean="0"/>
                        <a:t>RoqueFort06</a:t>
                      </a:r>
                      <a:endParaRPr lang="fr-FR" dirty="0"/>
                    </a:p>
                  </a:txBody>
                  <a:tcPr/>
                </a:tc>
                <a:extLst>
                  <a:ext uri="{0D108BD9-81ED-4DB2-BD59-A6C34878D82A}">
                    <a16:rowId xmlns:a16="http://schemas.microsoft.com/office/drawing/2014/main" val="2836657819"/>
                  </a:ext>
                </a:extLst>
              </a:tr>
              <a:tr h="370840">
                <a:tc>
                  <a:txBody>
                    <a:bodyPr/>
                    <a:lstStyle/>
                    <a:p>
                      <a:r>
                        <a:rPr lang="fr-FR" dirty="0" smtClean="0"/>
                        <a:t>Joan</a:t>
                      </a:r>
                      <a:endParaRPr lang="fr-FR" dirty="0"/>
                    </a:p>
                  </a:txBody>
                  <a:tcPr/>
                </a:tc>
                <a:tc>
                  <a:txBody>
                    <a:bodyPr/>
                    <a:lstStyle/>
                    <a:p>
                      <a:r>
                        <a:rPr lang="fr-FR" dirty="0" smtClean="0"/>
                        <a:t>G00gle@</a:t>
                      </a:r>
                      <a:endParaRPr lang="fr-FR" dirty="0"/>
                    </a:p>
                  </a:txBody>
                  <a:tcPr/>
                </a:tc>
                <a:extLst>
                  <a:ext uri="{0D108BD9-81ED-4DB2-BD59-A6C34878D82A}">
                    <a16:rowId xmlns:a16="http://schemas.microsoft.com/office/drawing/2014/main" val="3246588410"/>
                  </a:ext>
                </a:extLst>
              </a:tr>
              <a:tr h="370840">
                <a:tc>
                  <a:txBody>
                    <a:bodyPr/>
                    <a:lstStyle/>
                    <a:p>
                      <a:r>
                        <a:rPr lang="fr-FR" dirty="0" smtClean="0"/>
                        <a:t>Emma</a:t>
                      </a:r>
                      <a:endParaRPr lang="fr-FR" dirty="0"/>
                    </a:p>
                  </a:txBody>
                  <a:tcPr/>
                </a:tc>
                <a:tc>
                  <a:txBody>
                    <a:bodyPr/>
                    <a:lstStyle/>
                    <a:p>
                      <a:r>
                        <a:rPr lang="fr-FR" dirty="0" smtClean="0"/>
                        <a:t>16-08-1985-Fr</a:t>
                      </a:r>
                      <a:endParaRPr lang="fr-FR" dirty="0"/>
                    </a:p>
                  </a:txBody>
                  <a:tcPr/>
                </a:tc>
                <a:extLst>
                  <a:ext uri="{0D108BD9-81ED-4DB2-BD59-A6C34878D82A}">
                    <a16:rowId xmlns:a16="http://schemas.microsoft.com/office/drawing/2014/main" val="2184248884"/>
                  </a:ext>
                </a:extLst>
              </a:tr>
              <a:tr h="370840">
                <a:tc>
                  <a:txBody>
                    <a:bodyPr/>
                    <a:lstStyle/>
                    <a:p>
                      <a:r>
                        <a:rPr lang="fr-FR" dirty="0" smtClean="0"/>
                        <a:t>Marie</a:t>
                      </a:r>
                      <a:endParaRPr lang="fr-FR" dirty="0"/>
                    </a:p>
                  </a:txBody>
                  <a:tcPr/>
                </a:tc>
                <a:tc>
                  <a:txBody>
                    <a:bodyPr/>
                    <a:lstStyle/>
                    <a:p>
                      <a:r>
                        <a:rPr lang="fr-FR" dirty="0" smtClean="0"/>
                        <a:t>Pizz@4fromage</a:t>
                      </a:r>
                      <a:endParaRPr lang="fr-FR" dirty="0"/>
                    </a:p>
                  </a:txBody>
                  <a:tcPr/>
                </a:tc>
                <a:extLst>
                  <a:ext uri="{0D108BD9-81ED-4DB2-BD59-A6C34878D82A}">
                    <a16:rowId xmlns:a16="http://schemas.microsoft.com/office/drawing/2014/main" val="1855156926"/>
                  </a:ext>
                </a:extLst>
              </a:tr>
            </a:tbl>
          </a:graphicData>
        </a:graphic>
      </p:graphicFrame>
    </p:spTree>
    <p:extLst>
      <p:ext uri="{BB962C8B-B14F-4D97-AF65-F5344CB8AC3E}">
        <p14:creationId xmlns:p14="http://schemas.microsoft.com/office/powerpoint/2010/main" val="2639896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4200" dirty="0" smtClean="0">
                <a:solidFill>
                  <a:schemeClr val="bg1"/>
                </a:solidFill>
              </a:rPr>
              <a:t>Les matrices des flux</a:t>
            </a:r>
            <a:endParaRPr lang="fr-FR" sz="420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dirty="0" err="1">
                <a:solidFill>
                  <a:srgbClr val="7CEBFF"/>
                </a:solidFill>
              </a:rPr>
              <a:t>Cours</a:t>
            </a:r>
            <a:r>
              <a:rPr lang="en-US" dirty="0">
                <a:solidFill>
                  <a:srgbClr val="7CEBFF"/>
                </a:solidFill>
              </a:rPr>
              <a:t> </a:t>
            </a:r>
            <a:r>
              <a:rPr lang="en-US" dirty="0" err="1">
                <a:solidFill>
                  <a:srgbClr val="7CEBFF"/>
                </a:solidFill>
              </a:rPr>
              <a:t>découverte</a:t>
            </a:r>
            <a:endParaRPr lang="fr-FR"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AC840-E214-760C-E6AE-F081DA254596}"/>
              </a:ext>
            </a:extLst>
          </p:cNvPr>
          <p:cNvSpPr>
            <a:spLocks noGrp="1"/>
          </p:cNvSpPr>
          <p:nvPr>
            <p:ph type="title"/>
          </p:nvPr>
        </p:nvSpPr>
        <p:spPr/>
        <p:txBody>
          <a:bodyPr/>
          <a:lstStyle/>
          <a:p>
            <a:r>
              <a:rPr lang="en-US" dirty="0" err="1"/>
              <a:t>Sommaire</a:t>
            </a:r>
            <a:endParaRPr lang="fr-FR" dirty="0"/>
          </a:p>
        </p:txBody>
      </p:sp>
      <p:sp>
        <p:nvSpPr>
          <p:cNvPr id="3" name="Espace réservé du contenu 2">
            <a:extLst>
              <a:ext uri="{FF2B5EF4-FFF2-40B4-BE49-F238E27FC236}">
                <a16:creationId xmlns:a16="http://schemas.microsoft.com/office/drawing/2014/main" id="{07E66F95-BC7B-5E49-26C3-29F39FF68378}"/>
              </a:ext>
            </a:extLst>
          </p:cNvPr>
          <p:cNvSpPr>
            <a:spLocks noGrp="1"/>
          </p:cNvSpPr>
          <p:nvPr>
            <p:ph idx="1"/>
          </p:nvPr>
        </p:nvSpPr>
        <p:spPr/>
        <p:txBody>
          <a:bodyPr>
            <a:normAutofit lnSpcReduction="10000"/>
          </a:bodyPr>
          <a:lstStyle/>
          <a:p>
            <a:r>
              <a:rPr lang="fr-FR" dirty="0"/>
              <a:t>Introduction</a:t>
            </a:r>
          </a:p>
          <a:p>
            <a:r>
              <a:rPr lang="fr-FR" dirty="0"/>
              <a:t>Les matrices des flux</a:t>
            </a:r>
          </a:p>
          <a:p>
            <a:pPr lvl="1"/>
            <a:r>
              <a:rPr lang="fr-FR" dirty="0"/>
              <a:t>L’importance des matrices des flux</a:t>
            </a:r>
          </a:p>
          <a:p>
            <a:pPr lvl="1"/>
            <a:r>
              <a:rPr lang="fr-FR" dirty="0"/>
              <a:t>Les impacts des matrices de flux </a:t>
            </a:r>
          </a:p>
          <a:p>
            <a:pPr lvl="1"/>
            <a:r>
              <a:rPr lang="fr-FR" dirty="0"/>
              <a:t>Exemple de matrices de flux</a:t>
            </a:r>
          </a:p>
          <a:p>
            <a:pPr lvl="1"/>
            <a:r>
              <a:rPr lang="fr-FR" dirty="0"/>
              <a:t>Comment créer une matrice de flux</a:t>
            </a:r>
          </a:p>
          <a:p>
            <a:r>
              <a:rPr lang="fr-FR" dirty="0" err="1"/>
              <a:t>Splunk</a:t>
            </a:r>
            <a:endParaRPr lang="fr-FR" dirty="0"/>
          </a:p>
          <a:p>
            <a:pPr lvl="1"/>
            <a:r>
              <a:rPr lang="fr-FR" dirty="0"/>
              <a:t>Présentation</a:t>
            </a:r>
          </a:p>
          <a:p>
            <a:pPr lvl="1"/>
            <a:r>
              <a:rPr lang="fr-FR" dirty="0"/>
              <a:t>Fonctionnement</a:t>
            </a:r>
          </a:p>
          <a:p>
            <a:r>
              <a:rPr lang="fr-FR" dirty="0" smtClean="0"/>
              <a:t>Conclusion</a:t>
            </a:r>
            <a:endParaRPr lang="fr-FR" dirty="0"/>
          </a:p>
        </p:txBody>
      </p:sp>
      <p:sp>
        <p:nvSpPr>
          <p:cNvPr id="4" name="Espace réservé du numéro de diapositive 3">
            <a:extLst>
              <a:ext uri="{FF2B5EF4-FFF2-40B4-BE49-F238E27FC236}">
                <a16:creationId xmlns:a16="http://schemas.microsoft.com/office/drawing/2014/main" id="{B0FA695E-CAD3-D4DF-F2D6-EB35E3156360}"/>
              </a:ext>
            </a:extLst>
          </p:cNvPr>
          <p:cNvSpPr>
            <a:spLocks noGrp="1"/>
          </p:cNvSpPr>
          <p:nvPr>
            <p:ph type="sldNum" sz="quarter" idx="12"/>
          </p:nvPr>
        </p:nvSpPr>
        <p:spPr/>
        <p:txBody>
          <a:bodyPr/>
          <a:lstStyle/>
          <a:p>
            <a:pPr rtl="0"/>
            <a:fld id="{D57F1E4F-1CFF-5643-939E-217C01CDF565}" type="slidenum">
              <a:rPr lang="fr-FR" noProof="0" smtClean="0"/>
              <a:pPr rtl="0"/>
              <a:t>6</a:t>
            </a:fld>
            <a:endParaRPr lang="fr-FR" noProof="0" dirty="0"/>
          </a:p>
        </p:txBody>
      </p:sp>
    </p:spTree>
    <p:extLst>
      <p:ext uri="{BB962C8B-B14F-4D97-AF65-F5344CB8AC3E}">
        <p14:creationId xmlns:p14="http://schemas.microsoft.com/office/powerpoint/2010/main" val="2411182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50855-B4A8-5CA9-9807-0DDE2CFA18C2}"/>
              </a:ext>
            </a:extLst>
          </p:cNvPr>
          <p:cNvSpPr>
            <a:spLocks noGrp="1"/>
          </p:cNvSpPr>
          <p:nvPr>
            <p:ph type="title"/>
          </p:nvPr>
        </p:nvSpPr>
        <p:spPr/>
        <p:txBody>
          <a:bodyPr/>
          <a:lstStyle/>
          <a:p>
            <a:r>
              <a:rPr lang="en-US" dirty="0" smtClean="0"/>
              <a:t>Introduction</a:t>
            </a:r>
            <a:endParaRPr lang="fr-FR" dirty="0"/>
          </a:p>
        </p:txBody>
      </p:sp>
      <p:sp>
        <p:nvSpPr>
          <p:cNvPr id="3" name="Espace réservé du contenu 2">
            <a:extLst>
              <a:ext uri="{FF2B5EF4-FFF2-40B4-BE49-F238E27FC236}">
                <a16:creationId xmlns:a16="http://schemas.microsoft.com/office/drawing/2014/main" id="{EFCD4C0F-3B74-DFF0-8C1C-DE49CA08C5A9}"/>
              </a:ext>
            </a:extLst>
          </p:cNvPr>
          <p:cNvSpPr>
            <a:spLocks noGrp="1"/>
          </p:cNvSpPr>
          <p:nvPr>
            <p:ph idx="1"/>
          </p:nvPr>
        </p:nvSpPr>
        <p:spPr/>
        <p:txBody>
          <a:bodyPr/>
          <a:lstStyle/>
          <a:p>
            <a:pPr marL="0" indent="0">
              <a:buNone/>
            </a:pPr>
            <a:endParaRPr lang="fr-FR" dirty="0"/>
          </a:p>
          <a:p>
            <a:r>
              <a:rPr lang="fr-FR" dirty="0"/>
              <a:t>Les matrices de flux sont des outils importants pour la </a:t>
            </a:r>
            <a:r>
              <a:rPr lang="fr-FR" dirty="0" err="1"/>
              <a:t>cybersécurité</a:t>
            </a:r>
            <a:r>
              <a:rPr lang="fr-FR" dirty="0"/>
              <a:t>. Elles représente graphiquement les différents flux de données à travers un réseau, en indiquant les sources, les destinations, les protocoles utilisés et les éventuels filtrages qui peuvent être mis en place.</a:t>
            </a:r>
          </a:p>
          <a:p>
            <a:endParaRPr lang="fr-FR" dirty="0"/>
          </a:p>
          <a:p>
            <a:r>
              <a:rPr lang="fr-FR" dirty="0"/>
              <a:t>Dans ce cours, nous allons explorer l'importance de ces matrices, leur utilité, comment elles sont créées et leur impact sur la </a:t>
            </a:r>
            <a:r>
              <a:rPr lang="fr-FR" dirty="0" err="1"/>
              <a:t>cybersécurité</a:t>
            </a:r>
            <a:r>
              <a:rPr lang="fr-FR" dirty="0"/>
              <a:t>.</a:t>
            </a:r>
          </a:p>
          <a:p>
            <a:endParaRPr lang="en-US" dirty="0"/>
          </a:p>
        </p:txBody>
      </p:sp>
      <p:sp>
        <p:nvSpPr>
          <p:cNvPr id="4" name="Espace réservé du numéro de diapositive 3">
            <a:extLst>
              <a:ext uri="{FF2B5EF4-FFF2-40B4-BE49-F238E27FC236}">
                <a16:creationId xmlns:a16="http://schemas.microsoft.com/office/drawing/2014/main" id="{CDA6E748-9246-01C5-1B3A-83624BB0791E}"/>
              </a:ext>
            </a:extLst>
          </p:cNvPr>
          <p:cNvSpPr>
            <a:spLocks noGrp="1"/>
          </p:cNvSpPr>
          <p:nvPr>
            <p:ph type="sldNum" sz="quarter" idx="12"/>
          </p:nvPr>
        </p:nvSpPr>
        <p:spPr/>
        <p:txBody>
          <a:bodyPr/>
          <a:lstStyle/>
          <a:p>
            <a:pPr rtl="0"/>
            <a:fld id="{D57F1E4F-1CFF-5643-939E-217C01CDF565}" type="slidenum">
              <a:rPr lang="fr-FR" noProof="0" smtClean="0"/>
              <a:pPr rtl="0"/>
              <a:t>7</a:t>
            </a:fld>
            <a:endParaRPr lang="fr-FR" noProof="0"/>
          </a:p>
        </p:txBody>
      </p:sp>
    </p:spTree>
    <p:extLst>
      <p:ext uri="{BB962C8B-B14F-4D97-AF65-F5344CB8AC3E}">
        <p14:creationId xmlns:p14="http://schemas.microsoft.com/office/powerpoint/2010/main" val="4169653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DA6E7-0965-FA93-102B-2139DC61BCC7}"/>
              </a:ext>
            </a:extLst>
          </p:cNvPr>
          <p:cNvSpPr>
            <a:spLocks noGrp="1"/>
          </p:cNvSpPr>
          <p:nvPr>
            <p:ph type="title"/>
          </p:nvPr>
        </p:nvSpPr>
        <p:spPr/>
        <p:txBody>
          <a:bodyPr/>
          <a:lstStyle/>
          <a:p>
            <a:r>
              <a:rPr lang="en-US" dirty="0" err="1" smtClean="0"/>
              <a:t>L’Importance</a:t>
            </a:r>
            <a:r>
              <a:rPr lang="en-US" dirty="0" smtClean="0"/>
              <a:t> des matrices des flux</a:t>
            </a:r>
            <a:endParaRPr lang="fr-FR" dirty="0"/>
          </a:p>
        </p:txBody>
      </p:sp>
      <p:sp>
        <p:nvSpPr>
          <p:cNvPr id="3" name="Espace réservé du contenu 2">
            <a:extLst>
              <a:ext uri="{FF2B5EF4-FFF2-40B4-BE49-F238E27FC236}">
                <a16:creationId xmlns:a16="http://schemas.microsoft.com/office/drawing/2014/main" id="{2880FF09-E23C-89E8-30E9-69A9ECA1D7E8}"/>
              </a:ext>
            </a:extLst>
          </p:cNvPr>
          <p:cNvSpPr>
            <a:spLocks noGrp="1"/>
          </p:cNvSpPr>
          <p:nvPr>
            <p:ph idx="1"/>
          </p:nvPr>
        </p:nvSpPr>
        <p:spPr/>
        <p:txBody>
          <a:bodyPr/>
          <a:lstStyle/>
          <a:p>
            <a:r>
              <a:rPr lang="fr-FR" dirty="0" smtClean="0"/>
              <a:t>Identifie </a:t>
            </a:r>
            <a:r>
              <a:rPr lang="fr-FR" dirty="0"/>
              <a:t>les flux de données qui circulent à travers un réseau, ce qui peut aider à détecter des anomalies ou des comportements suspects.</a:t>
            </a:r>
          </a:p>
          <a:p>
            <a:r>
              <a:rPr lang="fr-FR" dirty="0"/>
              <a:t>Visualise la topologie du réseau, ce qui peut aider à identifier des points de vulnérabilité ou des zones à risque.</a:t>
            </a:r>
          </a:p>
          <a:p>
            <a:r>
              <a:rPr lang="fr-FR" dirty="0"/>
              <a:t>Elles peuvent être utilisées pour définir des politiques de sécurité, en indiquant les types de flux autorisés ou bloqués</a:t>
            </a:r>
          </a:p>
        </p:txBody>
      </p:sp>
      <p:sp>
        <p:nvSpPr>
          <p:cNvPr id="4" name="Espace réservé du numéro de diapositive 3">
            <a:extLst>
              <a:ext uri="{FF2B5EF4-FFF2-40B4-BE49-F238E27FC236}">
                <a16:creationId xmlns:a16="http://schemas.microsoft.com/office/drawing/2014/main" id="{4490B8B1-4F16-B889-956E-01CE20F86C5E}"/>
              </a:ext>
            </a:extLst>
          </p:cNvPr>
          <p:cNvSpPr>
            <a:spLocks noGrp="1"/>
          </p:cNvSpPr>
          <p:nvPr>
            <p:ph type="sldNum" sz="quarter" idx="12"/>
          </p:nvPr>
        </p:nvSpPr>
        <p:spPr/>
        <p:txBody>
          <a:bodyPr/>
          <a:lstStyle/>
          <a:p>
            <a:pPr rtl="0"/>
            <a:fld id="{D57F1E4F-1CFF-5643-939E-217C01CDF565}" type="slidenum">
              <a:rPr lang="fr-FR" noProof="0" smtClean="0"/>
              <a:pPr rtl="0"/>
              <a:t>8</a:t>
            </a:fld>
            <a:endParaRPr lang="fr-FR" noProof="0"/>
          </a:p>
        </p:txBody>
      </p:sp>
    </p:spTree>
    <p:extLst>
      <p:ext uri="{BB962C8B-B14F-4D97-AF65-F5344CB8AC3E}">
        <p14:creationId xmlns:p14="http://schemas.microsoft.com/office/powerpoint/2010/main" val="1072366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DA6E7-0965-FA93-102B-2139DC61BCC7}"/>
              </a:ext>
            </a:extLst>
          </p:cNvPr>
          <p:cNvSpPr>
            <a:spLocks noGrp="1"/>
          </p:cNvSpPr>
          <p:nvPr>
            <p:ph type="title"/>
          </p:nvPr>
        </p:nvSpPr>
        <p:spPr/>
        <p:txBody>
          <a:bodyPr/>
          <a:lstStyle/>
          <a:p>
            <a:r>
              <a:rPr lang="fr-FR" dirty="0"/>
              <a:t>Les impacts des matrices de flux</a:t>
            </a:r>
          </a:p>
        </p:txBody>
      </p:sp>
      <p:sp>
        <p:nvSpPr>
          <p:cNvPr id="3" name="Espace réservé du contenu 2">
            <a:extLst>
              <a:ext uri="{FF2B5EF4-FFF2-40B4-BE49-F238E27FC236}">
                <a16:creationId xmlns:a16="http://schemas.microsoft.com/office/drawing/2014/main" id="{2880FF09-E23C-89E8-30E9-69A9ECA1D7E8}"/>
              </a:ext>
            </a:extLst>
          </p:cNvPr>
          <p:cNvSpPr>
            <a:spLocks noGrp="1"/>
          </p:cNvSpPr>
          <p:nvPr>
            <p:ph idx="1"/>
          </p:nvPr>
        </p:nvSpPr>
        <p:spPr/>
        <p:txBody>
          <a:bodyPr/>
          <a:lstStyle/>
          <a:p>
            <a:r>
              <a:rPr lang="fr-FR" dirty="0"/>
              <a:t>Elles permettent de détecter les comportements suspects et les attaques en temps réel, ce qui peut aider à réduire les temps de réponse en cas d'incident.</a:t>
            </a:r>
          </a:p>
          <a:p>
            <a:r>
              <a:rPr lang="fr-FR" dirty="0"/>
              <a:t>Elles permettent de comprendre les vulnérabilités du réseau, ce qui peut aider à mettre en place des mesures de sécurité appropriées pour protéger le réseau.</a:t>
            </a:r>
          </a:p>
        </p:txBody>
      </p:sp>
      <p:sp>
        <p:nvSpPr>
          <p:cNvPr id="4" name="Espace réservé du numéro de diapositive 3">
            <a:extLst>
              <a:ext uri="{FF2B5EF4-FFF2-40B4-BE49-F238E27FC236}">
                <a16:creationId xmlns:a16="http://schemas.microsoft.com/office/drawing/2014/main" id="{4490B8B1-4F16-B889-956E-01CE20F86C5E}"/>
              </a:ext>
            </a:extLst>
          </p:cNvPr>
          <p:cNvSpPr>
            <a:spLocks noGrp="1"/>
          </p:cNvSpPr>
          <p:nvPr>
            <p:ph type="sldNum" sz="quarter" idx="12"/>
          </p:nvPr>
        </p:nvSpPr>
        <p:spPr/>
        <p:txBody>
          <a:bodyPr/>
          <a:lstStyle/>
          <a:p>
            <a:pPr rtl="0"/>
            <a:fld id="{D57F1E4F-1CFF-5643-939E-217C01CDF565}" type="slidenum">
              <a:rPr lang="fr-FR" noProof="0" smtClean="0"/>
              <a:pPr rtl="0"/>
              <a:t>9</a:t>
            </a:fld>
            <a:endParaRPr lang="fr-FR" noProof="0"/>
          </a:p>
        </p:txBody>
      </p:sp>
    </p:spTree>
    <p:extLst>
      <p:ext uri="{BB962C8B-B14F-4D97-AF65-F5344CB8AC3E}">
        <p14:creationId xmlns:p14="http://schemas.microsoft.com/office/powerpoint/2010/main" val="2657207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1753</TotalTime>
  <Words>1138</Words>
  <Application>Microsoft Office PowerPoint</Application>
  <PresentationFormat>Grand écran</PresentationFormat>
  <Paragraphs>160</Paragraphs>
  <Slides>19</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Calibri</vt:lpstr>
      <vt:lpstr>Gill Sans MT</vt:lpstr>
      <vt:lpstr>Söhne</vt:lpstr>
      <vt:lpstr>Wingdings 2</vt:lpstr>
      <vt:lpstr>Dividende</vt:lpstr>
      <vt:lpstr>Contexte</vt:lpstr>
      <vt:lpstr>Prerequis</vt:lpstr>
      <vt:lpstr>regles</vt:lpstr>
      <vt:lpstr>Les points</vt:lpstr>
      <vt:lpstr>Les matrices des flux</vt:lpstr>
      <vt:lpstr>Sommaire</vt:lpstr>
      <vt:lpstr>Introduction</vt:lpstr>
      <vt:lpstr>L’Importance des matrices des flux</vt:lpstr>
      <vt:lpstr>Les impacts des matrices de flux</vt:lpstr>
      <vt:lpstr>Exemple de matrice de flux </vt:lpstr>
      <vt:lpstr>Des outils pour créer des matrices de flux</vt:lpstr>
      <vt:lpstr>Splunk</vt:lpstr>
      <vt:lpstr>Splunk - fonctionnement</vt:lpstr>
      <vt:lpstr>Exemple de recherche</vt:lpstr>
      <vt:lpstr>Exemple de recherche</vt:lpstr>
      <vt:lpstr>Détails d’une recherche</vt:lpstr>
      <vt:lpstr>Exemple d’une recherche</vt:lpstr>
      <vt:lpstr>Exemple du résultat d’une recherche</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sondes IDS et IPS</dc:title>
  <dc:creator>Quentin Lehoux</dc:creator>
  <cp:lastModifiedBy>Quentin LEHOUX</cp:lastModifiedBy>
  <cp:revision>18</cp:revision>
  <dcterms:created xsi:type="dcterms:W3CDTF">2023-03-30T09:15:54Z</dcterms:created>
  <dcterms:modified xsi:type="dcterms:W3CDTF">2023-05-12T15:40:56Z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