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4"/>
  </p:sldMasterIdLst>
  <p:notesMasterIdLst>
    <p:notesMasterId r:id="rId26"/>
  </p:notesMasterIdLst>
  <p:handoutMasterIdLst>
    <p:handoutMasterId r:id="rId27"/>
  </p:handoutMasterIdLst>
  <p:sldIdLst>
    <p:sldId id="256" r:id="rId5"/>
    <p:sldId id="262" r:id="rId6"/>
    <p:sldId id="263" r:id="rId7"/>
    <p:sldId id="264" r:id="rId8"/>
    <p:sldId id="265" r:id="rId9"/>
    <p:sldId id="276" r:id="rId10"/>
    <p:sldId id="277" r:id="rId11"/>
    <p:sldId id="266" r:id="rId12"/>
    <p:sldId id="267" r:id="rId13"/>
    <p:sldId id="274" r:id="rId14"/>
    <p:sldId id="273" r:id="rId15"/>
    <p:sldId id="268" r:id="rId16"/>
    <p:sldId id="275" r:id="rId17"/>
    <p:sldId id="278" r:id="rId18"/>
    <p:sldId id="271" r:id="rId19"/>
    <p:sldId id="279" r:id="rId20"/>
    <p:sldId id="269" r:id="rId21"/>
    <p:sldId id="270" r:id="rId22"/>
    <p:sldId id="280" r:id="rId23"/>
    <p:sldId id="281" r:id="rId24"/>
    <p:sldId id="282" r:id="rId25"/>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varScale="1">
        <p:scale>
          <a:sx n="110" d="100"/>
          <a:sy n="110" d="100"/>
        </p:scale>
        <p:origin x="630" y="108"/>
      </p:cViewPr>
      <p:guideLst/>
    </p:cSldViewPr>
  </p:slideViewPr>
  <p:notesTextViewPr>
    <p:cViewPr>
      <p:scale>
        <a:sx n="1" d="1"/>
        <a:sy n="1" d="1"/>
      </p:scale>
      <p:origin x="0" y="0"/>
    </p:cViewPr>
  </p:notesTextViewPr>
  <p:notesViewPr>
    <p:cSldViewPr snapToGrid="0">
      <p:cViewPr varScale="1">
        <p:scale>
          <a:sx n="86" d="100"/>
          <a:sy n="86"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EA3F540-FE87-41E9-A235-D9041E0E0A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54C17DD8-84AF-4EB9-9557-AB1C0330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D658AD-667A-447C-9390-E71043034E97}" type="datetimeFigureOut">
              <a:rPr lang="fr-FR" smtClean="0"/>
              <a:t>12/05/2023</a:t>
            </a:fld>
            <a:endParaRPr lang="fr-FR"/>
          </a:p>
        </p:txBody>
      </p:sp>
      <p:sp>
        <p:nvSpPr>
          <p:cNvPr id="4" name="Espace réservé du pied de page 3">
            <a:extLst>
              <a:ext uri="{FF2B5EF4-FFF2-40B4-BE49-F238E27FC236}">
                <a16:creationId xmlns:a16="http://schemas.microsoft.com/office/drawing/2014/main" id="{6439DE42-9A3A-46E5-8973-C9B0B4C46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BFFAC62-5CB8-4CC9-8DC9-D2E88251AB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EB129A-2B19-4071-964D-74643083C4E2}" type="slidenum">
              <a:rPr lang="fr-FR" smtClean="0"/>
              <a:t>‹N°›</a:t>
            </a:fld>
            <a:endParaRPr lang="fr-FR"/>
          </a:p>
        </p:txBody>
      </p:sp>
    </p:spTree>
    <p:extLst>
      <p:ext uri="{BB962C8B-B14F-4D97-AF65-F5344CB8AC3E}">
        <p14:creationId xmlns:p14="http://schemas.microsoft.com/office/powerpoint/2010/main" val="1011192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E04F4-FA29-4B09-BCF4-65FEC86DEAEF}" type="datetimeFigureOut">
              <a:rPr lang="fr-FR" smtClean="0"/>
              <a:t>12/05/2023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Modifiez les styles du texte du masque</a:t>
            </a:r>
            <a:endParaRPr lang="fr-FR" dirty="0"/>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C17D2-97F6-442D-8E69-9D298721DAF2}" type="slidenum">
              <a:rPr lang="fr-FR" smtClean="0"/>
              <a:t>‹N°›</a:t>
            </a:fld>
            <a:endParaRPr lang="fr-FR" dirty="0"/>
          </a:p>
        </p:txBody>
      </p:sp>
    </p:spTree>
    <p:extLst>
      <p:ext uri="{BB962C8B-B14F-4D97-AF65-F5344CB8AC3E}">
        <p14:creationId xmlns:p14="http://schemas.microsoft.com/office/powerpoint/2010/main" val="120342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a:t>
            </a:fld>
            <a:endParaRPr lang="fr-FR" dirty="0"/>
          </a:p>
        </p:txBody>
      </p:sp>
    </p:spTree>
    <p:extLst>
      <p:ext uri="{BB962C8B-B14F-4D97-AF65-F5344CB8AC3E}">
        <p14:creationId xmlns:p14="http://schemas.microsoft.com/office/powerpoint/2010/main" val="101198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En résumé, les sondes HIDS sont des outils de sécurité informatique essentiels pour la protection des systèmes informatiques. Ils surveillent les activités sur les hôtes ou les serveurs cibles pour détecter toute activité malveillante et peuvent déclencher des alertes ou des actions pour empêcher les attaques. Les HIDS sont souvent utilisés en conjonction avec d'autres outils de sécurité informatique pour offrir une protection complète contre les menaces potentielles.</a:t>
            </a:r>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6</a:t>
            </a:fld>
            <a:endParaRPr lang="fr-FR" dirty="0"/>
          </a:p>
        </p:txBody>
      </p:sp>
    </p:spTree>
    <p:extLst>
      <p:ext uri="{BB962C8B-B14F-4D97-AF65-F5344CB8AC3E}">
        <p14:creationId xmlns:p14="http://schemas.microsoft.com/office/powerpoint/2010/main" val="36596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En résumé, les sondes NIDS sont des outils de sécurité informatique importants pour la détection des activités malveillantes sur le réseau. Ils analysent le trafic de réseau en temps réel pour détecter les activités suspectes et peuvent déclencher des alertes ou bloquer l'accès pour empêcher les attaques. Les NIDS sont souvent utilisés en conjonction avec d'autres outils de sécurité informatique pour offrir une protection complète contre les menaces potentielles.</a:t>
            </a:r>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10</a:t>
            </a:fld>
            <a:endParaRPr lang="fr-FR" dirty="0"/>
          </a:p>
        </p:txBody>
      </p:sp>
    </p:spTree>
    <p:extLst>
      <p:ext uri="{BB962C8B-B14F-4D97-AF65-F5344CB8AC3E}">
        <p14:creationId xmlns:p14="http://schemas.microsoft.com/office/powerpoint/2010/main" val="426113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En résumé, un TAP est un dispositif matériel qui est utilisé pour copier ou écouter le trafic de données qui passe sur un réseau informatique. Les TAP sont utilisés pour la surveillance de réseau, le dépannage de problèmes de réseau, les tests de performances et la sécurité du réseau. Les TAP sont conçus pour être compatibles avec une variété de protocoles de réseau et peuvent être utilisés avec des outils de surveillance de réseau pour fournir une surveillance complète du réseau.</a:t>
            </a:r>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12</a:t>
            </a:fld>
            <a:endParaRPr lang="fr-FR" dirty="0"/>
          </a:p>
        </p:txBody>
      </p:sp>
    </p:spTree>
    <p:extLst>
      <p:ext uri="{BB962C8B-B14F-4D97-AF65-F5344CB8AC3E}">
        <p14:creationId xmlns:p14="http://schemas.microsoft.com/office/powerpoint/2010/main" val="2040964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Ce schema </a:t>
            </a:r>
            <a:r>
              <a:rPr lang="en-US" dirty="0" err="1"/>
              <a:t>montre</a:t>
            </a:r>
            <a:r>
              <a:rPr lang="en-US" dirty="0"/>
              <a:t> </a:t>
            </a:r>
            <a:r>
              <a:rPr lang="en-US" dirty="0" err="1"/>
              <a:t>l’utilisation</a:t>
            </a:r>
            <a:r>
              <a:rPr lang="en-US" dirty="0"/>
              <a:t> d’un TAP pour </a:t>
            </a:r>
            <a:r>
              <a:rPr lang="en-US" dirty="0" err="1"/>
              <a:t>récupérer</a:t>
            </a:r>
            <a:r>
              <a:rPr lang="en-US" dirty="0"/>
              <a:t> les </a:t>
            </a:r>
            <a:r>
              <a:rPr lang="en-US" dirty="0" err="1"/>
              <a:t>paquets</a:t>
            </a:r>
            <a:r>
              <a:rPr lang="en-US" dirty="0"/>
              <a:t> circulant entre un Switch et un </a:t>
            </a:r>
            <a:r>
              <a:rPr lang="en-US" dirty="0" err="1"/>
              <a:t>Routeur</a:t>
            </a:r>
            <a:r>
              <a:rPr lang="en-US" dirty="0"/>
              <a:t>.</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13</a:t>
            </a:fld>
            <a:endParaRPr lang="fr-FR" dirty="0"/>
          </a:p>
        </p:txBody>
      </p:sp>
    </p:spTree>
    <p:extLst>
      <p:ext uri="{BB962C8B-B14F-4D97-AF65-F5344CB8AC3E}">
        <p14:creationId xmlns:p14="http://schemas.microsoft.com/office/powerpoint/2010/main" val="4042542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En résumé, les sondes IPS sont des outils de sécurité informatique importants pour la détection et la prévention des activités malveillantes sur un réseau informatique. Ils utilisent des règles de détection pour identifier les activités malveillantes et peuvent prendre des mesures préventives pour bloquer ou limiter l'accès au trafic malveillant en temps réel. Les IPS sont souvent utilisés en conjonction avec d'autres outils de sécurité informatique pour offrir une protection complète contre les menaces potentielles.</a:t>
            </a:r>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16</a:t>
            </a:fld>
            <a:endParaRPr lang="fr-FR" dirty="0"/>
          </a:p>
        </p:txBody>
      </p:sp>
    </p:spTree>
    <p:extLst>
      <p:ext uri="{BB962C8B-B14F-4D97-AF65-F5344CB8AC3E}">
        <p14:creationId xmlns:p14="http://schemas.microsoft.com/office/powerpoint/2010/main" val="657579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En somme, la principale différence technique entre un firewall et une sonde IPS réside dans leur capacité à inspecter le trafic réseau en profondeur pour détecter les menaces et les attaques. Alors qu'un firewall se concentre sur le filtrage du trafic en fonction des règles de sécurité prédéfinies, une sonde IPS utilise des techniques plus avancées pour détecter les activités malveillantes et les attaques potentielles.</a:t>
            </a:r>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18</a:t>
            </a:fld>
            <a:endParaRPr lang="fr-FR" dirty="0"/>
          </a:p>
        </p:txBody>
      </p:sp>
    </p:spTree>
    <p:extLst>
      <p:ext uri="{BB962C8B-B14F-4D97-AF65-F5344CB8AC3E}">
        <p14:creationId xmlns:p14="http://schemas.microsoft.com/office/powerpoint/2010/main" val="1640734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à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BF0F05CE-277B-4082-BE27-E6136E7B865D}" type="datetime1">
              <a:rPr lang="fr-FR" noProof="0" smtClean="0"/>
              <a:t>12/05/2023</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a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a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E3A6C038-75F8-4137-B219-DA0E65DEE5A3}" type="datetime1">
              <a:rPr lang="fr-FR" noProof="0" smtClean="0"/>
              <a:t>12/05/2023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a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16BD5825-276F-42A8-BBC6-E065795BA31D}" type="datetime1">
              <a:rPr lang="fr-FR" noProof="0" smtClean="0"/>
              <a:t>12/05/2023</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a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1F848646-421E-4852-8F95-F3889E87C192}" type="datetime1">
              <a:rPr lang="fr-FR" noProof="0" smtClean="0"/>
              <a:t>12/05/2023</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9223015E-B2B5-4BCB-B6C4-588119AB80CF}" type="datetime1">
              <a:rPr lang="fr-FR" noProof="0" smtClean="0"/>
              <a:t>12/05/2023</a:t>
            </a:fld>
            <a:endParaRPr lang="fr-FR" noProof="0"/>
          </a:p>
        </p:txBody>
      </p:sp>
      <p:sp>
        <p:nvSpPr>
          <p:cNvPr id="5" name="Espace réservé a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 2">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16F33D39-F59D-4E68-8981-398F7FB2D6ED}" type="datetime1">
              <a:rPr lang="fr-FR" noProof="0" smtClean="0"/>
              <a:t>12/05/2023</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861DB58B-8BD9-4F14-9178-5D239034D95B}" type="datetime1">
              <a:rPr lang="fr-FR" noProof="0" smtClean="0"/>
              <a:t>12/05/2023</a:t>
            </a:fld>
            <a:endParaRPr lang="fr-FR" noProof="0"/>
          </a:p>
        </p:txBody>
      </p:sp>
      <p:sp>
        <p:nvSpPr>
          <p:cNvPr id="8" name="Espace réservé a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à la date 2"/>
          <p:cNvSpPr>
            <a:spLocks noGrp="1"/>
          </p:cNvSpPr>
          <p:nvPr>
            <p:ph type="dt" sz="half" idx="10"/>
          </p:nvPr>
        </p:nvSpPr>
        <p:spPr/>
        <p:txBody>
          <a:bodyPr rtlCol="0"/>
          <a:lstStyle/>
          <a:p>
            <a:pPr rtl="0"/>
            <a:fld id="{BE4FE39B-2E8C-4686-8E03-E2B41ED10F5D}" type="datetime1">
              <a:rPr lang="fr-FR" noProof="0" smtClean="0"/>
              <a:t>12/05/2023</a:t>
            </a:fld>
            <a:endParaRPr lang="fr-FR" noProof="0"/>
          </a:p>
        </p:txBody>
      </p:sp>
      <p:sp>
        <p:nvSpPr>
          <p:cNvPr id="4" name="Espace réservé a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p:cNvSpPr>
          <p:nvPr>
            <p:ph type="dt" sz="half" idx="10"/>
          </p:nvPr>
        </p:nvSpPr>
        <p:spPr/>
        <p:txBody>
          <a:bodyPr rtlCol="0"/>
          <a:lstStyle/>
          <a:p>
            <a:pPr rtl="0"/>
            <a:fld id="{C6D65ACA-5094-471A-B34F-F98C7E831E86}" type="datetime1">
              <a:rPr lang="fr-FR" noProof="0" smtClean="0"/>
              <a:t>12/05/2023</a:t>
            </a:fld>
            <a:endParaRPr lang="fr-FR" noProof="0"/>
          </a:p>
        </p:txBody>
      </p:sp>
      <p:sp>
        <p:nvSpPr>
          <p:cNvPr id="3" name="Espace réservé a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BBE909F2-61D6-47DA-913F-30503E6C3D7F}" type="datetime1">
              <a:rPr lang="fr-FR" noProof="0" smtClean="0"/>
              <a:t>12/05/2023</a:t>
            </a:fld>
            <a:endParaRPr lang="fr-FR" noProof="0"/>
          </a:p>
        </p:txBody>
      </p:sp>
      <p:sp>
        <p:nvSpPr>
          <p:cNvPr id="6" name="Espace réservé a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2E301C07-83DC-4E20-B8FE-CE0235E49B2D}" type="datetime1">
              <a:rPr lang="fr-FR" noProof="0" smtClean="0"/>
              <a:t>12/05/2023</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à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B1734470-9F61-4393-A3CE-0E2705095D16}" type="datetime1">
              <a:rPr lang="fr-FR" noProof="0" smtClean="0"/>
              <a:t>12/05/2023</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a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fr-FR" sz="4200" dirty="0">
                <a:solidFill>
                  <a:schemeClr val="bg1"/>
                </a:solidFill>
              </a:rPr>
              <a:t>Les sondes IDS et IPS</a:t>
            </a: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US" dirty="0" err="1">
                <a:solidFill>
                  <a:srgbClr val="7CEBFF"/>
                </a:solidFill>
              </a:rPr>
              <a:t>Cours</a:t>
            </a:r>
            <a:r>
              <a:rPr lang="en-US" dirty="0">
                <a:solidFill>
                  <a:srgbClr val="7CEBFF"/>
                </a:solidFill>
              </a:rPr>
              <a:t> </a:t>
            </a:r>
            <a:r>
              <a:rPr lang="en-US" dirty="0" err="1">
                <a:solidFill>
                  <a:srgbClr val="7CEBFF"/>
                </a:solidFill>
              </a:rPr>
              <a:t>découverte</a:t>
            </a:r>
            <a:endParaRPr lang="fr-FR"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0126B4-260D-A6BA-8C76-324BAEE5AD80}"/>
              </a:ext>
            </a:extLst>
          </p:cNvPr>
          <p:cNvSpPr>
            <a:spLocks noGrp="1"/>
          </p:cNvSpPr>
          <p:nvPr>
            <p:ph type="title"/>
          </p:nvPr>
        </p:nvSpPr>
        <p:spPr/>
        <p:txBody>
          <a:bodyPr/>
          <a:lstStyle/>
          <a:p>
            <a:r>
              <a:rPr lang="en-US" dirty="0"/>
              <a:t>sondes N.I.D.S</a:t>
            </a:r>
            <a:endParaRPr lang="fr-FR" dirty="0"/>
          </a:p>
        </p:txBody>
      </p:sp>
      <p:sp>
        <p:nvSpPr>
          <p:cNvPr id="3" name="Espace réservé du contenu 2">
            <a:extLst>
              <a:ext uri="{FF2B5EF4-FFF2-40B4-BE49-F238E27FC236}">
                <a16:creationId xmlns:a16="http://schemas.microsoft.com/office/drawing/2014/main" id="{D2E4F444-5F79-0A77-3C2D-B68C66D46BE8}"/>
              </a:ext>
            </a:extLst>
          </p:cNvPr>
          <p:cNvSpPr>
            <a:spLocks noGrp="1"/>
          </p:cNvSpPr>
          <p:nvPr>
            <p:ph idx="1"/>
          </p:nvPr>
        </p:nvSpPr>
        <p:spPr/>
        <p:txBody>
          <a:bodyPr/>
          <a:lstStyle/>
          <a:p>
            <a:r>
              <a:rPr lang="fr-FR" dirty="0"/>
              <a:t>Les NIDS analysent le trafic réseau en temps réel, en utilisant des règles de détection pour identifier les activités malveillantes, telles que les attaques de déni de service (</a:t>
            </a:r>
            <a:r>
              <a:rPr lang="fr-FR" dirty="0" err="1"/>
              <a:t>DoS</a:t>
            </a:r>
            <a:r>
              <a:rPr lang="fr-FR" dirty="0"/>
              <a:t>), les scans de ports, les tentatives d'exploitation de vulnérabilités connues.</a:t>
            </a:r>
          </a:p>
          <a:p>
            <a:r>
              <a:rPr lang="fr-FR" dirty="0"/>
              <a:t>Les NIDS peuvent être configurés pour surveiller tous les ports du réseau ou seulement certains ports spécifiques.</a:t>
            </a:r>
          </a:p>
          <a:p>
            <a:r>
              <a:rPr lang="fr-FR" dirty="0"/>
              <a:t> Les NIDS sont régulièrement positionnées avant un routeur afin d’analyser les paquets sortants et entrants d’un réseau local</a:t>
            </a:r>
          </a:p>
        </p:txBody>
      </p:sp>
      <p:sp>
        <p:nvSpPr>
          <p:cNvPr id="4" name="Espace réservé du numéro de diapositive 3">
            <a:extLst>
              <a:ext uri="{FF2B5EF4-FFF2-40B4-BE49-F238E27FC236}">
                <a16:creationId xmlns:a16="http://schemas.microsoft.com/office/drawing/2014/main" id="{6A18A874-9053-E976-A8E7-B2EF4625AEB8}"/>
              </a:ext>
            </a:extLst>
          </p:cNvPr>
          <p:cNvSpPr>
            <a:spLocks noGrp="1"/>
          </p:cNvSpPr>
          <p:nvPr>
            <p:ph type="sldNum" sz="quarter" idx="12"/>
          </p:nvPr>
        </p:nvSpPr>
        <p:spPr/>
        <p:txBody>
          <a:bodyPr/>
          <a:lstStyle/>
          <a:p>
            <a:pPr rtl="0"/>
            <a:fld id="{D57F1E4F-1CFF-5643-939E-217C01CDF565}" type="slidenum">
              <a:rPr lang="fr-FR" noProof="0" smtClean="0"/>
              <a:pPr rtl="0"/>
              <a:t>10</a:t>
            </a:fld>
            <a:endParaRPr lang="fr-FR" noProof="0"/>
          </a:p>
        </p:txBody>
      </p:sp>
    </p:spTree>
    <p:extLst>
      <p:ext uri="{BB962C8B-B14F-4D97-AF65-F5344CB8AC3E}">
        <p14:creationId xmlns:p14="http://schemas.microsoft.com/office/powerpoint/2010/main" val="317313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B9E96F-24E1-D7A8-4BB3-E38EB4B6E776}"/>
              </a:ext>
            </a:extLst>
          </p:cNvPr>
          <p:cNvSpPr>
            <a:spLocks noGrp="1"/>
          </p:cNvSpPr>
          <p:nvPr>
            <p:ph type="title"/>
          </p:nvPr>
        </p:nvSpPr>
        <p:spPr/>
        <p:txBody>
          <a:bodyPr/>
          <a:lstStyle/>
          <a:p>
            <a:r>
              <a:rPr lang="en-US" dirty="0"/>
              <a:t>sondes N.I.D.S</a:t>
            </a:r>
            <a:endParaRPr lang="fr-FR" dirty="0"/>
          </a:p>
        </p:txBody>
      </p:sp>
      <p:sp>
        <p:nvSpPr>
          <p:cNvPr id="3" name="Espace réservé du contenu 2">
            <a:extLst>
              <a:ext uri="{FF2B5EF4-FFF2-40B4-BE49-F238E27FC236}">
                <a16:creationId xmlns:a16="http://schemas.microsoft.com/office/drawing/2014/main" id="{A644E636-684A-0D01-44A3-A0BDBD19D547}"/>
              </a:ext>
            </a:extLst>
          </p:cNvPr>
          <p:cNvSpPr>
            <a:spLocks noGrp="1"/>
          </p:cNvSpPr>
          <p:nvPr>
            <p:ph idx="1"/>
          </p:nvPr>
        </p:nvSpPr>
        <p:spPr/>
        <p:txBody>
          <a:bodyPr/>
          <a:lstStyle/>
          <a:p>
            <a:endParaRPr lang="en-US" dirty="0"/>
          </a:p>
          <a:p>
            <a:endParaRPr lang="en-US" dirty="0"/>
          </a:p>
          <a:p>
            <a:endParaRPr lang="en-US" dirty="0"/>
          </a:p>
          <a:p>
            <a:endParaRPr lang="en-US" dirty="0"/>
          </a:p>
          <a:p>
            <a:pPr marL="0" indent="0" algn="ctr">
              <a:buNone/>
            </a:pPr>
            <a:endParaRPr lang="en-US" dirty="0"/>
          </a:p>
          <a:p>
            <a:pPr marL="0" indent="0" algn="ctr">
              <a:buNone/>
            </a:pPr>
            <a:endParaRPr lang="en-US" dirty="0"/>
          </a:p>
          <a:p>
            <a:pPr marL="0" indent="0" algn="ctr">
              <a:buNone/>
            </a:pPr>
            <a:r>
              <a:rPr lang="en-US" dirty="0" err="1"/>
              <a:t>Schéma</a:t>
            </a:r>
            <a:r>
              <a:rPr lang="en-US" dirty="0"/>
              <a:t> </a:t>
            </a:r>
            <a:r>
              <a:rPr lang="en-US" dirty="0" err="1"/>
              <a:t>d’exemple</a:t>
            </a:r>
            <a:r>
              <a:rPr lang="en-US" dirty="0"/>
              <a:t> </a:t>
            </a:r>
            <a:r>
              <a:rPr lang="en-US" dirty="0" err="1"/>
              <a:t>d’une</a:t>
            </a:r>
            <a:r>
              <a:rPr lang="en-US" dirty="0"/>
              <a:t> sonde NIDS</a:t>
            </a:r>
            <a:endParaRPr lang="fr-FR" dirty="0"/>
          </a:p>
        </p:txBody>
      </p:sp>
      <p:sp>
        <p:nvSpPr>
          <p:cNvPr id="4" name="Espace réservé du numéro de diapositive 3">
            <a:extLst>
              <a:ext uri="{FF2B5EF4-FFF2-40B4-BE49-F238E27FC236}">
                <a16:creationId xmlns:a16="http://schemas.microsoft.com/office/drawing/2014/main" id="{13A81BDE-FBF3-5416-931E-CBDED1FAB1AE}"/>
              </a:ext>
            </a:extLst>
          </p:cNvPr>
          <p:cNvSpPr>
            <a:spLocks noGrp="1"/>
          </p:cNvSpPr>
          <p:nvPr>
            <p:ph type="sldNum" sz="quarter" idx="12"/>
          </p:nvPr>
        </p:nvSpPr>
        <p:spPr/>
        <p:txBody>
          <a:bodyPr/>
          <a:lstStyle/>
          <a:p>
            <a:pPr rtl="0"/>
            <a:fld id="{D57F1E4F-1CFF-5643-939E-217C01CDF565}" type="slidenum">
              <a:rPr lang="fr-FR" noProof="0" smtClean="0"/>
              <a:pPr rtl="0"/>
              <a:t>11</a:t>
            </a:fld>
            <a:endParaRPr lang="fr-FR" noProof="0"/>
          </a:p>
        </p:txBody>
      </p:sp>
      <p:pic>
        <p:nvPicPr>
          <p:cNvPr id="8" name="Image 7">
            <a:extLst>
              <a:ext uri="{FF2B5EF4-FFF2-40B4-BE49-F238E27FC236}">
                <a16:creationId xmlns:a16="http://schemas.microsoft.com/office/drawing/2014/main" id="{B27A0C5D-5202-A3FA-A149-83E3ADB09C76}"/>
              </a:ext>
            </a:extLst>
          </p:cNvPr>
          <p:cNvPicPr>
            <a:picLocks noChangeAspect="1"/>
          </p:cNvPicPr>
          <p:nvPr/>
        </p:nvPicPr>
        <p:blipFill>
          <a:blip r:embed="rId2"/>
          <a:stretch>
            <a:fillRect/>
          </a:stretch>
        </p:blipFill>
        <p:spPr>
          <a:xfrm>
            <a:off x="1423297" y="2180496"/>
            <a:ext cx="9135003" cy="3106207"/>
          </a:xfrm>
          <a:prstGeom prst="rect">
            <a:avLst/>
          </a:prstGeom>
        </p:spPr>
      </p:pic>
    </p:spTree>
    <p:extLst>
      <p:ext uri="{BB962C8B-B14F-4D97-AF65-F5344CB8AC3E}">
        <p14:creationId xmlns:p14="http://schemas.microsoft.com/office/powerpoint/2010/main" val="154987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0A6307-CC77-5A1B-809C-C79657F0A06C}"/>
              </a:ext>
            </a:extLst>
          </p:cNvPr>
          <p:cNvSpPr>
            <a:spLocks noGrp="1"/>
          </p:cNvSpPr>
          <p:nvPr>
            <p:ph type="title"/>
          </p:nvPr>
        </p:nvSpPr>
        <p:spPr>
          <a:xfrm>
            <a:off x="581192" y="702156"/>
            <a:ext cx="11029616" cy="1013800"/>
          </a:xfrm>
        </p:spPr>
        <p:txBody>
          <a:bodyPr>
            <a:normAutofit/>
          </a:bodyPr>
          <a:lstStyle/>
          <a:p>
            <a:r>
              <a:rPr lang="en-US" dirty="0"/>
              <a:t>T.A.P.</a:t>
            </a:r>
            <a:endParaRPr lang="fr-FR" dirty="0"/>
          </a:p>
        </p:txBody>
      </p:sp>
      <p:sp>
        <p:nvSpPr>
          <p:cNvPr id="4103" name="Rectangle 4102">
            <a:extLst>
              <a:ext uri="{FF2B5EF4-FFF2-40B4-BE49-F238E27FC236}">
                <a16:creationId xmlns:a16="http://schemas.microsoft.com/office/drawing/2014/main" id="{3FE9758B-E361-4084-8D9F-729FA6C4AD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ndustrial Network TAPs | Garland Technology">
            <a:extLst>
              <a:ext uri="{FF2B5EF4-FFF2-40B4-BE49-F238E27FC236}">
                <a16:creationId xmlns:a16="http://schemas.microsoft.com/office/drawing/2014/main" id="{6CD9D1BD-0575-AE2C-03EC-3C1213EF1D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225" y="2597657"/>
            <a:ext cx="4962525" cy="3176016"/>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0B71C60C-DD54-2BA0-7B05-F7AFEFED7A4A}"/>
              </a:ext>
            </a:extLst>
          </p:cNvPr>
          <p:cNvSpPr>
            <a:spLocks noGrp="1"/>
          </p:cNvSpPr>
          <p:nvPr>
            <p:ph idx="1"/>
          </p:nvPr>
        </p:nvSpPr>
        <p:spPr>
          <a:xfrm>
            <a:off x="6335805" y="2180496"/>
            <a:ext cx="5275001" cy="4045683"/>
          </a:xfrm>
        </p:spPr>
        <p:txBody>
          <a:bodyPr>
            <a:normAutofit/>
          </a:bodyPr>
          <a:lstStyle/>
          <a:p>
            <a:r>
              <a:rPr lang="en-US" dirty="0"/>
              <a:t>Un TAP : </a:t>
            </a:r>
          </a:p>
          <a:p>
            <a:pPr lvl="1"/>
            <a:r>
              <a:rPr lang="en-US" dirty="0"/>
              <a:t>Terminal</a:t>
            </a:r>
          </a:p>
          <a:p>
            <a:pPr lvl="1"/>
            <a:r>
              <a:rPr lang="en-US" dirty="0"/>
              <a:t>Access</a:t>
            </a:r>
          </a:p>
          <a:p>
            <a:pPr lvl="1"/>
            <a:r>
              <a:rPr lang="en-US" dirty="0"/>
              <a:t>Points</a:t>
            </a:r>
          </a:p>
          <a:p>
            <a:pPr lvl="1"/>
            <a:endParaRPr lang="en-US" dirty="0"/>
          </a:p>
          <a:p>
            <a:pPr marL="324000" lvl="1" indent="0">
              <a:buNone/>
            </a:pPr>
            <a:r>
              <a:rPr lang="fr-FR" dirty="0"/>
              <a:t>Les </a:t>
            </a:r>
            <a:r>
              <a:rPr lang="fr-FR" dirty="0" err="1"/>
              <a:t>TAPs</a:t>
            </a:r>
            <a:r>
              <a:rPr lang="fr-FR" dirty="0"/>
              <a:t> sont des appareils physiques permettant de dupliquer un trafic réseau sans le perturber.</a:t>
            </a:r>
          </a:p>
          <a:p>
            <a:pPr marL="324000" lvl="1" indent="0">
              <a:buNone/>
            </a:pPr>
            <a:r>
              <a:rPr lang="fr-FR" dirty="0"/>
              <a:t>Permettant ainsi d’analyser tous les paquets circulants entre deux hôtes,</a:t>
            </a:r>
          </a:p>
          <a:p>
            <a:pPr marL="324000" lvl="1" indent="0">
              <a:buNone/>
            </a:pPr>
            <a:r>
              <a:rPr lang="fr-FR" dirty="0"/>
              <a:t>C’est l’un des outils les plus utilisé en pentesting. </a:t>
            </a:r>
          </a:p>
        </p:txBody>
      </p:sp>
      <p:sp>
        <p:nvSpPr>
          <p:cNvPr id="4" name="Espace réservé du numéro de diapositive 3">
            <a:extLst>
              <a:ext uri="{FF2B5EF4-FFF2-40B4-BE49-F238E27FC236}">
                <a16:creationId xmlns:a16="http://schemas.microsoft.com/office/drawing/2014/main" id="{B283A78B-EF46-A8B5-DE9F-6D8F7B752C59}"/>
              </a:ext>
            </a:extLst>
          </p:cNvPr>
          <p:cNvSpPr>
            <a:spLocks noGrp="1"/>
          </p:cNvSpPr>
          <p:nvPr>
            <p:ph type="sldNum" sz="quarter" idx="12"/>
          </p:nvPr>
        </p:nvSpPr>
        <p:spPr>
          <a:xfrm>
            <a:off x="10558300" y="6400800"/>
            <a:ext cx="1052508" cy="365125"/>
          </a:xfrm>
        </p:spPr>
        <p:txBody>
          <a:bodyPr>
            <a:normAutofit/>
          </a:bodyPr>
          <a:lstStyle/>
          <a:p>
            <a:pPr rtl="0">
              <a:spcAft>
                <a:spcPts val="600"/>
              </a:spcAft>
            </a:pPr>
            <a:fld id="{D57F1E4F-1CFF-5643-939E-217C01CDF565}" type="slidenum">
              <a:rPr lang="fr-FR" noProof="0" smtClean="0"/>
              <a:pPr rtl="0">
                <a:spcAft>
                  <a:spcPts val="600"/>
                </a:spcAft>
              </a:pPr>
              <a:t>12</a:t>
            </a:fld>
            <a:endParaRPr lang="fr-FR" noProof="0"/>
          </a:p>
        </p:txBody>
      </p:sp>
    </p:spTree>
    <p:extLst>
      <p:ext uri="{BB962C8B-B14F-4D97-AF65-F5344CB8AC3E}">
        <p14:creationId xmlns:p14="http://schemas.microsoft.com/office/powerpoint/2010/main" val="4233661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D338E6-9D05-CF41-CC20-AF00AB3C9BA3}"/>
              </a:ext>
            </a:extLst>
          </p:cNvPr>
          <p:cNvSpPr>
            <a:spLocks noGrp="1"/>
          </p:cNvSpPr>
          <p:nvPr>
            <p:ph type="title"/>
          </p:nvPr>
        </p:nvSpPr>
        <p:spPr/>
        <p:txBody>
          <a:bodyPr/>
          <a:lstStyle/>
          <a:p>
            <a:r>
              <a:rPr lang="en-US" dirty="0"/>
              <a:t>T.A.P.</a:t>
            </a:r>
            <a:endParaRPr lang="fr-FR" dirty="0"/>
          </a:p>
        </p:txBody>
      </p:sp>
      <p:sp>
        <p:nvSpPr>
          <p:cNvPr id="3" name="Espace réservé du contenu 2">
            <a:extLst>
              <a:ext uri="{FF2B5EF4-FFF2-40B4-BE49-F238E27FC236}">
                <a16:creationId xmlns:a16="http://schemas.microsoft.com/office/drawing/2014/main" id="{1C953DAA-DDAA-C145-FD47-2BF4217646DF}"/>
              </a:ext>
            </a:extLst>
          </p:cNvPr>
          <p:cNvSpPr>
            <a:spLocks noGrp="1"/>
          </p:cNvSpPr>
          <p:nvPr>
            <p:ph idx="1"/>
          </p:nvPr>
        </p:nvSpPr>
        <p:spPr>
          <a:xfrm>
            <a:off x="581192" y="2180496"/>
            <a:ext cx="11029615" cy="440949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err="1"/>
              <a:t>Schéma</a:t>
            </a:r>
            <a:r>
              <a:rPr lang="en-US" dirty="0"/>
              <a:t> de </a:t>
            </a:r>
            <a:r>
              <a:rPr lang="en-US" dirty="0" err="1"/>
              <a:t>fonctionnement</a:t>
            </a:r>
            <a:r>
              <a:rPr lang="en-US" dirty="0"/>
              <a:t> d’un TAP</a:t>
            </a:r>
            <a:endParaRPr lang="fr-FR" dirty="0"/>
          </a:p>
        </p:txBody>
      </p:sp>
      <p:sp>
        <p:nvSpPr>
          <p:cNvPr id="4" name="Espace réservé du numéro de diapositive 3">
            <a:extLst>
              <a:ext uri="{FF2B5EF4-FFF2-40B4-BE49-F238E27FC236}">
                <a16:creationId xmlns:a16="http://schemas.microsoft.com/office/drawing/2014/main" id="{F61E3945-AACA-6136-67DB-FEE6DC1F9643}"/>
              </a:ext>
            </a:extLst>
          </p:cNvPr>
          <p:cNvSpPr>
            <a:spLocks noGrp="1"/>
          </p:cNvSpPr>
          <p:nvPr>
            <p:ph type="sldNum" sz="quarter" idx="12"/>
          </p:nvPr>
        </p:nvSpPr>
        <p:spPr/>
        <p:txBody>
          <a:bodyPr/>
          <a:lstStyle/>
          <a:p>
            <a:pPr rtl="0"/>
            <a:fld id="{D57F1E4F-1CFF-5643-939E-217C01CDF565}" type="slidenum">
              <a:rPr lang="fr-FR" noProof="0" smtClean="0"/>
              <a:pPr rtl="0"/>
              <a:t>13</a:t>
            </a:fld>
            <a:endParaRPr lang="fr-FR" noProof="0"/>
          </a:p>
        </p:txBody>
      </p:sp>
      <p:pic>
        <p:nvPicPr>
          <p:cNvPr id="5" name="Picture 4" descr="Network TAP: three situations in which they are necessary">
            <a:extLst>
              <a:ext uri="{FF2B5EF4-FFF2-40B4-BE49-F238E27FC236}">
                <a16:creationId xmlns:a16="http://schemas.microsoft.com/office/drawing/2014/main" id="{29083BB0-72D4-E6BF-5983-A7F793E6D2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15237" y="2180496"/>
            <a:ext cx="4561523" cy="3649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895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0C7F50-1539-43DB-349B-F355ECE7DFA1}"/>
              </a:ext>
            </a:extLst>
          </p:cNvPr>
          <p:cNvSpPr>
            <a:spLocks noGrp="1"/>
          </p:cNvSpPr>
          <p:nvPr>
            <p:ph type="title"/>
          </p:nvPr>
        </p:nvSpPr>
        <p:spPr/>
        <p:txBody>
          <a:bodyPr/>
          <a:lstStyle/>
          <a:p>
            <a:r>
              <a:rPr lang="en-US" dirty="0"/>
              <a:t>T.A.P.</a:t>
            </a:r>
            <a:endParaRPr lang="fr-FR" dirty="0"/>
          </a:p>
        </p:txBody>
      </p:sp>
      <p:sp>
        <p:nvSpPr>
          <p:cNvPr id="3" name="Espace réservé du contenu 2">
            <a:extLst>
              <a:ext uri="{FF2B5EF4-FFF2-40B4-BE49-F238E27FC236}">
                <a16:creationId xmlns:a16="http://schemas.microsoft.com/office/drawing/2014/main" id="{665C5C20-34C7-C484-0AF4-251766BF2A06}"/>
              </a:ext>
            </a:extLst>
          </p:cNvPr>
          <p:cNvSpPr>
            <a:spLocks noGrp="1"/>
          </p:cNvSpPr>
          <p:nvPr>
            <p:ph idx="1"/>
          </p:nvPr>
        </p:nvSpPr>
        <p:spPr>
          <a:xfrm>
            <a:off x="581192" y="2180496"/>
            <a:ext cx="11029615" cy="4359641"/>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endParaRPr lang="en-US" dirty="0"/>
          </a:p>
          <a:p>
            <a:pPr marL="0" indent="0" algn="ctr">
              <a:buNone/>
            </a:pPr>
            <a:endParaRPr lang="en-US" dirty="0"/>
          </a:p>
          <a:p>
            <a:pPr marL="0" indent="0" algn="ctr">
              <a:buNone/>
            </a:pPr>
            <a:r>
              <a:rPr lang="en-US" dirty="0"/>
              <a:t>Mise </a:t>
            </a:r>
            <a:r>
              <a:rPr lang="en-US" dirty="0" err="1"/>
              <a:t>en</a:t>
            </a:r>
            <a:r>
              <a:rPr lang="en-US" dirty="0"/>
              <a:t> situation d’un TAP avec </a:t>
            </a:r>
            <a:r>
              <a:rPr lang="en-US" dirty="0" err="1"/>
              <a:t>une</a:t>
            </a:r>
            <a:r>
              <a:rPr lang="en-US" dirty="0"/>
              <a:t> sonde IDS</a:t>
            </a:r>
            <a:endParaRPr lang="fr-FR" dirty="0"/>
          </a:p>
        </p:txBody>
      </p:sp>
      <p:sp>
        <p:nvSpPr>
          <p:cNvPr id="4" name="Espace réservé du numéro de diapositive 3">
            <a:extLst>
              <a:ext uri="{FF2B5EF4-FFF2-40B4-BE49-F238E27FC236}">
                <a16:creationId xmlns:a16="http://schemas.microsoft.com/office/drawing/2014/main" id="{B4DB11D6-DEDE-8A35-F20F-7465ABD38FD1}"/>
              </a:ext>
            </a:extLst>
          </p:cNvPr>
          <p:cNvSpPr>
            <a:spLocks noGrp="1"/>
          </p:cNvSpPr>
          <p:nvPr>
            <p:ph type="sldNum" sz="quarter" idx="12"/>
          </p:nvPr>
        </p:nvSpPr>
        <p:spPr/>
        <p:txBody>
          <a:bodyPr/>
          <a:lstStyle/>
          <a:p>
            <a:pPr rtl="0"/>
            <a:fld id="{D57F1E4F-1CFF-5643-939E-217C01CDF565}" type="slidenum">
              <a:rPr lang="fr-FR" noProof="0" smtClean="0"/>
              <a:pPr rtl="0"/>
              <a:t>14</a:t>
            </a:fld>
            <a:endParaRPr lang="fr-FR" noProof="0"/>
          </a:p>
        </p:txBody>
      </p:sp>
      <p:pic>
        <p:nvPicPr>
          <p:cNvPr id="10" name="Image 9">
            <a:extLst>
              <a:ext uri="{FF2B5EF4-FFF2-40B4-BE49-F238E27FC236}">
                <a16:creationId xmlns:a16="http://schemas.microsoft.com/office/drawing/2014/main" id="{A6447F56-989C-A6C8-6391-C219FFDD7B95}"/>
              </a:ext>
            </a:extLst>
          </p:cNvPr>
          <p:cNvPicPr>
            <a:picLocks noChangeAspect="1"/>
          </p:cNvPicPr>
          <p:nvPr/>
        </p:nvPicPr>
        <p:blipFill>
          <a:blip r:embed="rId2"/>
          <a:stretch>
            <a:fillRect/>
          </a:stretch>
        </p:blipFill>
        <p:spPr>
          <a:xfrm>
            <a:off x="1916989" y="2180496"/>
            <a:ext cx="8358021" cy="3878010"/>
          </a:xfrm>
          <a:prstGeom prst="rect">
            <a:avLst/>
          </a:prstGeom>
        </p:spPr>
      </p:pic>
    </p:spTree>
    <p:extLst>
      <p:ext uri="{BB962C8B-B14F-4D97-AF65-F5344CB8AC3E}">
        <p14:creationId xmlns:p14="http://schemas.microsoft.com/office/powerpoint/2010/main" val="3210907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2B74AA-52C1-1FD5-4EE1-58FB8322DDFC}"/>
              </a:ext>
            </a:extLst>
          </p:cNvPr>
          <p:cNvSpPr>
            <a:spLocks noGrp="1"/>
          </p:cNvSpPr>
          <p:nvPr>
            <p:ph type="title"/>
          </p:nvPr>
        </p:nvSpPr>
        <p:spPr>
          <a:xfrm>
            <a:off x="581192" y="702156"/>
            <a:ext cx="11029616" cy="1013800"/>
          </a:xfrm>
        </p:spPr>
        <p:txBody>
          <a:bodyPr>
            <a:normAutofit/>
          </a:bodyPr>
          <a:lstStyle/>
          <a:p>
            <a:r>
              <a:rPr lang="en-US" dirty="0"/>
              <a:t>sondes I.P.S</a:t>
            </a:r>
            <a:endParaRPr lang="fr-FR" dirty="0"/>
          </a:p>
        </p:txBody>
      </p:sp>
      <p:sp>
        <p:nvSpPr>
          <p:cNvPr id="11" name="Rectangle 10">
            <a:extLst>
              <a:ext uri="{FF2B5EF4-FFF2-40B4-BE49-F238E27FC236}">
                <a16:creationId xmlns:a16="http://schemas.microsoft.com/office/drawing/2014/main" id="{F9E22090-20B0-4E64-847E-6DE402F705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que 5" descr="Bouclier croix avec un remplissage uni">
            <a:extLst>
              <a:ext uri="{FF2B5EF4-FFF2-40B4-BE49-F238E27FC236}">
                <a16:creationId xmlns:a16="http://schemas.microsoft.com/office/drawing/2014/main" id="{96F34286-A2AA-2E00-712D-558B4679D5DF}"/>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57225" y="2533078"/>
            <a:ext cx="3305175" cy="3305175"/>
          </a:xfrm>
          <a:prstGeom prst="rect">
            <a:avLst/>
          </a:prstGeom>
        </p:spPr>
      </p:pic>
      <p:sp>
        <p:nvSpPr>
          <p:cNvPr id="3" name="Espace réservé du contenu 2">
            <a:extLst>
              <a:ext uri="{FF2B5EF4-FFF2-40B4-BE49-F238E27FC236}">
                <a16:creationId xmlns:a16="http://schemas.microsoft.com/office/drawing/2014/main" id="{BC367E1D-DAC5-C72A-543C-2FB7FA48A270}"/>
              </a:ext>
            </a:extLst>
          </p:cNvPr>
          <p:cNvSpPr>
            <a:spLocks noGrp="1"/>
          </p:cNvSpPr>
          <p:nvPr>
            <p:ph idx="1"/>
          </p:nvPr>
        </p:nvSpPr>
        <p:spPr>
          <a:xfrm>
            <a:off x="4505325" y="2180496"/>
            <a:ext cx="7105481" cy="4045683"/>
          </a:xfrm>
        </p:spPr>
        <p:txBody>
          <a:bodyPr>
            <a:normAutofit lnSpcReduction="10000"/>
          </a:bodyPr>
          <a:lstStyle/>
          <a:p>
            <a:pPr>
              <a:lnSpc>
                <a:spcPct val="90000"/>
              </a:lnSpc>
            </a:pPr>
            <a:r>
              <a:rPr lang="en-US" sz="1700" dirty="0"/>
              <a:t>Les sondes IPS :</a:t>
            </a:r>
          </a:p>
          <a:p>
            <a:pPr lvl="1">
              <a:lnSpc>
                <a:spcPct val="90000"/>
              </a:lnSpc>
            </a:pPr>
            <a:r>
              <a:rPr lang="en-US" sz="1700" dirty="0"/>
              <a:t>Intrusion</a:t>
            </a:r>
          </a:p>
          <a:p>
            <a:pPr lvl="1">
              <a:lnSpc>
                <a:spcPct val="90000"/>
              </a:lnSpc>
            </a:pPr>
            <a:r>
              <a:rPr lang="en-US" sz="1700" dirty="0"/>
              <a:t>Prevention</a:t>
            </a:r>
          </a:p>
          <a:p>
            <a:pPr lvl="1">
              <a:lnSpc>
                <a:spcPct val="90000"/>
              </a:lnSpc>
            </a:pPr>
            <a:r>
              <a:rPr lang="en-US" sz="1700" dirty="0"/>
              <a:t>System</a:t>
            </a:r>
          </a:p>
          <a:p>
            <a:pPr marL="324000" lvl="1" indent="0">
              <a:lnSpc>
                <a:spcPct val="90000"/>
              </a:lnSpc>
              <a:buNone/>
            </a:pPr>
            <a:endParaRPr lang="fr-FR" sz="1700" dirty="0"/>
          </a:p>
          <a:p>
            <a:pPr marL="324000" lvl="1" indent="0">
              <a:lnSpc>
                <a:spcPct val="90000"/>
              </a:lnSpc>
              <a:buNone/>
            </a:pPr>
            <a:r>
              <a:rPr lang="fr-FR" sz="1700" dirty="0"/>
              <a:t>Comme les sondes IDS, leur rôle est de surveiller et analyser le trafic réseau pour détecter les activités suspectes ou des tentatives d’intrusion.  </a:t>
            </a:r>
          </a:p>
          <a:p>
            <a:pPr marL="324000" lvl="1" indent="0">
              <a:lnSpc>
                <a:spcPct val="90000"/>
              </a:lnSpc>
              <a:buNone/>
            </a:pPr>
            <a:r>
              <a:rPr lang="fr-FR" sz="1700" dirty="0"/>
              <a:t>Cependant contrairement aux sonde IDS, ces sondes vont bloquer les flux suspects détectés. Empêchant ainsi la communication. </a:t>
            </a:r>
          </a:p>
          <a:p>
            <a:pPr marL="324000" lvl="1" indent="0">
              <a:lnSpc>
                <a:spcPct val="90000"/>
              </a:lnSpc>
              <a:buNone/>
            </a:pPr>
            <a:r>
              <a:rPr lang="fr-FR" sz="1700" dirty="0"/>
              <a:t>Elles peuvent également générer des alertes et lister les paquets bloqués.  </a:t>
            </a:r>
          </a:p>
          <a:p>
            <a:pPr marL="324000" lvl="1" indent="0">
              <a:lnSpc>
                <a:spcPct val="90000"/>
              </a:lnSpc>
              <a:buNone/>
            </a:pPr>
            <a:r>
              <a:rPr lang="fr-FR" sz="1700" dirty="0"/>
              <a:t>C’est un système de cyber sécurité plus puissant que les sondes IDS mais également plus risqué car une mauvaise configuration de cette dernière pourrait bloquer certains paquets essentiels au bon fonctionnement du SI. </a:t>
            </a:r>
          </a:p>
          <a:p>
            <a:pPr marL="324000" lvl="1" indent="0">
              <a:lnSpc>
                <a:spcPct val="90000"/>
              </a:lnSpc>
              <a:buNone/>
            </a:pPr>
            <a:endParaRPr lang="en-US" sz="1700" dirty="0"/>
          </a:p>
        </p:txBody>
      </p:sp>
      <p:sp>
        <p:nvSpPr>
          <p:cNvPr id="4" name="Espace réservé du numéro de diapositive 3">
            <a:extLst>
              <a:ext uri="{FF2B5EF4-FFF2-40B4-BE49-F238E27FC236}">
                <a16:creationId xmlns:a16="http://schemas.microsoft.com/office/drawing/2014/main" id="{698A007B-F6A1-52F4-3533-D0F7E5F1DF93}"/>
              </a:ext>
            </a:extLst>
          </p:cNvPr>
          <p:cNvSpPr>
            <a:spLocks noGrp="1"/>
          </p:cNvSpPr>
          <p:nvPr>
            <p:ph type="sldNum" sz="quarter" idx="12"/>
          </p:nvPr>
        </p:nvSpPr>
        <p:spPr>
          <a:xfrm>
            <a:off x="10558300" y="6400800"/>
            <a:ext cx="1052508" cy="365125"/>
          </a:xfrm>
        </p:spPr>
        <p:txBody>
          <a:bodyPr>
            <a:normAutofit/>
          </a:bodyPr>
          <a:lstStyle/>
          <a:p>
            <a:pPr rtl="0">
              <a:spcAft>
                <a:spcPts val="600"/>
              </a:spcAft>
            </a:pPr>
            <a:fld id="{D57F1E4F-1CFF-5643-939E-217C01CDF565}" type="slidenum">
              <a:rPr lang="fr-FR" noProof="0" smtClean="0"/>
              <a:pPr rtl="0">
                <a:spcAft>
                  <a:spcPts val="600"/>
                </a:spcAft>
              </a:pPr>
              <a:t>15</a:t>
            </a:fld>
            <a:endParaRPr lang="fr-FR" noProof="0"/>
          </a:p>
        </p:txBody>
      </p:sp>
    </p:spTree>
    <p:extLst>
      <p:ext uri="{BB962C8B-B14F-4D97-AF65-F5344CB8AC3E}">
        <p14:creationId xmlns:p14="http://schemas.microsoft.com/office/powerpoint/2010/main" val="233297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79A43A-A292-5073-EC90-137D7E5556A2}"/>
              </a:ext>
            </a:extLst>
          </p:cNvPr>
          <p:cNvSpPr>
            <a:spLocks noGrp="1"/>
          </p:cNvSpPr>
          <p:nvPr>
            <p:ph type="title"/>
          </p:nvPr>
        </p:nvSpPr>
        <p:spPr/>
        <p:txBody>
          <a:bodyPr/>
          <a:lstStyle/>
          <a:p>
            <a:r>
              <a:rPr lang="en-US" dirty="0"/>
              <a:t>sondes </a:t>
            </a:r>
            <a:r>
              <a:rPr lang="en-US" dirty="0" err="1"/>
              <a:t>ips</a:t>
            </a:r>
            <a:endParaRPr lang="fr-FR" dirty="0"/>
          </a:p>
        </p:txBody>
      </p:sp>
      <p:sp>
        <p:nvSpPr>
          <p:cNvPr id="3" name="Espace réservé du contenu 2">
            <a:extLst>
              <a:ext uri="{FF2B5EF4-FFF2-40B4-BE49-F238E27FC236}">
                <a16:creationId xmlns:a16="http://schemas.microsoft.com/office/drawing/2014/main" id="{75F95811-D23D-8355-C764-69E6A69C7D1A}"/>
              </a:ext>
            </a:extLst>
          </p:cNvPr>
          <p:cNvSpPr>
            <a:spLocks noGrp="1"/>
          </p:cNvSpPr>
          <p:nvPr>
            <p:ph idx="1"/>
          </p:nvPr>
        </p:nvSpPr>
        <p:spPr/>
        <p:txBody>
          <a:bodyPr/>
          <a:lstStyle/>
          <a:p>
            <a:r>
              <a:rPr lang="fr-FR" dirty="0"/>
              <a:t>Les IPS sont similaires aux NIDS mais ont une capacité supplémentaire à bloquer le trafic malveillant en temps réel.</a:t>
            </a:r>
          </a:p>
          <a:p>
            <a:r>
              <a:rPr lang="fr-FR" dirty="0"/>
              <a:t>Les IPS des mesures préventives qui peuvent inclure le blocage de l'accès à une adresse IP ou à un port spécifique, la réduction de la bande passante pour réduire l'impact de l'attaque ou l'envoi d'une alerte à l'administrateur du système.</a:t>
            </a:r>
          </a:p>
          <a:p>
            <a:r>
              <a:rPr lang="fr-FR" dirty="0"/>
              <a:t>Les IPS peuvent également être configurés pour fonctionner en mode actif ou passif. En mode passif, les IPS ne bloquent pas activement le trafic malveillant, mais fournissent des alertes. En mode actif, les IPS bloquent immédiatement le trafic malveillant dès qu'il est détecté.</a:t>
            </a:r>
          </a:p>
        </p:txBody>
      </p:sp>
      <p:sp>
        <p:nvSpPr>
          <p:cNvPr id="4" name="Espace réservé du numéro de diapositive 3">
            <a:extLst>
              <a:ext uri="{FF2B5EF4-FFF2-40B4-BE49-F238E27FC236}">
                <a16:creationId xmlns:a16="http://schemas.microsoft.com/office/drawing/2014/main" id="{22B3C6A8-8400-29DE-1AE1-A49F5BA2A9D2}"/>
              </a:ext>
            </a:extLst>
          </p:cNvPr>
          <p:cNvSpPr>
            <a:spLocks noGrp="1"/>
          </p:cNvSpPr>
          <p:nvPr>
            <p:ph type="sldNum" sz="quarter" idx="12"/>
          </p:nvPr>
        </p:nvSpPr>
        <p:spPr/>
        <p:txBody>
          <a:bodyPr/>
          <a:lstStyle/>
          <a:p>
            <a:pPr rtl="0"/>
            <a:fld id="{D57F1E4F-1CFF-5643-939E-217C01CDF565}" type="slidenum">
              <a:rPr lang="fr-FR" noProof="0" smtClean="0"/>
              <a:pPr rtl="0"/>
              <a:t>16</a:t>
            </a:fld>
            <a:endParaRPr lang="fr-FR" noProof="0"/>
          </a:p>
        </p:txBody>
      </p:sp>
    </p:spTree>
    <p:extLst>
      <p:ext uri="{BB962C8B-B14F-4D97-AF65-F5344CB8AC3E}">
        <p14:creationId xmlns:p14="http://schemas.microsoft.com/office/powerpoint/2010/main" val="2061925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982B7-A053-2EF7-2DED-091DF4DD2BE5}"/>
              </a:ext>
            </a:extLst>
          </p:cNvPr>
          <p:cNvSpPr>
            <a:spLocks noGrp="1"/>
          </p:cNvSpPr>
          <p:nvPr>
            <p:ph type="title"/>
          </p:nvPr>
        </p:nvSpPr>
        <p:spPr>
          <a:xfrm>
            <a:off x="581192" y="702156"/>
            <a:ext cx="11029616" cy="1013800"/>
          </a:xfrm>
        </p:spPr>
        <p:txBody>
          <a:bodyPr>
            <a:normAutofit/>
          </a:bodyPr>
          <a:lstStyle/>
          <a:p>
            <a:r>
              <a:rPr lang="en-US" dirty="0"/>
              <a:t>Firewall</a:t>
            </a:r>
            <a:endParaRPr lang="fr-FR" dirty="0"/>
          </a:p>
        </p:txBody>
      </p:sp>
      <p:sp>
        <p:nvSpPr>
          <p:cNvPr id="5129" name="Rectangle 5128">
            <a:extLst>
              <a:ext uri="{FF2B5EF4-FFF2-40B4-BE49-F238E27FC236}">
                <a16:creationId xmlns:a16="http://schemas.microsoft.com/office/drawing/2014/main" id="{3FE9758B-E361-4084-8D9F-729FA6C4AD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Firewall - Free technology icons">
            <a:extLst>
              <a:ext uri="{FF2B5EF4-FFF2-40B4-BE49-F238E27FC236}">
                <a16:creationId xmlns:a16="http://schemas.microsoft.com/office/drawing/2014/main" id="{76E29359-1F73-2109-2E72-62DE117ECE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13878" y="2361056"/>
            <a:ext cx="3649219" cy="3649219"/>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1DEC67FE-AFF7-8BCE-B971-F9206D2FBE91}"/>
              </a:ext>
            </a:extLst>
          </p:cNvPr>
          <p:cNvSpPr>
            <a:spLocks noGrp="1"/>
          </p:cNvSpPr>
          <p:nvPr>
            <p:ph idx="1"/>
          </p:nvPr>
        </p:nvSpPr>
        <p:spPr>
          <a:xfrm>
            <a:off x="6335805" y="2180496"/>
            <a:ext cx="5275001" cy="4045683"/>
          </a:xfrm>
        </p:spPr>
        <p:txBody>
          <a:bodyPr>
            <a:normAutofit/>
          </a:bodyPr>
          <a:lstStyle/>
          <a:p>
            <a:r>
              <a:rPr lang="fr-FR" dirty="0"/>
              <a:t>Les firewalls sont un dispositive de sécurité informatique qui permet le flux du trafic réseau en autorisant ou bloquant des flux de données.</a:t>
            </a:r>
          </a:p>
          <a:p>
            <a:r>
              <a:rPr lang="fr-FR" dirty="0"/>
              <a:t>Un firewall peut bloquer des paquets entrants ou sortants en analysant les IP et ports utilisés. </a:t>
            </a:r>
          </a:p>
          <a:p>
            <a:r>
              <a:rPr lang="fr-FR" dirty="0"/>
              <a:t>Il peut également bloquer ou autoriser l’accès a des sites Web ou des applications spécifiques.</a:t>
            </a:r>
          </a:p>
        </p:txBody>
      </p:sp>
      <p:sp>
        <p:nvSpPr>
          <p:cNvPr id="4" name="Espace réservé du numéro de diapositive 3">
            <a:extLst>
              <a:ext uri="{FF2B5EF4-FFF2-40B4-BE49-F238E27FC236}">
                <a16:creationId xmlns:a16="http://schemas.microsoft.com/office/drawing/2014/main" id="{B874BB00-6FEF-E5D7-B916-76E2C66663FD}"/>
              </a:ext>
            </a:extLst>
          </p:cNvPr>
          <p:cNvSpPr>
            <a:spLocks noGrp="1"/>
          </p:cNvSpPr>
          <p:nvPr>
            <p:ph type="sldNum" sz="quarter" idx="12"/>
          </p:nvPr>
        </p:nvSpPr>
        <p:spPr>
          <a:xfrm>
            <a:off x="10558300" y="6400800"/>
            <a:ext cx="1052508" cy="365125"/>
          </a:xfrm>
        </p:spPr>
        <p:txBody>
          <a:bodyPr>
            <a:normAutofit/>
          </a:bodyPr>
          <a:lstStyle/>
          <a:p>
            <a:pPr rtl="0">
              <a:spcAft>
                <a:spcPts val="600"/>
              </a:spcAft>
            </a:pPr>
            <a:fld id="{D57F1E4F-1CFF-5643-939E-217C01CDF565}" type="slidenum">
              <a:rPr lang="fr-FR" noProof="0" smtClean="0"/>
              <a:pPr rtl="0">
                <a:spcAft>
                  <a:spcPts val="600"/>
                </a:spcAft>
              </a:pPr>
              <a:t>17</a:t>
            </a:fld>
            <a:endParaRPr lang="fr-FR" noProof="0"/>
          </a:p>
        </p:txBody>
      </p:sp>
    </p:spTree>
    <p:extLst>
      <p:ext uri="{BB962C8B-B14F-4D97-AF65-F5344CB8AC3E}">
        <p14:creationId xmlns:p14="http://schemas.microsoft.com/office/powerpoint/2010/main" val="3054923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029B96-E988-B303-6049-A49D6D46781C}"/>
              </a:ext>
            </a:extLst>
          </p:cNvPr>
          <p:cNvSpPr>
            <a:spLocks noGrp="1"/>
          </p:cNvSpPr>
          <p:nvPr>
            <p:ph type="title"/>
          </p:nvPr>
        </p:nvSpPr>
        <p:spPr/>
        <p:txBody>
          <a:bodyPr/>
          <a:lstStyle/>
          <a:p>
            <a:r>
              <a:rPr lang="en-US" dirty="0"/>
              <a:t>Les differences entre firewall et sonde IPS</a:t>
            </a:r>
            <a:endParaRPr lang="fr-FR" dirty="0"/>
          </a:p>
        </p:txBody>
      </p:sp>
      <p:sp>
        <p:nvSpPr>
          <p:cNvPr id="3" name="Espace réservé du contenu 2">
            <a:extLst>
              <a:ext uri="{FF2B5EF4-FFF2-40B4-BE49-F238E27FC236}">
                <a16:creationId xmlns:a16="http://schemas.microsoft.com/office/drawing/2014/main" id="{1E778A46-9DBA-0DC5-65C3-F4456E5203D9}"/>
              </a:ext>
            </a:extLst>
          </p:cNvPr>
          <p:cNvSpPr>
            <a:spLocks noGrp="1"/>
          </p:cNvSpPr>
          <p:nvPr>
            <p:ph idx="1"/>
          </p:nvPr>
        </p:nvSpPr>
        <p:spPr/>
        <p:txBody>
          <a:bodyPr>
            <a:normAutofit lnSpcReduction="10000"/>
          </a:bodyPr>
          <a:lstStyle/>
          <a:p>
            <a:r>
              <a:rPr lang="fr-FR" dirty="0"/>
              <a:t>Les différences entre un firewall et une sonde IPS sont principalement liées à la façon dont ils traitent le trafic réseau. </a:t>
            </a:r>
          </a:p>
          <a:p>
            <a:r>
              <a:rPr lang="fr-FR" dirty="0"/>
              <a:t>Un firewall fonctionne en examinant les paquets de données qui circulent sur le réseau et en les comparant aux règles de sécurité prédéfinies. Les règles de sécurité peuvent être basées sur des adresses IP, des ports, des protocoles, des types d'applications, etc. </a:t>
            </a:r>
          </a:p>
          <a:p>
            <a:r>
              <a:rPr lang="fr-FR" dirty="0"/>
              <a:t>D'un autre côté, une sonde IPS examine le trafic réseau en profondeur pour détecter les tentatives d'intrusion. La sonde IPS peut inspecter le contenu du trafic, identifier les signatures de virus et de malwares, et même effectuer une analyse comportementale pour détecter les activités suspectes sur le réseau. </a:t>
            </a:r>
          </a:p>
          <a:p>
            <a:r>
              <a:rPr lang="fr-FR" dirty="0"/>
              <a:t>En termes de performance, un firewall est généralement plus rapide et plus simple à déployer qu'une sonde IPS. Cependant, un firewall peut être contourné si un attaquant utilise des techniques d'attaques sophistiquées. Une sonde IPS est plus complexe à déployer, mais elle offre une protection plus robuste en détectant et en bloquant les attaques connues et inconnues.</a:t>
            </a:r>
          </a:p>
        </p:txBody>
      </p:sp>
      <p:sp>
        <p:nvSpPr>
          <p:cNvPr id="4" name="Espace réservé du numéro de diapositive 3">
            <a:extLst>
              <a:ext uri="{FF2B5EF4-FFF2-40B4-BE49-F238E27FC236}">
                <a16:creationId xmlns:a16="http://schemas.microsoft.com/office/drawing/2014/main" id="{3FDFFB2A-976F-14F2-9BF6-FA1D0D11BEB4}"/>
              </a:ext>
            </a:extLst>
          </p:cNvPr>
          <p:cNvSpPr>
            <a:spLocks noGrp="1"/>
          </p:cNvSpPr>
          <p:nvPr>
            <p:ph type="sldNum" sz="quarter" idx="12"/>
          </p:nvPr>
        </p:nvSpPr>
        <p:spPr/>
        <p:txBody>
          <a:bodyPr/>
          <a:lstStyle/>
          <a:p>
            <a:pPr rtl="0"/>
            <a:fld id="{D57F1E4F-1CFF-5643-939E-217C01CDF565}" type="slidenum">
              <a:rPr lang="fr-FR" noProof="0" smtClean="0"/>
              <a:pPr rtl="0"/>
              <a:t>18</a:t>
            </a:fld>
            <a:endParaRPr lang="fr-FR" noProof="0"/>
          </a:p>
        </p:txBody>
      </p:sp>
    </p:spTree>
    <p:extLst>
      <p:ext uri="{BB962C8B-B14F-4D97-AF65-F5344CB8AC3E}">
        <p14:creationId xmlns:p14="http://schemas.microsoft.com/office/powerpoint/2010/main" val="953667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A1BC35-C039-3B6B-EE16-E443FCCD102F}"/>
              </a:ext>
            </a:extLst>
          </p:cNvPr>
          <p:cNvSpPr>
            <a:spLocks noGrp="1"/>
          </p:cNvSpPr>
          <p:nvPr>
            <p:ph type="title"/>
          </p:nvPr>
        </p:nvSpPr>
        <p:spPr/>
        <p:txBody>
          <a:bodyPr/>
          <a:lstStyle/>
          <a:p>
            <a:r>
              <a:rPr lang="en-US" dirty="0"/>
              <a:t>Conclusion</a:t>
            </a:r>
            <a:endParaRPr lang="fr-FR" dirty="0"/>
          </a:p>
        </p:txBody>
      </p:sp>
      <p:sp>
        <p:nvSpPr>
          <p:cNvPr id="3" name="Espace réservé du contenu 2">
            <a:extLst>
              <a:ext uri="{FF2B5EF4-FFF2-40B4-BE49-F238E27FC236}">
                <a16:creationId xmlns:a16="http://schemas.microsoft.com/office/drawing/2014/main" id="{5A40E8FC-02D0-F8FF-596E-D7B80855657C}"/>
              </a:ext>
            </a:extLst>
          </p:cNvPr>
          <p:cNvSpPr>
            <a:spLocks noGrp="1"/>
          </p:cNvSpPr>
          <p:nvPr>
            <p:ph idx="1"/>
          </p:nvPr>
        </p:nvSpPr>
        <p:spPr>
          <a:xfrm>
            <a:off x="581192" y="2180496"/>
            <a:ext cx="11029615" cy="424643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en-US" dirty="0" err="1"/>
              <a:t>Schéma</a:t>
            </a:r>
            <a:r>
              <a:rPr lang="en-US" dirty="0"/>
              <a:t> </a:t>
            </a:r>
            <a:r>
              <a:rPr lang="en-US" dirty="0" err="1"/>
              <a:t>réseau</a:t>
            </a:r>
            <a:r>
              <a:rPr lang="en-US" dirty="0"/>
              <a:t> avec </a:t>
            </a:r>
            <a:r>
              <a:rPr lang="en-US" dirty="0" err="1"/>
              <a:t>une</a:t>
            </a:r>
            <a:r>
              <a:rPr lang="en-US" dirty="0"/>
              <a:t> configuration </a:t>
            </a:r>
            <a:r>
              <a:rPr lang="en-US" dirty="0" err="1"/>
              <a:t>sécurisée</a:t>
            </a:r>
            <a:endParaRPr lang="fr-FR" dirty="0"/>
          </a:p>
        </p:txBody>
      </p:sp>
      <p:sp>
        <p:nvSpPr>
          <p:cNvPr id="4" name="Espace réservé du numéro de diapositive 3">
            <a:extLst>
              <a:ext uri="{FF2B5EF4-FFF2-40B4-BE49-F238E27FC236}">
                <a16:creationId xmlns:a16="http://schemas.microsoft.com/office/drawing/2014/main" id="{513FEBA2-ACEA-4327-7798-B6453EC43833}"/>
              </a:ext>
            </a:extLst>
          </p:cNvPr>
          <p:cNvSpPr>
            <a:spLocks noGrp="1"/>
          </p:cNvSpPr>
          <p:nvPr>
            <p:ph type="sldNum" sz="quarter" idx="12"/>
          </p:nvPr>
        </p:nvSpPr>
        <p:spPr/>
        <p:txBody>
          <a:bodyPr/>
          <a:lstStyle/>
          <a:p>
            <a:pPr rtl="0"/>
            <a:fld id="{D57F1E4F-1CFF-5643-939E-217C01CDF565}" type="slidenum">
              <a:rPr lang="fr-FR" noProof="0" smtClean="0"/>
              <a:pPr rtl="0"/>
              <a:t>19</a:t>
            </a:fld>
            <a:endParaRPr lang="fr-FR" noProof="0"/>
          </a:p>
        </p:txBody>
      </p:sp>
      <p:pic>
        <p:nvPicPr>
          <p:cNvPr id="6" name="Image 5">
            <a:extLst>
              <a:ext uri="{FF2B5EF4-FFF2-40B4-BE49-F238E27FC236}">
                <a16:creationId xmlns:a16="http://schemas.microsoft.com/office/drawing/2014/main" id="{699A73EE-2EAE-B0BA-38B2-BAE4D47A88FD}"/>
              </a:ext>
            </a:extLst>
          </p:cNvPr>
          <p:cNvPicPr>
            <a:picLocks noChangeAspect="1"/>
          </p:cNvPicPr>
          <p:nvPr/>
        </p:nvPicPr>
        <p:blipFill>
          <a:blip r:embed="rId2"/>
          <a:stretch>
            <a:fillRect/>
          </a:stretch>
        </p:blipFill>
        <p:spPr>
          <a:xfrm>
            <a:off x="348999" y="2614554"/>
            <a:ext cx="11493999" cy="2877043"/>
          </a:xfrm>
          <a:prstGeom prst="rect">
            <a:avLst/>
          </a:prstGeom>
        </p:spPr>
      </p:pic>
    </p:spTree>
    <p:extLst>
      <p:ext uri="{BB962C8B-B14F-4D97-AF65-F5344CB8AC3E}">
        <p14:creationId xmlns:p14="http://schemas.microsoft.com/office/powerpoint/2010/main" val="373444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AC840-E214-760C-E6AE-F081DA254596}"/>
              </a:ext>
            </a:extLst>
          </p:cNvPr>
          <p:cNvSpPr>
            <a:spLocks noGrp="1"/>
          </p:cNvSpPr>
          <p:nvPr>
            <p:ph type="title"/>
          </p:nvPr>
        </p:nvSpPr>
        <p:spPr/>
        <p:txBody>
          <a:bodyPr/>
          <a:lstStyle/>
          <a:p>
            <a:r>
              <a:rPr lang="en-US" dirty="0" err="1"/>
              <a:t>Sommaire</a:t>
            </a:r>
            <a:endParaRPr lang="fr-FR" dirty="0"/>
          </a:p>
        </p:txBody>
      </p:sp>
      <p:sp>
        <p:nvSpPr>
          <p:cNvPr id="3" name="Espace réservé du contenu 2">
            <a:extLst>
              <a:ext uri="{FF2B5EF4-FFF2-40B4-BE49-F238E27FC236}">
                <a16:creationId xmlns:a16="http://schemas.microsoft.com/office/drawing/2014/main" id="{07E66F95-BC7B-5E49-26C3-29F39FF68378}"/>
              </a:ext>
            </a:extLst>
          </p:cNvPr>
          <p:cNvSpPr>
            <a:spLocks noGrp="1"/>
          </p:cNvSpPr>
          <p:nvPr>
            <p:ph idx="1"/>
          </p:nvPr>
        </p:nvSpPr>
        <p:spPr/>
        <p:txBody>
          <a:bodyPr>
            <a:normAutofit fontScale="70000" lnSpcReduction="20000"/>
          </a:bodyPr>
          <a:lstStyle/>
          <a:p>
            <a:r>
              <a:rPr lang="en-US" dirty="0"/>
              <a:t>Introduction</a:t>
            </a:r>
          </a:p>
          <a:p>
            <a:r>
              <a:rPr lang="en-US" dirty="0"/>
              <a:t>Les sondes IDS</a:t>
            </a:r>
          </a:p>
          <a:p>
            <a:pPr lvl="1"/>
            <a:r>
              <a:rPr lang="en-US" dirty="0" err="1"/>
              <a:t>Présentation</a:t>
            </a:r>
            <a:endParaRPr lang="en-US" dirty="0"/>
          </a:p>
          <a:p>
            <a:pPr lvl="1"/>
            <a:r>
              <a:rPr lang="en-US" dirty="0" err="1"/>
              <a:t>Fonctionnement</a:t>
            </a:r>
            <a:endParaRPr lang="en-US" dirty="0"/>
          </a:p>
          <a:p>
            <a:pPr lvl="1"/>
            <a:r>
              <a:rPr lang="en-US" dirty="0"/>
              <a:t>Les </a:t>
            </a:r>
            <a:r>
              <a:rPr lang="en-US" dirty="0" err="1"/>
              <a:t>différentes</a:t>
            </a:r>
            <a:r>
              <a:rPr lang="en-US" dirty="0"/>
              <a:t> sondes</a:t>
            </a:r>
          </a:p>
          <a:p>
            <a:r>
              <a:rPr lang="en-US" dirty="0"/>
              <a:t>Les TAPs</a:t>
            </a:r>
          </a:p>
          <a:p>
            <a:r>
              <a:rPr lang="en-US" dirty="0"/>
              <a:t>Les sondes IPS</a:t>
            </a:r>
          </a:p>
          <a:p>
            <a:pPr lvl="1"/>
            <a:r>
              <a:rPr lang="en-US" dirty="0" err="1"/>
              <a:t>Présentation</a:t>
            </a:r>
            <a:endParaRPr lang="en-US" dirty="0"/>
          </a:p>
          <a:p>
            <a:pPr lvl="1"/>
            <a:r>
              <a:rPr lang="en-US" dirty="0" err="1"/>
              <a:t>Fonctionnement</a:t>
            </a:r>
            <a:endParaRPr lang="en-US" dirty="0"/>
          </a:p>
          <a:p>
            <a:pPr lvl="1"/>
            <a:r>
              <a:rPr lang="en-US" dirty="0"/>
              <a:t>Les </a:t>
            </a:r>
            <a:r>
              <a:rPr lang="en-US" dirty="0" err="1"/>
              <a:t>différentes</a:t>
            </a:r>
            <a:r>
              <a:rPr lang="en-US" dirty="0"/>
              <a:t> sondes</a:t>
            </a:r>
          </a:p>
          <a:p>
            <a:r>
              <a:rPr lang="en-US" dirty="0"/>
              <a:t>Les firewalls</a:t>
            </a:r>
          </a:p>
          <a:p>
            <a:pPr lvl="1"/>
            <a:r>
              <a:rPr lang="en-US" dirty="0"/>
              <a:t>Les differences entre firewall et sonde IPS</a:t>
            </a:r>
          </a:p>
          <a:p>
            <a:r>
              <a:rPr lang="en-US" dirty="0"/>
              <a:t>Suricata</a:t>
            </a:r>
          </a:p>
          <a:p>
            <a:r>
              <a:rPr lang="en-US" dirty="0"/>
              <a:t>Conclusion</a:t>
            </a:r>
          </a:p>
        </p:txBody>
      </p:sp>
      <p:sp>
        <p:nvSpPr>
          <p:cNvPr id="4" name="Espace réservé du numéro de diapositive 3">
            <a:extLst>
              <a:ext uri="{FF2B5EF4-FFF2-40B4-BE49-F238E27FC236}">
                <a16:creationId xmlns:a16="http://schemas.microsoft.com/office/drawing/2014/main" id="{B0FA695E-CAD3-D4DF-F2D6-EB35E3156360}"/>
              </a:ext>
            </a:extLst>
          </p:cNvPr>
          <p:cNvSpPr>
            <a:spLocks noGrp="1"/>
          </p:cNvSpPr>
          <p:nvPr>
            <p:ph type="sldNum" sz="quarter" idx="12"/>
          </p:nvPr>
        </p:nvSpPr>
        <p:spPr/>
        <p:txBody>
          <a:bodyPr/>
          <a:lstStyle/>
          <a:p>
            <a:pPr rtl="0"/>
            <a:fld id="{D57F1E4F-1CFF-5643-939E-217C01CDF565}" type="slidenum">
              <a:rPr lang="fr-FR" noProof="0" smtClean="0"/>
              <a:pPr rtl="0"/>
              <a:t>2</a:t>
            </a:fld>
            <a:endParaRPr lang="fr-FR" noProof="0" dirty="0"/>
          </a:p>
        </p:txBody>
      </p:sp>
    </p:spTree>
    <p:extLst>
      <p:ext uri="{BB962C8B-B14F-4D97-AF65-F5344CB8AC3E}">
        <p14:creationId xmlns:p14="http://schemas.microsoft.com/office/powerpoint/2010/main" val="2411182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8B4A0E-DA8D-413A-E412-126335AE7A14}"/>
              </a:ext>
            </a:extLst>
          </p:cNvPr>
          <p:cNvSpPr>
            <a:spLocks noGrp="1"/>
          </p:cNvSpPr>
          <p:nvPr>
            <p:ph type="title"/>
          </p:nvPr>
        </p:nvSpPr>
        <p:spPr>
          <a:xfrm>
            <a:off x="581192" y="702156"/>
            <a:ext cx="11029616" cy="1013800"/>
          </a:xfrm>
        </p:spPr>
        <p:txBody>
          <a:bodyPr>
            <a:normAutofit/>
          </a:bodyPr>
          <a:lstStyle/>
          <a:p>
            <a:r>
              <a:rPr lang="en-US" dirty="0"/>
              <a:t>SURICATA</a:t>
            </a:r>
            <a:endParaRPr lang="fr-FR" dirty="0"/>
          </a:p>
        </p:txBody>
      </p:sp>
      <p:sp>
        <p:nvSpPr>
          <p:cNvPr id="5129" name="Rectangle 5126">
            <a:extLst>
              <a:ext uri="{FF2B5EF4-FFF2-40B4-BE49-F238E27FC236}">
                <a16:creationId xmlns:a16="http://schemas.microsoft.com/office/drawing/2014/main" id="{F9E22090-20B0-4E64-847E-6DE402F705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suricata.io/wp-content/uploads/2022/01/Logo-Sur...">
            <a:extLst>
              <a:ext uri="{FF2B5EF4-FFF2-40B4-BE49-F238E27FC236}">
                <a16:creationId xmlns:a16="http://schemas.microsoft.com/office/drawing/2014/main" id="{DB2CC072-048A-5B9C-2404-78DEC5EBED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989" y="2825502"/>
            <a:ext cx="3510410" cy="275567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1970C2AE-5656-4718-6EB1-55F9309CF90F}"/>
              </a:ext>
            </a:extLst>
          </p:cNvPr>
          <p:cNvSpPr>
            <a:spLocks noGrp="1"/>
          </p:cNvSpPr>
          <p:nvPr>
            <p:ph idx="1"/>
          </p:nvPr>
        </p:nvSpPr>
        <p:spPr>
          <a:xfrm>
            <a:off x="4505325" y="2180496"/>
            <a:ext cx="7105481" cy="4045683"/>
          </a:xfrm>
        </p:spPr>
        <p:txBody>
          <a:bodyPr>
            <a:normAutofit/>
          </a:bodyPr>
          <a:lstStyle/>
          <a:p>
            <a:r>
              <a:rPr lang="fr-FR" dirty="0"/>
              <a:t>Suricata est un système de détection d'intrusion (IDS) et de prévention d'intrusion (IPS) open-source conçu pour surveiller les réseaux en temps réel et détecter les menaces de sécurité. Il utilise des règles de détection basées sur des signatures pour analyser le trafic réseau et détecter les activités suspectes.</a:t>
            </a:r>
          </a:p>
        </p:txBody>
      </p:sp>
      <p:sp>
        <p:nvSpPr>
          <p:cNvPr id="4" name="Espace réservé du numéro de diapositive 3">
            <a:extLst>
              <a:ext uri="{FF2B5EF4-FFF2-40B4-BE49-F238E27FC236}">
                <a16:creationId xmlns:a16="http://schemas.microsoft.com/office/drawing/2014/main" id="{977849EE-810A-8D6F-D825-75B3340A4849}"/>
              </a:ext>
            </a:extLst>
          </p:cNvPr>
          <p:cNvSpPr>
            <a:spLocks noGrp="1"/>
          </p:cNvSpPr>
          <p:nvPr>
            <p:ph type="sldNum" sz="quarter" idx="12"/>
          </p:nvPr>
        </p:nvSpPr>
        <p:spPr>
          <a:xfrm>
            <a:off x="10558300" y="6400800"/>
            <a:ext cx="1052508" cy="365125"/>
          </a:xfrm>
        </p:spPr>
        <p:txBody>
          <a:bodyPr>
            <a:normAutofit/>
          </a:bodyPr>
          <a:lstStyle/>
          <a:p>
            <a:pPr rtl="0">
              <a:spcAft>
                <a:spcPts val="600"/>
              </a:spcAft>
            </a:pPr>
            <a:fld id="{D57F1E4F-1CFF-5643-939E-217C01CDF565}" type="slidenum">
              <a:rPr lang="fr-FR" noProof="0" smtClean="0"/>
              <a:pPr rtl="0">
                <a:spcAft>
                  <a:spcPts val="600"/>
                </a:spcAft>
              </a:pPr>
              <a:t>20</a:t>
            </a:fld>
            <a:endParaRPr lang="fr-FR" noProof="0"/>
          </a:p>
        </p:txBody>
      </p:sp>
    </p:spTree>
    <p:extLst>
      <p:ext uri="{BB962C8B-B14F-4D97-AF65-F5344CB8AC3E}">
        <p14:creationId xmlns:p14="http://schemas.microsoft.com/office/powerpoint/2010/main" val="1231568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9F14A1-A1AD-E202-8B0F-EA295AD59A50}"/>
              </a:ext>
            </a:extLst>
          </p:cNvPr>
          <p:cNvSpPr>
            <a:spLocks noGrp="1"/>
          </p:cNvSpPr>
          <p:nvPr>
            <p:ph type="title"/>
          </p:nvPr>
        </p:nvSpPr>
        <p:spPr/>
        <p:txBody>
          <a:bodyPr/>
          <a:lstStyle/>
          <a:p>
            <a:r>
              <a:rPr lang="en-US" dirty="0"/>
              <a:t>suricata</a:t>
            </a:r>
            <a:endParaRPr lang="fr-FR" dirty="0"/>
          </a:p>
        </p:txBody>
      </p:sp>
      <p:sp>
        <p:nvSpPr>
          <p:cNvPr id="3" name="Espace réservé du contenu 2">
            <a:extLst>
              <a:ext uri="{FF2B5EF4-FFF2-40B4-BE49-F238E27FC236}">
                <a16:creationId xmlns:a16="http://schemas.microsoft.com/office/drawing/2014/main" id="{6C9DA6A5-45ED-2C4F-D4E5-B3DD38A49D19}"/>
              </a:ext>
            </a:extLst>
          </p:cNvPr>
          <p:cNvSpPr>
            <a:spLocks noGrp="1"/>
          </p:cNvSpPr>
          <p:nvPr>
            <p:ph idx="1"/>
          </p:nvPr>
        </p:nvSpPr>
        <p:spPr>
          <a:xfrm>
            <a:off x="581193" y="1897468"/>
            <a:ext cx="11029615" cy="4882155"/>
          </a:xfrm>
        </p:spPr>
        <p:txBody>
          <a:bodyPr>
            <a:normAutofit/>
          </a:bodyPr>
          <a:lstStyle/>
          <a:p>
            <a:r>
              <a:rPr lang="fr-FR" dirty="0"/>
              <a:t>Quelques caractéristiques de Suricata : </a:t>
            </a:r>
          </a:p>
          <a:p>
            <a:endParaRPr lang="fr-FR" dirty="0"/>
          </a:p>
          <a:p>
            <a:r>
              <a:rPr lang="fr-FR" dirty="0" err="1"/>
              <a:t>Multi-threading</a:t>
            </a:r>
            <a:r>
              <a:rPr lang="fr-FR" dirty="0"/>
              <a:t> : pour traiter le trafic réseau, ce qui permet de traiter les données plus rapidement.</a:t>
            </a:r>
          </a:p>
          <a:p>
            <a:r>
              <a:rPr lang="fr-FR" dirty="0"/>
              <a:t>Communauté active : qui contribuent à des mises à jour, des correctifs et des améliorations.</a:t>
            </a:r>
          </a:p>
          <a:p>
            <a:r>
              <a:rPr lang="fr-FR" dirty="0"/>
              <a:t>Support de la détection basée sur l'analyse comportementale : détecte les menaces inconnues en analysant le comportement du trafic réseau.</a:t>
            </a:r>
          </a:p>
          <a:p>
            <a:r>
              <a:rPr lang="fr-FR" dirty="0"/>
              <a:t>Support de la prévention d'intrusion : bloque le trafic réseau malveillant en temps réel en utilisant des règles de prévention d'intrusion.</a:t>
            </a:r>
          </a:p>
          <a:p>
            <a:r>
              <a:rPr lang="fr-FR" dirty="0"/>
              <a:t>Support de l'analyse des journaux : génère des journaux détaillés pour chaque alerte détectée, ce qui facilite l'analyse des incidents de sécurité.</a:t>
            </a:r>
          </a:p>
        </p:txBody>
      </p:sp>
      <p:sp>
        <p:nvSpPr>
          <p:cNvPr id="4" name="Espace réservé du numéro de diapositive 3">
            <a:extLst>
              <a:ext uri="{FF2B5EF4-FFF2-40B4-BE49-F238E27FC236}">
                <a16:creationId xmlns:a16="http://schemas.microsoft.com/office/drawing/2014/main" id="{D2609EBD-1F90-A00F-6883-F58988861DE5}"/>
              </a:ext>
            </a:extLst>
          </p:cNvPr>
          <p:cNvSpPr>
            <a:spLocks noGrp="1"/>
          </p:cNvSpPr>
          <p:nvPr>
            <p:ph type="sldNum" sz="quarter" idx="12"/>
          </p:nvPr>
        </p:nvSpPr>
        <p:spPr/>
        <p:txBody>
          <a:bodyPr/>
          <a:lstStyle/>
          <a:p>
            <a:pPr rtl="0"/>
            <a:fld id="{D57F1E4F-1CFF-5643-939E-217C01CDF565}" type="slidenum">
              <a:rPr lang="fr-FR" noProof="0" smtClean="0"/>
              <a:pPr rtl="0"/>
              <a:t>21</a:t>
            </a:fld>
            <a:endParaRPr lang="fr-FR" noProof="0"/>
          </a:p>
        </p:txBody>
      </p:sp>
    </p:spTree>
    <p:extLst>
      <p:ext uri="{BB962C8B-B14F-4D97-AF65-F5344CB8AC3E}">
        <p14:creationId xmlns:p14="http://schemas.microsoft.com/office/powerpoint/2010/main" val="77749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82501C-5CC2-B15C-EDA9-8BA44F5E2576}"/>
              </a:ext>
            </a:extLst>
          </p:cNvPr>
          <p:cNvSpPr>
            <a:spLocks noGrp="1"/>
          </p:cNvSpPr>
          <p:nvPr>
            <p:ph type="title"/>
          </p:nvPr>
        </p:nvSpPr>
        <p:spPr>
          <a:xfrm>
            <a:off x="581192" y="702156"/>
            <a:ext cx="11029616" cy="1013800"/>
          </a:xfrm>
        </p:spPr>
        <p:txBody>
          <a:bodyPr>
            <a:normAutofit/>
          </a:bodyPr>
          <a:lstStyle/>
          <a:p>
            <a:r>
              <a:rPr lang="en-US" dirty="0"/>
              <a:t>sondes </a:t>
            </a:r>
            <a:r>
              <a:rPr lang="en-US" dirty="0" err="1"/>
              <a:t>i.D.S</a:t>
            </a:r>
            <a:endParaRPr lang="fr-FR" dirty="0"/>
          </a:p>
        </p:txBody>
      </p:sp>
      <p:sp>
        <p:nvSpPr>
          <p:cNvPr id="2062" name="Rectangle 2054">
            <a:extLst>
              <a:ext uri="{FF2B5EF4-FFF2-40B4-BE49-F238E27FC236}">
                <a16:creationId xmlns:a16="http://schemas.microsoft.com/office/drawing/2014/main" id="{2E32075D-9299-4657-87D7-B9987B7FD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oncepts IDS IPS - cisco.goffinet.org">
            <a:extLst>
              <a:ext uri="{FF2B5EF4-FFF2-40B4-BE49-F238E27FC236}">
                <a16:creationId xmlns:a16="http://schemas.microsoft.com/office/drawing/2014/main" id="{D319F603-7B34-6CFA-B4CA-3C5E205A3F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694" r="27409" b="-1"/>
          <a:stretch/>
        </p:blipFill>
        <p:spPr bwMode="auto">
          <a:xfrm>
            <a:off x="657225" y="2361056"/>
            <a:ext cx="4962525" cy="3649219"/>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846CDB1A-6295-8099-753F-A821B567FAA0}"/>
              </a:ext>
            </a:extLst>
          </p:cNvPr>
          <p:cNvSpPr>
            <a:spLocks noGrp="1"/>
          </p:cNvSpPr>
          <p:nvPr>
            <p:ph idx="1"/>
          </p:nvPr>
        </p:nvSpPr>
        <p:spPr>
          <a:xfrm>
            <a:off x="6335805" y="2180496"/>
            <a:ext cx="5275001" cy="4045683"/>
          </a:xfrm>
        </p:spPr>
        <p:txBody>
          <a:bodyPr>
            <a:normAutofit fontScale="92500"/>
          </a:bodyPr>
          <a:lstStyle/>
          <a:p>
            <a:endParaRPr lang="en-US" dirty="0"/>
          </a:p>
          <a:p>
            <a:r>
              <a:rPr lang="en-US" dirty="0"/>
              <a:t>Les sondes IDS :</a:t>
            </a:r>
          </a:p>
          <a:p>
            <a:pPr lvl="1"/>
            <a:r>
              <a:rPr lang="en-US" dirty="0"/>
              <a:t>Intrusion</a:t>
            </a:r>
          </a:p>
          <a:p>
            <a:pPr lvl="1"/>
            <a:r>
              <a:rPr lang="en-US" dirty="0"/>
              <a:t>Detection</a:t>
            </a:r>
          </a:p>
          <a:p>
            <a:pPr lvl="1"/>
            <a:r>
              <a:rPr lang="en-US" dirty="0"/>
              <a:t>System</a:t>
            </a:r>
            <a:endParaRPr lang="fr-FR" dirty="0"/>
          </a:p>
          <a:p>
            <a:pPr marL="324000" lvl="1" indent="0">
              <a:buNone/>
            </a:pPr>
            <a:endParaRPr lang="fr-FR" dirty="0"/>
          </a:p>
          <a:p>
            <a:pPr marL="324000" lvl="1" indent="0">
              <a:buNone/>
            </a:pPr>
            <a:r>
              <a:rPr lang="fr-FR" dirty="0"/>
              <a:t>Leur rôle est de surveiller et analyser le trafic réseau pour détecter les activités suspectes ou des tentatives d’intrusion. </a:t>
            </a:r>
          </a:p>
          <a:p>
            <a:pPr marL="324000" lvl="1" indent="0">
              <a:buNone/>
            </a:pPr>
            <a:r>
              <a:rPr lang="fr-FR" dirty="0"/>
              <a:t>Elles permettent d’alerter mais également d’avoir une trace des potentielles attaques durant la phase de </a:t>
            </a:r>
            <a:r>
              <a:rPr lang="fr-FR" dirty="0" err="1"/>
              <a:t>Forensics</a:t>
            </a:r>
            <a:r>
              <a:rPr lang="fr-FR" dirty="0"/>
              <a:t>.</a:t>
            </a:r>
          </a:p>
          <a:p>
            <a:pPr marL="324000" lvl="1" indent="0">
              <a:buNone/>
            </a:pPr>
            <a:r>
              <a:rPr lang="fr-FR" dirty="0"/>
              <a:t>C’est une couche basique de la sécurité informatique.</a:t>
            </a:r>
          </a:p>
          <a:p>
            <a:pPr marL="324000" lvl="1" indent="0">
              <a:buNone/>
            </a:pPr>
            <a:endParaRPr lang="en-US" dirty="0"/>
          </a:p>
        </p:txBody>
      </p:sp>
      <p:sp>
        <p:nvSpPr>
          <p:cNvPr id="4" name="Espace réservé du numéro de diapositive 3">
            <a:extLst>
              <a:ext uri="{FF2B5EF4-FFF2-40B4-BE49-F238E27FC236}">
                <a16:creationId xmlns:a16="http://schemas.microsoft.com/office/drawing/2014/main" id="{786A09A0-C50F-627B-9563-0F000BC7FB03}"/>
              </a:ext>
            </a:extLst>
          </p:cNvPr>
          <p:cNvSpPr>
            <a:spLocks noGrp="1"/>
          </p:cNvSpPr>
          <p:nvPr>
            <p:ph type="sldNum" sz="quarter" idx="12"/>
          </p:nvPr>
        </p:nvSpPr>
        <p:spPr/>
        <p:txBody>
          <a:bodyPr/>
          <a:lstStyle/>
          <a:p>
            <a:pPr rtl="0"/>
            <a:fld id="{D57F1E4F-1CFF-5643-939E-217C01CDF565}" type="slidenum">
              <a:rPr lang="fr-FR" noProof="0" smtClean="0"/>
              <a:pPr rtl="0"/>
              <a:t>3</a:t>
            </a:fld>
            <a:endParaRPr lang="fr-FR" noProof="0"/>
          </a:p>
        </p:txBody>
      </p:sp>
    </p:spTree>
    <p:extLst>
      <p:ext uri="{BB962C8B-B14F-4D97-AF65-F5344CB8AC3E}">
        <p14:creationId xmlns:p14="http://schemas.microsoft.com/office/powerpoint/2010/main" val="2247689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450855-B4A8-5CA9-9807-0DDE2CFA18C2}"/>
              </a:ext>
            </a:extLst>
          </p:cNvPr>
          <p:cNvSpPr>
            <a:spLocks noGrp="1"/>
          </p:cNvSpPr>
          <p:nvPr>
            <p:ph type="title"/>
          </p:nvPr>
        </p:nvSpPr>
        <p:spPr/>
        <p:txBody>
          <a:bodyPr/>
          <a:lstStyle/>
          <a:p>
            <a:r>
              <a:rPr lang="en-US" dirty="0"/>
              <a:t>sondes I.D.S</a:t>
            </a:r>
            <a:endParaRPr lang="fr-FR" dirty="0"/>
          </a:p>
        </p:txBody>
      </p:sp>
      <p:sp>
        <p:nvSpPr>
          <p:cNvPr id="3" name="Espace réservé du contenu 2">
            <a:extLst>
              <a:ext uri="{FF2B5EF4-FFF2-40B4-BE49-F238E27FC236}">
                <a16:creationId xmlns:a16="http://schemas.microsoft.com/office/drawing/2014/main" id="{EFCD4C0F-3B74-DFF0-8C1C-DE49CA08C5A9}"/>
              </a:ext>
            </a:extLst>
          </p:cNvPr>
          <p:cNvSpPr>
            <a:spLocks noGrp="1"/>
          </p:cNvSpPr>
          <p:nvPr>
            <p:ph idx="1"/>
          </p:nvPr>
        </p:nvSpPr>
        <p:spPr/>
        <p:txBody>
          <a:bodyPr/>
          <a:lstStyle/>
          <a:p>
            <a:pPr marL="0" indent="0">
              <a:buNone/>
            </a:pPr>
            <a:endParaRPr lang="fr-FR" dirty="0"/>
          </a:p>
          <a:p>
            <a:r>
              <a:rPr lang="fr-FR" dirty="0"/>
              <a:t>Les sondes IDS vont analyser les paquets circulants sur une partie du réseau où elles sont installées. Les paquets entrants et sortants.</a:t>
            </a:r>
          </a:p>
          <a:p>
            <a:r>
              <a:rPr lang="fr-FR" dirty="0"/>
              <a:t>Elles vont ensuite comparer ces paquets à des modèles connus de virus ou de modèles d’attaque connus.</a:t>
            </a:r>
          </a:p>
          <a:p>
            <a:r>
              <a:rPr lang="fr-FR" dirty="0"/>
              <a:t>Les sondes peuvent générées des alertes et des logs de chaque paquet suspect.</a:t>
            </a:r>
          </a:p>
          <a:p>
            <a:endParaRPr lang="en-US" dirty="0"/>
          </a:p>
        </p:txBody>
      </p:sp>
      <p:sp>
        <p:nvSpPr>
          <p:cNvPr id="4" name="Espace réservé du numéro de diapositive 3">
            <a:extLst>
              <a:ext uri="{FF2B5EF4-FFF2-40B4-BE49-F238E27FC236}">
                <a16:creationId xmlns:a16="http://schemas.microsoft.com/office/drawing/2014/main" id="{CDA6E748-9246-01C5-1B3A-83624BB0791E}"/>
              </a:ext>
            </a:extLst>
          </p:cNvPr>
          <p:cNvSpPr>
            <a:spLocks noGrp="1"/>
          </p:cNvSpPr>
          <p:nvPr>
            <p:ph type="sldNum" sz="quarter" idx="12"/>
          </p:nvPr>
        </p:nvSpPr>
        <p:spPr/>
        <p:txBody>
          <a:bodyPr/>
          <a:lstStyle/>
          <a:p>
            <a:pPr rtl="0"/>
            <a:fld id="{D57F1E4F-1CFF-5643-939E-217C01CDF565}" type="slidenum">
              <a:rPr lang="fr-FR" noProof="0" smtClean="0"/>
              <a:pPr rtl="0"/>
              <a:t>4</a:t>
            </a:fld>
            <a:endParaRPr lang="fr-FR" noProof="0"/>
          </a:p>
        </p:txBody>
      </p:sp>
    </p:spTree>
    <p:extLst>
      <p:ext uri="{BB962C8B-B14F-4D97-AF65-F5344CB8AC3E}">
        <p14:creationId xmlns:p14="http://schemas.microsoft.com/office/powerpoint/2010/main" val="416965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B7E52-3A78-F993-8497-B19904BE4D46}"/>
              </a:ext>
            </a:extLst>
          </p:cNvPr>
          <p:cNvSpPr>
            <a:spLocks noGrp="1"/>
          </p:cNvSpPr>
          <p:nvPr>
            <p:ph type="title"/>
          </p:nvPr>
        </p:nvSpPr>
        <p:spPr>
          <a:xfrm>
            <a:off x="581192" y="702156"/>
            <a:ext cx="11029616" cy="1013800"/>
          </a:xfrm>
        </p:spPr>
        <p:txBody>
          <a:bodyPr>
            <a:normAutofit/>
          </a:bodyPr>
          <a:lstStyle/>
          <a:p>
            <a:r>
              <a:rPr lang="en-US" dirty="0"/>
              <a:t>sondes </a:t>
            </a:r>
            <a:r>
              <a:rPr lang="en-US" dirty="0" err="1"/>
              <a:t>h.I.D.S</a:t>
            </a:r>
            <a:endParaRPr lang="fr-FR" dirty="0"/>
          </a:p>
        </p:txBody>
      </p:sp>
      <p:sp>
        <p:nvSpPr>
          <p:cNvPr id="1033" name="Rectangle 1032">
            <a:extLst>
              <a:ext uri="{FF2B5EF4-FFF2-40B4-BE49-F238E27FC236}">
                <a16:creationId xmlns:a16="http://schemas.microsoft.com/office/drawing/2014/main" id="{3FE9758B-E361-4084-8D9F-729FA6C4AD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DS Svg Png Icon Free Download (#269009) - OnlineWebFonts.COM">
            <a:extLst>
              <a:ext uri="{FF2B5EF4-FFF2-40B4-BE49-F238E27FC236}">
                <a16:creationId xmlns:a16="http://schemas.microsoft.com/office/drawing/2014/main" id="{4F996DF1-4BAA-817A-8F2A-AAC192DDB9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60591" y="2361056"/>
            <a:ext cx="3955793" cy="3649219"/>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8">
            <a:extLst>
              <a:ext uri="{FF2B5EF4-FFF2-40B4-BE49-F238E27FC236}">
                <a16:creationId xmlns:a16="http://schemas.microsoft.com/office/drawing/2014/main" id="{65C0556E-C16F-BE0E-689E-A1D16C7838E3}"/>
              </a:ext>
            </a:extLst>
          </p:cNvPr>
          <p:cNvSpPr>
            <a:spLocks noGrp="1"/>
          </p:cNvSpPr>
          <p:nvPr>
            <p:ph idx="1"/>
          </p:nvPr>
        </p:nvSpPr>
        <p:spPr>
          <a:xfrm>
            <a:off x="6335805" y="2180496"/>
            <a:ext cx="5275001" cy="4045683"/>
          </a:xfrm>
        </p:spPr>
        <p:txBody>
          <a:bodyPr>
            <a:normAutofit/>
          </a:bodyPr>
          <a:lstStyle/>
          <a:p>
            <a:r>
              <a:rPr lang="en-US" dirty="0"/>
              <a:t>Les sondes H.I.D.S</a:t>
            </a:r>
            <a:endParaRPr lang="fr-FR" dirty="0"/>
          </a:p>
          <a:p>
            <a:pPr lvl="1"/>
            <a:r>
              <a:rPr lang="fr-FR" dirty="0"/>
              <a:t>Host</a:t>
            </a:r>
          </a:p>
          <a:p>
            <a:pPr lvl="1"/>
            <a:r>
              <a:rPr lang="fr-FR" dirty="0"/>
              <a:t>Intrusion</a:t>
            </a:r>
          </a:p>
          <a:p>
            <a:pPr lvl="1"/>
            <a:r>
              <a:rPr lang="fr-FR" dirty="0" err="1"/>
              <a:t>Detection</a:t>
            </a:r>
            <a:endParaRPr lang="fr-FR" dirty="0"/>
          </a:p>
          <a:p>
            <a:pPr lvl="1"/>
            <a:r>
              <a:rPr lang="fr-FR" dirty="0"/>
              <a:t>System</a:t>
            </a:r>
          </a:p>
          <a:p>
            <a:pPr marL="324000" lvl="1" indent="0">
              <a:buNone/>
            </a:pPr>
            <a:endParaRPr lang="en-US" dirty="0"/>
          </a:p>
          <a:p>
            <a:pPr marL="324000" lvl="1" indent="0">
              <a:buNone/>
            </a:pPr>
            <a:r>
              <a:rPr lang="fr-FR" dirty="0"/>
              <a:t>Ce type de sonde s’installe directement sur les hôtes (PC ou Serveur) et va analyser les activités sur les hôtes ainsi que les paquets qu’il reçoit. </a:t>
            </a:r>
          </a:p>
        </p:txBody>
      </p:sp>
      <p:sp>
        <p:nvSpPr>
          <p:cNvPr id="10" name="Espace réservé du numéro de diapositive 9">
            <a:extLst>
              <a:ext uri="{FF2B5EF4-FFF2-40B4-BE49-F238E27FC236}">
                <a16:creationId xmlns:a16="http://schemas.microsoft.com/office/drawing/2014/main" id="{C33EF283-8091-159B-A310-39DB924E8BD0}"/>
              </a:ext>
            </a:extLst>
          </p:cNvPr>
          <p:cNvSpPr>
            <a:spLocks noGrp="1"/>
          </p:cNvSpPr>
          <p:nvPr>
            <p:ph type="sldNum" sz="quarter" idx="12"/>
          </p:nvPr>
        </p:nvSpPr>
        <p:spPr>
          <a:xfrm>
            <a:off x="10558300" y="6400800"/>
            <a:ext cx="1052508" cy="365125"/>
          </a:xfrm>
        </p:spPr>
        <p:txBody>
          <a:bodyPr>
            <a:normAutofit/>
          </a:bodyPr>
          <a:lstStyle/>
          <a:p>
            <a:pPr rtl="0">
              <a:spcAft>
                <a:spcPts val="600"/>
              </a:spcAft>
            </a:pPr>
            <a:fld id="{D57F1E4F-1CFF-5643-939E-217C01CDF565}" type="slidenum">
              <a:rPr lang="fr-FR" noProof="0" smtClean="0"/>
              <a:pPr rtl="0">
                <a:spcAft>
                  <a:spcPts val="600"/>
                </a:spcAft>
              </a:pPr>
              <a:t>5</a:t>
            </a:fld>
            <a:endParaRPr lang="fr-FR" noProof="0"/>
          </a:p>
        </p:txBody>
      </p:sp>
    </p:spTree>
    <p:extLst>
      <p:ext uri="{BB962C8B-B14F-4D97-AF65-F5344CB8AC3E}">
        <p14:creationId xmlns:p14="http://schemas.microsoft.com/office/powerpoint/2010/main" val="134445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5DA6E7-0965-FA93-102B-2139DC61BCC7}"/>
              </a:ext>
            </a:extLst>
          </p:cNvPr>
          <p:cNvSpPr>
            <a:spLocks noGrp="1"/>
          </p:cNvSpPr>
          <p:nvPr>
            <p:ph type="title"/>
          </p:nvPr>
        </p:nvSpPr>
        <p:spPr/>
        <p:txBody>
          <a:bodyPr/>
          <a:lstStyle/>
          <a:p>
            <a:r>
              <a:rPr lang="en-US" dirty="0"/>
              <a:t>sondes H.I.D.S</a:t>
            </a:r>
            <a:endParaRPr lang="fr-FR" dirty="0"/>
          </a:p>
        </p:txBody>
      </p:sp>
      <p:sp>
        <p:nvSpPr>
          <p:cNvPr id="3" name="Espace réservé du contenu 2">
            <a:extLst>
              <a:ext uri="{FF2B5EF4-FFF2-40B4-BE49-F238E27FC236}">
                <a16:creationId xmlns:a16="http://schemas.microsoft.com/office/drawing/2014/main" id="{2880FF09-E23C-89E8-30E9-69A9ECA1D7E8}"/>
              </a:ext>
            </a:extLst>
          </p:cNvPr>
          <p:cNvSpPr>
            <a:spLocks noGrp="1"/>
          </p:cNvSpPr>
          <p:nvPr>
            <p:ph idx="1"/>
          </p:nvPr>
        </p:nvSpPr>
        <p:spPr/>
        <p:txBody>
          <a:bodyPr/>
          <a:lstStyle/>
          <a:p>
            <a:r>
              <a:rPr lang="fr-FR" dirty="0"/>
              <a:t>Les HIDS analysent les journaux d'activité, les fichiers système, les changements de configuration et d'autres événements sur l'hôte cible pour détecter toute activité suspecte. </a:t>
            </a:r>
          </a:p>
          <a:p>
            <a:r>
              <a:rPr lang="fr-FR" dirty="0"/>
              <a:t>Les HIDS sont conçus pour détecter une variété d'activités malveillantes, telles que l'installation de logiciels malveillants, les attaques par déni de service (</a:t>
            </a:r>
            <a:r>
              <a:rPr lang="fr-FR" dirty="0" err="1"/>
              <a:t>DoS</a:t>
            </a:r>
            <a:r>
              <a:rPr lang="fr-FR" dirty="0"/>
              <a:t>), les attaques de type "buffer </a:t>
            </a:r>
            <a:r>
              <a:rPr lang="fr-FR" dirty="0" err="1"/>
              <a:t>overflow</a:t>
            </a:r>
            <a:r>
              <a:rPr lang="fr-FR" dirty="0"/>
              <a:t>", et autres.</a:t>
            </a:r>
          </a:p>
          <a:p>
            <a:r>
              <a:rPr lang="fr-FR" dirty="0"/>
              <a:t> Les HIDS génèrent des rapports pour aider les administrateurs à identifier les menaces potentielles afin de renforcer la sécurité du système.</a:t>
            </a:r>
          </a:p>
          <a:p>
            <a:r>
              <a:rPr lang="fr-FR" dirty="0"/>
              <a:t>Les HIDS sont souvent utilisés en conjonction avec d'autres outils de sécurité informatique</a:t>
            </a:r>
          </a:p>
        </p:txBody>
      </p:sp>
      <p:sp>
        <p:nvSpPr>
          <p:cNvPr id="4" name="Espace réservé du numéro de diapositive 3">
            <a:extLst>
              <a:ext uri="{FF2B5EF4-FFF2-40B4-BE49-F238E27FC236}">
                <a16:creationId xmlns:a16="http://schemas.microsoft.com/office/drawing/2014/main" id="{4490B8B1-4F16-B889-956E-01CE20F86C5E}"/>
              </a:ext>
            </a:extLst>
          </p:cNvPr>
          <p:cNvSpPr>
            <a:spLocks noGrp="1"/>
          </p:cNvSpPr>
          <p:nvPr>
            <p:ph type="sldNum" sz="quarter" idx="12"/>
          </p:nvPr>
        </p:nvSpPr>
        <p:spPr/>
        <p:txBody>
          <a:bodyPr/>
          <a:lstStyle/>
          <a:p>
            <a:pPr rtl="0"/>
            <a:fld id="{D57F1E4F-1CFF-5643-939E-217C01CDF565}" type="slidenum">
              <a:rPr lang="fr-FR" noProof="0" smtClean="0"/>
              <a:pPr rtl="0"/>
              <a:t>6</a:t>
            </a:fld>
            <a:endParaRPr lang="fr-FR" noProof="0"/>
          </a:p>
        </p:txBody>
      </p:sp>
    </p:spTree>
    <p:extLst>
      <p:ext uri="{BB962C8B-B14F-4D97-AF65-F5344CB8AC3E}">
        <p14:creationId xmlns:p14="http://schemas.microsoft.com/office/powerpoint/2010/main" val="107236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83F840-3F98-CF50-1FCF-D71B432D9E7D}"/>
              </a:ext>
            </a:extLst>
          </p:cNvPr>
          <p:cNvSpPr>
            <a:spLocks noGrp="1"/>
          </p:cNvSpPr>
          <p:nvPr>
            <p:ph type="title"/>
          </p:nvPr>
        </p:nvSpPr>
        <p:spPr/>
        <p:txBody>
          <a:bodyPr/>
          <a:lstStyle/>
          <a:p>
            <a:r>
              <a:rPr lang="en-US" dirty="0"/>
              <a:t>SONDES H.I.D.S</a:t>
            </a:r>
            <a:endParaRPr lang="fr-FR" dirty="0"/>
          </a:p>
        </p:txBody>
      </p:sp>
      <p:sp>
        <p:nvSpPr>
          <p:cNvPr id="4" name="Espace réservé du numéro de diapositive 3">
            <a:extLst>
              <a:ext uri="{FF2B5EF4-FFF2-40B4-BE49-F238E27FC236}">
                <a16:creationId xmlns:a16="http://schemas.microsoft.com/office/drawing/2014/main" id="{265251DC-3CA4-24D9-E66D-58C034C0FBEF}"/>
              </a:ext>
            </a:extLst>
          </p:cNvPr>
          <p:cNvSpPr>
            <a:spLocks noGrp="1"/>
          </p:cNvSpPr>
          <p:nvPr>
            <p:ph type="sldNum" sz="quarter" idx="12"/>
          </p:nvPr>
        </p:nvSpPr>
        <p:spPr/>
        <p:txBody>
          <a:bodyPr/>
          <a:lstStyle/>
          <a:p>
            <a:pPr rtl="0"/>
            <a:fld id="{D57F1E4F-1CFF-5643-939E-217C01CDF565}" type="slidenum">
              <a:rPr lang="fr-FR" noProof="0" smtClean="0"/>
              <a:pPr rtl="0"/>
              <a:t>7</a:t>
            </a:fld>
            <a:endParaRPr lang="fr-FR" noProof="0"/>
          </a:p>
        </p:txBody>
      </p:sp>
      <p:pic>
        <p:nvPicPr>
          <p:cNvPr id="3074" name="Picture 2">
            <a:extLst>
              <a:ext uri="{FF2B5EF4-FFF2-40B4-BE49-F238E27FC236}">
                <a16:creationId xmlns:a16="http://schemas.microsoft.com/office/drawing/2014/main" id="{FD7D1003-7C08-3DAA-3774-873C166999B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2295" b="9540"/>
          <a:stretch/>
        </p:blipFill>
        <p:spPr bwMode="auto">
          <a:xfrm>
            <a:off x="262860" y="1993360"/>
            <a:ext cx="11666279" cy="4162484"/>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D8C70A99-43E0-BBFD-4897-3AADA3406A5D}"/>
              </a:ext>
            </a:extLst>
          </p:cNvPr>
          <p:cNvSpPr txBox="1"/>
          <p:nvPr/>
        </p:nvSpPr>
        <p:spPr>
          <a:xfrm>
            <a:off x="929114" y="6396547"/>
            <a:ext cx="11262886" cy="338554"/>
          </a:xfrm>
          <a:prstGeom prst="rect">
            <a:avLst/>
          </a:prstGeom>
          <a:noFill/>
        </p:spPr>
        <p:txBody>
          <a:bodyPr wrap="square" rtlCol="0">
            <a:spAutoFit/>
          </a:bodyPr>
          <a:lstStyle/>
          <a:p>
            <a:r>
              <a:rPr lang="en-US" sz="1600" dirty="0">
                <a:solidFill>
                  <a:schemeClr val="accent1"/>
                </a:solidFill>
              </a:rPr>
              <a:t>Image </a:t>
            </a:r>
            <a:r>
              <a:rPr lang="en-US" sz="1600" dirty="0" err="1">
                <a:solidFill>
                  <a:schemeClr val="accent1"/>
                </a:solidFill>
              </a:rPr>
              <a:t>provenant</a:t>
            </a:r>
            <a:r>
              <a:rPr lang="en-US" sz="1600" dirty="0">
                <a:solidFill>
                  <a:schemeClr val="accent1"/>
                </a:solidFill>
              </a:rPr>
              <a:t> de : https://www.dnsstuff.com/host-based-intrusion-detection-systems</a:t>
            </a:r>
            <a:endParaRPr lang="fr-FR" sz="1600" dirty="0">
              <a:solidFill>
                <a:schemeClr val="accent1"/>
              </a:solidFill>
            </a:endParaRPr>
          </a:p>
        </p:txBody>
      </p:sp>
    </p:spTree>
    <p:extLst>
      <p:ext uri="{BB962C8B-B14F-4D97-AF65-F5344CB8AC3E}">
        <p14:creationId xmlns:p14="http://schemas.microsoft.com/office/powerpoint/2010/main" val="182405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BF910A-9576-5C88-2EDE-62B3E900A30E}"/>
              </a:ext>
            </a:extLst>
          </p:cNvPr>
          <p:cNvSpPr>
            <a:spLocks noGrp="1"/>
          </p:cNvSpPr>
          <p:nvPr>
            <p:ph type="title"/>
          </p:nvPr>
        </p:nvSpPr>
        <p:spPr/>
        <p:txBody>
          <a:bodyPr/>
          <a:lstStyle/>
          <a:p>
            <a:r>
              <a:rPr lang="en-US" dirty="0"/>
              <a:t>sondes </a:t>
            </a:r>
            <a:r>
              <a:rPr lang="en-US" dirty="0" err="1"/>
              <a:t>h.I.D.S</a:t>
            </a:r>
            <a:endParaRPr lang="fr-FR" dirty="0"/>
          </a:p>
        </p:txBody>
      </p:sp>
      <p:sp>
        <p:nvSpPr>
          <p:cNvPr id="3" name="Espace réservé du contenu 2">
            <a:extLst>
              <a:ext uri="{FF2B5EF4-FFF2-40B4-BE49-F238E27FC236}">
                <a16:creationId xmlns:a16="http://schemas.microsoft.com/office/drawing/2014/main" id="{9268EC95-7F2D-F094-FCA8-F3F066E2660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lgn="ctr">
              <a:buNone/>
            </a:pPr>
            <a:endParaRPr lang="en-US" dirty="0"/>
          </a:p>
          <a:p>
            <a:pPr marL="0" indent="0" algn="ctr">
              <a:buNone/>
            </a:pPr>
            <a:r>
              <a:rPr lang="en-US" dirty="0" err="1"/>
              <a:t>Schéma</a:t>
            </a:r>
            <a:r>
              <a:rPr lang="en-US" dirty="0"/>
              <a:t> </a:t>
            </a:r>
            <a:r>
              <a:rPr lang="en-US" dirty="0" err="1"/>
              <a:t>d’exemple</a:t>
            </a:r>
            <a:r>
              <a:rPr lang="en-US" dirty="0"/>
              <a:t> </a:t>
            </a:r>
            <a:r>
              <a:rPr lang="en-US" dirty="0" err="1"/>
              <a:t>d’une</a:t>
            </a:r>
            <a:r>
              <a:rPr lang="en-US" dirty="0"/>
              <a:t> sonde H.I.DS</a:t>
            </a:r>
            <a:endParaRPr lang="fr-FR" dirty="0"/>
          </a:p>
        </p:txBody>
      </p:sp>
      <p:sp>
        <p:nvSpPr>
          <p:cNvPr id="4" name="Espace réservé du numéro de diapositive 3">
            <a:extLst>
              <a:ext uri="{FF2B5EF4-FFF2-40B4-BE49-F238E27FC236}">
                <a16:creationId xmlns:a16="http://schemas.microsoft.com/office/drawing/2014/main" id="{7F494D0F-A739-3825-8948-1133063EF1B4}"/>
              </a:ext>
            </a:extLst>
          </p:cNvPr>
          <p:cNvSpPr>
            <a:spLocks noGrp="1"/>
          </p:cNvSpPr>
          <p:nvPr>
            <p:ph type="sldNum" sz="quarter" idx="12"/>
          </p:nvPr>
        </p:nvSpPr>
        <p:spPr/>
        <p:txBody>
          <a:bodyPr/>
          <a:lstStyle/>
          <a:p>
            <a:pPr rtl="0"/>
            <a:fld id="{D57F1E4F-1CFF-5643-939E-217C01CDF565}" type="slidenum">
              <a:rPr lang="fr-FR" noProof="0" smtClean="0"/>
              <a:pPr rtl="0"/>
              <a:t>8</a:t>
            </a:fld>
            <a:endParaRPr lang="fr-FR" noProof="0"/>
          </a:p>
        </p:txBody>
      </p:sp>
      <p:pic>
        <p:nvPicPr>
          <p:cNvPr id="23" name="Image 22">
            <a:extLst>
              <a:ext uri="{FF2B5EF4-FFF2-40B4-BE49-F238E27FC236}">
                <a16:creationId xmlns:a16="http://schemas.microsoft.com/office/drawing/2014/main" id="{AB07822F-D770-764C-60D0-F6F1B18B7538}"/>
              </a:ext>
            </a:extLst>
          </p:cNvPr>
          <p:cNvPicPr>
            <a:picLocks noChangeAspect="1"/>
          </p:cNvPicPr>
          <p:nvPr/>
        </p:nvPicPr>
        <p:blipFill>
          <a:blip r:embed="rId2"/>
          <a:stretch>
            <a:fillRect/>
          </a:stretch>
        </p:blipFill>
        <p:spPr>
          <a:xfrm>
            <a:off x="1500611" y="1990478"/>
            <a:ext cx="9190776" cy="3151567"/>
          </a:xfrm>
          <a:prstGeom prst="rect">
            <a:avLst/>
          </a:prstGeom>
        </p:spPr>
      </p:pic>
    </p:spTree>
    <p:extLst>
      <p:ext uri="{BB962C8B-B14F-4D97-AF65-F5344CB8AC3E}">
        <p14:creationId xmlns:p14="http://schemas.microsoft.com/office/powerpoint/2010/main" val="92225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B299E8-290C-06A0-D77D-BA14DEC452FD}"/>
              </a:ext>
            </a:extLst>
          </p:cNvPr>
          <p:cNvSpPr>
            <a:spLocks noGrp="1"/>
          </p:cNvSpPr>
          <p:nvPr>
            <p:ph type="title"/>
          </p:nvPr>
        </p:nvSpPr>
        <p:spPr>
          <a:xfrm>
            <a:off x="581192" y="702156"/>
            <a:ext cx="11029616" cy="1013800"/>
          </a:xfrm>
        </p:spPr>
        <p:txBody>
          <a:bodyPr>
            <a:normAutofit/>
          </a:bodyPr>
          <a:lstStyle/>
          <a:p>
            <a:r>
              <a:rPr lang="en-US" dirty="0"/>
              <a:t>sondes N.I.D.S</a:t>
            </a:r>
            <a:endParaRPr lang="fr-FR" dirty="0"/>
          </a:p>
        </p:txBody>
      </p:sp>
      <p:sp>
        <p:nvSpPr>
          <p:cNvPr id="3079" name="Rectangle 3078">
            <a:extLst>
              <a:ext uri="{FF2B5EF4-FFF2-40B4-BE49-F238E27FC236}">
                <a16:creationId xmlns:a16="http://schemas.microsoft.com/office/drawing/2014/main" id="{3FE9758B-E361-4084-8D9F-729FA6C4AD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ntrusion Detection System Icons - Free SVG &amp; PNG Intrusion Detection System  Images - Noun Project">
            <a:extLst>
              <a:ext uri="{FF2B5EF4-FFF2-40B4-BE49-F238E27FC236}">
                <a16:creationId xmlns:a16="http://schemas.microsoft.com/office/drawing/2014/main" id="{3FC7C9B3-C627-C8BF-415A-C8D021F690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13878" y="2361056"/>
            <a:ext cx="3649219" cy="3649219"/>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C8C9DA22-F67F-AAA3-61AB-117249FB87DD}"/>
              </a:ext>
            </a:extLst>
          </p:cNvPr>
          <p:cNvSpPr>
            <a:spLocks noGrp="1"/>
          </p:cNvSpPr>
          <p:nvPr>
            <p:ph idx="1"/>
          </p:nvPr>
        </p:nvSpPr>
        <p:spPr>
          <a:xfrm>
            <a:off x="6335805" y="2180496"/>
            <a:ext cx="5275001" cy="4045683"/>
          </a:xfrm>
        </p:spPr>
        <p:txBody>
          <a:bodyPr>
            <a:normAutofit lnSpcReduction="10000"/>
          </a:bodyPr>
          <a:lstStyle/>
          <a:p>
            <a:r>
              <a:rPr lang="en-US" dirty="0"/>
              <a:t>Les sondes N.I.D.S :</a:t>
            </a:r>
          </a:p>
          <a:p>
            <a:pPr lvl="1"/>
            <a:r>
              <a:rPr lang="en-US" dirty="0"/>
              <a:t>Network</a:t>
            </a:r>
          </a:p>
          <a:p>
            <a:pPr lvl="1"/>
            <a:r>
              <a:rPr lang="en-US" dirty="0"/>
              <a:t>Intrusion</a:t>
            </a:r>
          </a:p>
          <a:p>
            <a:pPr lvl="1"/>
            <a:r>
              <a:rPr lang="en-US" dirty="0"/>
              <a:t>Detection</a:t>
            </a:r>
          </a:p>
          <a:p>
            <a:pPr lvl="1"/>
            <a:r>
              <a:rPr lang="en-US" dirty="0"/>
              <a:t>System</a:t>
            </a:r>
          </a:p>
          <a:p>
            <a:pPr marL="324000" lvl="1" indent="0">
              <a:buNone/>
            </a:pPr>
            <a:endParaRPr lang="en-US" dirty="0"/>
          </a:p>
          <a:p>
            <a:pPr marL="324000" lvl="1" indent="0">
              <a:buNone/>
            </a:pPr>
            <a:r>
              <a:rPr lang="fr-FR" dirty="0"/>
              <a:t>Ce type de sonde est placée sur le réseau et analyse le trafic entrant et sortant.</a:t>
            </a:r>
          </a:p>
          <a:p>
            <a:pPr marL="324000" lvl="1" indent="0">
              <a:buNone/>
            </a:pPr>
            <a:r>
              <a:rPr lang="fr-FR" dirty="0"/>
              <a:t>C’est le type de sonde le plus répandu et utilisé. </a:t>
            </a:r>
          </a:p>
          <a:p>
            <a:pPr marL="324000" lvl="1" indent="0">
              <a:buNone/>
            </a:pPr>
            <a:r>
              <a:rPr lang="fr-FR" dirty="0"/>
              <a:t>Comparé au HIDS, ces sondes vont traiter beaucoup plus de trafic, proportionnel à la densité du réseau qu’on souhaite surveiller.</a:t>
            </a:r>
          </a:p>
          <a:p>
            <a:pPr lvl="1"/>
            <a:endParaRPr lang="fr-FR" dirty="0"/>
          </a:p>
        </p:txBody>
      </p:sp>
      <p:sp>
        <p:nvSpPr>
          <p:cNvPr id="4" name="Espace réservé du numéro de diapositive 3">
            <a:extLst>
              <a:ext uri="{FF2B5EF4-FFF2-40B4-BE49-F238E27FC236}">
                <a16:creationId xmlns:a16="http://schemas.microsoft.com/office/drawing/2014/main" id="{87395255-00FD-96D7-7CC0-C195317104CC}"/>
              </a:ext>
            </a:extLst>
          </p:cNvPr>
          <p:cNvSpPr>
            <a:spLocks noGrp="1"/>
          </p:cNvSpPr>
          <p:nvPr>
            <p:ph type="sldNum" sz="quarter" idx="12"/>
          </p:nvPr>
        </p:nvSpPr>
        <p:spPr>
          <a:xfrm>
            <a:off x="10558300" y="6400800"/>
            <a:ext cx="1052508" cy="365125"/>
          </a:xfrm>
        </p:spPr>
        <p:txBody>
          <a:bodyPr>
            <a:normAutofit/>
          </a:bodyPr>
          <a:lstStyle/>
          <a:p>
            <a:pPr rtl="0">
              <a:spcAft>
                <a:spcPts val="600"/>
              </a:spcAft>
            </a:pPr>
            <a:fld id="{D57F1E4F-1CFF-5643-939E-217C01CDF565}" type="slidenum">
              <a:rPr lang="fr-FR" noProof="0" smtClean="0"/>
              <a:pPr rtl="0">
                <a:spcAft>
                  <a:spcPts val="600"/>
                </a:spcAft>
              </a:pPr>
              <a:t>9</a:t>
            </a:fld>
            <a:endParaRPr lang="fr-FR" noProof="0"/>
          </a:p>
        </p:txBody>
      </p:sp>
    </p:spTree>
    <p:extLst>
      <p:ext uri="{BB962C8B-B14F-4D97-AF65-F5344CB8AC3E}">
        <p14:creationId xmlns:p14="http://schemas.microsoft.com/office/powerpoint/2010/main" val="845772767"/>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Technologies - Conception Dividende</Template>
  <TotalTime>1064</TotalTime>
  <Words>1582</Words>
  <Application>Microsoft Office PowerPoint</Application>
  <PresentationFormat>Grand écran</PresentationFormat>
  <Paragraphs>184</Paragraphs>
  <Slides>21</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Calibri</vt:lpstr>
      <vt:lpstr>Gill Sans MT</vt:lpstr>
      <vt:lpstr>Söhne</vt:lpstr>
      <vt:lpstr>Wingdings 2</vt:lpstr>
      <vt:lpstr>Dividende</vt:lpstr>
      <vt:lpstr>Les sondes IDS et IPS</vt:lpstr>
      <vt:lpstr>Sommaire</vt:lpstr>
      <vt:lpstr>sondes i.D.S</vt:lpstr>
      <vt:lpstr>sondes I.D.S</vt:lpstr>
      <vt:lpstr>sondes h.I.D.S</vt:lpstr>
      <vt:lpstr>sondes H.I.D.S</vt:lpstr>
      <vt:lpstr>SONDES H.I.D.S</vt:lpstr>
      <vt:lpstr>sondes h.I.D.S</vt:lpstr>
      <vt:lpstr>sondes N.I.D.S</vt:lpstr>
      <vt:lpstr>sondes N.I.D.S</vt:lpstr>
      <vt:lpstr>sondes N.I.D.S</vt:lpstr>
      <vt:lpstr>T.A.P.</vt:lpstr>
      <vt:lpstr>T.A.P.</vt:lpstr>
      <vt:lpstr>T.A.P.</vt:lpstr>
      <vt:lpstr>sondes I.P.S</vt:lpstr>
      <vt:lpstr>sondes ips</vt:lpstr>
      <vt:lpstr>Firewall</vt:lpstr>
      <vt:lpstr>Les differences entre firewall et sonde IPS</vt:lpstr>
      <vt:lpstr>Conclusion</vt:lpstr>
      <vt:lpstr>SURICATA</vt:lpstr>
      <vt:lpstr>suricata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sondes IDS et IPS</dc:title>
  <dc:creator>Quentin Lehoux</dc:creator>
  <cp:lastModifiedBy>Quentin LEHOUX</cp:lastModifiedBy>
  <cp:revision>9</cp:revision>
  <dcterms:created xsi:type="dcterms:W3CDTF">2023-03-30T09:15:54Z</dcterms:created>
  <dcterms:modified xsi:type="dcterms:W3CDTF">2023-05-12T15:41:15Z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