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4"/>
  </p:sldMasterIdLst>
  <p:notesMasterIdLst>
    <p:notesMasterId r:id="rId28"/>
  </p:notesMasterIdLst>
  <p:handoutMasterIdLst>
    <p:handoutMasterId r:id="rId29"/>
  </p:handoutMasterIdLst>
  <p:sldIdLst>
    <p:sldId id="256" r:id="rId5"/>
    <p:sldId id="262" r:id="rId6"/>
    <p:sldId id="264" r:id="rId7"/>
    <p:sldId id="276" r:id="rId8"/>
    <p:sldId id="277" r:id="rId9"/>
    <p:sldId id="284" r:id="rId10"/>
    <p:sldId id="271" r:id="rId11"/>
    <p:sldId id="286" r:id="rId12"/>
    <p:sldId id="285" r:id="rId13"/>
    <p:sldId id="287" r:id="rId14"/>
    <p:sldId id="288" r:id="rId15"/>
    <p:sldId id="289" r:id="rId16"/>
    <p:sldId id="290" r:id="rId17"/>
    <p:sldId id="292" r:id="rId18"/>
    <p:sldId id="293" r:id="rId19"/>
    <p:sldId id="294" r:id="rId20"/>
    <p:sldId id="295" r:id="rId21"/>
    <p:sldId id="296" r:id="rId22"/>
    <p:sldId id="297" r:id="rId23"/>
    <p:sldId id="291" r:id="rId24"/>
    <p:sldId id="298" r:id="rId25"/>
    <p:sldId id="299" r:id="rId26"/>
    <p:sldId id="260" r:id="rId27"/>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122" d="100"/>
          <a:sy n="122" d="100"/>
        </p:scale>
        <p:origin x="150" y="90"/>
      </p:cViewPr>
      <p:guideLst/>
    </p:cSldViewPr>
  </p:slideViewPr>
  <p:notesTextViewPr>
    <p:cViewPr>
      <p:scale>
        <a:sx n="1" d="1"/>
        <a:sy n="1" d="1"/>
      </p:scale>
      <p:origin x="0" y="0"/>
    </p:cViewPr>
  </p:notesTextViewPr>
  <p:notesViewPr>
    <p:cSldViewPr snapToGrid="0">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A3F540-FE87-41E9-A235-D9041E0E0A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4C17DD8-84AF-4EB9-9557-AB1C0330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D658AD-667A-447C-9390-E71043034E97}" type="datetimeFigureOut">
              <a:rPr lang="fr-FR" smtClean="0"/>
              <a:t>11/10/2023</a:t>
            </a:fld>
            <a:endParaRPr lang="fr-FR"/>
          </a:p>
        </p:txBody>
      </p:sp>
      <p:sp>
        <p:nvSpPr>
          <p:cNvPr id="4" name="Espace réservé du pied de page 3">
            <a:extLst>
              <a:ext uri="{FF2B5EF4-FFF2-40B4-BE49-F238E27FC236}">
                <a16:creationId xmlns:a16="http://schemas.microsoft.com/office/drawing/2014/main" id="{6439DE42-9A3A-46E5-8973-C9B0B4C46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BFFAC62-5CB8-4CC9-8DC9-D2E88251AB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B129A-2B19-4071-964D-74643083C4E2}" type="slidenum">
              <a:rPr lang="fr-FR" smtClean="0"/>
              <a:t>‹N°›</a:t>
            </a:fld>
            <a:endParaRPr lang="fr-FR"/>
          </a:p>
        </p:txBody>
      </p:sp>
    </p:spTree>
    <p:extLst>
      <p:ext uri="{BB962C8B-B14F-4D97-AF65-F5344CB8AC3E}">
        <p14:creationId xmlns:p14="http://schemas.microsoft.com/office/powerpoint/2010/main" val="1011192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E04F4-FA29-4B09-BCF4-65FEC86DEAEF}" type="datetimeFigureOut">
              <a:rPr lang="fr-FR" smtClean="0"/>
              <a:t>11/10/2023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C17D2-97F6-442D-8E69-9D298721DAF2}" type="slidenum">
              <a:rPr lang="fr-FR" smtClean="0"/>
              <a:t>‹N°›</a:t>
            </a:fld>
            <a:endParaRPr lang="fr-FR" dirty="0"/>
          </a:p>
        </p:txBody>
      </p:sp>
    </p:spTree>
    <p:extLst>
      <p:ext uri="{BB962C8B-B14F-4D97-AF65-F5344CB8AC3E}">
        <p14:creationId xmlns:p14="http://schemas.microsoft.com/office/powerpoint/2010/main" val="120342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a:t>
            </a:fld>
            <a:endParaRPr lang="fr-FR" dirty="0"/>
          </a:p>
        </p:txBody>
      </p:sp>
    </p:spTree>
    <p:extLst>
      <p:ext uri="{BB962C8B-B14F-4D97-AF65-F5344CB8AC3E}">
        <p14:creationId xmlns:p14="http://schemas.microsoft.com/office/powerpoint/2010/main" val="101198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résumé, les sondes HIDS sont des outils de sécurité informatique essentiels pour la protection des systèmes informatiques. Ils surveillent les activités sur les hôtes ou les serveurs cibles pour détecter toute activité malveillante et peuvent déclencher des alertes ou des actions pour empêcher les attaques. Les HIDS sont souvent utilisés en conjonction avec d'autres outils de sécurité informatique pour offrir une protection complète contre les menaces potentielles.</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4</a:t>
            </a:fld>
            <a:endParaRPr lang="fr-FR" dirty="0"/>
          </a:p>
        </p:txBody>
      </p:sp>
    </p:spTree>
    <p:extLst>
      <p:ext uri="{BB962C8B-B14F-4D97-AF65-F5344CB8AC3E}">
        <p14:creationId xmlns:p14="http://schemas.microsoft.com/office/powerpoint/2010/main" val="36596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En rouge nous avons le nombre d’évènements correspondant à la recherche.</a:t>
            </a:r>
          </a:p>
          <a:p>
            <a:r>
              <a:rPr lang="fr-FR" sz="1200" kern="1200" dirty="0" smtClean="0">
                <a:solidFill>
                  <a:schemeClr val="tx1"/>
                </a:solidFill>
                <a:effectLst/>
                <a:latin typeface="+mn-lt"/>
                <a:ea typeface="+mn-ea"/>
                <a:cs typeface="+mn-cs"/>
              </a:rPr>
              <a:t>En bleue la liste des champs du fichier </a:t>
            </a:r>
            <a:r>
              <a:rPr lang="fr-FR" sz="1200" kern="1200" dirty="0" err="1" smtClean="0">
                <a:solidFill>
                  <a:schemeClr val="tx1"/>
                </a:solidFill>
                <a:effectLst/>
                <a:latin typeface="+mn-lt"/>
                <a:ea typeface="+mn-ea"/>
                <a:cs typeface="+mn-cs"/>
              </a:rPr>
              <a:t>json</a:t>
            </a:r>
            <a:r>
              <a:rPr lang="fr-FR" sz="1200" kern="1200" dirty="0" smtClean="0">
                <a:solidFill>
                  <a:schemeClr val="tx1"/>
                </a:solidFill>
                <a:effectLst/>
                <a:latin typeface="+mn-lt"/>
                <a:ea typeface="+mn-ea"/>
                <a:cs typeface="+mn-cs"/>
              </a:rPr>
              <a:t> détectés par Suricata et donc exploitable.</a:t>
            </a:r>
          </a:p>
          <a:p>
            <a:r>
              <a:rPr lang="fr-FR" sz="1200" kern="1200" dirty="0" smtClean="0">
                <a:solidFill>
                  <a:schemeClr val="tx1"/>
                </a:solidFill>
                <a:effectLst/>
                <a:latin typeface="+mn-lt"/>
                <a:ea typeface="+mn-ea"/>
                <a:cs typeface="+mn-cs"/>
              </a:rPr>
              <a:t>En vert les informations de chaque paquet séparé par les champs provenant du fichier </a:t>
            </a:r>
            <a:r>
              <a:rPr lang="fr-FR" sz="1200" kern="1200" dirty="0" err="1" smtClean="0">
                <a:solidFill>
                  <a:schemeClr val="tx1"/>
                </a:solidFill>
                <a:effectLst/>
                <a:latin typeface="+mn-lt"/>
                <a:ea typeface="+mn-ea"/>
                <a:cs typeface="+mn-cs"/>
              </a:rPr>
              <a:t>json</a:t>
            </a:r>
            <a:r>
              <a:rPr lang="fr-FR"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0F7C17D2-97F6-442D-8E69-9D298721DAF2}" type="slidenum">
              <a:rPr lang="fr-FR" smtClean="0"/>
              <a:t>10</a:t>
            </a:fld>
            <a:endParaRPr lang="fr-FR" dirty="0"/>
          </a:p>
        </p:txBody>
      </p:sp>
    </p:spTree>
    <p:extLst>
      <p:ext uri="{BB962C8B-B14F-4D97-AF65-F5344CB8AC3E}">
        <p14:creationId xmlns:p14="http://schemas.microsoft.com/office/powerpoint/2010/main" val="2305489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Ce </a:t>
            </a:r>
            <a:r>
              <a:rPr lang="fr-FR" sz="1200" kern="1200" dirty="0" err="1" smtClean="0">
                <a:solidFill>
                  <a:schemeClr val="tx1"/>
                </a:solidFill>
                <a:effectLst/>
                <a:latin typeface="+mn-lt"/>
                <a:ea typeface="+mn-ea"/>
                <a:cs typeface="+mn-cs"/>
              </a:rPr>
              <a:t>dashboard</a:t>
            </a:r>
            <a:r>
              <a:rPr lang="fr-FR" sz="1200" kern="1200" dirty="0" smtClean="0">
                <a:solidFill>
                  <a:schemeClr val="tx1"/>
                </a:solidFill>
                <a:effectLst/>
                <a:latin typeface="+mn-lt"/>
                <a:ea typeface="+mn-ea"/>
                <a:cs typeface="+mn-cs"/>
              </a:rPr>
              <a:t> regroupe 3 recherches différentes : </a:t>
            </a:r>
          </a:p>
          <a:p>
            <a:pPr lvl="0"/>
            <a:r>
              <a:rPr lang="fr-FR" sz="1200" kern="1200" dirty="0" smtClean="0">
                <a:solidFill>
                  <a:schemeClr val="tx1"/>
                </a:solidFill>
                <a:effectLst/>
                <a:latin typeface="+mn-lt"/>
                <a:ea typeface="+mn-ea"/>
                <a:cs typeface="+mn-cs"/>
              </a:rPr>
              <a:t>Les alertes détectées par Suricata ces dernières 24h (Un simple count du nombre de ligne dans le fichier fast.log)</a:t>
            </a:r>
          </a:p>
          <a:p>
            <a:pPr lvl="0"/>
            <a:r>
              <a:rPr lang="fr-FR" sz="1200" kern="1200" dirty="0" smtClean="0">
                <a:solidFill>
                  <a:schemeClr val="tx1"/>
                </a:solidFill>
                <a:effectLst/>
                <a:latin typeface="+mn-lt"/>
                <a:ea typeface="+mn-ea"/>
                <a:cs typeface="+mn-cs"/>
              </a:rPr>
              <a:t>Les différents évènements détectés par Suricata ces dernières 24h (A travers le fichier </a:t>
            </a:r>
            <a:r>
              <a:rPr lang="fr-FR" sz="1200" i="1" kern="1200" dirty="0" err="1" smtClean="0">
                <a:solidFill>
                  <a:schemeClr val="tx1"/>
                </a:solidFill>
                <a:effectLst/>
                <a:latin typeface="+mn-lt"/>
                <a:ea typeface="+mn-ea"/>
                <a:cs typeface="+mn-cs"/>
              </a:rPr>
              <a:t>eve.json</a:t>
            </a:r>
            <a:r>
              <a:rPr lang="fr-FR" sz="1200" kern="1200" dirty="0" smtClean="0">
                <a:solidFill>
                  <a:schemeClr val="tx1"/>
                </a:solidFill>
                <a:effectLst/>
                <a:latin typeface="+mn-lt"/>
                <a:ea typeface="+mn-ea"/>
                <a:cs typeface="+mn-cs"/>
              </a:rPr>
              <a:t> on va compter chaque type de paquet ; les alertes, les drops, les </a:t>
            </a:r>
            <a:r>
              <a:rPr lang="fr-FR" sz="1200" kern="1200" dirty="0" err="1" smtClean="0">
                <a:solidFill>
                  <a:schemeClr val="tx1"/>
                </a:solidFill>
                <a:effectLst/>
                <a:latin typeface="+mn-lt"/>
                <a:ea typeface="+mn-ea"/>
                <a:cs typeface="+mn-cs"/>
              </a:rPr>
              <a:t>fluw</a:t>
            </a:r>
            <a:r>
              <a:rPr lang="fr-FR" sz="1200" kern="1200" dirty="0" smtClean="0">
                <a:solidFill>
                  <a:schemeClr val="tx1"/>
                </a:solidFill>
                <a:effectLst/>
                <a:latin typeface="+mn-lt"/>
                <a:ea typeface="+mn-ea"/>
                <a:cs typeface="+mn-cs"/>
              </a:rPr>
              <a:t> et les paquets de statistiques). </a:t>
            </a:r>
          </a:p>
          <a:p>
            <a:pPr lvl="0"/>
            <a:r>
              <a:rPr lang="fr-FR" sz="1200" kern="1200" dirty="0" smtClean="0">
                <a:solidFill>
                  <a:schemeClr val="tx1"/>
                </a:solidFill>
                <a:effectLst/>
                <a:latin typeface="+mn-lt"/>
                <a:ea typeface="+mn-ea"/>
                <a:cs typeface="+mn-cs"/>
              </a:rPr>
              <a:t>Et enfin un graphique représentant la répartition des différents protocoles détectés par Suricata depuis son installation. (On fait un count de tous les paquets en catégorisant les protocoles.</a:t>
            </a:r>
          </a:p>
          <a:p>
            <a:endParaRPr lang="fr-FR" dirty="0"/>
          </a:p>
        </p:txBody>
      </p:sp>
      <p:sp>
        <p:nvSpPr>
          <p:cNvPr id="4" name="Espace réservé du numéro de diapositive 3"/>
          <p:cNvSpPr>
            <a:spLocks noGrp="1"/>
          </p:cNvSpPr>
          <p:nvPr>
            <p:ph type="sldNum" sz="quarter" idx="10"/>
          </p:nvPr>
        </p:nvSpPr>
        <p:spPr/>
        <p:txBody>
          <a:bodyPr/>
          <a:lstStyle/>
          <a:p>
            <a:fld id="{0F7C17D2-97F6-442D-8E69-9D298721DAF2}" type="slidenum">
              <a:rPr lang="fr-FR" smtClean="0"/>
              <a:t>16</a:t>
            </a:fld>
            <a:endParaRPr lang="fr-FR" dirty="0"/>
          </a:p>
        </p:txBody>
      </p:sp>
    </p:spTree>
    <p:extLst>
      <p:ext uri="{BB962C8B-B14F-4D97-AF65-F5344CB8AC3E}">
        <p14:creationId xmlns:p14="http://schemas.microsoft.com/office/powerpoint/2010/main" val="2024818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23</a:t>
            </a:fld>
            <a:endParaRPr lang="fr-FR"/>
          </a:p>
        </p:txBody>
      </p:sp>
    </p:spTree>
    <p:extLst>
      <p:ext uri="{BB962C8B-B14F-4D97-AF65-F5344CB8AC3E}">
        <p14:creationId xmlns:p14="http://schemas.microsoft.com/office/powerpoint/2010/main" val="415033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BF0F05CE-277B-4082-BE27-E6136E7B865D}" type="datetime1">
              <a:rPr lang="fr-FR" noProof="0" smtClean="0"/>
              <a:t>11/10/2023</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a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a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E3A6C038-75F8-4137-B219-DA0E65DEE5A3}" type="datetime1">
              <a:rPr lang="fr-FR" noProof="0" smtClean="0"/>
              <a:t>11/10/2023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a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16BD5825-276F-42A8-BBC6-E065795BA31D}" type="datetime1">
              <a:rPr lang="fr-FR" noProof="0" smtClean="0"/>
              <a:t>11/10/2023</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a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1F848646-421E-4852-8F95-F3889E87C192}" type="datetime1">
              <a:rPr lang="fr-FR" noProof="0" smtClean="0"/>
              <a:t>11/10/2023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9223015E-B2B5-4BCB-B6C4-588119AB80CF}" type="datetime1">
              <a:rPr lang="fr-FR" noProof="0" smtClean="0"/>
              <a:t>11/10/2023</a:t>
            </a:fld>
            <a:endParaRPr lang="fr-FR" noProof="0"/>
          </a:p>
        </p:txBody>
      </p:sp>
      <p:sp>
        <p:nvSpPr>
          <p:cNvPr id="5" name="Espace réservé a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16F33D39-F59D-4E68-8981-398F7FB2D6ED}" type="datetime1">
              <a:rPr lang="fr-FR" noProof="0" smtClean="0"/>
              <a:t>11/10/2023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861DB58B-8BD9-4F14-9178-5D239034D95B}" type="datetime1">
              <a:rPr lang="fr-FR" noProof="0" smtClean="0"/>
              <a:t>11/10/2023</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à la date 2"/>
          <p:cNvSpPr>
            <a:spLocks noGrp="1"/>
          </p:cNvSpPr>
          <p:nvPr>
            <p:ph type="dt" sz="half" idx="10"/>
          </p:nvPr>
        </p:nvSpPr>
        <p:spPr/>
        <p:txBody>
          <a:bodyPr rtlCol="0"/>
          <a:lstStyle/>
          <a:p>
            <a:pPr rtl="0"/>
            <a:fld id="{BE4FE39B-2E8C-4686-8E03-E2B41ED10F5D}" type="datetime1">
              <a:rPr lang="fr-FR" noProof="0" smtClean="0"/>
              <a:t>11/10/2023</a:t>
            </a:fld>
            <a:endParaRPr lang="fr-FR" noProof="0"/>
          </a:p>
        </p:txBody>
      </p:sp>
      <p:sp>
        <p:nvSpPr>
          <p:cNvPr id="4" name="Espace réservé a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C6D65ACA-5094-471A-B34F-F98C7E831E86}" type="datetime1">
              <a:rPr lang="fr-FR" noProof="0" smtClean="0"/>
              <a:t>11/10/2023</a:t>
            </a:fld>
            <a:endParaRPr lang="fr-FR" noProof="0"/>
          </a:p>
        </p:txBody>
      </p:sp>
      <p:sp>
        <p:nvSpPr>
          <p:cNvPr id="3" name="Espace réservé a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BBE909F2-61D6-47DA-913F-30503E6C3D7F}" type="datetime1">
              <a:rPr lang="fr-FR" noProof="0" smtClean="0"/>
              <a:t>11/10/2023</a:t>
            </a:fld>
            <a:endParaRPr lang="fr-FR" noProof="0"/>
          </a:p>
        </p:txBody>
      </p:sp>
      <p:sp>
        <p:nvSpPr>
          <p:cNvPr id="6" name="Espace réservé a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2E301C07-83DC-4E20-B8FE-CE0235E49B2D}" type="datetime1">
              <a:rPr lang="fr-FR" noProof="0" smtClean="0"/>
              <a:t>11/10/2023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à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1734470-9F61-4393-A3CE-0E2705095D16}" type="datetime1">
              <a:rPr lang="fr-FR" noProof="0" smtClean="0"/>
              <a:t>11/10/2023</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a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MSIPCMContentMarking" descr="{&quot;HashCode&quot;:-1040107727,&quot;Placement&quot;:&quot;Header&quot;,&quot;Top&quot;:0.0,&quot;Left&quot;:431.471649,&quot;SlideWidth&quot;:960,&quot;SlideHeight&quot;:540}"/>
          <p:cNvSpPr txBox="1"/>
          <p:nvPr userDrawn="1"/>
        </p:nvSpPr>
        <p:spPr>
          <a:xfrm>
            <a:off x="5479690" y="0"/>
            <a:ext cx="1232621"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smtClean="0">
                <a:solidFill>
                  <a:srgbClr val="000000"/>
                </a:solidFill>
                <a:latin typeface="Calibri" panose="020F0502020204030204" pitchFamily="34" charset="0"/>
              </a:rPr>
              <a:t>{PERSONAL DATA}</a:t>
            </a:r>
            <a:endParaRPr lang="fr-FR" sz="1000">
              <a:solidFill>
                <a:srgbClr val="000000"/>
              </a:solidFill>
              <a:latin typeface="Calibri" panose="020F0502020204030204" pitchFamily="34" charset="0"/>
            </a:endParaRPr>
          </a:p>
        </p:txBody>
      </p:sp>
      <p:sp>
        <p:nvSpPr>
          <p:cNvPr id="8" name="MSIPCMContentMarking" descr="{&quot;HashCode&quot;:-1668702174,&quot;Placement&quot;:&quot;Footer&quot;,&quot;Top&quot;:519.343,&quot;Left&quot;:345.473083,&quot;SlideWidth&quot;:960,&quot;SlideHeight&quot;:540}"/>
          <p:cNvSpPr txBox="1"/>
          <p:nvPr userDrawn="1"/>
        </p:nvSpPr>
        <p:spPr>
          <a:xfrm>
            <a:off x="4387508" y="6595656"/>
            <a:ext cx="3416984"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smtClean="0">
                <a:solidFill>
                  <a:srgbClr val="008000"/>
                </a:solidFill>
                <a:latin typeface="Calibri" panose="020F0502020204030204" pitchFamily="34" charset="0"/>
              </a:rPr>
              <a:t>{THALES GROUP LIMITED DISTRIBUTION - PERSONAL DATA}</a:t>
            </a:r>
            <a:endParaRPr lang="fr-FR" sz="1000">
              <a:solidFill>
                <a:srgbClr val="008000"/>
              </a:solidFill>
              <a:latin typeface="Calibri" panose="020F0502020204030204" pitchFamily="34" charset="0"/>
            </a:endParaRPr>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fr-FR" sz="4200" dirty="0" smtClean="0">
                <a:solidFill>
                  <a:schemeClr val="bg1"/>
                </a:solidFill>
              </a:rPr>
              <a:t>Les matrices des flux</a:t>
            </a:r>
            <a:endParaRPr lang="fr-FR" sz="4200" dirty="0">
              <a:solidFill>
                <a:schemeClr val="bg1"/>
              </a:solidFill>
            </a:endParaRP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US" dirty="0" err="1">
                <a:solidFill>
                  <a:srgbClr val="7CEBFF"/>
                </a:solidFill>
              </a:rPr>
              <a:t>Cours</a:t>
            </a:r>
            <a:r>
              <a:rPr lang="en-US" dirty="0">
                <a:solidFill>
                  <a:srgbClr val="7CEBFF"/>
                </a:solidFill>
              </a:rPr>
              <a:t> </a:t>
            </a:r>
            <a:r>
              <a:rPr lang="en-US" dirty="0" err="1">
                <a:solidFill>
                  <a:srgbClr val="7CEBFF"/>
                </a:solidFill>
              </a:rPr>
              <a:t>découverte</a:t>
            </a:r>
            <a:endParaRPr lang="fr-FR"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recherche</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10</a:t>
            </a:fld>
            <a:endParaRPr lang="fr-FR" noProof="0"/>
          </a:p>
        </p:txBody>
      </p:sp>
      <p:pic>
        <p:nvPicPr>
          <p:cNvPr id="5" name="Espace réservé du contenu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109919" y="1786294"/>
            <a:ext cx="9974635" cy="4770086"/>
          </a:xfrm>
          <a:prstGeom prst="rect">
            <a:avLst/>
          </a:prstGeom>
        </p:spPr>
      </p:pic>
    </p:spTree>
    <p:extLst>
      <p:ext uri="{BB962C8B-B14F-4D97-AF65-F5344CB8AC3E}">
        <p14:creationId xmlns:p14="http://schemas.microsoft.com/office/powerpoint/2010/main" val="120984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Détails d’une recherche</a:t>
            </a:r>
            <a:endParaRPr lang="fr-FR" dirty="0"/>
          </a:p>
        </p:txBody>
      </p:sp>
      <p:sp>
        <p:nvSpPr>
          <p:cNvPr id="3" name="Espace réservé du contenu 2"/>
          <p:cNvSpPr>
            <a:spLocks noGrp="1"/>
          </p:cNvSpPr>
          <p:nvPr>
            <p:ph idx="1"/>
          </p:nvPr>
        </p:nvSpPr>
        <p:spPr/>
        <p:txBody>
          <a:bodyPr/>
          <a:lstStyle/>
          <a:p>
            <a:pPr marL="0" indent="0" algn="ctr">
              <a:buNone/>
            </a:pPr>
            <a:r>
              <a:rPr lang="fr-FR" sz="2400" b="1" dirty="0">
                <a:solidFill>
                  <a:srgbClr val="FF0000"/>
                </a:solidFill>
              </a:rPr>
              <a:t>source</a:t>
            </a:r>
            <a:r>
              <a:rPr lang="fr-FR" sz="2400" b="1" dirty="0"/>
              <a:t>= « /var/log/</a:t>
            </a:r>
            <a:r>
              <a:rPr lang="fr-FR" sz="2400" b="1" dirty="0" err="1"/>
              <a:t>suricata</a:t>
            </a:r>
            <a:r>
              <a:rPr lang="fr-FR" sz="2400" b="1" dirty="0"/>
              <a:t>/</a:t>
            </a:r>
            <a:r>
              <a:rPr lang="fr-FR" sz="2400" b="1" dirty="0" err="1"/>
              <a:t>eve.json</a:t>
            </a:r>
            <a:r>
              <a:rPr lang="fr-FR" sz="2400" b="1" dirty="0"/>
              <a:t> » </a:t>
            </a:r>
            <a:r>
              <a:rPr lang="fr-FR" sz="2400" b="1" dirty="0" err="1">
                <a:solidFill>
                  <a:srgbClr val="00B0F0"/>
                </a:solidFill>
              </a:rPr>
              <a:t>src_ip</a:t>
            </a:r>
            <a:r>
              <a:rPr lang="fr-FR" sz="2400" b="1" dirty="0"/>
              <a:t> =«192.168.1.10» </a:t>
            </a:r>
            <a:endParaRPr lang="fr-FR" sz="2400" b="1" dirty="0" smtClean="0"/>
          </a:p>
          <a:p>
            <a:pPr marL="0" indent="0" algn="ctr">
              <a:buNone/>
            </a:pPr>
            <a:endParaRPr lang="fr-FR" b="1" dirty="0" smtClean="0"/>
          </a:p>
          <a:p>
            <a:pPr marL="0" indent="0">
              <a:buNone/>
            </a:pPr>
            <a:r>
              <a:rPr lang="fr-FR" dirty="0"/>
              <a:t>Affiche le nombre de paquets détectés par Suricata </a:t>
            </a:r>
            <a:r>
              <a:rPr lang="fr-FR" dirty="0" smtClean="0"/>
              <a:t>ayant comme </a:t>
            </a:r>
            <a:r>
              <a:rPr lang="fr-FR" dirty="0" err="1" smtClean="0"/>
              <a:t>ip</a:t>
            </a:r>
            <a:r>
              <a:rPr lang="fr-FR" dirty="0" smtClean="0"/>
              <a:t> source « 192.168.1.10 ».</a:t>
            </a:r>
          </a:p>
          <a:p>
            <a:pPr marL="0" indent="0">
              <a:buNone/>
            </a:pPr>
            <a:r>
              <a:rPr lang="fr-FR" dirty="0" smtClean="0">
                <a:solidFill>
                  <a:srgbClr val="FF0000"/>
                </a:solidFill>
              </a:rPr>
              <a:t>Source</a:t>
            </a:r>
            <a:r>
              <a:rPr lang="fr-FR" dirty="0" smtClean="0"/>
              <a:t> : L’origine des données. Ici un le fichier </a:t>
            </a:r>
            <a:r>
              <a:rPr lang="fr-FR" dirty="0" err="1" smtClean="0"/>
              <a:t>json</a:t>
            </a:r>
            <a:r>
              <a:rPr lang="fr-FR" dirty="0" smtClean="0"/>
              <a:t> généré par Suricata</a:t>
            </a:r>
          </a:p>
          <a:p>
            <a:pPr marL="0" indent="0">
              <a:buNone/>
            </a:pPr>
            <a:r>
              <a:rPr lang="fr-FR" dirty="0" err="1" smtClean="0">
                <a:solidFill>
                  <a:srgbClr val="00B0F0"/>
                </a:solidFill>
              </a:rPr>
              <a:t>Src_ip</a:t>
            </a:r>
            <a:r>
              <a:rPr lang="fr-FR" dirty="0" smtClean="0"/>
              <a:t> =« 192.168.1.10 » : Le champ du fichier </a:t>
            </a:r>
            <a:r>
              <a:rPr lang="fr-FR" dirty="0" err="1" smtClean="0"/>
              <a:t>json</a:t>
            </a:r>
            <a:r>
              <a:rPr lang="fr-FR" dirty="0"/>
              <a:t> </a:t>
            </a:r>
            <a:r>
              <a:rPr lang="fr-FR" dirty="0" smtClean="0"/>
              <a:t>détecté par Suricata et le string que l’on souhaite retrouver dans ce champ</a:t>
            </a:r>
          </a:p>
          <a:p>
            <a:pPr marL="0" indent="0" algn="ctr">
              <a:buNone/>
            </a:pPr>
            <a:endParaRPr lang="fr-FR" sz="2400" b="1" dirty="0"/>
          </a:p>
          <a:p>
            <a:pPr marL="0" indent="0" algn="ctr">
              <a:buNone/>
            </a:pPr>
            <a:r>
              <a:rPr lang="fr-FR" sz="2400" b="1" dirty="0">
                <a:solidFill>
                  <a:srgbClr val="FF0000"/>
                </a:solidFill>
              </a:rPr>
              <a:t>source</a:t>
            </a:r>
            <a:r>
              <a:rPr lang="fr-FR" sz="2400" b="1" dirty="0"/>
              <a:t>= « /var/log/</a:t>
            </a:r>
            <a:r>
              <a:rPr lang="fr-FR" sz="2400" b="1" dirty="0" err="1"/>
              <a:t>suricata</a:t>
            </a:r>
            <a:r>
              <a:rPr lang="fr-FR" sz="2400" b="1" dirty="0"/>
              <a:t>/</a:t>
            </a:r>
            <a:r>
              <a:rPr lang="fr-FR" sz="2400" b="1" dirty="0" err="1"/>
              <a:t>eve.json</a:t>
            </a:r>
            <a:r>
              <a:rPr lang="fr-FR" sz="2400" b="1" dirty="0"/>
              <a:t> »  </a:t>
            </a:r>
            <a:r>
              <a:rPr lang="fr-FR" sz="2400" b="1" dirty="0" smtClean="0"/>
              <a:t>« 192.168.1.10</a:t>
            </a:r>
            <a:r>
              <a:rPr lang="fr-FR" sz="2400" b="1" dirty="0"/>
              <a:t>»</a:t>
            </a:r>
            <a:r>
              <a:rPr lang="fr-FR" b="1" dirty="0"/>
              <a:t> </a:t>
            </a:r>
          </a:p>
          <a:p>
            <a:pPr marL="0" indent="0" algn="ctr">
              <a:buNone/>
            </a:pPr>
            <a:endParaRPr lang="fr-FR" b="1" dirty="0" smtClean="0"/>
          </a:p>
          <a:p>
            <a:pPr marL="0" indent="0">
              <a:buNone/>
            </a:pP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11</a:t>
            </a:fld>
            <a:endParaRPr lang="fr-FR" noProof="0"/>
          </a:p>
        </p:txBody>
      </p:sp>
    </p:spTree>
    <p:extLst>
      <p:ext uri="{BB962C8B-B14F-4D97-AF65-F5344CB8AC3E}">
        <p14:creationId xmlns:p14="http://schemas.microsoft.com/office/powerpoint/2010/main" val="2490813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d’une recherche</a:t>
            </a:r>
            <a:endParaRPr lang="fr-FR" dirty="0"/>
          </a:p>
        </p:txBody>
      </p:sp>
      <p:sp>
        <p:nvSpPr>
          <p:cNvPr id="3" name="Espace réservé du contenu 2"/>
          <p:cNvSpPr>
            <a:spLocks noGrp="1"/>
          </p:cNvSpPr>
          <p:nvPr>
            <p:ph idx="1"/>
          </p:nvPr>
        </p:nvSpPr>
        <p:spPr/>
        <p:txBody>
          <a:bodyPr/>
          <a:lstStyle/>
          <a:p>
            <a:pPr marL="0" indent="0" algn="ctr">
              <a:buNone/>
            </a:pPr>
            <a:r>
              <a:rPr lang="fr-FR" sz="2400" b="1" dirty="0" smtClean="0"/>
              <a:t>source</a:t>
            </a:r>
            <a:r>
              <a:rPr lang="fr-FR" sz="2400" b="1" dirty="0"/>
              <a:t>= « /var/log/</a:t>
            </a:r>
            <a:r>
              <a:rPr lang="fr-FR" sz="2400" b="1" dirty="0" err="1"/>
              <a:t>suricata</a:t>
            </a:r>
            <a:r>
              <a:rPr lang="fr-FR" sz="2400" b="1" dirty="0"/>
              <a:t>/</a:t>
            </a:r>
            <a:r>
              <a:rPr lang="fr-FR" sz="2400" b="1" dirty="0" err="1"/>
              <a:t>eve.json</a:t>
            </a:r>
            <a:r>
              <a:rPr lang="fr-FR" sz="2400" b="1" dirty="0"/>
              <a:t> » </a:t>
            </a:r>
            <a:r>
              <a:rPr lang="fr-FR" sz="2400" b="1" dirty="0">
                <a:solidFill>
                  <a:srgbClr val="00B0F0"/>
                </a:solidFill>
              </a:rPr>
              <a:t>proto</a:t>
            </a:r>
            <a:r>
              <a:rPr lang="fr-FR" sz="2400" b="1" dirty="0"/>
              <a:t> = «UDP» </a:t>
            </a:r>
            <a:r>
              <a:rPr lang="fr-FR" sz="2400" b="1" dirty="0">
                <a:solidFill>
                  <a:srgbClr val="00B050"/>
                </a:solidFill>
              </a:rPr>
              <a:t>| </a:t>
            </a:r>
            <a:r>
              <a:rPr lang="fr-FR" sz="2400" b="1" dirty="0" err="1">
                <a:solidFill>
                  <a:srgbClr val="00B050"/>
                </a:solidFill>
              </a:rPr>
              <a:t>stats</a:t>
            </a:r>
            <a:r>
              <a:rPr lang="fr-FR" sz="2400" b="1" dirty="0">
                <a:solidFill>
                  <a:srgbClr val="00B050"/>
                </a:solidFill>
              </a:rPr>
              <a:t> </a:t>
            </a:r>
            <a:r>
              <a:rPr lang="fr-FR" sz="2400" b="1" dirty="0">
                <a:solidFill>
                  <a:srgbClr val="FF0000"/>
                </a:solidFill>
              </a:rPr>
              <a:t>count</a:t>
            </a:r>
            <a:r>
              <a:rPr lang="fr-FR" sz="2400" b="1" dirty="0"/>
              <a:t> </a:t>
            </a:r>
            <a:r>
              <a:rPr lang="fr-FR" sz="2400" b="1" dirty="0">
                <a:solidFill>
                  <a:srgbClr val="7030A0"/>
                </a:solidFill>
              </a:rPr>
              <a:t>by proto</a:t>
            </a:r>
            <a:endParaRPr lang="fr-FR" sz="2400" dirty="0">
              <a:solidFill>
                <a:srgbClr val="7030A0"/>
              </a:solidFill>
            </a:endParaRPr>
          </a:p>
          <a:p>
            <a:pPr marL="0" indent="0">
              <a:buNone/>
            </a:pPr>
            <a:r>
              <a:rPr lang="fr-FR" dirty="0"/>
              <a:t>Affiche le nombre de paquets détectés par Suricata avec le protocole UDP.</a:t>
            </a:r>
          </a:p>
          <a:p>
            <a:pPr marL="0" indent="0">
              <a:buNone/>
            </a:pPr>
            <a:r>
              <a:rPr lang="fr-FR" dirty="0">
                <a:solidFill>
                  <a:srgbClr val="00B0F0"/>
                </a:solidFill>
              </a:rPr>
              <a:t>« proto » </a:t>
            </a:r>
            <a:r>
              <a:rPr lang="fr-FR" dirty="0"/>
              <a:t>est le champ provenant du fichier </a:t>
            </a:r>
            <a:r>
              <a:rPr lang="fr-FR" dirty="0" err="1"/>
              <a:t>json</a:t>
            </a:r>
            <a:r>
              <a:rPr lang="fr-FR" dirty="0"/>
              <a:t> correspondant aux protocoles des paquets détectés.</a:t>
            </a:r>
          </a:p>
          <a:p>
            <a:pPr marL="0" indent="0">
              <a:buNone/>
            </a:pPr>
            <a:r>
              <a:rPr lang="fr-FR" dirty="0"/>
              <a:t>Le </a:t>
            </a:r>
            <a:r>
              <a:rPr lang="fr-FR" dirty="0">
                <a:solidFill>
                  <a:srgbClr val="00B050"/>
                </a:solidFill>
              </a:rPr>
              <a:t>« | </a:t>
            </a:r>
            <a:r>
              <a:rPr lang="fr-FR" dirty="0" err="1">
                <a:solidFill>
                  <a:srgbClr val="00B050"/>
                </a:solidFill>
              </a:rPr>
              <a:t>stats</a:t>
            </a:r>
            <a:r>
              <a:rPr lang="fr-FR" dirty="0">
                <a:solidFill>
                  <a:srgbClr val="00B050"/>
                </a:solidFill>
              </a:rPr>
              <a:t> » </a:t>
            </a:r>
            <a:r>
              <a:rPr lang="fr-FR" dirty="0"/>
              <a:t>permet à la recherche Splunk d’ajouter un élément de statistique. </a:t>
            </a:r>
          </a:p>
          <a:p>
            <a:pPr marL="0" indent="0">
              <a:buNone/>
            </a:pPr>
            <a:r>
              <a:rPr lang="fr-FR" dirty="0"/>
              <a:t>Le </a:t>
            </a:r>
            <a:r>
              <a:rPr lang="fr-FR" dirty="0">
                <a:solidFill>
                  <a:srgbClr val="FF0000"/>
                </a:solidFill>
              </a:rPr>
              <a:t>« count » </a:t>
            </a:r>
            <a:r>
              <a:rPr lang="fr-FR" dirty="0"/>
              <a:t>permet à Splunk de compter le nombre de résultats que provoque la recherche. </a:t>
            </a:r>
          </a:p>
          <a:p>
            <a:pPr marL="0" indent="0">
              <a:buNone/>
            </a:pPr>
            <a:r>
              <a:rPr lang="fr-FR" dirty="0"/>
              <a:t>Le </a:t>
            </a:r>
            <a:r>
              <a:rPr lang="fr-FR" dirty="0">
                <a:solidFill>
                  <a:srgbClr val="7030A0"/>
                </a:solidFill>
              </a:rPr>
              <a:t>« by proto » </a:t>
            </a:r>
            <a:r>
              <a:rPr lang="fr-FR" dirty="0"/>
              <a:t>ajoute un élément de référence. Dans cet exemple les protocoles sont les éléments de références. </a:t>
            </a:r>
            <a:r>
              <a:rPr lang="fr-FR" b="1" dirty="0"/>
              <a:t>(Il faut cependant que ce soit un champ du fichier)</a:t>
            </a:r>
            <a:endParaRPr lang="fr-FR" dirty="0"/>
          </a:p>
          <a:p>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12</a:t>
            </a:fld>
            <a:endParaRPr lang="fr-FR" noProof="0"/>
          </a:p>
        </p:txBody>
      </p:sp>
    </p:spTree>
    <p:extLst>
      <p:ext uri="{BB962C8B-B14F-4D97-AF65-F5344CB8AC3E}">
        <p14:creationId xmlns:p14="http://schemas.microsoft.com/office/powerpoint/2010/main" val="8211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du résultat d’une recherche</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13</a:t>
            </a:fld>
            <a:endParaRPr lang="fr-FR" noProof="0"/>
          </a:p>
        </p:txBody>
      </p:sp>
      <p:pic>
        <p:nvPicPr>
          <p:cNvPr id="5" name="Espace réservé du contenu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338" y="2403325"/>
            <a:ext cx="11716290" cy="2965844"/>
          </a:xfrm>
          <a:prstGeom prst="rect">
            <a:avLst/>
          </a:prstGeom>
        </p:spPr>
      </p:pic>
    </p:spTree>
    <p:extLst>
      <p:ext uri="{BB962C8B-B14F-4D97-AF65-F5344CB8AC3E}">
        <p14:creationId xmlns:p14="http://schemas.microsoft.com/office/powerpoint/2010/main" val="1947060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 sous format de tableau</a:t>
            </a:r>
            <a:endParaRPr lang="fr-FR" dirty="0"/>
          </a:p>
        </p:txBody>
      </p:sp>
      <p:sp>
        <p:nvSpPr>
          <p:cNvPr id="3" name="Espace réservé du contenu 2"/>
          <p:cNvSpPr>
            <a:spLocks noGrp="1"/>
          </p:cNvSpPr>
          <p:nvPr>
            <p:ph idx="1"/>
          </p:nvPr>
        </p:nvSpPr>
        <p:spPr>
          <a:xfrm>
            <a:off x="581193" y="5236949"/>
            <a:ext cx="11029615" cy="579496"/>
          </a:xfrm>
        </p:spPr>
        <p:txBody>
          <a:bodyPr/>
          <a:lstStyle/>
          <a:p>
            <a:r>
              <a:rPr lang="fr-FR" b="1" dirty="0"/>
              <a:t>source= « /var/log/</a:t>
            </a:r>
            <a:r>
              <a:rPr lang="fr-FR" b="1" dirty="0" err="1"/>
              <a:t>suricata</a:t>
            </a:r>
            <a:r>
              <a:rPr lang="fr-FR" b="1" dirty="0"/>
              <a:t>/</a:t>
            </a:r>
            <a:r>
              <a:rPr lang="fr-FR" b="1" dirty="0" err="1"/>
              <a:t>eve.json</a:t>
            </a:r>
            <a:r>
              <a:rPr lang="fr-FR" b="1" dirty="0"/>
              <a:t> » </a:t>
            </a:r>
            <a:r>
              <a:rPr lang="fr-FR" b="1" dirty="0" err="1"/>
              <a:t>dest_port</a:t>
            </a:r>
            <a:r>
              <a:rPr lang="fr-FR" b="1" dirty="0"/>
              <a:t>= «22» | table </a:t>
            </a:r>
            <a:r>
              <a:rPr lang="fr-FR" b="1" dirty="0" err="1"/>
              <a:t>src_ip</a:t>
            </a:r>
            <a:r>
              <a:rPr lang="fr-FR" b="1" dirty="0"/>
              <a:t>, </a:t>
            </a:r>
            <a:r>
              <a:rPr lang="fr-FR" b="1" dirty="0" err="1"/>
              <a:t>src_port</a:t>
            </a:r>
            <a:r>
              <a:rPr lang="fr-FR" b="1" dirty="0"/>
              <a:t>, </a:t>
            </a:r>
            <a:r>
              <a:rPr lang="fr-FR" b="1" dirty="0" err="1"/>
              <a:t>dest_ip</a:t>
            </a:r>
            <a:r>
              <a:rPr lang="fr-FR" b="1" dirty="0"/>
              <a:t>, </a:t>
            </a:r>
            <a:r>
              <a:rPr lang="fr-FR" b="1" dirty="0" err="1"/>
              <a:t>dest_port</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14</a:t>
            </a:fld>
            <a:endParaRPr lang="fr-FR" noProof="0"/>
          </a:p>
        </p:txBody>
      </p:sp>
      <p:pic>
        <p:nvPicPr>
          <p:cNvPr id="1026" name="Picture 2" descr="Splunk, III search"/>
          <p:cNvPicPr>
            <a:picLocks noChangeAspect="1" noChangeArrowheads="1"/>
          </p:cNvPicPr>
          <p:nvPr/>
        </p:nvPicPr>
        <p:blipFill rotWithShape="1">
          <a:blip r:embed="rId2">
            <a:extLst>
              <a:ext uri="{28A0092B-C50C-407E-A947-70E740481C1C}">
                <a14:useLocalDpi xmlns:a14="http://schemas.microsoft.com/office/drawing/2010/main" val="0"/>
              </a:ext>
            </a:extLst>
          </a:blip>
          <a:srcRect b="45568"/>
          <a:stretch/>
        </p:blipFill>
        <p:spPr bwMode="auto">
          <a:xfrm>
            <a:off x="832532" y="1939842"/>
            <a:ext cx="10521391" cy="315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693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Détails de la recherche du tableau</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15</a:t>
            </a:fld>
            <a:endParaRPr lang="fr-FR" noProof="0"/>
          </a:p>
        </p:txBody>
      </p:sp>
      <p:sp>
        <p:nvSpPr>
          <p:cNvPr id="5" name="Espace réservé du contenu 2"/>
          <p:cNvSpPr>
            <a:spLocks noGrp="1"/>
          </p:cNvSpPr>
          <p:nvPr>
            <p:ph idx="1"/>
          </p:nvPr>
        </p:nvSpPr>
        <p:spPr/>
        <p:txBody>
          <a:bodyPr/>
          <a:lstStyle/>
          <a:p>
            <a:pPr marL="0" indent="0" algn="ctr">
              <a:buNone/>
            </a:pPr>
            <a:r>
              <a:rPr lang="fr-FR" b="1" dirty="0"/>
              <a:t>source= « /var/log/</a:t>
            </a:r>
            <a:r>
              <a:rPr lang="fr-FR" b="1" dirty="0" err="1"/>
              <a:t>suricata</a:t>
            </a:r>
            <a:r>
              <a:rPr lang="fr-FR" b="1" dirty="0"/>
              <a:t>/</a:t>
            </a:r>
            <a:r>
              <a:rPr lang="fr-FR" b="1" dirty="0" err="1"/>
              <a:t>eve.json</a:t>
            </a:r>
            <a:r>
              <a:rPr lang="fr-FR" b="1" dirty="0"/>
              <a:t> » </a:t>
            </a:r>
            <a:r>
              <a:rPr lang="fr-FR" b="1" dirty="0" err="1">
                <a:solidFill>
                  <a:srgbClr val="00B0F0"/>
                </a:solidFill>
              </a:rPr>
              <a:t>dest_port</a:t>
            </a:r>
            <a:r>
              <a:rPr lang="fr-FR" b="1" dirty="0"/>
              <a:t>= «22» | table </a:t>
            </a:r>
            <a:r>
              <a:rPr lang="fr-FR" b="1" dirty="0" err="1">
                <a:solidFill>
                  <a:srgbClr val="FF0000"/>
                </a:solidFill>
              </a:rPr>
              <a:t>src_ip</a:t>
            </a:r>
            <a:r>
              <a:rPr lang="fr-FR" b="1" dirty="0">
                <a:solidFill>
                  <a:srgbClr val="FF0000"/>
                </a:solidFill>
              </a:rPr>
              <a:t>, </a:t>
            </a:r>
            <a:r>
              <a:rPr lang="fr-FR" b="1" dirty="0" err="1">
                <a:solidFill>
                  <a:srgbClr val="FF0000"/>
                </a:solidFill>
              </a:rPr>
              <a:t>src_port</a:t>
            </a:r>
            <a:r>
              <a:rPr lang="fr-FR" b="1" dirty="0">
                <a:solidFill>
                  <a:srgbClr val="FF0000"/>
                </a:solidFill>
              </a:rPr>
              <a:t>, </a:t>
            </a:r>
            <a:r>
              <a:rPr lang="fr-FR" b="1" dirty="0" err="1">
                <a:solidFill>
                  <a:srgbClr val="FF0000"/>
                </a:solidFill>
              </a:rPr>
              <a:t>dest_ip</a:t>
            </a:r>
            <a:r>
              <a:rPr lang="fr-FR" b="1" dirty="0">
                <a:solidFill>
                  <a:srgbClr val="FF0000"/>
                </a:solidFill>
              </a:rPr>
              <a:t>, </a:t>
            </a:r>
            <a:r>
              <a:rPr lang="fr-FR" b="1" dirty="0" err="1" smtClean="0">
                <a:solidFill>
                  <a:srgbClr val="FF0000"/>
                </a:solidFill>
              </a:rPr>
              <a:t>dest_port</a:t>
            </a:r>
            <a:endParaRPr lang="fr-FR" b="1" dirty="0">
              <a:solidFill>
                <a:srgbClr val="FF0000"/>
              </a:solidFill>
            </a:endParaRPr>
          </a:p>
          <a:p>
            <a:pPr marL="0" indent="0">
              <a:buNone/>
            </a:pPr>
            <a:r>
              <a:rPr lang="fr-FR" dirty="0" smtClean="0"/>
              <a:t>Affiche un tableau contenant les </a:t>
            </a:r>
            <a:r>
              <a:rPr lang="fr-FR" dirty="0" err="1" smtClean="0"/>
              <a:t>ips</a:t>
            </a:r>
            <a:r>
              <a:rPr lang="fr-FR" dirty="0" smtClean="0"/>
              <a:t> et le port des </a:t>
            </a:r>
            <a:r>
              <a:rPr lang="fr-FR" dirty="0"/>
              <a:t>paquets </a:t>
            </a:r>
            <a:r>
              <a:rPr lang="fr-FR" dirty="0" smtClean="0"/>
              <a:t>détectées </a:t>
            </a:r>
            <a:r>
              <a:rPr lang="fr-FR" dirty="0"/>
              <a:t>par Suricata </a:t>
            </a:r>
            <a:r>
              <a:rPr lang="fr-FR" dirty="0" smtClean="0"/>
              <a:t>ayant comme port source 22.</a:t>
            </a:r>
            <a:endParaRPr lang="fr-FR" dirty="0"/>
          </a:p>
          <a:p>
            <a:pPr marL="0" indent="0">
              <a:buNone/>
            </a:pPr>
            <a:r>
              <a:rPr lang="fr-FR" dirty="0">
                <a:solidFill>
                  <a:srgbClr val="00B0F0"/>
                </a:solidFill>
              </a:rPr>
              <a:t>« </a:t>
            </a:r>
            <a:r>
              <a:rPr lang="fr-FR" dirty="0" err="1" smtClean="0">
                <a:solidFill>
                  <a:srgbClr val="00B0F0"/>
                </a:solidFill>
              </a:rPr>
              <a:t>dest_port</a:t>
            </a:r>
            <a:r>
              <a:rPr lang="fr-FR" dirty="0">
                <a:solidFill>
                  <a:srgbClr val="00B0F0"/>
                </a:solidFill>
              </a:rPr>
              <a:t> » </a:t>
            </a:r>
            <a:r>
              <a:rPr lang="fr-FR" dirty="0"/>
              <a:t>est le champ provenant du fichier </a:t>
            </a:r>
            <a:r>
              <a:rPr lang="fr-FR" dirty="0" err="1"/>
              <a:t>json</a:t>
            </a:r>
            <a:r>
              <a:rPr lang="fr-FR" dirty="0"/>
              <a:t> correspondant aux </a:t>
            </a:r>
            <a:r>
              <a:rPr lang="fr-FR" dirty="0" smtClean="0"/>
              <a:t>ports de destination </a:t>
            </a:r>
            <a:r>
              <a:rPr lang="fr-FR" dirty="0"/>
              <a:t>des paquets détectés.</a:t>
            </a:r>
          </a:p>
          <a:p>
            <a:pPr marL="0" indent="0">
              <a:buNone/>
            </a:pPr>
            <a:r>
              <a:rPr lang="fr-FR" dirty="0"/>
              <a:t>Le </a:t>
            </a:r>
            <a:r>
              <a:rPr lang="fr-FR" dirty="0">
                <a:solidFill>
                  <a:srgbClr val="00B050"/>
                </a:solidFill>
              </a:rPr>
              <a:t>« | </a:t>
            </a:r>
            <a:r>
              <a:rPr lang="fr-FR" dirty="0" smtClean="0">
                <a:solidFill>
                  <a:srgbClr val="00B050"/>
                </a:solidFill>
              </a:rPr>
              <a:t>table</a:t>
            </a:r>
            <a:r>
              <a:rPr lang="fr-FR" dirty="0">
                <a:solidFill>
                  <a:srgbClr val="00B050"/>
                </a:solidFill>
              </a:rPr>
              <a:t> » </a:t>
            </a:r>
            <a:r>
              <a:rPr lang="fr-FR" dirty="0"/>
              <a:t>permet à la recherche </a:t>
            </a:r>
            <a:r>
              <a:rPr lang="fr-FR" dirty="0" err="1"/>
              <a:t>Splunk</a:t>
            </a:r>
            <a:r>
              <a:rPr lang="fr-FR" dirty="0"/>
              <a:t> </a:t>
            </a:r>
            <a:r>
              <a:rPr lang="fr-FR" dirty="0" smtClean="0"/>
              <a:t>de générer un tableau</a:t>
            </a:r>
            <a:endParaRPr lang="fr-FR" dirty="0"/>
          </a:p>
          <a:p>
            <a:pPr marL="0" indent="0">
              <a:buNone/>
            </a:pPr>
            <a:r>
              <a:rPr lang="fr-FR" dirty="0"/>
              <a:t>Le </a:t>
            </a:r>
            <a:r>
              <a:rPr lang="fr-FR" dirty="0">
                <a:solidFill>
                  <a:srgbClr val="FF0000"/>
                </a:solidFill>
              </a:rPr>
              <a:t>« </a:t>
            </a:r>
            <a:r>
              <a:rPr lang="fr-FR" dirty="0" err="1" smtClean="0">
                <a:solidFill>
                  <a:srgbClr val="FF0000"/>
                </a:solidFill>
              </a:rPr>
              <a:t>sr_ip</a:t>
            </a:r>
            <a:r>
              <a:rPr lang="fr-FR" dirty="0" smtClean="0">
                <a:solidFill>
                  <a:srgbClr val="FF0000"/>
                </a:solidFill>
              </a:rPr>
              <a:t>, etc</a:t>
            </a:r>
            <a:r>
              <a:rPr lang="fr-FR" dirty="0">
                <a:solidFill>
                  <a:srgbClr val="FF0000"/>
                </a:solidFill>
              </a:rPr>
              <a:t> » </a:t>
            </a:r>
            <a:r>
              <a:rPr lang="fr-FR" dirty="0"/>
              <a:t>permet </a:t>
            </a:r>
            <a:r>
              <a:rPr lang="fr-FR" dirty="0" smtClean="0"/>
              <a:t>d’indiquer à </a:t>
            </a:r>
            <a:r>
              <a:rPr lang="fr-FR" dirty="0" err="1" smtClean="0"/>
              <a:t>Splunk</a:t>
            </a:r>
            <a:r>
              <a:rPr lang="fr-FR" dirty="0" smtClean="0"/>
              <a:t> comment organiser son tableau.</a:t>
            </a:r>
            <a:endParaRPr lang="fr-FR" dirty="0"/>
          </a:p>
          <a:p>
            <a:endParaRPr lang="fr-FR" dirty="0"/>
          </a:p>
        </p:txBody>
      </p:sp>
    </p:spTree>
    <p:extLst>
      <p:ext uri="{BB962C8B-B14F-4D97-AF65-F5344CB8AC3E}">
        <p14:creationId xmlns:p14="http://schemas.microsoft.com/office/powerpoint/2010/main" val="334194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Dashboard</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16</a:t>
            </a:fld>
            <a:endParaRPr lang="fr-FR" noProof="0"/>
          </a:p>
        </p:txBody>
      </p:sp>
      <p:pic>
        <p:nvPicPr>
          <p:cNvPr id="5" name="Espace réservé du contenu 4" descr="splunk_dashboard"/>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391589" y="1781908"/>
            <a:ext cx="9408822" cy="4633139"/>
          </a:xfrm>
          <a:prstGeom prst="rect">
            <a:avLst/>
          </a:prstGeom>
          <a:noFill/>
          <a:ln>
            <a:noFill/>
          </a:ln>
        </p:spPr>
      </p:pic>
    </p:spTree>
    <p:extLst>
      <p:ext uri="{BB962C8B-B14F-4D97-AF65-F5344CB8AC3E}">
        <p14:creationId xmlns:p14="http://schemas.microsoft.com/office/powerpoint/2010/main" val="2602510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Ressources générés par </a:t>
            </a:r>
            <a:r>
              <a:rPr lang="fr-FR" dirty="0" err="1" smtClean="0"/>
              <a:t>Splunk</a:t>
            </a:r>
            <a:endParaRPr lang="fr-FR" dirty="0"/>
          </a:p>
        </p:txBody>
      </p:sp>
      <p:sp>
        <p:nvSpPr>
          <p:cNvPr id="3" name="Espace réservé du contenu 2"/>
          <p:cNvSpPr>
            <a:spLocks noGrp="1"/>
          </p:cNvSpPr>
          <p:nvPr>
            <p:ph idx="1"/>
          </p:nvPr>
        </p:nvSpPr>
        <p:spPr>
          <a:xfrm>
            <a:off x="581192" y="2180497"/>
            <a:ext cx="11029615" cy="2235196"/>
          </a:xfrm>
        </p:spPr>
        <p:txBody>
          <a:bodyPr/>
          <a:lstStyle/>
          <a:p>
            <a:r>
              <a:rPr lang="fr-FR" dirty="0" err="1" smtClean="0"/>
              <a:t>Splunk</a:t>
            </a:r>
            <a:r>
              <a:rPr lang="fr-FR" dirty="0" smtClean="0"/>
              <a:t> peut exporter les résultats de ses recherches sous forme de rapports à travers plusieurs formats :</a:t>
            </a:r>
          </a:p>
          <a:p>
            <a:pPr lvl="1"/>
            <a:r>
              <a:rPr lang="fr-FR" dirty="0" smtClean="0"/>
              <a:t>PDF : Permet une lecture détaillée du résultats</a:t>
            </a:r>
          </a:p>
          <a:p>
            <a:pPr lvl="1"/>
            <a:r>
              <a:rPr lang="fr-FR" dirty="0" smtClean="0"/>
              <a:t>CSV : Permet de manipuler ensuite les données via des outils tels que Excel afin de générer une matrice des flux.</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17</a:t>
            </a:fld>
            <a:endParaRPr lang="fr-FR" noProof="0"/>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16924" t="16987" r="15641" b="18141"/>
          <a:stretch/>
        </p:blipFill>
        <p:spPr>
          <a:xfrm>
            <a:off x="6677858" y="4307764"/>
            <a:ext cx="765908" cy="736786"/>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8236" y="4897291"/>
            <a:ext cx="1901517" cy="577247"/>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858" y="5303790"/>
            <a:ext cx="834909" cy="834909"/>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613980">
            <a:off x="5210395" y="4720170"/>
            <a:ext cx="1292498" cy="547891"/>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54218">
            <a:off x="5180183" y="5165753"/>
            <a:ext cx="1385455" cy="547891"/>
          </a:xfrm>
          <a:prstGeom prst="rect">
            <a:avLst/>
          </a:prstGeom>
        </p:spPr>
      </p:pic>
    </p:spTree>
    <p:extLst>
      <p:ext uri="{BB962C8B-B14F-4D97-AF65-F5344CB8AC3E}">
        <p14:creationId xmlns:p14="http://schemas.microsoft.com/office/powerpoint/2010/main" val="171576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Alertes </a:t>
            </a:r>
            <a:r>
              <a:rPr lang="fr-FR" dirty="0" err="1" smtClean="0"/>
              <a:t>splunk</a:t>
            </a:r>
            <a:endParaRPr lang="fr-FR" dirty="0"/>
          </a:p>
        </p:txBody>
      </p:sp>
      <p:sp>
        <p:nvSpPr>
          <p:cNvPr id="3" name="Espace réservé du contenu 2"/>
          <p:cNvSpPr>
            <a:spLocks noGrp="1"/>
          </p:cNvSpPr>
          <p:nvPr>
            <p:ph idx="1"/>
          </p:nvPr>
        </p:nvSpPr>
        <p:spPr/>
        <p:txBody>
          <a:bodyPr/>
          <a:lstStyle/>
          <a:p>
            <a:r>
              <a:rPr lang="fr-FR" dirty="0" err="1" smtClean="0"/>
              <a:t>Splunk</a:t>
            </a:r>
            <a:r>
              <a:rPr lang="fr-FR" dirty="0" smtClean="0"/>
              <a:t> est capable de générer des alertes à partir de recherche.</a:t>
            </a:r>
          </a:p>
          <a:p>
            <a:endParaRPr lang="fr-FR" dirty="0"/>
          </a:p>
          <a:p>
            <a:r>
              <a:rPr lang="fr-FR" dirty="0" smtClean="0"/>
              <a:t>Exemple : En utilisant </a:t>
            </a:r>
            <a:r>
              <a:rPr lang="fr-FR" b="1" dirty="0">
                <a:solidFill>
                  <a:schemeClr val="tx1"/>
                </a:solidFill>
              </a:rPr>
              <a:t>source</a:t>
            </a:r>
            <a:r>
              <a:rPr lang="fr-FR" b="1" dirty="0"/>
              <a:t>= « /</a:t>
            </a:r>
            <a:r>
              <a:rPr lang="fr-FR" b="1" dirty="0" smtClean="0"/>
              <a:t>var/log/</a:t>
            </a:r>
            <a:r>
              <a:rPr lang="fr-FR" b="1" dirty="0" err="1" smtClean="0"/>
              <a:t>suricata</a:t>
            </a:r>
            <a:r>
              <a:rPr lang="fr-FR" b="1" dirty="0" smtClean="0"/>
              <a:t>/fast.log</a:t>
            </a:r>
            <a:r>
              <a:rPr lang="fr-FR" b="1" dirty="0"/>
              <a:t> »  « 192.168.1.10» </a:t>
            </a:r>
            <a:endParaRPr lang="fr-FR" dirty="0" smtClean="0"/>
          </a:p>
          <a:p>
            <a:pPr lvl="1"/>
            <a:r>
              <a:rPr lang="fr-FR" dirty="0" smtClean="0"/>
              <a:t>On peut demander à </a:t>
            </a:r>
            <a:r>
              <a:rPr lang="fr-FR" dirty="0" err="1" smtClean="0"/>
              <a:t>Splunk</a:t>
            </a:r>
            <a:r>
              <a:rPr lang="fr-FR" dirty="0" smtClean="0"/>
              <a:t> de nous générer une alerte dès que cette recherche affiche un nouvel élément. </a:t>
            </a:r>
          </a:p>
          <a:p>
            <a:pPr lvl="2"/>
            <a:r>
              <a:rPr lang="fr-FR" dirty="0" smtClean="0"/>
              <a:t>(Ce qui correspondrait à vouloir être informer dés qu’une règle configuré sur Suricata ayant pour </a:t>
            </a:r>
            <a:r>
              <a:rPr lang="fr-FR" dirty="0" err="1" smtClean="0"/>
              <a:t>ip</a:t>
            </a:r>
            <a:r>
              <a:rPr lang="fr-FR" dirty="0" smtClean="0"/>
              <a:t> 192.168.1.10 est relevée)</a:t>
            </a:r>
            <a:endParaRPr lang="fr-FR" dirty="0"/>
          </a:p>
          <a:p>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18</a:t>
            </a:fld>
            <a:endParaRPr lang="fr-FR" noProof="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1021" y="2276367"/>
            <a:ext cx="1039786" cy="1039786"/>
          </a:xfrm>
          <a:prstGeom prst="rect">
            <a:avLst/>
          </a:prstGeom>
        </p:spPr>
      </p:pic>
    </p:spTree>
    <p:extLst>
      <p:ext uri="{BB962C8B-B14F-4D97-AF65-F5344CB8AC3E}">
        <p14:creationId xmlns:p14="http://schemas.microsoft.com/office/powerpoint/2010/main" val="194802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configuration d’alerte</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7268" y="1936858"/>
            <a:ext cx="6165808" cy="4384404"/>
          </a:xfrm>
        </p:spPr>
      </p:pic>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19</a:t>
            </a:fld>
            <a:endParaRPr lang="fr-FR" noProof="0"/>
          </a:p>
        </p:txBody>
      </p:sp>
    </p:spTree>
    <p:extLst>
      <p:ext uri="{BB962C8B-B14F-4D97-AF65-F5344CB8AC3E}">
        <p14:creationId xmlns:p14="http://schemas.microsoft.com/office/powerpoint/2010/main" val="270460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AC840-E214-760C-E6AE-F081DA254596}"/>
              </a:ext>
            </a:extLst>
          </p:cNvPr>
          <p:cNvSpPr>
            <a:spLocks noGrp="1"/>
          </p:cNvSpPr>
          <p:nvPr>
            <p:ph type="title"/>
          </p:nvPr>
        </p:nvSpPr>
        <p:spPr/>
        <p:txBody>
          <a:bodyPr/>
          <a:lstStyle/>
          <a:p>
            <a:r>
              <a:rPr lang="en-US" dirty="0" err="1"/>
              <a:t>Sommaire</a:t>
            </a:r>
            <a:endParaRPr lang="fr-FR" dirty="0"/>
          </a:p>
        </p:txBody>
      </p:sp>
      <p:sp>
        <p:nvSpPr>
          <p:cNvPr id="3" name="Espace réservé du contenu 2">
            <a:extLst>
              <a:ext uri="{FF2B5EF4-FFF2-40B4-BE49-F238E27FC236}">
                <a16:creationId xmlns:a16="http://schemas.microsoft.com/office/drawing/2014/main" id="{07E66F95-BC7B-5E49-26C3-29F39FF68378}"/>
              </a:ext>
            </a:extLst>
          </p:cNvPr>
          <p:cNvSpPr>
            <a:spLocks noGrp="1"/>
          </p:cNvSpPr>
          <p:nvPr>
            <p:ph idx="1"/>
          </p:nvPr>
        </p:nvSpPr>
        <p:spPr/>
        <p:txBody>
          <a:bodyPr>
            <a:normAutofit fontScale="92500" lnSpcReduction="20000"/>
          </a:bodyPr>
          <a:lstStyle/>
          <a:p>
            <a:r>
              <a:rPr lang="fr-FR" dirty="0"/>
              <a:t>Introduction</a:t>
            </a:r>
          </a:p>
          <a:p>
            <a:r>
              <a:rPr lang="fr-FR" dirty="0"/>
              <a:t>Les matrices des flux</a:t>
            </a:r>
          </a:p>
          <a:p>
            <a:pPr lvl="1"/>
            <a:r>
              <a:rPr lang="fr-FR" dirty="0"/>
              <a:t>L’importance des matrices des flux</a:t>
            </a:r>
          </a:p>
          <a:p>
            <a:pPr lvl="1"/>
            <a:r>
              <a:rPr lang="fr-FR" dirty="0"/>
              <a:t>Les impacts des matrices de flux </a:t>
            </a:r>
          </a:p>
          <a:p>
            <a:pPr lvl="1"/>
            <a:r>
              <a:rPr lang="fr-FR" dirty="0"/>
              <a:t>Exemple de matrices de flux</a:t>
            </a:r>
          </a:p>
          <a:p>
            <a:pPr lvl="1"/>
            <a:r>
              <a:rPr lang="fr-FR" dirty="0"/>
              <a:t>Comment créer une matrice de flux</a:t>
            </a:r>
          </a:p>
          <a:p>
            <a:r>
              <a:rPr lang="fr-FR" dirty="0" err="1"/>
              <a:t>Splunk</a:t>
            </a:r>
            <a:endParaRPr lang="fr-FR" dirty="0"/>
          </a:p>
          <a:p>
            <a:pPr lvl="1"/>
            <a:r>
              <a:rPr lang="fr-FR" dirty="0"/>
              <a:t>Présentation</a:t>
            </a:r>
          </a:p>
          <a:p>
            <a:pPr lvl="1"/>
            <a:r>
              <a:rPr lang="fr-FR" dirty="0" smtClean="0"/>
              <a:t>Fonctionnement</a:t>
            </a:r>
          </a:p>
          <a:p>
            <a:pPr lvl="1"/>
            <a:r>
              <a:rPr lang="fr-FR" dirty="0" smtClean="0"/>
              <a:t>Exemple des recherches</a:t>
            </a:r>
            <a:endParaRPr lang="fr-FR" dirty="0"/>
          </a:p>
          <a:p>
            <a:r>
              <a:rPr lang="fr-FR" dirty="0" smtClean="0"/>
              <a:t>Conclusion</a:t>
            </a:r>
            <a:endParaRPr lang="fr-FR" dirty="0"/>
          </a:p>
        </p:txBody>
      </p:sp>
      <p:sp>
        <p:nvSpPr>
          <p:cNvPr id="4" name="Espace réservé du numéro de diapositive 3">
            <a:extLst>
              <a:ext uri="{FF2B5EF4-FFF2-40B4-BE49-F238E27FC236}">
                <a16:creationId xmlns:a16="http://schemas.microsoft.com/office/drawing/2014/main" id="{B0FA695E-CAD3-D4DF-F2D6-EB35E3156360}"/>
              </a:ext>
            </a:extLst>
          </p:cNvPr>
          <p:cNvSpPr>
            <a:spLocks noGrp="1"/>
          </p:cNvSpPr>
          <p:nvPr>
            <p:ph type="sldNum" sz="quarter" idx="12"/>
          </p:nvPr>
        </p:nvSpPr>
        <p:spPr/>
        <p:txBody>
          <a:bodyPr/>
          <a:lstStyle/>
          <a:p>
            <a:pPr rtl="0"/>
            <a:fld id="{D57F1E4F-1CFF-5643-939E-217C01CDF565}" type="slidenum">
              <a:rPr lang="fr-FR" noProof="0" smtClean="0"/>
              <a:pPr rtl="0"/>
              <a:t>2</a:t>
            </a:fld>
            <a:endParaRPr lang="fr-FR" noProof="0" dirty="0"/>
          </a:p>
        </p:txBody>
      </p:sp>
    </p:spTree>
    <p:extLst>
      <p:ext uri="{BB962C8B-B14F-4D97-AF65-F5344CB8AC3E}">
        <p14:creationId xmlns:p14="http://schemas.microsoft.com/office/powerpoint/2010/main" val="2411182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Forensique</a:t>
            </a:r>
            <a:endParaRPr lang="fr-FR" dirty="0"/>
          </a:p>
        </p:txBody>
      </p:sp>
      <p:sp>
        <p:nvSpPr>
          <p:cNvPr id="3" name="Espace réservé du contenu 2"/>
          <p:cNvSpPr>
            <a:spLocks noGrp="1"/>
          </p:cNvSpPr>
          <p:nvPr>
            <p:ph idx="1"/>
          </p:nvPr>
        </p:nvSpPr>
        <p:spPr>
          <a:xfrm>
            <a:off x="4384431" y="2180496"/>
            <a:ext cx="7226376" cy="3678303"/>
          </a:xfrm>
        </p:spPr>
        <p:txBody>
          <a:bodyPr/>
          <a:lstStyle/>
          <a:p>
            <a:r>
              <a:rPr lang="fr-FR" b="1" dirty="0"/>
              <a:t>L’analyse </a:t>
            </a:r>
            <a:r>
              <a:rPr lang="fr-FR" b="1" dirty="0" err="1"/>
              <a:t>forensique</a:t>
            </a:r>
            <a:r>
              <a:rPr lang="fr-FR" dirty="0"/>
              <a:t> </a:t>
            </a:r>
            <a:r>
              <a:rPr lang="fr-FR" dirty="0" smtClean="0"/>
              <a:t>consiste </a:t>
            </a:r>
            <a:r>
              <a:rPr lang="fr-FR" dirty="0"/>
              <a:t>à </a:t>
            </a:r>
            <a:r>
              <a:rPr lang="fr-FR" b="1" dirty="0"/>
              <a:t>investiguer un système d’information après une cyberattaque</a:t>
            </a:r>
            <a:r>
              <a:rPr lang="fr-FR" dirty="0"/>
              <a:t>. </a:t>
            </a:r>
            <a:r>
              <a:rPr lang="fr-FR" dirty="0" smtClean="0"/>
              <a:t>On collecte </a:t>
            </a:r>
            <a:r>
              <a:rPr lang="fr-FR" dirty="0"/>
              <a:t>l’ensemble des données brutes (fichiers effacés, disques durs, sauvegardes, journaux des systèmes…), les </a:t>
            </a:r>
            <a:r>
              <a:rPr lang="fr-FR" dirty="0" smtClean="0"/>
              <a:t>étudie </a:t>
            </a:r>
            <a:r>
              <a:rPr lang="fr-FR" dirty="0"/>
              <a:t>pour comprendre ce qu’il s’est passé et </a:t>
            </a:r>
            <a:r>
              <a:rPr lang="fr-FR" dirty="0" smtClean="0"/>
              <a:t>établi </a:t>
            </a:r>
            <a:r>
              <a:rPr lang="fr-FR" dirty="0"/>
              <a:t>des conclusions. </a:t>
            </a:r>
            <a:endParaRPr lang="fr-FR" dirty="0" smtClean="0"/>
          </a:p>
          <a:p>
            <a:r>
              <a:rPr lang="fr-FR" dirty="0" smtClean="0"/>
              <a:t>Cette </a:t>
            </a:r>
            <a:r>
              <a:rPr lang="fr-FR" dirty="0"/>
              <a:t>tâche, </a:t>
            </a:r>
            <a:r>
              <a:rPr lang="fr-FR" dirty="0" smtClean="0"/>
              <a:t>permet </a:t>
            </a:r>
            <a:r>
              <a:rPr lang="fr-FR" dirty="0"/>
              <a:t>de produire des preuves nécessaires à une action interne ou au lancement d’une procédure </a:t>
            </a:r>
            <a:r>
              <a:rPr lang="fr-FR" dirty="0" smtClean="0"/>
              <a:t>judiciaire.</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20</a:t>
            </a:fld>
            <a:endParaRPr lang="fr-FR" noProof="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654" y="2712668"/>
            <a:ext cx="2625239" cy="2625239"/>
          </a:xfrm>
          <a:prstGeom prst="rect">
            <a:avLst/>
          </a:prstGeom>
        </p:spPr>
      </p:pic>
    </p:spTree>
    <p:extLst>
      <p:ext uri="{BB962C8B-B14F-4D97-AF65-F5344CB8AC3E}">
        <p14:creationId xmlns:p14="http://schemas.microsoft.com/office/powerpoint/2010/main" val="414094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étapes du </a:t>
            </a:r>
            <a:r>
              <a:rPr lang="fr-FR" dirty="0" err="1" smtClean="0"/>
              <a:t>forensique</a:t>
            </a:r>
            <a:endParaRPr lang="fr-FR" dirty="0"/>
          </a:p>
        </p:txBody>
      </p:sp>
      <p:sp>
        <p:nvSpPr>
          <p:cNvPr id="3" name="Espace réservé du contenu 2"/>
          <p:cNvSpPr>
            <a:spLocks noGrp="1"/>
          </p:cNvSpPr>
          <p:nvPr>
            <p:ph idx="1"/>
          </p:nvPr>
        </p:nvSpPr>
        <p:spPr/>
        <p:txBody>
          <a:bodyPr/>
          <a:lstStyle/>
          <a:p>
            <a:r>
              <a:rPr lang="fr-FR" dirty="0" smtClean="0"/>
              <a:t>I. L’intégration</a:t>
            </a:r>
          </a:p>
          <a:p>
            <a:pPr lvl="1"/>
            <a:r>
              <a:rPr lang="fr-FR" dirty="0" smtClean="0"/>
              <a:t>Collecte des supports numériques atteints.</a:t>
            </a:r>
          </a:p>
          <a:p>
            <a:r>
              <a:rPr lang="fr-FR" dirty="0" smtClean="0"/>
              <a:t>II. L’investigation</a:t>
            </a:r>
          </a:p>
          <a:p>
            <a:pPr lvl="1"/>
            <a:r>
              <a:rPr lang="fr-FR" dirty="0" smtClean="0"/>
              <a:t>Compréhension du scénario de l’attaque : Où ? Comment ? Pourquoi ? …</a:t>
            </a:r>
          </a:p>
          <a:p>
            <a:r>
              <a:rPr lang="fr-FR" dirty="0" smtClean="0"/>
              <a:t>III. La remédiation</a:t>
            </a:r>
          </a:p>
          <a:p>
            <a:pPr lvl="1"/>
            <a:r>
              <a:rPr lang="fr-FR" dirty="0" smtClean="0"/>
              <a:t>Correction des failles et remise en fonctionnement des équipements</a:t>
            </a:r>
          </a:p>
          <a:p>
            <a:r>
              <a:rPr lang="fr-FR" dirty="0" smtClean="0"/>
              <a:t>IV. La remise du rapport</a:t>
            </a:r>
          </a:p>
          <a:p>
            <a:pPr lvl="1"/>
            <a:r>
              <a:rPr lang="fr-FR" dirty="0" smtClean="0"/>
              <a:t>Rapport complet et précis récapitulant avec précisions les failles et leurs corrections. </a:t>
            </a:r>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21</a:t>
            </a:fld>
            <a:endParaRPr lang="fr-FR" noProof="0"/>
          </a:p>
        </p:txBody>
      </p:sp>
    </p:spTree>
    <p:extLst>
      <p:ext uri="{BB962C8B-B14F-4D97-AF65-F5344CB8AC3E}">
        <p14:creationId xmlns:p14="http://schemas.microsoft.com/office/powerpoint/2010/main" val="8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avantages du </a:t>
            </a:r>
            <a:r>
              <a:rPr lang="fr-FR" dirty="0" err="1" smtClean="0"/>
              <a:t>Forensique</a:t>
            </a:r>
            <a:endParaRPr lang="fr-FR" dirty="0"/>
          </a:p>
        </p:txBody>
      </p:sp>
      <p:sp>
        <p:nvSpPr>
          <p:cNvPr id="3" name="Espace réservé du contenu 2"/>
          <p:cNvSpPr>
            <a:spLocks noGrp="1"/>
          </p:cNvSpPr>
          <p:nvPr>
            <p:ph idx="1"/>
          </p:nvPr>
        </p:nvSpPr>
        <p:spPr/>
        <p:txBody>
          <a:bodyPr/>
          <a:lstStyle/>
          <a:p>
            <a:r>
              <a:rPr lang="fr-FR" dirty="0" smtClean="0"/>
              <a:t>Connaître l’impact et la gravité de l’attaque subis.</a:t>
            </a:r>
          </a:p>
          <a:p>
            <a:r>
              <a:rPr lang="fr-FR" dirty="0" smtClean="0"/>
              <a:t>Avoir un plan de correction des failles utilisées durant l’attaque.</a:t>
            </a:r>
          </a:p>
          <a:p>
            <a:r>
              <a:rPr lang="fr-FR" dirty="0" smtClean="0"/>
              <a:t>Faire un état des lieux de la sécurité de son architecture.</a:t>
            </a:r>
          </a:p>
          <a:p>
            <a:r>
              <a:rPr lang="fr-FR" dirty="0" smtClean="0"/>
              <a:t>Révéler des failles pouvant êtres utilisées pour de futures attaques. </a:t>
            </a:r>
          </a:p>
          <a:p>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22</a:t>
            </a:fld>
            <a:endParaRPr lang="fr-FR" noProof="0"/>
          </a:p>
        </p:txBody>
      </p:sp>
    </p:spTree>
    <p:extLst>
      <p:ext uri="{BB962C8B-B14F-4D97-AF65-F5344CB8AC3E}">
        <p14:creationId xmlns:p14="http://schemas.microsoft.com/office/powerpoint/2010/main" val="3837505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a:solidFill>
                  <a:srgbClr val="FFFFFF"/>
                </a:solidFill>
              </a:rPr>
              <a:t>Merci de votre attention</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042148" y="3505095"/>
            <a:ext cx="3800316" cy="2629006"/>
          </a:xfrm>
        </p:spPr>
        <p:txBody>
          <a:bodyPr rtlCol="0">
            <a:normAutofit/>
          </a:bodyPr>
          <a:lstStyle/>
          <a:p>
            <a:pPr rtl="0"/>
            <a:r>
              <a:rPr lang="fr-FR" dirty="0" smtClean="0">
                <a:solidFill>
                  <a:schemeClr val="bg2"/>
                </a:solidFill>
              </a:rPr>
              <a:t>Git : </a:t>
            </a:r>
            <a:r>
              <a:rPr lang="fr-FR" dirty="0" err="1" smtClean="0">
                <a:solidFill>
                  <a:schemeClr val="bg2"/>
                </a:solidFill>
              </a:rPr>
              <a:t>qlehoux</a:t>
            </a:r>
            <a:endParaRPr lang="fr-FR" dirty="0" smtClean="0">
              <a:solidFill>
                <a:schemeClr val="bg2"/>
              </a:solidFill>
            </a:endParaRPr>
          </a:p>
          <a:p>
            <a:pPr rtl="0"/>
            <a:r>
              <a:rPr lang="fr-FR" dirty="0" smtClean="0">
                <a:solidFill>
                  <a:schemeClr val="bg2"/>
                </a:solidFill>
              </a:rPr>
              <a:t>Mail : quentin.lehoux@outlook.com</a:t>
            </a:r>
            <a:endParaRPr lang="fr-FR" dirty="0">
              <a:solidFill>
                <a:schemeClr val="bg2"/>
              </a:solidFill>
            </a:endParaRPr>
          </a:p>
        </p:txBody>
      </p:sp>
      <p:grpSp>
        <p:nvGrpSpPr>
          <p:cNvPr id="14" name="Groupe 13">
            <a:extLst>
              <a:ext uri="{FF2B5EF4-FFF2-40B4-BE49-F238E27FC236}">
                <a16:creationId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450855-B4A8-5CA9-9807-0DDE2CFA18C2}"/>
              </a:ext>
            </a:extLst>
          </p:cNvPr>
          <p:cNvSpPr>
            <a:spLocks noGrp="1"/>
          </p:cNvSpPr>
          <p:nvPr>
            <p:ph type="title"/>
          </p:nvPr>
        </p:nvSpPr>
        <p:spPr/>
        <p:txBody>
          <a:bodyPr/>
          <a:lstStyle/>
          <a:p>
            <a:r>
              <a:rPr lang="en-US" dirty="0" smtClean="0"/>
              <a:t>Introduction</a:t>
            </a:r>
            <a:endParaRPr lang="fr-FR" dirty="0"/>
          </a:p>
        </p:txBody>
      </p:sp>
      <p:sp>
        <p:nvSpPr>
          <p:cNvPr id="3" name="Espace réservé du contenu 2">
            <a:extLst>
              <a:ext uri="{FF2B5EF4-FFF2-40B4-BE49-F238E27FC236}">
                <a16:creationId xmlns:a16="http://schemas.microsoft.com/office/drawing/2014/main" id="{EFCD4C0F-3B74-DFF0-8C1C-DE49CA08C5A9}"/>
              </a:ext>
            </a:extLst>
          </p:cNvPr>
          <p:cNvSpPr>
            <a:spLocks noGrp="1"/>
          </p:cNvSpPr>
          <p:nvPr>
            <p:ph idx="1"/>
          </p:nvPr>
        </p:nvSpPr>
        <p:spPr/>
        <p:txBody>
          <a:bodyPr/>
          <a:lstStyle/>
          <a:p>
            <a:pPr marL="0" indent="0">
              <a:buNone/>
            </a:pPr>
            <a:endParaRPr lang="fr-FR" dirty="0"/>
          </a:p>
          <a:p>
            <a:r>
              <a:rPr lang="fr-FR" dirty="0"/>
              <a:t>Les matrices de flux sont des outils importants pour la </a:t>
            </a:r>
            <a:r>
              <a:rPr lang="fr-FR" dirty="0" err="1"/>
              <a:t>cybersécurité</a:t>
            </a:r>
            <a:r>
              <a:rPr lang="fr-FR" dirty="0"/>
              <a:t>. Elles représente graphiquement les différents flux de données à travers un réseau, en indiquant les sources, les destinations, les protocoles utilisés et les éventuels filtrages qui peuvent être mis en place.</a:t>
            </a:r>
          </a:p>
          <a:p>
            <a:endParaRPr lang="fr-FR" dirty="0"/>
          </a:p>
          <a:p>
            <a:r>
              <a:rPr lang="fr-FR" dirty="0"/>
              <a:t>Dans ce cours, nous allons explorer l'importance de ces matrices, leur utilité, comment elles sont créées et leur impact sur la </a:t>
            </a:r>
            <a:r>
              <a:rPr lang="fr-FR" dirty="0" err="1"/>
              <a:t>cybersécurité</a:t>
            </a:r>
            <a:r>
              <a:rPr lang="fr-FR" dirty="0"/>
              <a:t>.</a:t>
            </a:r>
          </a:p>
          <a:p>
            <a:endParaRPr lang="en-US" dirty="0"/>
          </a:p>
        </p:txBody>
      </p:sp>
      <p:sp>
        <p:nvSpPr>
          <p:cNvPr id="4" name="Espace réservé du numéro de diapositive 3">
            <a:extLst>
              <a:ext uri="{FF2B5EF4-FFF2-40B4-BE49-F238E27FC236}">
                <a16:creationId xmlns:a16="http://schemas.microsoft.com/office/drawing/2014/main" id="{CDA6E748-9246-01C5-1B3A-83624BB0791E}"/>
              </a:ext>
            </a:extLst>
          </p:cNvPr>
          <p:cNvSpPr>
            <a:spLocks noGrp="1"/>
          </p:cNvSpPr>
          <p:nvPr>
            <p:ph type="sldNum" sz="quarter" idx="12"/>
          </p:nvPr>
        </p:nvSpPr>
        <p:spPr/>
        <p:txBody>
          <a:bodyPr/>
          <a:lstStyle/>
          <a:p>
            <a:pPr rtl="0"/>
            <a:fld id="{D57F1E4F-1CFF-5643-939E-217C01CDF565}" type="slidenum">
              <a:rPr lang="fr-FR" noProof="0" smtClean="0"/>
              <a:pPr rtl="0"/>
              <a:t>3</a:t>
            </a:fld>
            <a:endParaRPr lang="fr-FR" noProof="0"/>
          </a:p>
        </p:txBody>
      </p:sp>
    </p:spTree>
    <p:extLst>
      <p:ext uri="{BB962C8B-B14F-4D97-AF65-F5344CB8AC3E}">
        <p14:creationId xmlns:p14="http://schemas.microsoft.com/office/powerpoint/2010/main" val="4169653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5DA6E7-0965-FA93-102B-2139DC61BCC7}"/>
              </a:ext>
            </a:extLst>
          </p:cNvPr>
          <p:cNvSpPr>
            <a:spLocks noGrp="1"/>
          </p:cNvSpPr>
          <p:nvPr>
            <p:ph type="title"/>
          </p:nvPr>
        </p:nvSpPr>
        <p:spPr/>
        <p:txBody>
          <a:bodyPr/>
          <a:lstStyle/>
          <a:p>
            <a:r>
              <a:rPr lang="en-US" dirty="0" err="1" smtClean="0"/>
              <a:t>L’Importance</a:t>
            </a:r>
            <a:r>
              <a:rPr lang="en-US" dirty="0" smtClean="0"/>
              <a:t> des matrices des flux</a:t>
            </a:r>
            <a:endParaRPr lang="fr-FR" dirty="0"/>
          </a:p>
        </p:txBody>
      </p:sp>
      <p:sp>
        <p:nvSpPr>
          <p:cNvPr id="3" name="Espace réservé du contenu 2">
            <a:extLst>
              <a:ext uri="{FF2B5EF4-FFF2-40B4-BE49-F238E27FC236}">
                <a16:creationId xmlns:a16="http://schemas.microsoft.com/office/drawing/2014/main" id="{2880FF09-E23C-89E8-30E9-69A9ECA1D7E8}"/>
              </a:ext>
            </a:extLst>
          </p:cNvPr>
          <p:cNvSpPr>
            <a:spLocks noGrp="1"/>
          </p:cNvSpPr>
          <p:nvPr>
            <p:ph idx="1"/>
          </p:nvPr>
        </p:nvSpPr>
        <p:spPr/>
        <p:txBody>
          <a:bodyPr/>
          <a:lstStyle/>
          <a:p>
            <a:r>
              <a:rPr lang="fr-FR" dirty="0" smtClean="0"/>
              <a:t>Identifie </a:t>
            </a:r>
            <a:r>
              <a:rPr lang="fr-FR" dirty="0"/>
              <a:t>les flux de données qui circulent à travers un réseau, ce qui peut aider à détecter des anomalies ou des comportements suspects.</a:t>
            </a:r>
          </a:p>
          <a:p>
            <a:r>
              <a:rPr lang="fr-FR" dirty="0"/>
              <a:t>Visualise la topologie du réseau, ce qui peut aider à identifier des points de vulnérabilité ou des zones à risque.</a:t>
            </a:r>
          </a:p>
          <a:p>
            <a:r>
              <a:rPr lang="fr-FR" dirty="0"/>
              <a:t>Elles peuvent être utilisées pour définir des politiques de sécurité, en indiquant les types de flux autorisés ou bloqués</a:t>
            </a:r>
          </a:p>
        </p:txBody>
      </p:sp>
      <p:sp>
        <p:nvSpPr>
          <p:cNvPr id="4" name="Espace réservé du numéro de diapositive 3">
            <a:extLst>
              <a:ext uri="{FF2B5EF4-FFF2-40B4-BE49-F238E27FC236}">
                <a16:creationId xmlns:a16="http://schemas.microsoft.com/office/drawing/2014/main" id="{4490B8B1-4F16-B889-956E-01CE20F86C5E}"/>
              </a:ext>
            </a:extLst>
          </p:cNvPr>
          <p:cNvSpPr>
            <a:spLocks noGrp="1"/>
          </p:cNvSpPr>
          <p:nvPr>
            <p:ph type="sldNum" sz="quarter" idx="12"/>
          </p:nvPr>
        </p:nvSpPr>
        <p:spPr/>
        <p:txBody>
          <a:bodyPr/>
          <a:lstStyle/>
          <a:p>
            <a:pPr rtl="0"/>
            <a:fld id="{D57F1E4F-1CFF-5643-939E-217C01CDF565}" type="slidenum">
              <a:rPr lang="fr-FR" noProof="0" smtClean="0"/>
              <a:pPr rtl="0"/>
              <a:t>4</a:t>
            </a:fld>
            <a:endParaRPr lang="fr-FR" noProof="0"/>
          </a:p>
        </p:txBody>
      </p:sp>
    </p:spTree>
    <p:extLst>
      <p:ext uri="{BB962C8B-B14F-4D97-AF65-F5344CB8AC3E}">
        <p14:creationId xmlns:p14="http://schemas.microsoft.com/office/powerpoint/2010/main" val="1072366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83F840-3F98-CF50-1FCF-D71B432D9E7D}"/>
              </a:ext>
            </a:extLst>
          </p:cNvPr>
          <p:cNvSpPr>
            <a:spLocks noGrp="1"/>
          </p:cNvSpPr>
          <p:nvPr>
            <p:ph type="title"/>
          </p:nvPr>
        </p:nvSpPr>
        <p:spPr/>
        <p:txBody>
          <a:bodyPr/>
          <a:lstStyle/>
          <a:p>
            <a:r>
              <a:rPr lang="fr-FR" dirty="0"/>
              <a:t>Exemple de matrice de flux </a:t>
            </a:r>
          </a:p>
        </p:txBody>
      </p:sp>
      <p:sp>
        <p:nvSpPr>
          <p:cNvPr id="4" name="Espace réservé du numéro de diapositive 3">
            <a:extLst>
              <a:ext uri="{FF2B5EF4-FFF2-40B4-BE49-F238E27FC236}">
                <a16:creationId xmlns:a16="http://schemas.microsoft.com/office/drawing/2014/main" id="{265251DC-3CA4-24D9-E66D-58C034C0FBEF}"/>
              </a:ext>
            </a:extLst>
          </p:cNvPr>
          <p:cNvSpPr>
            <a:spLocks noGrp="1"/>
          </p:cNvSpPr>
          <p:nvPr>
            <p:ph type="sldNum" sz="quarter" idx="12"/>
          </p:nvPr>
        </p:nvSpPr>
        <p:spPr/>
        <p:txBody>
          <a:bodyPr/>
          <a:lstStyle/>
          <a:p>
            <a:pPr rtl="0"/>
            <a:fld id="{D57F1E4F-1CFF-5643-939E-217C01CDF565}" type="slidenum">
              <a:rPr lang="fr-FR" noProof="0" smtClean="0"/>
              <a:pPr rtl="0"/>
              <a:t>5</a:t>
            </a:fld>
            <a:endParaRPr lang="fr-FR" noProof="0"/>
          </a:p>
        </p:txBody>
      </p:sp>
      <p:pic>
        <p:nvPicPr>
          <p:cNvPr id="7"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728" y="2170910"/>
            <a:ext cx="11370873" cy="3294364"/>
          </a:xfrm>
        </p:spPr>
      </p:pic>
      <p:sp>
        <p:nvSpPr>
          <p:cNvPr id="8" name="ZoneTexte 7"/>
          <p:cNvSpPr txBox="1"/>
          <p:nvPr/>
        </p:nvSpPr>
        <p:spPr>
          <a:xfrm>
            <a:off x="719988" y="5708602"/>
            <a:ext cx="11681138" cy="369332"/>
          </a:xfrm>
          <a:prstGeom prst="rect">
            <a:avLst/>
          </a:prstGeom>
          <a:noFill/>
        </p:spPr>
        <p:txBody>
          <a:bodyPr wrap="square" rtlCol="0">
            <a:spAutoFit/>
          </a:bodyPr>
          <a:lstStyle/>
          <a:p>
            <a:r>
              <a:rPr lang="fr-FR" dirty="0" smtClean="0"/>
              <a:t>Une matrice des flux classique permettant de connaître les informations capitales des paquets détectés.</a:t>
            </a:r>
            <a:endParaRPr lang="fr-FR" dirty="0"/>
          </a:p>
        </p:txBody>
      </p:sp>
    </p:spTree>
    <p:extLst>
      <p:ext uri="{BB962C8B-B14F-4D97-AF65-F5344CB8AC3E}">
        <p14:creationId xmlns:p14="http://schemas.microsoft.com/office/powerpoint/2010/main" val="1824057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Des outils pour créer des matrices de flux</a:t>
            </a:r>
            <a:endParaRPr lang="fr-FR" dirty="0"/>
          </a:p>
        </p:txBody>
      </p:sp>
      <p:sp>
        <p:nvSpPr>
          <p:cNvPr id="3" name="Espace réservé du contenu 2"/>
          <p:cNvSpPr>
            <a:spLocks noGrp="1"/>
          </p:cNvSpPr>
          <p:nvPr>
            <p:ph idx="1"/>
          </p:nvPr>
        </p:nvSpPr>
        <p:spPr/>
        <p:txBody>
          <a:bodyPr/>
          <a:lstStyle/>
          <a:p>
            <a:r>
              <a:rPr lang="fr-FR" dirty="0"/>
              <a:t>Des outils peut être utilisés pour générer plus facilement les matrices des flux :</a:t>
            </a:r>
          </a:p>
          <a:p>
            <a:pPr lvl="1"/>
            <a:endParaRPr lang="fr-FR" dirty="0"/>
          </a:p>
          <a:p>
            <a:pPr lvl="1"/>
            <a:r>
              <a:rPr lang="fr-FR" dirty="0"/>
              <a:t>Des Sonde IDS / IPS pour récupérer les flux .</a:t>
            </a:r>
          </a:p>
          <a:p>
            <a:pPr lvl="1"/>
            <a:endParaRPr lang="fr-FR" dirty="0"/>
          </a:p>
          <a:p>
            <a:pPr lvl="1"/>
            <a:r>
              <a:rPr lang="fr-FR" dirty="0"/>
              <a:t>Des logiciels d’analyse de données pour manipuler les données des sondes.</a:t>
            </a:r>
          </a:p>
          <a:p>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6</a:t>
            </a:fld>
            <a:endParaRPr lang="fr-FR" noProof="0"/>
          </a:p>
        </p:txBody>
      </p:sp>
    </p:spTree>
    <p:extLst>
      <p:ext uri="{BB962C8B-B14F-4D97-AF65-F5344CB8AC3E}">
        <p14:creationId xmlns:p14="http://schemas.microsoft.com/office/powerpoint/2010/main" val="1938632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2B74AA-52C1-1FD5-4EE1-58FB8322DDFC}"/>
              </a:ext>
            </a:extLst>
          </p:cNvPr>
          <p:cNvSpPr>
            <a:spLocks noGrp="1"/>
          </p:cNvSpPr>
          <p:nvPr>
            <p:ph type="title"/>
          </p:nvPr>
        </p:nvSpPr>
        <p:spPr>
          <a:xfrm>
            <a:off x="581192" y="702156"/>
            <a:ext cx="11029616" cy="1013800"/>
          </a:xfrm>
        </p:spPr>
        <p:txBody>
          <a:bodyPr>
            <a:normAutofit/>
          </a:bodyPr>
          <a:lstStyle/>
          <a:p>
            <a:r>
              <a:rPr lang="en-US" dirty="0" smtClean="0"/>
              <a:t>Splunk</a:t>
            </a:r>
            <a:endParaRPr lang="fr-FR" dirty="0"/>
          </a:p>
        </p:txBody>
      </p:sp>
      <p:sp>
        <p:nvSpPr>
          <p:cNvPr id="11" name="Rectangle 10">
            <a:extLst>
              <a:ext uri="{FF2B5EF4-FFF2-40B4-BE49-F238E27FC236}">
                <a16:creationId xmlns:a16="http://schemas.microsoft.com/office/drawing/2014/main" id="{F9E22090-20B0-4E64-847E-6DE402F705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BC367E1D-DAC5-C72A-543C-2FB7FA48A270}"/>
              </a:ext>
            </a:extLst>
          </p:cNvPr>
          <p:cNvSpPr>
            <a:spLocks noGrp="1"/>
          </p:cNvSpPr>
          <p:nvPr>
            <p:ph idx="1"/>
          </p:nvPr>
        </p:nvSpPr>
        <p:spPr>
          <a:xfrm>
            <a:off x="4505325" y="2180496"/>
            <a:ext cx="7105481" cy="4045683"/>
          </a:xfrm>
        </p:spPr>
        <p:txBody>
          <a:bodyPr>
            <a:normAutofit/>
          </a:bodyPr>
          <a:lstStyle/>
          <a:p>
            <a:r>
              <a:rPr lang="fr-FR" sz="1600" dirty="0"/>
              <a:t>Splunk est un logiciel de recherche, suivi et d’analyse de données.</a:t>
            </a:r>
          </a:p>
          <a:p>
            <a:endParaRPr lang="fr-FR" sz="1600" dirty="0"/>
          </a:p>
          <a:p>
            <a:r>
              <a:rPr lang="fr-FR" sz="1600" dirty="0"/>
              <a:t>Il est capable de gérer un grand nombre de données, de classifier ces dernières avec un langage propre ayant des ressemblances avec le SQL.</a:t>
            </a:r>
          </a:p>
          <a:p>
            <a:endParaRPr lang="fr-FR" sz="1600" dirty="0"/>
          </a:p>
          <a:p>
            <a:r>
              <a:rPr lang="fr-FR" sz="1600" dirty="0"/>
              <a:t>Splunk peut également générer des graphiques des données permettant une analyse rapide et efficace.</a:t>
            </a:r>
          </a:p>
          <a:p>
            <a:pPr marL="324000" lvl="1" indent="0">
              <a:lnSpc>
                <a:spcPct val="90000"/>
              </a:lnSpc>
              <a:buNone/>
            </a:pPr>
            <a:endParaRPr lang="en-US" sz="1700" dirty="0"/>
          </a:p>
        </p:txBody>
      </p:sp>
      <p:sp>
        <p:nvSpPr>
          <p:cNvPr id="4" name="Espace réservé du numéro de diapositive 3">
            <a:extLst>
              <a:ext uri="{FF2B5EF4-FFF2-40B4-BE49-F238E27FC236}">
                <a16:creationId xmlns:a16="http://schemas.microsoft.com/office/drawing/2014/main" id="{698A007B-F6A1-52F4-3533-D0F7E5F1DF93}"/>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7</a:t>
            </a:fld>
            <a:endParaRPr lang="fr-FR" noProof="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668" y="3697123"/>
            <a:ext cx="3335052" cy="1012427"/>
          </a:xfrm>
          <a:prstGeom prst="rect">
            <a:avLst/>
          </a:prstGeom>
        </p:spPr>
      </p:pic>
    </p:spTree>
    <p:extLst>
      <p:ext uri="{BB962C8B-B14F-4D97-AF65-F5344CB8AC3E}">
        <p14:creationId xmlns:p14="http://schemas.microsoft.com/office/powerpoint/2010/main" val="233297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Splunk - fonctionnement</a:t>
            </a:r>
            <a:endParaRPr lang="fr-FR" dirty="0"/>
          </a:p>
        </p:txBody>
      </p:sp>
      <p:sp>
        <p:nvSpPr>
          <p:cNvPr id="3" name="Espace réservé du contenu 2"/>
          <p:cNvSpPr>
            <a:spLocks noGrp="1"/>
          </p:cNvSpPr>
          <p:nvPr>
            <p:ph idx="1"/>
          </p:nvPr>
        </p:nvSpPr>
        <p:spPr/>
        <p:txBody>
          <a:bodyPr/>
          <a:lstStyle/>
          <a:p>
            <a:r>
              <a:rPr lang="fr-FR" dirty="0" smtClean="0"/>
              <a:t>Splunk va récupérer une source de données, ficher, serveur, page web, un tableau </a:t>
            </a:r>
            <a:r>
              <a:rPr lang="fr-FR" dirty="0" err="1" smtClean="0"/>
              <a:t>excel</a:t>
            </a:r>
            <a:r>
              <a:rPr lang="fr-FR" dirty="0" smtClean="0"/>
              <a:t>, etc.</a:t>
            </a:r>
          </a:p>
          <a:p>
            <a:r>
              <a:rPr lang="fr-FR" dirty="0" smtClean="0"/>
              <a:t>Récupérer les données de façon fixe ou en continu</a:t>
            </a:r>
          </a:p>
          <a:p>
            <a:r>
              <a:rPr lang="fr-FR" dirty="0" smtClean="0"/>
              <a:t>Ces données vont pouvoirs être manipuler à notre guise (recherche, statistique, graphique, </a:t>
            </a:r>
            <a:r>
              <a:rPr lang="fr-FR" dirty="0" err="1" smtClean="0"/>
              <a:t>dashboard</a:t>
            </a:r>
            <a:r>
              <a:rPr lang="fr-FR" dirty="0"/>
              <a:t>,</a:t>
            </a:r>
            <a:r>
              <a:rPr lang="fr-FR" dirty="0" smtClean="0"/>
              <a:t> </a:t>
            </a:r>
            <a:r>
              <a:rPr lang="fr-FR" dirty="0" err="1" smtClean="0"/>
              <a:t>etc</a:t>
            </a:r>
            <a:r>
              <a:rPr lang="fr-FR" dirty="0" smtClean="0"/>
              <a:t>)</a:t>
            </a:r>
          </a:p>
          <a:p>
            <a:pPr marL="0" indent="0">
              <a:buNone/>
            </a:pPr>
            <a:endParaRPr lang="fr-FR" dirty="0"/>
          </a:p>
          <a:p>
            <a:endParaRPr lang="fr-FR" dirty="0" smtClean="0"/>
          </a:p>
          <a:p>
            <a:endParaRPr lang="fr-FR" dirty="0"/>
          </a:p>
          <a:p>
            <a:endParaRPr lang="fr-FR" dirty="0" smtClean="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8</a:t>
            </a:fld>
            <a:endParaRPr lang="fr-FR" noProof="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489" y="4045879"/>
            <a:ext cx="2038081" cy="2038081"/>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5854" y="4112018"/>
            <a:ext cx="2580289" cy="1844119"/>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0952" y="4045879"/>
            <a:ext cx="2132885" cy="2132885"/>
          </a:xfrm>
          <a:prstGeom prst="rect">
            <a:avLst/>
          </a:prstGeom>
        </p:spPr>
      </p:pic>
      <p:sp>
        <p:nvSpPr>
          <p:cNvPr id="8" name="ZoneTexte 7"/>
          <p:cNvSpPr txBox="1"/>
          <p:nvPr/>
        </p:nvSpPr>
        <p:spPr>
          <a:xfrm>
            <a:off x="2131017" y="6083960"/>
            <a:ext cx="1759057" cy="369332"/>
          </a:xfrm>
          <a:prstGeom prst="rect">
            <a:avLst/>
          </a:prstGeom>
          <a:noFill/>
        </p:spPr>
        <p:txBody>
          <a:bodyPr wrap="square" rtlCol="0">
            <a:spAutoFit/>
          </a:bodyPr>
          <a:lstStyle/>
          <a:p>
            <a:r>
              <a:rPr lang="fr-FR" smtClean="0"/>
              <a:t>Données</a:t>
            </a:r>
            <a:endParaRPr lang="fr-FR"/>
          </a:p>
        </p:txBody>
      </p:sp>
      <p:sp>
        <p:nvSpPr>
          <p:cNvPr id="9" name="ZoneTexte 8"/>
          <p:cNvSpPr txBox="1"/>
          <p:nvPr/>
        </p:nvSpPr>
        <p:spPr>
          <a:xfrm>
            <a:off x="9443631" y="6083960"/>
            <a:ext cx="1759057" cy="369332"/>
          </a:xfrm>
          <a:prstGeom prst="rect">
            <a:avLst/>
          </a:prstGeom>
          <a:noFill/>
        </p:spPr>
        <p:txBody>
          <a:bodyPr wrap="square" rtlCol="0">
            <a:spAutoFit/>
          </a:bodyPr>
          <a:lstStyle/>
          <a:p>
            <a:r>
              <a:rPr lang="fr-FR" dirty="0" smtClean="0"/>
              <a:t>Analyse</a:t>
            </a:r>
            <a:endParaRPr lang="fr-FR" dirty="0"/>
          </a:p>
        </p:txBody>
      </p:sp>
    </p:spTree>
    <p:extLst>
      <p:ext uri="{BB962C8B-B14F-4D97-AF65-F5344CB8AC3E}">
        <p14:creationId xmlns:p14="http://schemas.microsoft.com/office/powerpoint/2010/main" val="1468865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recherche</a:t>
            </a:r>
            <a:endParaRPr lang="fr-FR" dirty="0"/>
          </a:p>
        </p:txBody>
      </p:sp>
      <p:pic>
        <p:nvPicPr>
          <p:cNvPr id="6" name="Espace réservé du contenu 5"/>
          <p:cNvPicPr>
            <a:picLocks noGrp="1" noChangeAspect="1"/>
          </p:cNvPicPr>
          <p:nvPr>
            <p:ph idx="1"/>
          </p:nvPr>
        </p:nvPicPr>
        <p:blipFill>
          <a:blip r:embed="rId2"/>
          <a:stretch>
            <a:fillRect/>
          </a:stretch>
        </p:blipFill>
        <p:spPr>
          <a:xfrm>
            <a:off x="1346258" y="1797262"/>
            <a:ext cx="9499484" cy="4853630"/>
          </a:xfrm>
          <a:prstGeom prst="rect">
            <a:avLst/>
          </a:prstGeom>
        </p:spPr>
      </p:pic>
      <p:sp>
        <p:nvSpPr>
          <p:cNvPr id="4" name="Espace réservé du numéro de diapositive 3"/>
          <p:cNvSpPr>
            <a:spLocks noGrp="1"/>
          </p:cNvSpPr>
          <p:nvPr>
            <p:ph type="sldNum" sz="quarter" idx="12"/>
          </p:nvPr>
        </p:nvSpPr>
        <p:spPr/>
        <p:txBody>
          <a:bodyPr/>
          <a:lstStyle/>
          <a:p>
            <a:pPr rtl="0"/>
            <a:fld id="{D57F1E4F-1CFF-5643-939E-217C01CDF565}" type="slidenum">
              <a:rPr lang="fr-FR" noProof="0" smtClean="0"/>
              <a:pPr rtl="0"/>
              <a:t>9</a:t>
            </a:fld>
            <a:endParaRPr lang="fr-FR" noProof="0"/>
          </a:p>
        </p:txBody>
      </p:sp>
    </p:spTree>
    <p:extLst>
      <p:ext uri="{BB962C8B-B14F-4D97-AF65-F5344CB8AC3E}">
        <p14:creationId xmlns:p14="http://schemas.microsoft.com/office/powerpoint/2010/main" val="2677814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Technologies - Conception Dividende</Template>
  <TotalTime>1971</TotalTime>
  <Words>1274</Words>
  <Application>Microsoft Office PowerPoint</Application>
  <PresentationFormat>Grand écran</PresentationFormat>
  <Paragraphs>139</Paragraphs>
  <Slides>23</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Calibri</vt:lpstr>
      <vt:lpstr>Gill Sans MT</vt:lpstr>
      <vt:lpstr>Söhne</vt:lpstr>
      <vt:lpstr>Wingdings 2</vt:lpstr>
      <vt:lpstr>Dividende</vt:lpstr>
      <vt:lpstr>Les matrices des flux</vt:lpstr>
      <vt:lpstr>Sommaire</vt:lpstr>
      <vt:lpstr>Introduction</vt:lpstr>
      <vt:lpstr>L’Importance des matrices des flux</vt:lpstr>
      <vt:lpstr>Exemple de matrice de flux </vt:lpstr>
      <vt:lpstr>Des outils pour créer des matrices de flux</vt:lpstr>
      <vt:lpstr>Splunk</vt:lpstr>
      <vt:lpstr>Splunk - fonctionnement</vt:lpstr>
      <vt:lpstr>Exemple de recherche</vt:lpstr>
      <vt:lpstr>Exemple de recherche</vt:lpstr>
      <vt:lpstr>Détails d’une recherche</vt:lpstr>
      <vt:lpstr>Exemple d’une recherche</vt:lpstr>
      <vt:lpstr>Exemple du résultat d’une recherche</vt:lpstr>
      <vt:lpstr>Résultat sous format de tableau</vt:lpstr>
      <vt:lpstr>Détails de la recherche du tableau</vt:lpstr>
      <vt:lpstr>Dashboard</vt:lpstr>
      <vt:lpstr>Ressources générés par Splunk</vt:lpstr>
      <vt:lpstr>Alertes splunk</vt:lpstr>
      <vt:lpstr>Exemple de configuration d’alerte</vt:lpstr>
      <vt:lpstr>Forensique</vt:lpstr>
      <vt:lpstr>Les étapes du forensique</vt:lpstr>
      <vt:lpstr>Les avantages du Forensique</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sondes IDS et IPS</dc:title>
  <dc:creator>Quentin Lehoux</dc:creator>
  <cp:lastModifiedBy>Quentin LEHOUX</cp:lastModifiedBy>
  <cp:revision>28</cp:revision>
  <dcterms:created xsi:type="dcterms:W3CDTF">2023-03-30T09:15:54Z</dcterms:created>
  <dcterms:modified xsi:type="dcterms:W3CDTF">2023-10-11T14:27:39Z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4265dfd4-2f28-40ac-a130-d2bbe8ae537d_Enabled">
    <vt:lpwstr>true</vt:lpwstr>
  </property>
  <property fmtid="{D5CDD505-2E9C-101B-9397-08002B2CF9AE}" pid="4" name="MSIP_Label_4265dfd4-2f28-40ac-a130-d2bbe8ae537d_SetDate">
    <vt:lpwstr>2023-10-11T14:27:38Z</vt:lpwstr>
  </property>
  <property fmtid="{D5CDD505-2E9C-101B-9397-08002B2CF9AE}" pid="5" name="MSIP_Label_4265dfd4-2f28-40ac-a130-d2bbe8ae537d_Method">
    <vt:lpwstr>Privileged</vt:lpwstr>
  </property>
  <property fmtid="{D5CDD505-2E9C-101B-9397-08002B2CF9AE}" pid="6" name="MSIP_Label_4265dfd4-2f28-40ac-a130-d2bbe8ae537d_Name">
    <vt:lpwstr>THALES-GDPR-02</vt:lpwstr>
  </property>
  <property fmtid="{D5CDD505-2E9C-101B-9397-08002B2CF9AE}" pid="7" name="MSIP_Label_4265dfd4-2f28-40ac-a130-d2bbe8ae537d_SiteId">
    <vt:lpwstr>6e603289-5e46-4e26-ac7c-03a85420a9a5</vt:lpwstr>
  </property>
  <property fmtid="{D5CDD505-2E9C-101B-9397-08002B2CF9AE}" pid="8" name="MSIP_Label_4265dfd4-2f28-40ac-a130-d2bbe8ae537d_ActionId">
    <vt:lpwstr>04d00f69-6b99-4acd-80cf-86fae36e11fc</vt:lpwstr>
  </property>
  <property fmtid="{D5CDD505-2E9C-101B-9397-08002B2CF9AE}" pid="9" name="MSIP_Label_4265dfd4-2f28-40ac-a130-d2bbe8ae537d_ContentBits">
    <vt:lpwstr>3</vt:lpwstr>
  </property>
  <property fmtid="{D5CDD505-2E9C-101B-9397-08002B2CF9AE}" pid="10" name="Thales-Sensitivity">
    <vt:lpwstr>{T-PerData}</vt:lpwstr>
  </property>
</Properties>
</file>