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1"/>
  </p:notesMasterIdLst>
  <p:sldIdLst>
    <p:sldId id="256" r:id="rId2"/>
    <p:sldId id="258" r:id="rId3"/>
    <p:sldId id="260" r:id="rId4"/>
    <p:sldId id="261" r:id="rId5"/>
    <p:sldId id="262" r:id="rId6"/>
    <p:sldId id="293" r:id="rId7"/>
    <p:sldId id="294" r:id="rId8"/>
    <p:sldId id="295" r:id="rId9"/>
    <p:sldId id="314" r:id="rId10"/>
    <p:sldId id="311" r:id="rId11"/>
    <p:sldId id="312" r:id="rId12"/>
    <p:sldId id="313" r:id="rId13"/>
    <p:sldId id="317" r:id="rId14"/>
    <p:sldId id="318" r:id="rId15"/>
    <p:sldId id="319" r:id="rId16"/>
    <p:sldId id="320" r:id="rId17"/>
    <p:sldId id="321" r:id="rId18"/>
    <p:sldId id="322" r:id="rId19"/>
    <p:sldId id="323" r:id="rId20"/>
    <p:sldId id="324" r:id="rId21"/>
    <p:sldId id="326" r:id="rId22"/>
    <p:sldId id="325" r:id="rId23"/>
    <p:sldId id="267" r:id="rId24"/>
    <p:sldId id="266" r:id="rId25"/>
    <p:sldId id="268" r:id="rId26"/>
    <p:sldId id="327" r:id="rId27"/>
    <p:sldId id="328" r:id="rId28"/>
    <p:sldId id="329" r:id="rId29"/>
    <p:sldId id="290" r:id="rId30"/>
  </p:sldIdLst>
  <p:sldSz cx="9144000" cy="5143500" type="screen16x9"/>
  <p:notesSz cx="6858000" cy="9144000"/>
  <p:embeddedFontLst>
    <p:embeddedFont>
      <p:font typeface="Anaheim" panose="020B0604020202020204" charset="0"/>
      <p:regular r:id="rId32"/>
    </p:embeddedFont>
    <p:embeddedFont>
      <p:font typeface="Bebas Neue" panose="020B0606020202050201" pitchFamily="34" charset="0"/>
      <p:regular r:id="rId33"/>
    </p:embeddedFont>
    <p:embeddedFont>
      <p:font typeface="Cascadia Code" panose="020B0609020000020004" pitchFamily="49" charset="0"/>
      <p:regular r:id="rId34"/>
      <p:bold r:id="rId35"/>
      <p:italic r:id="rId36"/>
      <p:boldItalic r:id="rId37"/>
    </p:embeddedFont>
    <p:embeddedFont>
      <p:font typeface="Comfortaa" panose="020B0604020202020204" charset="0"/>
      <p:regular r:id="rId38"/>
      <p:bold r:id="rId39"/>
    </p:embeddedFont>
    <p:embeddedFont>
      <p:font typeface="Fira Code" panose="020B0809050000020004" pitchFamily="49" charset="0"/>
      <p:regular r:id="rId40"/>
      <p:bold r:id="rId41"/>
    </p:embeddedFont>
    <p:embeddedFont>
      <p:font typeface="Nunito Light" pitchFamily="2" charset="0"/>
      <p:regular r:id="rId42"/>
      <p:italic r:id="rId43"/>
    </p:embeddedFont>
    <p:embeddedFont>
      <p:font typeface="Source Code Pro" panose="020B0309030403020204" pitchFamily="49" charset="0"/>
      <p:regular r:id="rId44"/>
      <p:bold r:id="rId45"/>
      <p:italic r:id="rId46"/>
      <p:boldItalic r:id="rId47"/>
    </p:embeddedFont>
    <p:embeddedFont>
      <p:font typeface="Source Code Pro Medium" panose="020B03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AB0C05-8E54-4E64-B8E1-1F5910171F6B}">
  <a:tblStyle styleId="{2FAB0C05-8E54-4E64-B8E1-1F5910171F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C17A624-1235-4E46-BB3B-9629919B30A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11" d="100"/>
          <a:sy n="111" d="100"/>
        </p:scale>
        <p:origin x="77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254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55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236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794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411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199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23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20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146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721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009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312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66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39490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386475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39490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386475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6334599"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6334599"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3582900"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6052748"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113052"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3582900"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6052748"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1"/>
          <p:cNvSpPr txBox="1">
            <a:spLocks noGrp="1"/>
          </p:cNvSpPr>
          <p:nvPr>
            <p:ph type="subTitle" idx="1"/>
          </p:nvPr>
        </p:nvSpPr>
        <p:spPr>
          <a:xfrm>
            <a:off x="3500600"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1"/>
          <p:cNvSpPr txBox="1">
            <a:spLocks noGrp="1"/>
          </p:cNvSpPr>
          <p:nvPr>
            <p:ph type="subTitle" idx="2"/>
          </p:nvPr>
        </p:nvSpPr>
        <p:spPr>
          <a:xfrm>
            <a:off x="6445791"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1"/>
          <p:cNvSpPr txBox="1">
            <a:spLocks noGrp="1"/>
          </p:cNvSpPr>
          <p:nvPr>
            <p:ph type="subTitle" idx="3"/>
          </p:nvPr>
        </p:nvSpPr>
        <p:spPr>
          <a:xfrm>
            <a:off x="3500600"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1"/>
          <p:cNvSpPr txBox="1">
            <a:spLocks noGrp="1"/>
          </p:cNvSpPr>
          <p:nvPr>
            <p:ph type="subTitle" idx="4"/>
          </p:nvPr>
        </p:nvSpPr>
        <p:spPr>
          <a:xfrm>
            <a:off x="6445791"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5"/>
          </p:nvPr>
        </p:nvSpPr>
        <p:spPr>
          <a:xfrm>
            <a:off x="3194436"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 name="Google Shape;167;p21"/>
          <p:cNvSpPr txBox="1">
            <a:spLocks noGrp="1"/>
          </p:cNvSpPr>
          <p:nvPr>
            <p:ph type="subTitle" idx="6"/>
          </p:nvPr>
        </p:nvSpPr>
        <p:spPr>
          <a:xfrm>
            <a:off x="3194436"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1"/>
          <p:cNvSpPr txBox="1">
            <a:spLocks noGrp="1"/>
          </p:cNvSpPr>
          <p:nvPr>
            <p:ph type="subTitle" idx="7"/>
          </p:nvPr>
        </p:nvSpPr>
        <p:spPr>
          <a:xfrm>
            <a:off x="6139611"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21"/>
          <p:cNvSpPr txBox="1">
            <a:spLocks noGrp="1"/>
          </p:cNvSpPr>
          <p:nvPr>
            <p:ph type="subTitle" idx="8"/>
          </p:nvPr>
        </p:nvSpPr>
        <p:spPr>
          <a:xfrm>
            <a:off x="6139611"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4" r:id="rId6"/>
    <p:sldLayoutId id="2147483665" r:id="rId7"/>
    <p:sldLayoutId id="2147483666" r:id="rId8"/>
    <p:sldLayoutId id="2147483667" r:id="rId9"/>
    <p:sldLayoutId id="2147483668"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3499392" y="1689116"/>
            <a:ext cx="3874667" cy="147906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Công Nghệ Phần Mềm</a:t>
            </a:r>
            <a:endParaRPr/>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class</a:t>
            </a:r>
            <a:endParaRPr dirty="0">
              <a:solidFill>
                <a:schemeClr val="accent4"/>
              </a:solidFill>
            </a:endParaRPr>
          </a:p>
        </p:txBody>
      </p:sp>
      <p:sp>
        <p:nvSpPr>
          <p:cNvPr id="455" name="Google Shape;455;p37"/>
          <p:cNvSpPr txBox="1">
            <a:spLocks noGrp="1"/>
          </p:cNvSpPr>
          <p:nvPr>
            <p:ph type="subTitle" idx="1"/>
          </p:nvPr>
        </p:nvSpPr>
        <p:spPr>
          <a:xfrm>
            <a:off x="3156956" y="2149487"/>
            <a:ext cx="5804164" cy="1892750"/>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class </a:t>
            </a:r>
            <a:r>
              <a:rPr lang="en-US" dirty="0" err="1">
                <a:solidFill>
                  <a:schemeClr val="tx1"/>
                </a:solidFill>
              </a:rPr>
              <a:t>trong</a:t>
            </a:r>
            <a:r>
              <a:rPr lang="en-US" dirty="0">
                <a:solidFill>
                  <a:schemeClr val="tx1"/>
                </a:solidFill>
              </a:rPr>
              <a:t> java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a:solidFill>
                  <a:schemeClr val="accent2">
                    <a:lumMod val="60000"/>
                    <a:lumOff val="40000"/>
                  </a:schemeClr>
                </a:solidFill>
                <a:latin typeface="Cascadia Code" panose="020B0609020000020004" pitchFamily="49" charset="0"/>
                <a:cs typeface="Cascadia Code" panose="020B0609020000020004" pitchFamily="49" charset="0"/>
              </a:rPr>
              <a:t>CamelCase</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như</a:t>
            </a:r>
            <a:r>
              <a:rPr lang="en-US" dirty="0">
                <a:solidFill>
                  <a:schemeClr val="tx1"/>
                </a:solidFill>
              </a:rPr>
              <a:t> 1 </a:t>
            </a:r>
            <a:r>
              <a:rPr lang="en-US" dirty="0" err="1">
                <a:solidFill>
                  <a:schemeClr val="tx1"/>
                </a:solidFill>
              </a:rPr>
              <a:t>danh</a:t>
            </a:r>
            <a:r>
              <a:rPr lang="en-US" dirty="0">
                <a:solidFill>
                  <a:schemeClr val="tx1"/>
                </a:solidFill>
              </a:rPr>
              <a:t> </a:t>
            </a:r>
            <a:r>
              <a:rPr lang="en-US" dirty="0" err="1">
                <a:solidFill>
                  <a:schemeClr val="tx1"/>
                </a:solidFill>
              </a:rPr>
              <a:t>từ</a:t>
            </a:r>
            <a:endParaRPr lang="en-US" dirty="0">
              <a:solidFill>
                <a:schemeClr val="tx1"/>
              </a:solidFill>
            </a:endParaRPr>
          </a:p>
          <a:p>
            <a:pPr marL="0" indent="0">
              <a:buSzPts val="1100"/>
              <a:buNone/>
            </a:pPr>
            <a:endParaRPr lang="en-US" dirty="0">
              <a:solidFill>
                <a:schemeClr val="tx1"/>
              </a:solidFill>
            </a:endParaRPr>
          </a:p>
          <a:p>
            <a:pPr marL="0" indent="0">
              <a:buSzPts val="1100"/>
              <a:buNone/>
            </a:pPr>
            <a:r>
              <a:rPr lang="en-US"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public class </a:t>
            </a:r>
            <a:r>
              <a:rPr lang="en-US" sz="1400" dirty="0">
                <a:solidFill>
                  <a:schemeClr val="accent1">
                    <a:lumMod val="60000"/>
                    <a:lumOff val="40000"/>
                  </a:schemeClr>
                </a:solidFill>
                <a:latin typeface="Cascadia Code" panose="020B0609020000020004" pitchFamily="49" charset="0"/>
                <a:cs typeface="Cascadia Code" panose="020B0609020000020004" pitchFamily="49" charset="0"/>
              </a:rPr>
              <a:t>Student</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sz="1400" dirty="0">
                <a:solidFill>
                  <a:schemeClr val="accent2">
                    <a:lumMod val="60000"/>
                    <a:lumOff val="40000"/>
                  </a:schemeClr>
                </a:solidFill>
                <a:latin typeface="Cascadia Code" panose="020B0609020000020004" pitchFamily="49" charset="0"/>
                <a:cs typeface="Cascadia Code" panose="020B0609020000020004" pitchFamily="49" charset="0"/>
              </a:rPr>
              <a:t>…</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a:t>
            </a:r>
          </a:p>
          <a:p>
            <a:pPr marL="0" indent="0">
              <a:buSzPts val="1100"/>
              <a:buNone/>
            </a:pPr>
            <a:r>
              <a:rPr lang="en-US" dirty="0">
                <a:solidFill>
                  <a:schemeClr val="bg1">
                    <a:lumMod val="25000"/>
                    <a:lumOff val="75000"/>
                  </a:schemeClr>
                </a:solidFill>
                <a:latin typeface="Cascadia Code" panose="020B0609020000020004" pitchFamily="49" charset="0"/>
                <a:cs typeface="Cascadia Code" panose="020B0609020000020004" pitchFamily="49" charset="0"/>
              </a:rPr>
              <a:t>		public class </a:t>
            </a:r>
            <a:r>
              <a:rPr lang="en-US" dirty="0" err="1">
                <a:solidFill>
                  <a:schemeClr val="accent1">
                    <a:lumMod val="60000"/>
                    <a:lumOff val="40000"/>
                  </a:schemeClr>
                </a:solidFill>
                <a:latin typeface="Cascadia Code" panose="020B0609020000020004" pitchFamily="49" charset="0"/>
                <a:cs typeface="Cascadia Code" panose="020B0609020000020004" pitchFamily="49" charset="0"/>
              </a:rPr>
              <a:t>StudentManagement</a:t>
            </a:r>
            <a:r>
              <a:rPr lang="en-US"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2">
                    <a:lumMod val="60000"/>
                    <a:lumOff val="40000"/>
                  </a:schemeClr>
                </a:solidFill>
                <a:latin typeface="Cascadia Code" panose="020B0609020000020004" pitchFamily="49" charset="0"/>
                <a:cs typeface="Cascadia Code" panose="020B0609020000020004" pitchFamily="49" charset="0"/>
              </a:rPr>
              <a:t>…</a:t>
            </a:r>
            <a:r>
              <a:rPr lang="en-US" dirty="0">
                <a:solidFill>
                  <a:schemeClr val="bg1">
                    <a:lumMod val="25000"/>
                    <a:lumOff val="75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2095499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5">
                                            <p:txEl>
                                              <p:pRg st="4" end="4"/>
                                            </p:txEl>
                                          </p:spTgt>
                                        </p:tgtEl>
                                        <p:attrNameLst>
                                          <p:attrName>style.visibility</p:attrName>
                                        </p:attrNameLst>
                                      </p:cBhvr>
                                      <p:to>
                                        <p:strVal val="visible"/>
                                      </p:to>
                                    </p:set>
                                    <p:animEffect transition="in" filter="fade">
                                      <p:cBhvr>
                                        <p:cTn id="13" dur="500"/>
                                        <p:tgtEl>
                                          <p:spTgt spid="4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Interface</a:t>
            </a:r>
            <a:endParaRPr dirty="0">
              <a:solidFill>
                <a:schemeClr val="accent4"/>
              </a:solidFill>
            </a:endParaRPr>
          </a:p>
        </p:txBody>
      </p:sp>
      <p:sp>
        <p:nvSpPr>
          <p:cNvPr id="455" name="Google Shape;455;p37"/>
          <p:cNvSpPr txBox="1">
            <a:spLocks noGrp="1"/>
          </p:cNvSpPr>
          <p:nvPr>
            <p:ph type="subTitle" idx="1"/>
          </p:nvPr>
        </p:nvSpPr>
        <p:spPr>
          <a:xfrm>
            <a:off x="3243893" y="2149487"/>
            <a:ext cx="5238323" cy="1892750"/>
          </a:xfrm>
          <a:prstGeom prst="rect">
            <a:avLst/>
          </a:prstGeom>
        </p:spPr>
        <p:txBody>
          <a:bodyPr spcFirstLastPara="1" wrap="square" lIns="91425" tIns="91425" rIns="91425" bIns="91425" anchor="t" anchorCtr="0">
            <a:noAutofit/>
          </a:bodyPr>
          <a:lstStyle/>
          <a:p>
            <a:pPr marL="0" indent="0">
              <a:buSzPts val="1100"/>
              <a:buNone/>
            </a:pPr>
            <a:r>
              <a:rPr lang="en-US" dirty="0">
                <a:solidFill>
                  <a:schemeClr val="tx1"/>
                </a:solidFill>
              </a:rPr>
              <a:t>Trong java, </a:t>
            </a:r>
            <a:r>
              <a:rPr lang="en-US" dirty="0" err="1">
                <a:solidFill>
                  <a:schemeClr val="tx1"/>
                </a:solidFill>
              </a:rPr>
              <a:t>các</a:t>
            </a:r>
            <a:r>
              <a:rPr lang="en-US" dirty="0">
                <a:solidFill>
                  <a:schemeClr val="tx1"/>
                </a:solidFill>
              </a:rPr>
              <a:t> interface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a:solidFill>
                  <a:schemeClr val="accent2">
                    <a:lumMod val="60000"/>
                    <a:lumOff val="40000"/>
                  </a:schemeClr>
                </a:solidFill>
                <a:latin typeface="Cascadia Code" panose="020B0609020000020004" pitchFamily="49" charset="0"/>
                <a:cs typeface="Cascadia Code" panose="020B0609020000020004" pitchFamily="49" charset="0"/>
              </a:rPr>
              <a:t>CamelCase</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thêm</a:t>
            </a:r>
            <a:r>
              <a:rPr lang="en-US" dirty="0">
                <a:solidFill>
                  <a:schemeClr val="tx1"/>
                </a:solidFill>
              </a:rPr>
              <a:t> “I” </a:t>
            </a:r>
            <a:r>
              <a:rPr lang="en-US" dirty="0" err="1">
                <a:solidFill>
                  <a:schemeClr val="tx1"/>
                </a:solidFill>
              </a:rPr>
              <a:t>phía</a:t>
            </a:r>
            <a:r>
              <a:rPr lang="en-US" dirty="0">
                <a:solidFill>
                  <a:schemeClr val="tx1"/>
                </a:solidFill>
              </a:rPr>
              <a:t> </a:t>
            </a:r>
            <a:r>
              <a:rPr lang="en-US" dirty="0" err="1">
                <a:solidFill>
                  <a:schemeClr val="tx1"/>
                </a:solidFill>
              </a:rPr>
              <a:t>trước</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phân</a:t>
            </a:r>
            <a:r>
              <a:rPr lang="en-US" dirty="0">
                <a:solidFill>
                  <a:schemeClr val="tx1"/>
                </a:solidFill>
              </a:rPr>
              <a:t> </a:t>
            </a:r>
            <a:r>
              <a:rPr lang="en-US" dirty="0" err="1">
                <a:solidFill>
                  <a:schemeClr val="tx1"/>
                </a:solidFill>
              </a:rPr>
              <a:t>biệt</a:t>
            </a:r>
            <a:r>
              <a:rPr lang="en-US" dirty="0">
                <a:solidFill>
                  <a:schemeClr val="tx1"/>
                </a:solidFill>
              </a:rPr>
              <a:t> </a:t>
            </a:r>
            <a:r>
              <a:rPr lang="en-US" dirty="0" err="1">
                <a:solidFill>
                  <a:schemeClr val="tx1"/>
                </a:solidFill>
              </a:rPr>
              <a:t>với</a:t>
            </a:r>
            <a:r>
              <a:rPr lang="en-US" dirty="0">
                <a:solidFill>
                  <a:schemeClr val="tx1"/>
                </a:solidFill>
              </a:rPr>
              <a:t> class</a:t>
            </a: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public </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interface</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err="1">
                <a:solidFill>
                  <a:schemeClr val="accent3">
                    <a:lumMod val="60000"/>
                    <a:lumOff val="40000"/>
                  </a:schemeClr>
                </a:solidFill>
                <a:latin typeface="Cascadia Code" panose="020B0609020000020004" pitchFamily="49" charset="0"/>
                <a:cs typeface="Cascadia Code" panose="020B0609020000020004" pitchFamily="49" charset="0"/>
              </a:rPr>
              <a:t>IAnimal</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a:solidFill>
                  <a:schemeClr val="accent2">
                    <a:lumMod val="60000"/>
                    <a:lumOff val="40000"/>
                  </a:schemeClr>
                </a:solidFill>
                <a:latin typeface="Cascadia Code" panose="020B0609020000020004" pitchFamily="49" charset="0"/>
                <a:cs typeface="Cascadia Code" panose="020B0609020000020004" pitchFamily="49" charset="0"/>
              </a:rPr>
              <a:t>…</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4168169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packages</a:t>
            </a:r>
            <a:endParaRPr dirty="0">
              <a:solidFill>
                <a:schemeClr val="accent4"/>
              </a:solidFill>
            </a:endParaRPr>
          </a:p>
        </p:txBody>
      </p:sp>
      <p:sp>
        <p:nvSpPr>
          <p:cNvPr id="455" name="Google Shape;455;p37"/>
          <p:cNvSpPr txBox="1">
            <a:spLocks noGrp="1"/>
          </p:cNvSpPr>
          <p:nvPr>
            <p:ph type="subTitle" idx="1"/>
          </p:nvPr>
        </p:nvSpPr>
        <p:spPr>
          <a:xfrm>
            <a:off x="3270761" y="1485150"/>
            <a:ext cx="5211455" cy="2557087"/>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packages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lowercase</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những</a:t>
            </a:r>
            <a:r>
              <a:rPr lang="en-US" dirty="0">
                <a:solidFill>
                  <a:schemeClr val="tx1"/>
                </a:solidFill>
              </a:rPr>
              <a:t> project </a:t>
            </a:r>
            <a:r>
              <a:rPr lang="en-US" dirty="0" err="1">
                <a:solidFill>
                  <a:schemeClr val="tx1"/>
                </a:solidFill>
              </a:rPr>
              <a:t>lớn</a:t>
            </a:r>
            <a:r>
              <a:rPr lang="en-US" dirty="0">
                <a:solidFill>
                  <a:schemeClr val="tx1"/>
                </a:solidFill>
              </a:rPr>
              <a:t> (</a:t>
            </a:r>
            <a:r>
              <a:rPr lang="en-US" dirty="0" err="1">
                <a:solidFill>
                  <a:schemeClr val="tx1"/>
                </a:solidFill>
              </a:rPr>
              <a:t>có</a:t>
            </a:r>
            <a:r>
              <a:rPr lang="en-US" dirty="0">
                <a:solidFill>
                  <a:schemeClr val="tx1"/>
                </a:solidFill>
              </a:rPr>
              <a:t> package </a:t>
            </a:r>
            <a:r>
              <a:rPr lang="en-US" dirty="0" err="1">
                <a:solidFill>
                  <a:schemeClr val="tx1"/>
                </a:solidFill>
              </a:rPr>
              <a:t>lồng</a:t>
            </a:r>
            <a:r>
              <a:rPr lang="en-US" dirty="0">
                <a:solidFill>
                  <a:schemeClr val="tx1"/>
                </a:solidFill>
              </a:rPr>
              <a:t> </a:t>
            </a:r>
            <a:r>
              <a:rPr lang="en-US" dirty="0" err="1">
                <a:solidFill>
                  <a:schemeClr val="tx1"/>
                </a:solidFill>
              </a:rPr>
              <a:t>trong</a:t>
            </a:r>
            <a:r>
              <a:rPr lang="en-US" dirty="0">
                <a:solidFill>
                  <a:schemeClr val="tx1"/>
                </a:solidFill>
              </a:rPr>
              <a:t> package </a:t>
            </a:r>
            <a:r>
              <a:rPr lang="en-US" dirty="0" err="1">
                <a:solidFill>
                  <a:schemeClr val="tx1"/>
                </a:solidFill>
              </a:rPr>
              <a:t>khác</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được</a:t>
            </a:r>
            <a:r>
              <a:rPr lang="en-US" dirty="0">
                <a:solidFill>
                  <a:schemeClr val="tx1"/>
                </a:solidFill>
              </a:rPr>
              <a:t> chia </a:t>
            </a:r>
            <a:r>
              <a:rPr lang="en-US" dirty="0" err="1">
                <a:solidFill>
                  <a:schemeClr val="tx1"/>
                </a:solidFill>
              </a:rPr>
              <a:t>nhỏ</a:t>
            </a:r>
            <a:r>
              <a:rPr lang="en-US" dirty="0">
                <a:solidFill>
                  <a:schemeClr val="tx1"/>
                </a:solidFill>
              </a:rPr>
              <a:t> </a:t>
            </a:r>
            <a:r>
              <a:rPr lang="en-US" dirty="0" err="1">
                <a:solidFill>
                  <a:schemeClr val="tx1"/>
                </a:solidFill>
              </a:rPr>
              <a:t>theo</a:t>
            </a:r>
            <a:r>
              <a:rPr lang="en-US" dirty="0">
                <a:solidFill>
                  <a:schemeClr val="tx1"/>
                </a:solidFill>
              </a:rPr>
              <a:t> class </a:t>
            </a:r>
            <a:r>
              <a:rPr lang="en-US" dirty="0" err="1">
                <a:solidFill>
                  <a:schemeClr val="tx1"/>
                </a:solidFill>
              </a:rPr>
              <a:t>hoặc</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năng</a:t>
            </a:r>
            <a:r>
              <a:rPr lang="en-US" dirty="0">
                <a:solidFill>
                  <a:schemeClr val="tx1"/>
                </a:solidFill>
              </a:rPr>
              <a:t>.</a:t>
            </a: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sz="1400" dirty="0">
                <a:solidFill>
                  <a:schemeClr val="accent1">
                    <a:lumMod val="60000"/>
                    <a:lumOff val="40000"/>
                  </a:schemeClr>
                </a:solidFill>
                <a:latin typeface="Cascadia Code" panose="020B0609020000020004" pitchFamily="49" charset="0"/>
                <a:cs typeface="Cascadia Code" panose="020B0609020000020004" pitchFamily="49" charset="0"/>
              </a:rPr>
              <a:t>package</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sz="1400" dirty="0" err="1">
                <a:solidFill>
                  <a:schemeClr val="accent6">
                    <a:lumMod val="10000"/>
                    <a:lumOff val="90000"/>
                  </a:schemeClr>
                </a:solidFill>
                <a:latin typeface="Cascadia Code" panose="020B0609020000020004" pitchFamily="49" charset="0"/>
                <a:cs typeface="Cascadia Code" panose="020B0609020000020004" pitchFamily="49" charset="0"/>
              </a:rPr>
              <a:t>mypackages.utilities</a:t>
            </a: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1572524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1000"/>
                                        <p:tgtEl>
                                          <p:spTgt spid="455">
                                            <p:txEl>
                                              <p:pRg st="2" end="2"/>
                                            </p:txEl>
                                          </p:spTgt>
                                        </p:tgtEl>
                                      </p:cBhvr>
                                    </p:animEffect>
                                    <p:anim calcmode="lin" valueType="num">
                                      <p:cBhvr>
                                        <p:cTn id="8" dur="1000" fill="hold"/>
                                        <p:tgtEl>
                                          <p:spTgt spid="45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5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5">
                                            <p:txEl>
                                              <p:pRg st="3" end="3"/>
                                            </p:txEl>
                                          </p:spTgt>
                                        </p:tgtEl>
                                        <p:attrNameLst>
                                          <p:attrName>style.visibility</p:attrName>
                                        </p:attrNameLst>
                                      </p:cBhvr>
                                      <p:to>
                                        <p:strVal val="visible"/>
                                      </p:to>
                                    </p:set>
                                    <p:animEffect transition="in" filter="fade">
                                      <p:cBhvr>
                                        <p:cTn id="12" dur="1000"/>
                                        <p:tgtEl>
                                          <p:spTgt spid="455">
                                            <p:txEl>
                                              <p:pRg st="3" end="3"/>
                                            </p:txEl>
                                          </p:spTgt>
                                        </p:tgtEl>
                                      </p:cBhvr>
                                    </p:animEffect>
                                    <p:anim calcmode="lin" valueType="num">
                                      <p:cBhvr>
                                        <p:cTn id="13" dur="1000" fill="hold"/>
                                        <p:tgtEl>
                                          <p:spTgt spid="45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lt2"/>
                </a:solidFill>
              </a:rPr>
              <a:t>Định</a:t>
            </a:r>
            <a:r>
              <a:rPr lang="en-US" dirty="0">
                <a:solidFill>
                  <a:schemeClr val="lt2"/>
                </a:solidFill>
              </a:rPr>
              <a:t> </a:t>
            </a:r>
            <a:r>
              <a:rPr lang="en-US" dirty="0" err="1">
                <a:solidFill>
                  <a:schemeClr val="lt2"/>
                </a:solidFill>
              </a:rPr>
              <a:t>dạng</a:t>
            </a:r>
            <a:r>
              <a:rPr lang="en-US" dirty="0">
                <a:solidFill>
                  <a:schemeClr val="lt2"/>
                </a:solidFill>
              </a:rPr>
              <a:t> code</a:t>
            </a:r>
            <a:endParaRPr dirty="0">
              <a:solidFill>
                <a:schemeClr val="lt2"/>
              </a:solidFill>
            </a:endParaRPr>
          </a:p>
        </p:txBody>
      </p:sp>
      <p:sp>
        <p:nvSpPr>
          <p:cNvPr id="665" name="Google Shape;665;p43"/>
          <p:cNvSpPr txBox="1">
            <a:spLocks noGrp="1"/>
          </p:cNvSpPr>
          <p:nvPr>
            <p:ph type="subTitle" idx="1"/>
          </p:nvPr>
        </p:nvSpPr>
        <p:spPr>
          <a:xfrm>
            <a:off x="3465225" y="2222860"/>
            <a:ext cx="4965600" cy="2381140"/>
          </a:xfrm>
          <a:prstGeom prst="rect">
            <a:avLst/>
          </a:prstGeom>
        </p:spPr>
        <p:txBody>
          <a:bodyPr spcFirstLastPara="1" wrap="square" lIns="91425" tIns="91425" rIns="91425" bIns="91425" anchor="t" anchorCtr="0">
            <a:noAutofit/>
          </a:bodyPr>
          <a:lstStyle/>
          <a:p>
            <a:pPr marL="285750" indent="-285750"/>
            <a:r>
              <a:rPr lang="en-US" dirty="0" err="1"/>
              <a:t>Sử</a:t>
            </a:r>
            <a:r>
              <a:rPr lang="en-US" dirty="0"/>
              <a:t> </a:t>
            </a:r>
            <a:r>
              <a:rPr lang="en-US" dirty="0" err="1"/>
              <a:t>dụng</a:t>
            </a:r>
            <a:r>
              <a:rPr lang="en-US" dirty="0"/>
              <a:t> </a:t>
            </a:r>
            <a:r>
              <a:rPr lang="en-US" dirty="0" err="1"/>
              <a:t>quy</a:t>
            </a:r>
            <a:r>
              <a:rPr lang="en-US" dirty="0"/>
              <a:t> </a:t>
            </a:r>
            <a:r>
              <a:rPr lang="en-US" dirty="0" err="1"/>
              <a:t>ước</a:t>
            </a:r>
            <a:r>
              <a:rPr lang="en-US" dirty="0"/>
              <a:t> </a:t>
            </a:r>
            <a:r>
              <a:rPr lang="en-US" dirty="0" err="1"/>
              <a:t>định</a:t>
            </a:r>
            <a:r>
              <a:rPr lang="en-US" dirty="0"/>
              <a:t> </a:t>
            </a:r>
            <a:r>
              <a:rPr lang="en-US" dirty="0" err="1"/>
              <a:t>dạng</a:t>
            </a:r>
            <a:r>
              <a:rPr lang="en-US" dirty="0"/>
              <a:t> 1 </a:t>
            </a:r>
            <a:r>
              <a:rPr lang="en-US" dirty="0" err="1"/>
              <a:t>cách</a:t>
            </a:r>
            <a:r>
              <a:rPr lang="en-US" dirty="0"/>
              <a:t> </a:t>
            </a:r>
            <a:r>
              <a:rPr lang="en-US" dirty="0" err="1"/>
              <a:t>nhất</a:t>
            </a:r>
            <a:r>
              <a:rPr lang="en-US" dirty="0"/>
              <a:t> </a:t>
            </a:r>
            <a:r>
              <a:rPr lang="en-US" dirty="0" err="1"/>
              <a:t>quán</a:t>
            </a:r>
            <a:r>
              <a:rPr lang="en-US" dirty="0"/>
              <a:t> </a:t>
            </a:r>
            <a:r>
              <a:rPr lang="en-US" dirty="0" err="1"/>
              <a:t>trong</a:t>
            </a:r>
            <a:r>
              <a:rPr lang="en-US" dirty="0"/>
              <a:t> 1 class. </a:t>
            </a:r>
            <a:r>
              <a:rPr lang="en-US" dirty="0" err="1"/>
              <a:t>Ví</a:t>
            </a:r>
            <a:r>
              <a:rPr lang="en-US" dirty="0"/>
              <a:t> </a:t>
            </a:r>
            <a:r>
              <a:rPr lang="en-US" dirty="0" err="1"/>
              <a:t>dụ</a:t>
            </a:r>
            <a:r>
              <a:rPr lang="en-US" dirty="0"/>
              <a:t>: </a:t>
            </a:r>
            <a:r>
              <a:rPr lang="en-US" dirty="0" err="1"/>
              <a:t>vị</a:t>
            </a:r>
            <a:r>
              <a:rPr lang="en-US" dirty="0"/>
              <a:t> </a:t>
            </a:r>
            <a:r>
              <a:rPr lang="en-US" dirty="0" err="1"/>
              <a:t>trí</a:t>
            </a:r>
            <a:r>
              <a:rPr lang="en-US" dirty="0"/>
              <a:t> </a:t>
            </a:r>
            <a:r>
              <a:rPr lang="en-US" dirty="0" err="1"/>
              <a:t>các</a:t>
            </a:r>
            <a:r>
              <a:rPr lang="en-US" dirty="0"/>
              <a:t> </a:t>
            </a:r>
            <a:r>
              <a:rPr lang="en-US" dirty="0" err="1"/>
              <a:t>dấu</a:t>
            </a:r>
            <a:r>
              <a:rPr lang="en-US" dirty="0"/>
              <a:t> {} </a:t>
            </a:r>
            <a:r>
              <a:rPr lang="en-US" dirty="0" err="1"/>
              <a:t>phải</a:t>
            </a:r>
            <a:r>
              <a:rPr lang="en-US" dirty="0"/>
              <a:t> </a:t>
            </a:r>
            <a:r>
              <a:rPr lang="en-US" dirty="0" err="1"/>
              <a:t>giống</a:t>
            </a:r>
            <a:r>
              <a:rPr lang="en-US" dirty="0"/>
              <a:t> </a:t>
            </a:r>
            <a:r>
              <a:rPr lang="en-US" dirty="0" err="1"/>
              <a:t>nhau</a:t>
            </a:r>
            <a:r>
              <a:rPr lang="en-US" dirty="0"/>
              <a:t> </a:t>
            </a:r>
            <a:r>
              <a:rPr lang="en-US" dirty="0" err="1"/>
              <a:t>trong</a:t>
            </a:r>
            <a:r>
              <a:rPr lang="en-US" dirty="0"/>
              <a:t> </a:t>
            </a:r>
            <a:r>
              <a:rPr lang="en-US" dirty="0" err="1"/>
              <a:t>suốt</a:t>
            </a:r>
            <a:r>
              <a:rPr lang="en-US" dirty="0"/>
              <a:t> </a:t>
            </a:r>
            <a:r>
              <a:rPr lang="en-US" dirty="0" err="1"/>
              <a:t>chương</a:t>
            </a:r>
            <a:r>
              <a:rPr lang="en-US" dirty="0"/>
              <a:t> </a:t>
            </a:r>
            <a:r>
              <a:rPr lang="en-US" dirty="0" err="1"/>
              <a:t>trình</a:t>
            </a:r>
            <a:r>
              <a:rPr lang="en-US" dirty="0"/>
              <a:t>.</a:t>
            </a:r>
          </a:p>
          <a:p>
            <a:pPr marL="285750" indent="-285750"/>
            <a:r>
              <a:rPr lang="en-US" dirty="0" err="1"/>
              <a:t>Mỗi</a:t>
            </a:r>
            <a:r>
              <a:rPr lang="en-US" dirty="0"/>
              <a:t> </a:t>
            </a:r>
            <a:r>
              <a:rPr lang="en-US" dirty="0" err="1"/>
              <a:t>dòng</a:t>
            </a:r>
            <a:r>
              <a:rPr lang="en-US" dirty="0"/>
              <a:t> </a:t>
            </a:r>
            <a:r>
              <a:rPr lang="en-US" dirty="0" err="1"/>
              <a:t>chỉ</a:t>
            </a:r>
            <a:r>
              <a:rPr lang="en-US" dirty="0"/>
              <a:t> </a:t>
            </a:r>
            <a:r>
              <a:rPr lang="en-US" dirty="0" err="1"/>
              <a:t>nên</a:t>
            </a:r>
            <a:r>
              <a:rPr lang="en-US" dirty="0"/>
              <a:t> </a:t>
            </a:r>
            <a:r>
              <a:rPr lang="en-US" dirty="0" err="1"/>
              <a:t>có</a:t>
            </a:r>
            <a:r>
              <a:rPr lang="en-US" dirty="0"/>
              <a:t> 1 </a:t>
            </a:r>
            <a:r>
              <a:rPr lang="en-US" dirty="0" err="1"/>
              <a:t>câu</a:t>
            </a:r>
            <a:r>
              <a:rPr lang="en-US" dirty="0"/>
              <a:t> </a:t>
            </a:r>
            <a:r>
              <a:rPr lang="en-US" dirty="0" err="1"/>
              <a:t>lệnh</a:t>
            </a:r>
            <a:r>
              <a:rPr lang="en-US" dirty="0"/>
              <a:t>.</a:t>
            </a:r>
          </a:p>
          <a:p>
            <a:pPr marL="285750" indent="-285750"/>
            <a:r>
              <a:rPr lang="en-US" dirty="0" err="1"/>
              <a:t>Đảm</a:t>
            </a:r>
            <a:r>
              <a:rPr lang="en-US" dirty="0"/>
              <a:t> </a:t>
            </a:r>
            <a:r>
              <a:rPr lang="en-US" dirty="0" err="1"/>
              <a:t>bảo</a:t>
            </a:r>
            <a:r>
              <a:rPr lang="en-US" dirty="0"/>
              <a:t> </a:t>
            </a:r>
            <a:r>
              <a:rPr lang="en-US" dirty="0" err="1"/>
              <a:t>các</a:t>
            </a:r>
            <a:r>
              <a:rPr lang="en-US" dirty="0"/>
              <a:t> </a:t>
            </a:r>
            <a:r>
              <a:rPr lang="en-US" dirty="0" err="1"/>
              <a:t>dòng</a:t>
            </a:r>
            <a:r>
              <a:rPr lang="en-US" dirty="0"/>
              <a:t> code </a:t>
            </a:r>
            <a:r>
              <a:rPr lang="en-US" dirty="0" err="1"/>
              <a:t>đều</a:t>
            </a:r>
            <a:r>
              <a:rPr lang="en-US" dirty="0"/>
              <a:t> </a:t>
            </a:r>
            <a:r>
              <a:rPr lang="en-US" dirty="0" err="1"/>
              <a:t>có</a:t>
            </a:r>
            <a:r>
              <a:rPr lang="en-US" dirty="0"/>
              <a:t> </a:t>
            </a:r>
            <a:r>
              <a:rPr lang="en-US" dirty="0" err="1"/>
              <a:t>thể</a:t>
            </a:r>
            <a:r>
              <a:rPr lang="en-US" dirty="0"/>
              <a:t> </a:t>
            </a:r>
            <a:r>
              <a:rPr lang="en-US" dirty="0" err="1"/>
              <a:t>đọc</a:t>
            </a:r>
            <a:r>
              <a:rPr lang="en-US" dirty="0"/>
              <a:t> </a:t>
            </a:r>
            <a:r>
              <a:rPr lang="en-US" dirty="0" err="1"/>
              <a:t>được</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cuộn</a:t>
            </a:r>
            <a:r>
              <a:rPr lang="en-US" dirty="0"/>
              <a:t> </a:t>
            </a:r>
            <a:r>
              <a:rPr lang="en-US" dirty="0" err="1"/>
              <a:t>ngang</a:t>
            </a:r>
            <a:r>
              <a:rPr lang="en-US" dirty="0"/>
              <a:t>.</a:t>
            </a:r>
          </a:p>
          <a:p>
            <a:pPr marL="0" lvl="0" indent="0" algn="l" rtl="0">
              <a:spcBef>
                <a:spcPts val="0"/>
              </a:spcBef>
              <a:spcAft>
                <a:spcPts val="0"/>
              </a:spcAft>
              <a:buNone/>
            </a:pPr>
            <a:endParaRPr lang="en-US" dirty="0"/>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extLst>
      <p:ext uri="{BB962C8B-B14F-4D97-AF65-F5344CB8AC3E}">
        <p14:creationId xmlns:p14="http://schemas.microsoft.com/office/powerpoint/2010/main" val="382186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animEffect transition="in" filter="fade">
                                      <p:cBhvr>
                                        <p:cTn id="7" dur="500"/>
                                        <p:tgtEl>
                                          <p:spTgt spid="6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5">
                                            <p:txEl>
                                              <p:pRg st="1" end="1"/>
                                            </p:txEl>
                                          </p:spTgt>
                                        </p:tgtEl>
                                        <p:attrNameLst>
                                          <p:attrName>style.visibility</p:attrName>
                                        </p:attrNameLst>
                                      </p:cBhvr>
                                      <p:to>
                                        <p:strVal val="visible"/>
                                      </p:to>
                                    </p:set>
                                    <p:animEffect transition="in" filter="fade">
                                      <p:cBhvr>
                                        <p:cTn id="12" dur="500"/>
                                        <p:tgtEl>
                                          <p:spTgt spid="6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350039" y="454300"/>
            <a:ext cx="861341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Thụt đầu dòng và dấu ngoặc nhọn</a:t>
            </a:r>
            <a:endParaRPr dirty="0">
              <a:solidFill>
                <a:schemeClr val="accent4"/>
              </a:solidFill>
            </a:endParaRPr>
          </a:p>
        </p:txBody>
      </p:sp>
      <p:sp>
        <p:nvSpPr>
          <p:cNvPr id="498" name="Google Shape;498;p3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if (x &lt; y) </a:t>
            </a:r>
          </a:p>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a:t>
            </a:r>
          </a:p>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   int temp = x;</a:t>
            </a:r>
          </a:p>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   x = y;</a:t>
            </a:r>
          </a:p>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   y = temp;</a:t>
            </a:r>
          </a:p>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a:t>
            </a:r>
            <a:endParaRPr dirty="0">
              <a:latin typeface="Cascadia Code" panose="020B0609020000020004" pitchFamily="49" charset="0"/>
              <a:cs typeface="Cascadia Code" panose="020B0609020000020004" pitchFamily="49" charset="0"/>
            </a:endParaRPr>
          </a:p>
        </p:txBody>
      </p:sp>
      <p:sp>
        <p:nvSpPr>
          <p:cNvPr id="499" name="Google Shape;499;p3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if (x &lt; y) </a:t>
            </a:r>
          </a:p>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{int temp = x;</a:t>
            </a:r>
          </a:p>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x = y;</a:t>
            </a:r>
          </a:p>
          <a:p>
            <a:pPr marL="0" lvl="0" indent="0" algn="l" rtl="0">
              <a:spcBef>
                <a:spcPts val="0"/>
              </a:spcBef>
              <a:spcAft>
                <a:spcPts val="0"/>
              </a:spcAft>
              <a:buNone/>
            </a:pPr>
            <a:r>
              <a:rPr lang="en-US" dirty="0">
                <a:latin typeface="Cascadia Code" panose="020B0609020000020004" pitchFamily="49" charset="0"/>
                <a:cs typeface="Cascadia Code" panose="020B0609020000020004" pitchFamily="49" charset="0"/>
              </a:rPr>
              <a:t>y = temp;}</a:t>
            </a:r>
          </a:p>
        </p:txBody>
      </p:sp>
      <p:sp>
        <p:nvSpPr>
          <p:cNvPr id="500" name="Google Shape;500;p3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Không nên</a:t>
            </a:r>
            <a:endParaRPr dirty="0"/>
          </a:p>
        </p:txBody>
      </p:sp>
      <p:sp>
        <p:nvSpPr>
          <p:cNvPr id="501" name="Google Shape;501;p3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Nên</a:t>
            </a:r>
            <a:endParaRPr dirty="0"/>
          </a:p>
        </p:txBody>
      </p:sp>
      <p:sp>
        <p:nvSpPr>
          <p:cNvPr id="502" name="Google Shape;502;p38"/>
          <p:cNvSpPr txBox="1"/>
          <p:nvPr/>
        </p:nvSpPr>
        <p:spPr>
          <a:xfrm>
            <a:off x="495375" y="137605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503" name="Google Shape;503;p38"/>
          <p:cNvSpPr txBox="1"/>
          <p:nvPr/>
        </p:nvSpPr>
        <p:spPr>
          <a:xfrm>
            <a:off x="8214625" y="2923550"/>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grpSp>
        <p:nvGrpSpPr>
          <p:cNvPr id="504" name="Google Shape;504;p38"/>
          <p:cNvGrpSpPr/>
          <p:nvPr/>
        </p:nvGrpSpPr>
        <p:grpSpPr>
          <a:xfrm>
            <a:off x="350039" y="3944000"/>
            <a:ext cx="2536147" cy="887325"/>
            <a:chOff x="880714" y="3731738"/>
            <a:chExt cx="2536147" cy="887325"/>
          </a:xfrm>
        </p:grpSpPr>
        <p:sp>
          <p:nvSpPr>
            <p:cNvPr id="505" name="Google Shape;505;p38"/>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8"/>
          <p:cNvSpPr txBox="1"/>
          <p:nvPr/>
        </p:nvSpPr>
        <p:spPr>
          <a:xfrm>
            <a:off x="7508950" y="41131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5"/>
                </a:solidFill>
                <a:latin typeface="Comfortaa"/>
                <a:ea typeface="Comfortaa"/>
                <a:cs typeface="Comfortaa"/>
                <a:sym typeface="Comfortaa"/>
              </a:rPr>
              <a:t>*</a:t>
            </a:r>
            <a:endParaRPr sz="9600">
              <a:solidFill>
                <a:schemeClr val="accent5"/>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F3F45120-4170-8148-628E-A7EFA433FD42}"/>
              </a:ext>
            </a:extLst>
          </p:cNvPr>
          <p:cNvSpPr txBox="1"/>
          <p:nvPr/>
        </p:nvSpPr>
        <p:spPr>
          <a:xfrm>
            <a:off x="2971800" y="3944000"/>
            <a:ext cx="4569916" cy="738664"/>
          </a:xfrm>
          <a:prstGeom prst="rect">
            <a:avLst/>
          </a:prstGeom>
          <a:noFill/>
        </p:spPr>
        <p:txBody>
          <a:bodyPr wrap="square" rtlCol="0">
            <a:spAutoFit/>
          </a:bodyPr>
          <a:lstStyle/>
          <a:p>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Các</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câu</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lệnh</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con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nên</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được</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thụt</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đầu</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dòng</a:t>
            </a:r>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a:p>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Trong </a:t>
            </a:r>
            <a:r>
              <a:rPr lang="en-US" dirty="0" err="1">
                <a:solidFill>
                  <a:srgbClr val="0070C0"/>
                </a:solidFill>
                <a:latin typeface="Source Code Pro" panose="020B0309030403020204" pitchFamily="49" charset="0"/>
                <a:ea typeface="Source Code Pro" panose="020B0309030403020204" pitchFamily="49" charset="0"/>
              </a:rPr>
              <a:t>VSCode</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có</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thể</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dễ</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dàng</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format code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với</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tổ</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hợp</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phím</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a:solidFill>
                  <a:schemeClr val="accent1">
                    <a:lumMod val="75000"/>
                  </a:schemeClr>
                </a:solidFill>
                <a:latin typeface="Source Code Pro" panose="020B0309030403020204" pitchFamily="49" charset="0"/>
                <a:ea typeface="Source Code Pro" panose="020B0309030403020204" pitchFamily="49" charset="0"/>
              </a:rPr>
              <a:t>Alt + Shift + F</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Cấu trúc đoạn code</a:t>
            </a:r>
            <a:endParaRPr dirty="0">
              <a:solidFill>
                <a:schemeClr val="accent4"/>
              </a:solidFill>
            </a:endParaRPr>
          </a:p>
        </p:txBody>
      </p:sp>
      <p:sp>
        <p:nvSpPr>
          <p:cNvPr id="524" name="Google Shape;524;p39"/>
          <p:cNvSpPr txBox="1">
            <a:spLocks noGrp="1"/>
          </p:cNvSpPr>
          <p:nvPr>
            <p:ph type="subTitle" idx="1"/>
          </p:nvPr>
        </p:nvSpPr>
        <p:spPr>
          <a:xfrm>
            <a:off x="557909" y="2069300"/>
            <a:ext cx="2373000" cy="1361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Đặt tất cả biến ở đầu class, trước các method</a:t>
            </a:r>
            <a:endParaRPr dirty="0"/>
          </a:p>
        </p:txBody>
      </p:sp>
      <p:sp>
        <p:nvSpPr>
          <p:cNvPr id="525" name="Google Shape;525;p39"/>
          <p:cNvSpPr txBox="1">
            <a:spLocks noGrp="1"/>
          </p:cNvSpPr>
          <p:nvPr>
            <p:ph type="subTitle" idx="2"/>
          </p:nvPr>
        </p:nvSpPr>
        <p:spPr>
          <a:xfrm>
            <a:off x="3092769" y="2730500"/>
            <a:ext cx="2373000" cy="1361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Nếu 1 đoạn code lặp lại ở nhiều vị trí, hãy viết method và sử dụng nó dễ dàng hơn</a:t>
            </a:r>
            <a:endParaRPr dirty="0"/>
          </a:p>
        </p:txBody>
      </p:sp>
      <p:sp>
        <p:nvSpPr>
          <p:cNvPr id="526" name="Google Shape;526;p39"/>
          <p:cNvSpPr txBox="1">
            <a:spLocks noGrp="1"/>
          </p:cNvSpPr>
          <p:nvPr>
            <p:ph type="subTitle" idx="3"/>
          </p:nvPr>
        </p:nvSpPr>
        <p:spPr>
          <a:xfrm>
            <a:off x="5678941" y="3319961"/>
            <a:ext cx="3203801" cy="172230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Mỗi phương thức chỉ nên thực hiện 1 chức năng</a:t>
            </a:r>
            <a:br>
              <a:rPr lang="en" dirty="0"/>
            </a:br>
            <a:r>
              <a:rPr lang="en" dirty="0"/>
              <a:t>VD: </a:t>
            </a:r>
            <a:r>
              <a:rPr lang="en" sz="1200" dirty="0">
                <a:solidFill>
                  <a:schemeClr val="accent1">
                    <a:lumMod val="60000"/>
                    <a:lumOff val="40000"/>
                  </a:schemeClr>
                </a:solidFill>
              </a:rPr>
              <a:t>getAndDisplay</a:t>
            </a:r>
            <a:r>
              <a:rPr lang="en" sz="1200" dirty="0"/>
              <a:t>(); //không nên  </a:t>
            </a:r>
          </a:p>
          <a:p>
            <a:pPr marL="0" lvl="0" indent="0" algn="l" rtl="0">
              <a:spcBef>
                <a:spcPts val="0"/>
              </a:spcBef>
              <a:spcAft>
                <a:spcPts val="0"/>
              </a:spcAft>
              <a:buNone/>
            </a:pPr>
            <a:r>
              <a:rPr lang="en" sz="1200" dirty="0"/>
              <a:t>     //nên tách ra</a:t>
            </a:r>
          </a:p>
          <a:p>
            <a:pPr marL="0" lvl="0" indent="0" algn="l" rtl="0">
              <a:spcBef>
                <a:spcPts val="0"/>
              </a:spcBef>
              <a:spcAft>
                <a:spcPts val="0"/>
              </a:spcAft>
              <a:buNone/>
            </a:pPr>
            <a:r>
              <a:rPr lang="en" sz="1200" dirty="0"/>
              <a:t>     </a:t>
            </a:r>
            <a:r>
              <a:rPr lang="en" sz="1200" dirty="0">
                <a:solidFill>
                  <a:schemeClr val="accent1">
                    <a:lumMod val="60000"/>
                    <a:lumOff val="40000"/>
                  </a:schemeClr>
                </a:solidFill>
              </a:rPr>
              <a:t>add</a:t>
            </a:r>
            <a:r>
              <a:rPr lang="en" sz="1200" dirty="0"/>
              <a:t>();</a:t>
            </a:r>
          </a:p>
          <a:p>
            <a:pPr marL="0" lvl="0" indent="0" algn="l" rtl="0">
              <a:spcBef>
                <a:spcPts val="0"/>
              </a:spcBef>
              <a:spcAft>
                <a:spcPts val="0"/>
              </a:spcAft>
              <a:buNone/>
            </a:pPr>
            <a:r>
              <a:rPr lang="en" sz="1200" dirty="0"/>
              <a:t>     </a:t>
            </a:r>
            <a:r>
              <a:rPr lang="en" sz="1200" dirty="0">
                <a:solidFill>
                  <a:schemeClr val="accent1">
                    <a:lumMod val="60000"/>
                    <a:lumOff val="40000"/>
                  </a:schemeClr>
                </a:solidFill>
              </a:rPr>
              <a:t>display</a:t>
            </a:r>
            <a:r>
              <a:rPr lang="en" sz="1200" dirty="0"/>
              <a:t>();</a:t>
            </a: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Cấu trúc đoạn code</a:t>
            </a:r>
            <a:endParaRPr dirty="0">
              <a:solidFill>
                <a:schemeClr val="lt2"/>
              </a:solidFill>
            </a:endParaRPr>
          </a:p>
        </p:txBody>
      </p:sp>
      <p:sp>
        <p:nvSpPr>
          <p:cNvPr id="665" name="Google Shape;665;p43"/>
          <p:cNvSpPr txBox="1">
            <a:spLocks noGrp="1"/>
          </p:cNvSpPr>
          <p:nvPr>
            <p:ph type="subTitle" idx="1"/>
          </p:nvPr>
        </p:nvSpPr>
        <p:spPr>
          <a:xfrm>
            <a:off x="3157133" y="1417320"/>
            <a:ext cx="5273692" cy="24206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*Trong </a:t>
            </a:r>
            <a:r>
              <a:rPr lang="en-US" dirty="0" err="1"/>
              <a:t>cấu</a:t>
            </a:r>
            <a:r>
              <a:rPr lang="en-US" dirty="0"/>
              <a:t> </a:t>
            </a:r>
            <a:r>
              <a:rPr lang="en-US" dirty="0" err="1"/>
              <a:t>trúc</a:t>
            </a:r>
            <a:r>
              <a:rPr lang="en-US" dirty="0"/>
              <a:t> if-else, </a:t>
            </a:r>
            <a:r>
              <a:rPr lang="en-US" dirty="0" err="1"/>
              <a:t>nên</a:t>
            </a:r>
            <a:r>
              <a:rPr lang="en-US" dirty="0"/>
              <a:t> </a:t>
            </a:r>
            <a:r>
              <a:rPr lang="en-US" dirty="0" err="1"/>
              <a:t>đặt</a:t>
            </a:r>
            <a:r>
              <a:rPr lang="en-US" dirty="0"/>
              <a:t> </a:t>
            </a:r>
            <a:r>
              <a:rPr lang="en-US" dirty="0" err="1"/>
              <a:t>khối</a:t>
            </a:r>
            <a:r>
              <a:rPr lang="en-US" dirty="0"/>
              <a:t> code </a:t>
            </a:r>
            <a:r>
              <a:rPr lang="en-US" dirty="0" err="1"/>
              <a:t>ngắn</a:t>
            </a:r>
            <a:r>
              <a:rPr lang="en-US" dirty="0"/>
              <a:t> </a:t>
            </a:r>
            <a:r>
              <a:rPr lang="en-US" dirty="0" err="1"/>
              <a:t>hơn</a:t>
            </a:r>
            <a:r>
              <a:rPr lang="en-US" dirty="0"/>
              <a:t> </a:t>
            </a:r>
            <a:r>
              <a:rPr lang="en-US" dirty="0" err="1"/>
              <a:t>bên</a:t>
            </a:r>
            <a:r>
              <a:rPr lang="en-US" dirty="0"/>
              <a:t> </a:t>
            </a:r>
            <a:r>
              <a:rPr lang="en-US" dirty="0" err="1"/>
              <a:t>trên</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r>
              <a:rPr lang="en-US" dirty="0" err="1">
                <a:solidFill>
                  <a:schemeClr val="bg2"/>
                </a:solidFill>
              </a:rPr>
              <a:t>Không</a:t>
            </a:r>
            <a:r>
              <a:rPr lang="en-US" dirty="0">
                <a:solidFill>
                  <a:schemeClr val="bg2"/>
                </a:solidFill>
              </a:rPr>
              <a:t> </a:t>
            </a:r>
            <a:r>
              <a:rPr lang="en-US" dirty="0" err="1">
                <a:solidFill>
                  <a:schemeClr val="bg2"/>
                </a:solidFill>
              </a:rPr>
              <a:t>nên</a:t>
            </a:r>
            <a:endParaRPr lang="en-US" dirty="0">
              <a:solidFill>
                <a:schemeClr val="bg2"/>
              </a:solidFill>
            </a:endParaRP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if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condition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30 lines of code</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else </a:t>
            </a:r>
          </a:p>
          <a:p>
            <a:pPr marL="0" lvl="0" indent="0" algn="l" rtl="0">
              <a:spcBef>
                <a:spcPts val="0"/>
              </a:spcBef>
              <a:spcAft>
                <a:spcPts val="0"/>
              </a:spcAft>
              <a:buNone/>
            </a:pPr>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rgbClr val="00B0F0"/>
                </a:solidFill>
                <a:latin typeface="Cascadia Code" panose="020B0609020000020004" pitchFamily="49" charset="0"/>
                <a:cs typeface="Cascadia Code" panose="020B0609020000020004" pitchFamily="49" charset="0"/>
              </a:rPr>
              <a:t>return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2" name="TextBox 1">
            <a:extLst>
              <a:ext uri="{FF2B5EF4-FFF2-40B4-BE49-F238E27FC236}">
                <a16:creationId xmlns:a16="http://schemas.microsoft.com/office/drawing/2014/main" id="{675BA020-8C96-6710-D4DC-C215A28CF2EC}"/>
              </a:ext>
            </a:extLst>
          </p:cNvPr>
          <p:cNvSpPr txBox="1"/>
          <p:nvPr/>
        </p:nvSpPr>
        <p:spPr>
          <a:xfrm>
            <a:off x="5894974" y="2235079"/>
            <a:ext cx="2415679" cy="1815882"/>
          </a:xfrm>
          <a:prstGeom prst="rect">
            <a:avLst/>
          </a:prstGeom>
          <a:noFill/>
        </p:spPr>
        <p:txBody>
          <a:bodyPr wrap="square" rtlCol="0">
            <a:spAutoFit/>
          </a:bodyPr>
          <a:lstStyle/>
          <a:p>
            <a:r>
              <a:rPr lang="en-US" dirty="0">
                <a:solidFill>
                  <a:schemeClr val="accent2">
                    <a:lumMod val="75000"/>
                  </a:schemeClr>
                </a:solidFill>
                <a:latin typeface="Source Code Pro" panose="020B0309030403020204" pitchFamily="49" charset="0"/>
                <a:ea typeface="Source Code Pro" panose="020B0309030403020204" pitchFamily="49" charset="0"/>
              </a:rPr>
              <a:t>      </a:t>
            </a:r>
            <a:r>
              <a:rPr lang="en-US" dirty="0" err="1">
                <a:solidFill>
                  <a:schemeClr val="accent2">
                    <a:lumMod val="75000"/>
                  </a:schemeClr>
                </a:solidFill>
                <a:latin typeface="Source Code Pro" panose="020B0309030403020204" pitchFamily="49" charset="0"/>
                <a:ea typeface="Source Code Pro" panose="020B0309030403020204" pitchFamily="49" charset="0"/>
              </a:rPr>
              <a:t>Nên</a:t>
            </a:r>
            <a:endParaRPr lang="en-US" dirty="0">
              <a:solidFill>
                <a:schemeClr val="accent2">
                  <a:lumMod val="75000"/>
                </a:schemeClr>
              </a:solidFill>
              <a:latin typeface="Source Code Pro" panose="020B0309030403020204" pitchFamily="49" charset="0"/>
              <a:ea typeface="Source Code Pro" panose="020B0309030403020204" pitchFamily="49" charset="0"/>
            </a:endParaRP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if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condition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rgbClr val="00B0F0"/>
                </a:solidFill>
                <a:latin typeface="Cascadia Code" panose="020B0609020000020004" pitchFamily="49" charset="0"/>
                <a:cs typeface="Cascadia Code" panose="020B0609020000020004" pitchFamily="49" charset="0"/>
              </a:rPr>
              <a:t>return</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else {</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30 lines of code</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     </a:t>
            </a:r>
            <a:r>
              <a:rPr lang="en-US" dirty="0">
                <a:solidFill>
                  <a:schemeClr val="accent2">
                    <a:lumMod val="75000"/>
                  </a:schemeClr>
                </a:solidFill>
                <a:latin typeface="Cascadia Code" panose="020B0609020000020004" pitchFamily="49" charset="0"/>
                <a:cs typeface="Cascadia Code" panose="020B0609020000020004" pitchFamily="49" charset="0"/>
              </a:rPr>
              <a:t>…</a:t>
            </a:r>
          </a:p>
          <a:p>
            <a:r>
              <a:rPr lang="en-US" dirty="0">
                <a:solidFill>
                  <a:schemeClr val="accent6">
                    <a:lumMod val="10000"/>
                    <a:lumOff val="90000"/>
                  </a:schemeClr>
                </a:solidFill>
                <a:latin typeface="Cascadia Code" panose="020B0609020000020004" pitchFamily="49" charset="0"/>
                <a:cs typeface="Cascadia Code" panose="020B0609020000020004" pitchFamily="49" charset="0"/>
              </a:rPr>
              <a:t>}</a:t>
            </a:r>
          </a:p>
        </p:txBody>
      </p:sp>
      <p:sp>
        <p:nvSpPr>
          <p:cNvPr id="3" name="TextBox 2">
            <a:extLst>
              <a:ext uri="{FF2B5EF4-FFF2-40B4-BE49-F238E27FC236}">
                <a16:creationId xmlns:a16="http://schemas.microsoft.com/office/drawing/2014/main" id="{6A77F12D-1188-BA88-6789-AA0976F77E04}"/>
              </a:ext>
            </a:extLst>
          </p:cNvPr>
          <p:cNvSpPr txBox="1"/>
          <p:nvPr/>
        </p:nvSpPr>
        <p:spPr>
          <a:xfrm>
            <a:off x="3584793" y="4252987"/>
            <a:ext cx="3553097" cy="523220"/>
          </a:xfrm>
          <a:prstGeom prst="rect">
            <a:avLst/>
          </a:prstGeom>
          <a:noFill/>
        </p:spPr>
        <p:txBody>
          <a:bodyPr wrap="square" rtlCol="0">
            <a:spAutoFit/>
          </a:bodyPr>
          <a:lstStyle/>
          <a:p>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Vì</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khoảng</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cách</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từ</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a:solidFill>
                  <a:schemeClr val="accent1">
                    <a:lumMod val="60000"/>
                    <a:lumOff val="40000"/>
                  </a:schemeClr>
                </a:solidFill>
                <a:latin typeface="Source Code Pro" panose="020B0309030403020204" pitchFamily="49" charset="0"/>
                <a:ea typeface="Source Code Pro" panose="020B0309030403020204" pitchFamily="49" charset="0"/>
              </a:rPr>
              <a:t>if</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đến</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a:solidFill>
                  <a:schemeClr val="accent1">
                    <a:lumMod val="60000"/>
                    <a:lumOff val="40000"/>
                  </a:schemeClr>
                </a:solidFill>
                <a:latin typeface="Source Code Pro" panose="020B0309030403020204" pitchFamily="49" charset="0"/>
                <a:ea typeface="Source Code Pro" panose="020B0309030403020204" pitchFamily="49" charset="0"/>
              </a:rPr>
              <a:t>else</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quá</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dài</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sẽ</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khiến</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code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khó</a:t>
            </a:r>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6">
                    <a:lumMod val="10000"/>
                    <a:lumOff val="90000"/>
                  </a:schemeClr>
                </a:solidFill>
                <a:latin typeface="Source Code Pro" panose="020B0309030403020204" pitchFamily="49" charset="0"/>
                <a:ea typeface="Source Code Pro" panose="020B0309030403020204" pitchFamily="49" charset="0"/>
              </a:rPr>
              <a:t>đọc</a:t>
            </a:r>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p:txBody>
      </p:sp>
    </p:spTree>
    <p:extLst>
      <p:ext uri="{BB962C8B-B14F-4D97-AF65-F5344CB8AC3E}">
        <p14:creationId xmlns:p14="http://schemas.microsoft.com/office/powerpoint/2010/main" val="2113205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solidFill>
              </a:rPr>
              <a:t>Cấu trúc đoạn code</a:t>
            </a:r>
            <a:endParaRPr dirty="0">
              <a:solidFill>
                <a:schemeClr val="accent4"/>
              </a:solidFill>
            </a:endParaRPr>
          </a:p>
        </p:txBody>
      </p:sp>
      <p:sp>
        <p:nvSpPr>
          <p:cNvPr id="524" name="Google Shape;524;p39"/>
          <p:cNvSpPr txBox="1">
            <a:spLocks noGrp="1"/>
          </p:cNvSpPr>
          <p:nvPr>
            <p:ph type="subTitle" idx="1"/>
          </p:nvPr>
        </p:nvSpPr>
        <p:spPr>
          <a:xfrm>
            <a:off x="121075" y="1251238"/>
            <a:ext cx="2373000" cy="87637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Khai báo biến cục bộ gần với lần sử dụng đầu tiên</a:t>
            </a:r>
            <a:endParaRPr dirty="0"/>
          </a:p>
        </p:txBody>
      </p:sp>
      <p:sp>
        <p:nvSpPr>
          <p:cNvPr id="526" name="Google Shape;526;p39"/>
          <p:cNvSpPr txBox="1">
            <a:spLocks noGrp="1"/>
          </p:cNvSpPr>
          <p:nvPr>
            <p:ph type="subTitle" idx="3"/>
          </p:nvPr>
        </p:nvSpPr>
        <p:spPr>
          <a:xfrm>
            <a:off x="121075" y="2547762"/>
            <a:ext cx="3203801" cy="87637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Dùng kỹ thuật </a:t>
            </a:r>
            <a:r>
              <a:rPr lang="en" dirty="0">
                <a:solidFill>
                  <a:schemeClr val="accent2"/>
                </a:solidFill>
              </a:rPr>
              <a:t>early return</a:t>
            </a:r>
            <a:r>
              <a:rPr lang="en" dirty="0"/>
              <a:t> để đơn giản hóa cấu trúc của code</a:t>
            </a:r>
            <a:endParaRPr lang="en" sz="1200" dirty="0"/>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 name="TextBox 3">
            <a:extLst>
              <a:ext uri="{FF2B5EF4-FFF2-40B4-BE49-F238E27FC236}">
                <a16:creationId xmlns:a16="http://schemas.microsoft.com/office/drawing/2014/main" id="{79437123-FCC3-6DB8-588B-26DE3013DE7B}"/>
              </a:ext>
            </a:extLst>
          </p:cNvPr>
          <p:cNvSpPr txBox="1"/>
          <p:nvPr/>
        </p:nvSpPr>
        <p:spPr>
          <a:xfrm>
            <a:off x="3324876" y="2139041"/>
            <a:ext cx="2847326" cy="2092881"/>
          </a:xfrm>
          <a:prstGeom prst="rect">
            <a:avLst/>
          </a:prstGeom>
          <a:noFill/>
        </p:spPr>
        <p:txBody>
          <a:bodyPr wrap="square" rtlCol="0">
            <a:spAutoFit/>
          </a:bodyPr>
          <a:lstStyle/>
          <a:p>
            <a:r>
              <a:rPr lang="en-US"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bg2"/>
                </a:solidFill>
                <a:latin typeface="Source Code Pro" panose="020B0309030403020204" pitchFamily="49" charset="0"/>
                <a:ea typeface="Source Code Pro" panose="020B0309030403020204" pitchFamily="49" charset="0"/>
              </a:rPr>
              <a:t>Không</a:t>
            </a:r>
            <a:r>
              <a:rPr lang="en-US" dirty="0">
                <a:solidFill>
                  <a:schemeClr val="bg2"/>
                </a:solidFill>
                <a:latin typeface="Source Code Pro" panose="020B0309030403020204" pitchFamily="49" charset="0"/>
                <a:ea typeface="Source Code Pro" panose="020B0309030403020204" pitchFamily="49" charset="0"/>
              </a:rPr>
              <a:t> </a:t>
            </a:r>
            <a:r>
              <a:rPr lang="en-US" dirty="0" err="1">
                <a:solidFill>
                  <a:schemeClr val="bg2"/>
                </a:solidFill>
                <a:latin typeface="Source Code Pro" panose="020B0309030403020204" pitchFamily="49" charset="0"/>
                <a:ea typeface="Source Code Pro" panose="020B0309030403020204" pitchFamily="49" charset="0"/>
              </a:rPr>
              <a:t>nên</a:t>
            </a:r>
            <a:endParaRPr lang="en-US" dirty="0">
              <a:solidFill>
                <a:schemeClr val="bg2"/>
              </a:solidFill>
              <a:latin typeface="Source Code Pro" panose="020B0309030403020204" pitchFamily="49" charset="0"/>
              <a:ea typeface="Source Code Pro" panose="020B0309030403020204" pitchFamily="49" charset="0"/>
            </a:endParaRPr>
          </a:p>
          <a:p>
            <a:endParaRPr lang="en-US" sz="1200" dirty="0">
              <a:solidFill>
                <a:schemeClr val="accent6">
                  <a:lumMod val="10000"/>
                  <a:lumOff val="90000"/>
                </a:schemeClr>
              </a:solidFill>
              <a:latin typeface="Source Code Pro" panose="020B0309030403020204" pitchFamily="49" charset="0"/>
              <a:ea typeface="Source Code Pro" panose="020B0309030403020204" pitchFamily="49" charset="0"/>
            </a:endParaRP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public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err="1">
                <a:solidFill>
                  <a:schemeClr val="accent2"/>
                </a:solidFill>
                <a:latin typeface="Cascadia Code" panose="020B0609020000020004" pitchFamily="49" charset="0"/>
                <a:ea typeface="Source Code Pro" panose="020B0309030403020204" pitchFamily="49" charset="0"/>
                <a:cs typeface="Cascadia Code" panose="020B0609020000020004" pitchFamily="49" charset="0"/>
              </a:rPr>
              <a:t>findMax</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b) </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if (a &gt;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 = a;</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else</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 =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rgbClr val="00B0F0"/>
                </a:solidFill>
                <a:latin typeface="Cascadia Code" panose="020B0609020000020004" pitchFamily="49" charset="0"/>
                <a:ea typeface="Source Code Pro" panose="020B0309030403020204" pitchFamily="49" charset="0"/>
                <a:cs typeface="Cascadia Code" panose="020B0609020000020004" pitchFamily="49" charset="0"/>
              </a:rPr>
              <a:t>return</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max;</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p:txBody>
      </p:sp>
      <p:sp>
        <p:nvSpPr>
          <p:cNvPr id="5" name="TextBox 4">
            <a:extLst>
              <a:ext uri="{FF2B5EF4-FFF2-40B4-BE49-F238E27FC236}">
                <a16:creationId xmlns:a16="http://schemas.microsoft.com/office/drawing/2014/main" id="{39765CFF-2DA0-FEA6-46A5-9AD3F1F348D5}"/>
              </a:ext>
            </a:extLst>
          </p:cNvPr>
          <p:cNvSpPr txBox="1"/>
          <p:nvPr/>
        </p:nvSpPr>
        <p:spPr>
          <a:xfrm>
            <a:off x="6175602" y="2127612"/>
            <a:ext cx="2847326" cy="1785104"/>
          </a:xfrm>
          <a:prstGeom prst="rect">
            <a:avLst/>
          </a:prstGeom>
          <a:noFill/>
        </p:spPr>
        <p:txBody>
          <a:bodyPr wrap="square" rtlCol="0">
            <a:spAutoFit/>
          </a:bodyPr>
          <a:lstStyle/>
          <a:p>
            <a:r>
              <a:rPr lang="en-US" sz="1200" dirty="0">
                <a:solidFill>
                  <a:schemeClr val="accent6">
                    <a:lumMod val="10000"/>
                    <a:lumOff val="90000"/>
                  </a:schemeClr>
                </a:solidFill>
                <a:latin typeface="Source Code Pro" panose="020B0309030403020204" pitchFamily="49" charset="0"/>
                <a:ea typeface="Source Code Pro" panose="020B0309030403020204" pitchFamily="49" charset="0"/>
              </a:rPr>
              <a:t>             </a:t>
            </a:r>
            <a:r>
              <a:rPr lang="en-US" dirty="0" err="1">
                <a:solidFill>
                  <a:schemeClr val="accent2">
                    <a:lumMod val="75000"/>
                  </a:schemeClr>
                </a:solidFill>
                <a:latin typeface="Source Code Pro" panose="020B0309030403020204" pitchFamily="49" charset="0"/>
                <a:ea typeface="Source Code Pro" panose="020B0309030403020204" pitchFamily="49" charset="0"/>
              </a:rPr>
              <a:t>Nên</a:t>
            </a:r>
            <a:endParaRPr lang="en-US" dirty="0">
              <a:solidFill>
                <a:schemeClr val="accent2">
                  <a:lumMod val="75000"/>
                </a:schemeClr>
              </a:solidFill>
              <a:latin typeface="Source Code Pro" panose="020B0309030403020204" pitchFamily="49" charset="0"/>
              <a:ea typeface="Source Code Pro" panose="020B0309030403020204" pitchFamily="49" charset="0"/>
            </a:endParaRPr>
          </a:p>
          <a:p>
            <a:endParaRPr lang="en-US" sz="1200" dirty="0">
              <a:solidFill>
                <a:schemeClr val="accent6">
                  <a:lumMod val="10000"/>
                  <a:lumOff val="90000"/>
                </a:schemeClr>
              </a:solidFill>
              <a:latin typeface="Source Code Pro" panose="020B0309030403020204" pitchFamily="49" charset="0"/>
              <a:ea typeface="Source Code Pro" panose="020B0309030403020204" pitchFamily="49" charset="0"/>
            </a:endParaRP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public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err="1">
                <a:solidFill>
                  <a:schemeClr val="accent2"/>
                </a:solidFill>
                <a:latin typeface="Cascadia Code" panose="020B0609020000020004" pitchFamily="49" charset="0"/>
                <a:ea typeface="Source Code Pro" panose="020B0309030403020204" pitchFamily="49" charset="0"/>
                <a:cs typeface="Cascadia Code" panose="020B0609020000020004" pitchFamily="49" charset="0"/>
              </a:rPr>
              <a:t>findMax</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 </a:t>
            </a:r>
            <a:r>
              <a:rPr lang="en-US" sz="1000" dirty="0">
                <a:solidFill>
                  <a:schemeClr val="accent1">
                    <a:lumMod val="60000"/>
                    <a:lumOff val="40000"/>
                  </a:schemeClr>
                </a:solidFill>
                <a:latin typeface="Cascadia Code" panose="020B0609020000020004" pitchFamily="49" charset="0"/>
                <a:ea typeface="Source Code Pro" panose="020B0309030403020204" pitchFamily="49" charset="0"/>
                <a:cs typeface="Cascadia Code" panose="020B0609020000020004" pitchFamily="49" charset="0"/>
              </a:rPr>
              <a:t>int</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b) </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if (a &gt;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rgbClr val="00B0F0"/>
                </a:solidFill>
                <a:latin typeface="Cascadia Code" panose="020B0609020000020004" pitchFamily="49" charset="0"/>
                <a:ea typeface="Source Code Pro" panose="020B0309030403020204" pitchFamily="49" charset="0"/>
                <a:cs typeface="Cascadia Code" panose="020B0609020000020004" pitchFamily="49" charset="0"/>
              </a:rPr>
              <a:t>return</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else</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a:t>
            </a:r>
            <a:r>
              <a:rPr lang="en-US" sz="1000" dirty="0">
                <a:solidFill>
                  <a:srgbClr val="00B0F0"/>
                </a:solidFill>
                <a:latin typeface="Cascadia Code" panose="020B0609020000020004" pitchFamily="49" charset="0"/>
                <a:ea typeface="Source Code Pro" panose="020B0309030403020204" pitchFamily="49" charset="0"/>
                <a:cs typeface="Cascadia Code" panose="020B0609020000020004" pitchFamily="49" charset="0"/>
              </a:rPr>
              <a:t>return</a:t>
            </a:r>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 b;</a:t>
            </a:r>
          </a:p>
          <a:p>
            <a:r>
              <a:rPr lang="en-US" sz="1000" dirty="0">
                <a:solidFill>
                  <a:schemeClr val="accent6">
                    <a:lumMod val="10000"/>
                    <a:lumOff val="90000"/>
                  </a:schemeClr>
                </a:solidFill>
                <a:latin typeface="Cascadia Code" panose="020B0609020000020004" pitchFamily="49" charset="0"/>
                <a:ea typeface="Source Code Pro" panose="020B0309030403020204" pitchFamily="49" charset="0"/>
                <a:cs typeface="Cascadia Code" panose="020B0609020000020004" pitchFamily="49" charset="0"/>
              </a:rPr>
              <a:t>}</a:t>
            </a:r>
          </a:p>
          <a:p>
            <a:endParaRPr lang="en-US" dirty="0">
              <a:solidFill>
                <a:schemeClr val="accent6">
                  <a:lumMod val="10000"/>
                  <a:lumOff val="90000"/>
                </a:schemeClr>
              </a:solidFill>
              <a:latin typeface="Source Code Pro" panose="020B0309030403020204" pitchFamily="49" charset="0"/>
              <a:ea typeface="Source Code Pro" panose="020B0309030403020204" pitchFamily="49" charset="0"/>
            </a:endParaRPr>
          </a:p>
        </p:txBody>
      </p:sp>
    </p:spTree>
    <p:extLst>
      <p:ext uri="{BB962C8B-B14F-4D97-AF65-F5344CB8AC3E}">
        <p14:creationId xmlns:p14="http://schemas.microsoft.com/office/powerpoint/2010/main" val="442594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4">
                                            <p:txEl>
                                              <p:pRg st="0" end="0"/>
                                            </p:txEl>
                                          </p:spTgt>
                                        </p:tgtEl>
                                        <p:attrNameLst>
                                          <p:attrName>style.visibility</p:attrName>
                                        </p:attrNameLst>
                                      </p:cBhvr>
                                      <p:to>
                                        <p:strVal val="visible"/>
                                      </p:to>
                                    </p:set>
                                    <p:anim calcmode="lin" valueType="num">
                                      <p:cBhvr additive="base">
                                        <p:cTn id="7" dur="500" fill="hold"/>
                                        <p:tgtEl>
                                          <p:spTgt spid="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26">
                                            <p:txEl>
                                              <p:pRg st="0" end="0"/>
                                            </p:txEl>
                                          </p:spTgt>
                                        </p:tgtEl>
                                        <p:attrNameLst>
                                          <p:attrName>style.visibility</p:attrName>
                                        </p:attrNameLst>
                                      </p:cBhvr>
                                      <p:to>
                                        <p:strVal val="visible"/>
                                      </p:to>
                                    </p:set>
                                    <p:animEffect transition="in" filter="fade">
                                      <p:cBhvr>
                                        <p:cTn id="13" dur="500"/>
                                        <p:tgtEl>
                                          <p:spTgt spid="526">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Comment code</a:t>
            </a:r>
            <a:endParaRPr dirty="0">
              <a:solidFill>
                <a:schemeClr val="accent3"/>
              </a:solidFill>
            </a:endParaRPr>
          </a:p>
        </p:txBody>
      </p:sp>
      <p:sp>
        <p:nvSpPr>
          <p:cNvPr id="589" name="Google Shape;589;p41"/>
          <p:cNvSpPr txBox="1">
            <a:spLocks noGrp="1"/>
          </p:cNvSpPr>
          <p:nvPr>
            <p:ph type="subTitle" idx="1"/>
          </p:nvPr>
        </p:nvSpPr>
        <p:spPr>
          <a:xfrm>
            <a:off x="2967630" y="2160538"/>
            <a:ext cx="19782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
            </a:r>
            <a:r>
              <a:rPr lang="en" dirty="0"/>
              <a:t>ử dụng dấu //</a:t>
            </a:r>
          </a:p>
          <a:p>
            <a:pPr marL="0" lvl="0" indent="0" algn="l" rtl="0">
              <a:spcBef>
                <a:spcPts val="0"/>
              </a:spcBef>
              <a:spcAft>
                <a:spcPts val="0"/>
              </a:spcAft>
              <a:buNone/>
            </a:pPr>
            <a:r>
              <a:rPr lang="en" dirty="0"/>
              <a:t>Ví dụ:</a:t>
            </a:r>
          </a:p>
          <a:p>
            <a:pPr marL="0" lvl="0" indent="0" algn="l" rtl="0">
              <a:spcBef>
                <a:spcPts val="0"/>
              </a:spcBef>
              <a:spcAft>
                <a:spcPts val="0"/>
              </a:spcAft>
              <a:buNone/>
            </a:pPr>
            <a:r>
              <a:rPr lang="en" dirty="0"/>
              <a:t>   //hehehehe</a:t>
            </a:r>
            <a:endParaRPr dirty="0"/>
          </a:p>
        </p:txBody>
      </p:sp>
      <p:sp>
        <p:nvSpPr>
          <p:cNvPr id="590" name="Google Shape;590;p41"/>
          <p:cNvSpPr txBox="1">
            <a:spLocks noGrp="1"/>
          </p:cNvSpPr>
          <p:nvPr>
            <p:ph type="subTitle" idx="2"/>
          </p:nvPr>
        </p:nvSpPr>
        <p:spPr>
          <a:xfrm>
            <a:off x="6234480" y="3024714"/>
            <a:ext cx="24066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Sử dụng cặp dấu /**/</a:t>
            </a:r>
          </a:p>
          <a:p>
            <a:pPr marL="0" lvl="0" indent="0" algn="l" rtl="0">
              <a:spcBef>
                <a:spcPts val="0"/>
              </a:spcBef>
              <a:spcAft>
                <a:spcPts val="0"/>
              </a:spcAft>
              <a:buNone/>
            </a:pPr>
            <a:r>
              <a:rPr lang="en" dirty="0"/>
              <a:t>Ví dụ:</a:t>
            </a:r>
          </a:p>
          <a:p>
            <a:pPr marL="0" lvl="0" indent="0" algn="l" rtl="0">
              <a:spcBef>
                <a:spcPts val="0"/>
              </a:spcBef>
              <a:spcAft>
                <a:spcPts val="0"/>
              </a:spcAft>
              <a:buNone/>
            </a:pPr>
            <a:r>
              <a:rPr lang="en" dirty="0"/>
              <a:t>   /*</a:t>
            </a:r>
          </a:p>
          <a:p>
            <a:pPr marL="0" lvl="0" indent="0" algn="l" rtl="0">
              <a:spcBef>
                <a:spcPts val="0"/>
              </a:spcBef>
              <a:spcAft>
                <a:spcPts val="0"/>
              </a:spcAft>
              <a:buNone/>
            </a:pPr>
            <a:r>
              <a:rPr lang="en" dirty="0"/>
              <a:t>    hehehehehe</a:t>
            </a:r>
          </a:p>
          <a:p>
            <a:pPr marL="0" lvl="0" indent="0" algn="l" rtl="0">
              <a:spcBef>
                <a:spcPts val="0"/>
              </a:spcBef>
              <a:spcAft>
                <a:spcPts val="0"/>
              </a:spcAft>
              <a:buNone/>
            </a:pPr>
            <a:r>
              <a:rPr lang="en" dirty="0"/>
              <a:t>    hahahahaha</a:t>
            </a:r>
          </a:p>
          <a:p>
            <a:pPr marL="0" lvl="0" indent="0" algn="l" rtl="0">
              <a:spcBef>
                <a:spcPts val="0"/>
              </a:spcBef>
              <a:spcAft>
                <a:spcPts val="0"/>
              </a:spcAft>
              <a:buNone/>
            </a:pPr>
            <a:r>
              <a:rPr lang="en" dirty="0"/>
              <a:t>    */</a:t>
            </a:r>
            <a:endParaRPr dirty="0"/>
          </a:p>
        </p:txBody>
      </p:sp>
      <p:sp>
        <p:nvSpPr>
          <p:cNvPr id="593" name="Google Shape;593;p41"/>
          <p:cNvSpPr txBox="1">
            <a:spLocks noGrp="1"/>
          </p:cNvSpPr>
          <p:nvPr>
            <p:ph type="subTitle" idx="5"/>
          </p:nvPr>
        </p:nvSpPr>
        <p:spPr>
          <a:xfrm>
            <a:off x="2425276" y="1565126"/>
            <a:ext cx="2836049"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1 dòng</a:t>
            </a:r>
            <a:endParaRPr dirty="0"/>
          </a:p>
        </p:txBody>
      </p:sp>
      <p:sp>
        <p:nvSpPr>
          <p:cNvPr id="595" name="Google Shape;595;p41"/>
          <p:cNvSpPr txBox="1">
            <a:spLocks noGrp="1"/>
          </p:cNvSpPr>
          <p:nvPr>
            <p:ph type="subTitle" idx="7"/>
          </p:nvPr>
        </p:nvSpPr>
        <p:spPr>
          <a:xfrm>
            <a:off x="5656217" y="2484838"/>
            <a:ext cx="3487783"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nhiều dòng</a:t>
            </a:r>
            <a:endParaRPr dirty="0"/>
          </a:p>
        </p:txBody>
      </p:sp>
      <p:grpSp>
        <p:nvGrpSpPr>
          <p:cNvPr id="597" name="Google Shape;597;p41"/>
          <p:cNvGrpSpPr/>
          <p:nvPr/>
        </p:nvGrpSpPr>
        <p:grpSpPr>
          <a:xfrm>
            <a:off x="394008" y="1479426"/>
            <a:ext cx="2041216" cy="2884728"/>
            <a:chOff x="719992" y="1135488"/>
            <a:chExt cx="2415354" cy="3413475"/>
          </a:xfrm>
        </p:grpSpPr>
        <p:sp>
          <p:nvSpPr>
            <p:cNvPr id="598" name="Google Shape;598;p41"/>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Comment code</a:t>
            </a:r>
            <a:endParaRPr dirty="0">
              <a:solidFill>
                <a:schemeClr val="lt2"/>
              </a:solidFill>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3408711" y="2072624"/>
            <a:ext cx="5100795" cy="2119079"/>
          </a:xfrm>
          <a:prstGeom prst="rect">
            <a:avLst/>
          </a:prstGeom>
        </p:spPr>
        <p:txBody>
          <a:bodyPr spcFirstLastPara="1" wrap="square" lIns="91425" tIns="91425" rIns="91425" bIns="91425" anchor="t" anchorCtr="0">
            <a:noAutofit/>
          </a:bodyPr>
          <a:lstStyle/>
          <a:p>
            <a:pPr marL="285750" indent="-285750"/>
            <a:r>
              <a:rPr lang="en-US" dirty="0" err="1"/>
              <a:t>Không</a:t>
            </a:r>
            <a:r>
              <a:rPr lang="en-US" dirty="0"/>
              <a:t> comment </a:t>
            </a:r>
            <a:r>
              <a:rPr lang="en-US" dirty="0" err="1"/>
              <a:t>thừa</a:t>
            </a:r>
            <a:r>
              <a:rPr lang="en-US" dirty="0"/>
              <a:t> </a:t>
            </a:r>
            <a:r>
              <a:rPr lang="en-US" dirty="0" err="1"/>
              <a:t>thải</a:t>
            </a:r>
            <a:endParaRPr lang="en-US" dirty="0"/>
          </a:p>
          <a:p>
            <a:pPr marL="0" indent="0">
              <a:buNone/>
            </a:pPr>
            <a:r>
              <a:rPr lang="en-US" dirty="0"/>
              <a:t>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a:solidFill>
                  <a:schemeClr val="accent2"/>
                </a:solidFill>
                <a:latin typeface="Cascadia Code" panose="020B0609020000020004" pitchFamily="49" charset="0"/>
                <a:cs typeface="Cascadia Code" panose="020B0609020000020004" pitchFamily="49" charset="0"/>
              </a:rPr>
              <a:t>1</a:t>
            </a:r>
            <a:r>
              <a:rPr lang="en-US" dirty="0">
                <a:latin typeface="Cascadia Code" panose="020B0609020000020004" pitchFamily="49" charset="0"/>
                <a:cs typeface="Cascadia Code" panose="020B0609020000020004" pitchFamily="49" charset="0"/>
              </a:rPr>
              <a:t>; </a:t>
            </a:r>
            <a:r>
              <a:rPr lang="en-US" dirty="0">
                <a:solidFill>
                  <a:schemeClr val="accent6">
                    <a:lumMod val="50000"/>
                    <a:lumOff val="50000"/>
                  </a:schemeClr>
                </a:solidFill>
                <a:latin typeface="Cascadia Code" panose="020B0609020000020004" pitchFamily="49" charset="0"/>
                <a:cs typeface="Cascadia Code" panose="020B0609020000020004" pitchFamily="49" charset="0"/>
              </a:rPr>
              <a:t>// add one to </a:t>
            </a:r>
            <a:r>
              <a:rPr lang="en-US" dirty="0" err="1">
                <a:solidFill>
                  <a:schemeClr val="accent6">
                    <a:lumMod val="50000"/>
                    <a:lumOff val="50000"/>
                  </a:schemeClr>
                </a:solidFill>
                <a:latin typeface="Cascadia Code" panose="020B0609020000020004" pitchFamily="49" charset="0"/>
                <a:cs typeface="Cascadia Code" panose="020B0609020000020004" pitchFamily="49" charset="0"/>
              </a:rPr>
              <a:t>i</a:t>
            </a:r>
            <a:endParaRPr lang="en-US" dirty="0">
              <a:solidFill>
                <a:schemeClr val="accent6">
                  <a:lumMod val="50000"/>
                  <a:lumOff val="50000"/>
                </a:schemeClr>
              </a:solidFill>
              <a:latin typeface="Cascadia Code" panose="020B0609020000020004" pitchFamily="49" charset="0"/>
              <a:cs typeface="Cascadia Code" panose="020B0609020000020004" pitchFamily="49" charset="0"/>
            </a:endParaRPr>
          </a:p>
          <a:p>
            <a:pPr marL="285750" indent="-285750"/>
            <a:r>
              <a:rPr lang="en-US" dirty="0" err="1"/>
              <a:t>Không</a:t>
            </a:r>
            <a:r>
              <a:rPr lang="en-US" dirty="0"/>
              <a:t> comment </a:t>
            </a:r>
            <a:r>
              <a:rPr lang="en-US" dirty="0" err="1"/>
              <a:t>sai</a:t>
            </a:r>
            <a:r>
              <a:rPr lang="en-US" dirty="0"/>
              <a:t> </a:t>
            </a:r>
            <a:r>
              <a:rPr lang="en-US" dirty="0" err="1"/>
              <a:t>lệch</a:t>
            </a:r>
            <a:endParaRPr lang="en-US" dirty="0"/>
          </a:p>
          <a:p>
            <a:pPr marL="0" indent="0">
              <a:buNone/>
            </a:pPr>
            <a:r>
              <a:rPr lang="en-US" dirty="0"/>
              <a:t>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err="1">
                <a:solidFill>
                  <a:srgbClr val="FFC000"/>
                </a:solidFill>
                <a:latin typeface="Cascadia Code" panose="020B0609020000020004" pitchFamily="49" charset="0"/>
                <a:cs typeface="Cascadia Code" panose="020B0609020000020004" pitchFamily="49" charset="0"/>
              </a:rPr>
              <a:t>i</a:t>
            </a:r>
            <a:r>
              <a:rPr lang="en-US" dirty="0">
                <a:latin typeface="Cascadia Code" panose="020B0609020000020004" pitchFamily="49" charset="0"/>
                <a:cs typeface="Cascadia Code" panose="020B0609020000020004" pitchFamily="49" charset="0"/>
              </a:rPr>
              <a:t> + </a:t>
            </a:r>
            <a:r>
              <a:rPr lang="en-US" dirty="0">
                <a:solidFill>
                  <a:schemeClr val="accent2"/>
                </a:solidFill>
                <a:latin typeface="Cascadia Code" panose="020B0609020000020004" pitchFamily="49" charset="0"/>
                <a:cs typeface="Cascadia Code" panose="020B0609020000020004" pitchFamily="49" charset="0"/>
              </a:rPr>
              <a:t>1</a:t>
            </a:r>
            <a:r>
              <a:rPr lang="en-US" dirty="0">
                <a:latin typeface="Cascadia Code" panose="020B0609020000020004" pitchFamily="49" charset="0"/>
                <a:cs typeface="Cascadia Code" panose="020B0609020000020004" pitchFamily="49" charset="0"/>
              </a:rPr>
              <a:t>; </a:t>
            </a:r>
            <a:r>
              <a:rPr lang="en-US" dirty="0">
                <a:solidFill>
                  <a:schemeClr val="accent6">
                    <a:lumMod val="50000"/>
                    <a:lumOff val="50000"/>
                  </a:schemeClr>
                </a:solidFill>
                <a:latin typeface="Cascadia Code" panose="020B0609020000020004" pitchFamily="49" charset="0"/>
                <a:cs typeface="Cascadia Code" panose="020B0609020000020004" pitchFamily="49" charset="0"/>
              </a:rPr>
              <a:t>// add 2 to </a:t>
            </a:r>
            <a:r>
              <a:rPr lang="en-US" dirty="0" err="1">
                <a:solidFill>
                  <a:schemeClr val="accent6">
                    <a:lumMod val="50000"/>
                    <a:lumOff val="50000"/>
                  </a:schemeClr>
                </a:solidFill>
                <a:latin typeface="Cascadia Code" panose="020B0609020000020004" pitchFamily="49" charset="0"/>
                <a:cs typeface="Cascadia Code" panose="020B0609020000020004" pitchFamily="49" charset="0"/>
              </a:rPr>
              <a:t>i</a:t>
            </a:r>
            <a:endParaRPr lang="en-US" dirty="0">
              <a:solidFill>
                <a:schemeClr val="accent6">
                  <a:lumMod val="50000"/>
                  <a:lumOff val="50000"/>
                </a:schemeClr>
              </a:solidFill>
              <a:latin typeface="Cascadia Code" panose="020B0609020000020004" pitchFamily="49" charset="0"/>
              <a:cs typeface="Cascadia Code" panose="020B0609020000020004" pitchFamily="49" charset="0"/>
            </a:endParaRPr>
          </a:p>
          <a:p>
            <a:pPr marL="285750" indent="-285750"/>
            <a:r>
              <a:rPr lang="en-US" dirty="0" err="1"/>
              <a:t>Không</a:t>
            </a:r>
            <a:r>
              <a:rPr lang="en-US" dirty="0"/>
              <a:t> </a:t>
            </a:r>
            <a:r>
              <a:rPr lang="en-US" dirty="0" err="1"/>
              <a:t>cần</a:t>
            </a:r>
            <a:r>
              <a:rPr lang="en-US" dirty="0"/>
              <a:t> </a:t>
            </a:r>
            <a:r>
              <a:rPr lang="en-US" dirty="0" err="1"/>
              <a:t>phải</a:t>
            </a:r>
            <a:r>
              <a:rPr lang="en-US" dirty="0"/>
              <a:t> comment </a:t>
            </a:r>
            <a:r>
              <a:rPr lang="en-US" dirty="0" err="1"/>
              <a:t>từng</a:t>
            </a:r>
            <a:r>
              <a:rPr lang="en-US" dirty="0"/>
              <a:t> </a:t>
            </a:r>
            <a:r>
              <a:rPr lang="en-US" dirty="0" err="1"/>
              <a:t>dòng</a:t>
            </a:r>
            <a:r>
              <a:rPr lang="en-US" dirty="0"/>
              <a:t> code, </a:t>
            </a:r>
            <a:r>
              <a:rPr lang="en-US" dirty="0" err="1"/>
              <a:t>chỉ</a:t>
            </a:r>
            <a:r>
              <a:rPr lang="en-US" dirty="0"/>
              <a:t> </a:t>
            </a:r>
            <a:r>
              <a:rPr lang="en-US" dirty="0" err="1"/>
              <a:t>nên</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những</a:t>
            </a:r>
            <a:r>
              <a:rPr lang="en-US" dirty="0"/>
              <a:t> </a:t>
            </a:r>
            <a:r>
              <a:rPr lang="en-US" dirty="0" err="1"/>
              <a:t>đoạn</a:t>
            </a:r>
            <a:r>
              <a:rPr lang="en-US" dirty="0"/>
              <a:t> </a:t>
            </a:r>
            <a:r>
              <a:rPr lang="en-US" dirty="0" err="1"/>
              <a:t>khó</a:t>
            </a:r>
            <a:r>
              <a:rPr lang="en-US" dirty="0"/>
              <a:t> </a:t>
            </a:r>
            <a:r>
              <a:rPr lang="en-US" dirty="0" err="1"/>
              <a:t>hiểu</a:t>
            </a:r>
            <a:r>
              <a:rPr lang="en-US" dirty="0"/>
              <a:t>, </a:t>
            </a:r>
            <a:r>
              <a:rPr lang="en-US" dirty="0" err="1"/>
              <a:t>quan</a:t>
            </a:r>
            <a:r>
              <a:rPr lang="en-US" dirty="0"/>
              <a:t> </a:t>
            </a:r>
            <a:r>
              <a:rPr lang="en-US" dirty="0" err="1"/>
              <a:t>trọng</a:t>
            </a:r>
            <a:endParaRPr lang="en-US" dirty="0"/>
          </a:p>
          <a:p>
            <a:pPr marL="285750" indent="-285750"/>
            <a:r>
              <a:rPr lang="en-US" dirty="0" err="1"/>
              <a:t>Tránh</a:t>
            </a:r>
            <a:r>
              <a:rPr lang="en-US" dirty="0"/>
              <a:t> comment </a:t>
            </a:r>
            <a:r>
              <a:rPr lang="en-US" dirty="0" err="1"/>
              <a:t>mang</a:t>
            </a:r>
            <a:r>
              <a:rPr lang="en-US" dirty="0"/>
              <a:t> </a:t>
            </a:r>
            <a:r>
              <a:rPr lang="en-US" dirty="0" err="1"/>
              <a:t>tính</a:t>
            </a:r>
            <a:r>
              <a:rPr lang="en-US" dirty="0"/>
              <a:t> </a:t>
            </a:r>
            <a:r>
              <a:rPr lang="en-US" dirty="0" err="1"/>
              <a:t>cá</a:t>
            </a:r>
            <a:r>
              <a:rPr lang="en-US" dirty="0"/>
              <a:t> </a:t>
            </a:r>
            <a:r>
              <a:rPr lang="en-US" dirty="0" err="1"/>
              <a:t>nhân</a:t>
            </a:r>
            <a:endParaRPr lang="en-US" dirty="0"/>
          </a:p>
        </p:txBody>
      </p:sp>
      <p:sp>
        <p:nvSpPr>
          <p:cNvPr id="583" name="Google Shape;583;p40"/>
          <p:cNvSpPr txBox="1"/>
          <p:nvPr/>
        </p:nvSpPr>
        <p:spPr>
          <a:xfrm>
            <a:off x="8171125" y="39755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40D520FE-141E-BB36-E547-5B4B2799589A}"/>
              </a:ext>
            </a:extLst>
          </p:cNvPr>
          <p:cNvSpPr txBox="1"/>
          <p:nvPr/>
        </p:nvSpPr>
        <p:spPr>
          <a:xfrm>
            <a:off x="3853808" y="1700896"/>
            <a:ext cx="3971109" cy="400110"/>
          </a:xfrm>
          <a:prstGeom prst="rect">
            <a:avLst/>
          </a:prstGeom>
          <a:noFill/>
        </p:spPr>
        <p:txBody>
          <a:bodyPr wrap="square" rtlCol="0">
            <a:spAutoFit/>
          </a:bodyPr>
          <a:lstStyle/>
          <a:p>
            <a:pPr algn="ctr"/>
            <a:r>
              <a:rPr lang="en-US" sz="2000" dirty="0" err="1">
                <a:solidFill>
                  <a:schemeClr val="bg2"/>
                </a:solidFill>
                <a:latin typeface="Source Code Pro" panose="020B0309030403020204" pitchFamily="49" charset="0"/>
                <a:ea typeface="Source Code Pro" panose="020B0309030403020204" pitchFamily="49" charset="0"/>
              </a:rPr>
              <a:t>Không</a:t>
            </a:r>
            <a:r>
              <a:rPr lang="en-US" sz="2000" dirty="0">
                <a:solidFill>
                  <a:schemeClr val="bg2"/>
                </a:solidFill>
                <a:latin typeface="Source Code Pro" panose="020B0309030403020204" pitchFamily="49" charset="0"/>
                <a:ea typeface="Source Code Pro" panose="020B0309030403020204" pitchFamily="49" charset="0"/>
              </a:rPr>
              <a:t> </a:t>
            </a:r>
            <a:r>
              <a:rPr lang="en-US" sz="2000" dirty="0" err="1">
                <a:solidFill>
                  <a:schemeClr val="bg2"/>
                </a:solidFill>
                <a:latin typeface="Source Code Pro" panose="020B0309030403020204" pitchFamily="49" charset="0"/>
                <a:ea typeface="Source Code Pro" panose="020B0309030403020204" pitchFamily="49" charset="0"/>
              </a:rPr>
              <a:t>nên</a:t>
            </a:r>
            <a:endParaRPr lang="en-US" sz="2000" dirty="0">
              <a:solidFill>
                <a:schemeClr val="bg2"/>
              </a:solidFill>
              <a:latin typeface="Source Code Pro" panose="020B0309030403020204" pitchFamily="49" charset="0"/>
              <a:ea typeface="Source Code Pro" panose="020B0309030403020204" pitchFamily="49"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82">
                                            <p:txEl>
                                              <p:pRg st="2" end="2"/>
                                            </p:txEl>
                                          </p:spTgt>
                                        </p:tgtEl>
                                        <p:attrNameLst>
                                          <p:attrName>style.visibility</p:attrName>
                                        </p:attrNameLst>
                                      </p:cBhvr>
                                      <p:to>
                                        <p:strVal val="visible"/>
                                      </p:to>
                                    </p:set>
                                    <p:animEffect transition="in" filter="fade">
                                      <p:cBhvr>
                                        <p:cTn id="13" dur="500"/>
                                        <p:tgtEl>
                                          <p:spTgt spid="58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82">
                                            <p:txEl>
                                              <p:pRg st="3" end="3"/>
                                            </p:txEl>
                                          </p:spTgt>
                                        </p:tgtEl>
                                        <p:attrNameLst>
                                          <p:attrName>style.visibility</p:attrName>
                                        </p:attrNameLst>
                                      </p:cBhvr>
                                      <p:to>
                                        <p:strVal val="visible"/>
                                      </p:to>
                                    </p:set>
                                    <p:animEffect transition="in" filter="fade">
                                      <p:cBhvr>
                                        <p:cTn id="16" dur="500"/>
                                        <p:tgtEl>
                                          <p:spTgt spid="58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82">
                                            <p:txEl>
                                              <p:pRg st="4" end="4"/>
                                            </p:txEl>
                                          </p:spTgt>
                                        </p:tgtEl>
                                        <p:attrNameLst>
                                          <p:attrName>style.visibility</p:attrName>
                                        </p:attrNameLst>
                                      </p:cBhvr>
                                      <p:to>
                                        <p:strVal val="visible"/>
                                      </p:to>
                                    </p:set>
                                    <p:animEffect transition="in" filter="wipe(down)">
                                      <p:cBhvr>
                                        <p:cTn id="21" dur="500"/>
                                        <p:tgtEl>
                                          <p:spTgt spid="58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2">
                                            <p:txEl>
                                              <p:pRg st="5" end="5"/>
                                            </p:txEl>
                                          </p:spTgt>
                                        </p:tgtEl>
                                        <p:attrNameLst>
                                          <p:attrName>style.visibility</p:attrName>
                                        </p:attrNameLst>
                                      </p:cBhvr>
                                      <p:to>
                                        <p:strVal val="visible"/>
                                      </p:to>
                                    </p:set>
                                    <p:animEffect transition="in" filter="fade">
                                      <p:cBhvr>
                                        <p:cTn id="26" dur="500"/>
                                        <p:tgtEl>
                                          <p:spTgt spid="5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4"/>
                </a:solidFill>
              </a:rPr>
              <a:t>Nội dung</a:t>
            </a:r>
            <a:endParaRPr>
              <a:solidFill>
                <a:schemeClr val="accent4"/>
              </a:solidFill>
            </a:endParaRPr>
          </a:p>
        </p:txBody>
      </p:sp>
      <p:sp>
        <p:nvSpPr>
          <p:cNvPr id="310" name="Google Shape;310;p33"/>
          <p:cNvSpPr txBox="1">
            <a:spLocks noGrp="1"/>
          </p:cNvSpPr>
          <p:nvPr>
            <p:ph type="title" idx="4"/>
          </p:nvPr>
        </p:nvSpPr>
        <p:spPr>
          <a:xfrm>
            <a:off x="2377217" y="2030470"/>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01</a:t>
            </a:r>
            <a:endParaRPr sz="2700"/>
          </a:p>
        </p:txBody>
      </p:sp>
      <p:sp>
        <p:nvSpPr>
          <p:cNvPr id="311" name="Google Shape;311;p33"/>
          <p:cNvSpPr txBox="1">
            <a:spLocks noGrp="1"/>
          </p:cNvSpPr>
          <p:nvPr>
            <p:ph type="title" idx="5"/>
          </p:nvPr>
        </p:nvSpPr>
        <p:spPr>
          <a:xfrm>
            <a:off x="2756399" y="2710336"/>
            <a:ext cx="608507"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a:t>02</a:t>
            </a:r>
            <a:endParaRPr sz="2700"/>
          </a:p>
        </p:txBody>
      </p:sp>
      <p:sp>
        <p:nvSpPr>
          <p:cNvPr id="313" name="Google Shape;313;p33"/>
          <p:cNvSpPr txBox="1">
            <a:spLocks noGrp="1"/>
          </p:cNvSpPr>
          <p:nvPr>
            <p:ph type="subTitle" idx="7"/>
          </p:nvPr>
        </p:nvSpPr>
        <p:spPr>
          <a:xfrm>
            <a:off x="2979317" y="2069279"/>
            <a:ext cx="157748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t>GitHub </a:t>
            </a:r>
            <a:endParaRPr sz="2700"/>
          </a:p>
        </p:txBody>
      </p:sp>
      <p:sp>
        <p:nvSpPr>
          <p:cNvPr id="314" name="Google Shape;314;p33"/>
          <p:cNvSpPr txBox="1">
            <a:spLocks noGrp="1"/>
          </p:cNvSpPr>
          <p:nvPr>
            <p:ph type="subTitle" idx="8"/>
          </p:nvPr>
        </p:nvSpPr>
        <p:spPr>
          <a:xfrm>
            <a:off x="3263222" y="2929935"/>
            <a:ext cx="4821260" cy="342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a:t>Code Style trong Java</a:t>
            </a:r>
            <a:endParaRPr sz="2700"/>
          </a:p>
        </p:txBody>
      </p:sp>
      <p:sp>
        <p:nvSpPr>
          <p:cNvPr id="315" name="Google Shape;315;p33"/>
          <p:cNvSpPr txBox="1">
            <a:spLocks noGrp="1"/>
          </p:cNvSpPr>
          <p:nvPr>
            <p:ph type="subTitle" idx="9"/>
          </p:nvPr>
        </p:nvSpPr>
        <p:spPr>
          <a:xfrm>
            <a:off x="3937247" y="3375141"/>
            <a:ext cx="3161683" cy="6160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a:t>Unit Test</a:t>
            </a:r>
            <a:endParaRPr sz="270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11;p33">
            <a:extLst>
              <a:ext uri="{FF2B5EF4-FFF2-40B4-BE49-F238E27FC236}">
                <a16:creationId xmlns:a16="http://schemas.microsoft.com/office/drawing/2014/main" id="{1DD0F098-9F1D-C456-BA95-12EE5DA670B1}"/>
              </a:ext>
            </a:extLst>
          </p:cNvPr>
          <p:cNvSpPr txBox="1">
            <a:spLocks/>
          </p:cNvSpPr>
          <p:nvPr/>
        </p:nvSpPr>
        <p:spPr>
          <a:xfrm>
            <a:off x="3310607" y="3375141"/>
            <a:ext cx="626640" cy="5362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sz="2700"/>
              <a:t>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Comment code</a:t>
            </a:r>
            <a:endParaRPr dirty="0">
              <a:solidFill>
                <a:schemeClr val="lt2"/>
              </a:solidFill>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40"/>
          <p:cNvSpPr txBox="1">
            <a:spLocks noGrp="1"/>
          </p:cNvSpPr>
          <p:nvPr>
            <p:ph type="subTitle" idx="1"/>
          </p:nvPr>
        </p:nvSpPr>
        <p:spPr>
          <a:xfrm>
            <a:off x="3412632" y="2265660"/>
            <a:ext cx="5100795" cy="1619794"/>
          </a:xfrm>
          <a:prstGeom prst="rect">
            <a:avLst/>
          </a:prstGeom>
        </p:spPr>
        <p:txBody>
          <a:bodyPr spcFirstLastPara="1" wrap="square" lIns="91425" tIns="91425" rIns="91425" bIns="91425" anchor="t" anchorCtr="0">
            <a:noAutofit/>
          </a:bodyPr>
          <a:lstStyle/>
          <a:p>
            <a:pPr marL="285750" indent="-285750"/>
            <a:r>
              <a:rPr lang="en-US" dirty="0"/>
              <a:t>Comment code </a:t>
            </a:r>
            <a:r>
              <a:rPr lang="en-US" dirty="0" err="1"/>
              <a:t>để</a:t>
            </a:r>
            <a:r>
              <a:rPr lang="en-US" dirty="0"/>
              <a:t> </a:t>
            </a:r>
            <a:r>
              <a:rPr lang="en-US" dirty="0" err="1"/>
              <a:t>giải</a:t>
            </a:r>
            <a:r>
              <a:rPr lang="en-US" dirty="0"/>
              <a:t> </a:t>
            </a:r>
            <a:r>
              <a:rPr lang="en-US" dirty="0" err="1"/>
              <a:t>thích</a:t>
            </a:r>
            <a:r>
              <a:rPr lang="en-US" dirty="0"/>
              <a:t> </a:t>
            </a:r>
            <a:r>
              <a:rPr lang="en-US" dirty="0" err="1"/>
              <a:t>các</a:t>
            </a:r>
            <a:r>
              <a:rPr lang="en-US" dirty="0"/>
              <a:t> logic </a:t>
            </a:r>
            <a:r>
              <a:rPr lang="en-US" dirty="0" err="1"/>
              <a:t>phức</a:t>
            </a:r>
            <a:r>
              <a:rPr lang="en-US" dirty="0"/>
              <a:t> </a:t>
            </a:r>
            <a:r>
              <a:rPr lang="en-US" dirty="0" err="1"/>
              <a:t>tạp</a:t>
            </a:r>
            <a:endParaRPr lang="en-US" dirty="0"/>
          </a:p>
          <a:p>
            <a:pPr marL="285750" indent="-285750"/>
            <a:r>
              <a:rPr lang="en-US" dirty="0" err="1"/>
              <a:t>Cảnh</a:t>
            </a:r>
            <a:r>
              <a:rPr lang="en-US" dirty="0"/>
              <a:t> </a:t>
            </a:r>
            <a:r>
              <a:rPr lang="en-US" dirty="0" err="1"/>
              <a:t>báo</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tiềm</a:t>
            </a:r>
            <a:r>
              <a:rPr lang="en-US" dirty="0"/>
              <a:t> </a:t>
            </a:r>
            <a:r>
              <a:rPr lang="en-US" dirty="0" err="1"/>
              <a:t>ẩn</a:t>
            </a:r>
            <a:endParaRPr lang="en-US" dirty="0"/>
          </a:p>
          <a:p>
            <a:pPr marL="285750" indent="-285750"/>
            <a:r>
              <a:rPr lang="en-US" dirty="0">
                <a:solidFill>
                  <a:srgbClr val="FFC000"/>
                </a:solidFill>
              </a:rPr>
              <a:t>TODO/FIXME</a:t>
            </a:r>
            <a:r>
              <a:rPr lang="en-US" dirty="0"/>
              <a:t>: </a:t>
            </a:r>
            <a:r>
              <a:rPr lang="en-US" dirty="0" err="1"/>
              <a:t>đánh</a:t>
            </a:r>
            <a:r>
              <a:rPr lang="en-US" dirty="0"/>
              <a:t> </a:t>
            </a:r>
            <a:r>
              <a:rPr lang="en-US" dirty="0" err="1"/>
              <a:t>dấu</a:t>
            </a:r>
            <a:r>
              <a:rPr lang="en-US" dirty="0"/>
              <a:t> </a:t>
            </a:r>
            <a:r>
              <a:rPr lang="en-US" dirty="0" err="1"/>
              <a:t>những</a:t>
            </a:r>
            <a:r>
              <a:rPr lang="en-US" dirty="0"/>
              <a:t> </a:t>
            </a:r>
            <a:r>
              <a:rPr lang="en-US" dirty="0" err="1"/>
              <a:t>việc</a:t>
            </a:r>
            <a:r>
              <a:rPr lang="en-US" dirty="0"/>
              <a:t> </a:t>
            </a:r>
            <a:r>
              <a:rPr lang="en-US" dirty="0" err="1"/>
              <a:t>cần</a:t>
            </a:r>
            <a:r>
              <a:rPr lang="en-US" dirty="0"/>
              <a:t> </a:t>
            </a:r>
            <a:r>
              <a:rPr lang="en-US" dirty="0" err="1"/>
              <a:t>làm</a:t>
            </a:r>
            <a:r>
              <a:rPr lang="en-US" dirty="0"/>
              <a:t> </a:t>
            </a:r>
            <a:r>
              <a:rPr lang="en-US" dirty="0" err="1"/>
              <a:t>nếu</a:t>
            </a:r>
            <a:r>
              <a:rPr lang="en-US" dirty="0"/>
              <a:t> </a:t>
            </a:r>
            <a:r>
              <a:rPr lang="en-US" dirty="0" err="1"/>
              <a:t>có</a:t>
            </a:r>
            <a:r>
              <a:rPr lang="en-US" dirty="0"/>
              <a:t> </a:t>
            </a:r>
            <a:r>
              <a:rPr lang="en-US" dirty="0" err="1"/>
              <a:t>bảo</a:t>
            </a:r>
            <a:r>
              <a:rPr lang="en-US" dirty="0"/>
              <a:t> </a:t>
            </a:r>
            <a:r>
              <a:rPr lang="en-US" dirty="0" err="1"/>
              <a:t>trì</a:t>
            </a:r>
            <a:r>
              <a:rPr lang="en-US" dirty="0"/>
              <a:t> code </a:t>
            </a:r>
            <a:r>
              <a:rPr lang="en-US" dirty="0" err="1"/>
              <a:t>sau</a:t>
            </a:r>
            <a:r>
              <a:rPr lang="en-US" dirty="0"/>
              <a:t> </a:t>
            </a:r>
            <a:r>
              <a:rPr lang="en-US" dirty="0" err="1"/>
              <a:t>này</a:t>
            </a:r>
            <a:endParaRPr lang="en-US" dirty="0"/>
          </a:p>
        </p:txBody>
      </p:sp>
      <p:sp>
        <p:nvSpPr>
          <p:cNvPr id="583" name="Google Shape;583;p40"/>
          <p:cNvSpPr txBox="1"/>
          <p:nvPr/>
        </p:nvSpPr>
        <p:spPr>
          <a:xfrm>
            <a:off x="8171125" y="39755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2" name="TextBox 1">
            <a:extLst>
              <a:ext uri="{FF2B5EF4-FFF2-40B4-BE49-F238E27FC236}">
                <a16:creationId xmlns:a16="http://schemas.microsoft.com/office/drawing/2014/main" id="{85C1CBD8-9BDD-04E7-7C04-76E292E740B8}"/>
              </a:ext>
            </a:extLst>
          </p:cNvPr>
          <p:cNvSpPr txBox="1"/>
          <p:nvPr/>
        </p:nvSpPr>
        <p:spPr>
          <a:xfrm>
            <a:off x="3722914" y="1758750"/>
            <a:ext cx="3971109" cy="400110"/>
          </a:xfrm>
          <a:prstGeom prst="rect">
            <a:avLst/>
          </a:prstGeom>
          <a:noFill/>
        </p:spPr>
        <p:txBody>
          <a:bodyPr wrap="square" rtlCol="0">
            <a:spAutoFit/>
          </a:bodyPr>
          <a:lstStyle/>
          <a:p>
            <a:pPr algn="ctr"/>
            <a:r>
              <a:rPr lang="en-US" sz="2000" dirty="0" err="1">
                <a:solidFill>
                  <a:schemeClr val="accent2">
                    <a:lumMod val="75000"/>
                  </a:schemeClr>
                </a:solidFill>
                <a:latin typeface="Source Code Pro" panose="020B0309030403020204" pitchFamily="49" charset="0"/>
                <a:ea typeface="Source Code Pro" panose="020B0309030403020204" pitchFamily="49" charset="0"/>
              </a:rPr>
              <a:t>Nên</a:t>
            </a:r>
            <a:endParaRPr lang="en-US" sz="2000" dirty="0">
              <a:solidFill>
                <a:schemeClr val="accent2">
                  <a:lumMod val="75000"/>
                </a:schemeClr>
              </a:solidFill>
              <a:latin typeface="Source Code Pro" panose="020B0309030403020204" pitchFamily="49" charset="0"/>
              <a:ea typeface="Source Code Pro" panose="020B0309030403020204" pitchFamily="49" charset="0"/>
            </a:endParaRPr>
          </a:p>
        </p:txBody>
      </p:sp>
    </p:spTree>
    <p:extLst>
      <p:ext uri="{BB962C8B-B14F-4D97-AF65-F5344CB8AC3E}">
        <p14:creationId xmlns:p14="http://schemas.microsoft.com/office/powerpoint/2010/main" val="1426579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Effect transition="in" filter="fade">
                                      <p:cBhvr>
                                        <p:cTn id="7" dur="500"/>
                                        <p:tgtEl>
                                          <p:spTgt spid="5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xEl>
                                              <p:pRg st="1" end="1"/>
                                            </p:txEl>
                                          </p:spTgt>
                                        </p:tgtEl>
                                        <p:attrNameLst>
                                          <p:attrName>style.visibility</p:attrName>
                                        </p:attrNameLst>
                                      </p:cBhvr>
                                      <p:to>
                                        <p:strVal val="visible"/>
                                      </p:to>
                                    </p:set>
                                    <p:animEffect transition="in" filter="fade">
                                      <p:cBhvr>
                                        <p:cTn id="12" dur="500"/>
                                        <p:tgtEl>
                                          <p:spTgt spid="5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2">
                                            <p:txEl>
                                              <p:pRg st="2" end="2"/>
                                            </p:txEl>
                                          </p:spTgt>
                                        </p:tgtEl>
                                        <p:attrNameLst>
                                          <p:attrName>style.visibility</p:attrName>
                                        </p:attrNameLst>
                                      </p:cBhvr>
                                      <p:to>
                                        <p:strVal val="visible"/>
                                      </p:to>
                                    </p:set>
                                    <p:animEffect transition="in" filter="fade">
                                      <p:cBhvr>
                                        <p:cTn id="17" dur="500"/>
                                        <p:tgtEl>
                                          <p:spTgt spid="5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0" y="2407826"/>
            <a:ext cx="9144000"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Unit Test</a:t>
            </a:r>
            <a:endParaRPr>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5754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accent4"/>
                </a:solidFill>
              </a:rPr>
              <a:t>Unit Test là gì?</a:t>
            </a:r>
            <a:endParaRPr dirty="0">
              <a:solidFill>
                <a:schemeClr val="accent4"/>
              </a:solidFill>
            </a:endParaRPr>
          </a:p>
        </p:txBody>
      </p:sp>
      <p:sp>
        <p:nvSpPr>
          <p:cNvPr id="455" name="Google Shape;455;p37"/>
          <p:cNvSpPr txBox="1">
            <a:spLocks noGrp="1"/>
          </p:cNvSpPr>
          <p:nvPr>
            <p:ph type="subTitle" idx="1"/>
          </p:nvPr>
        </p:nvSpPr>
        <p:spPr>
          <a:xfrm>
            <a:off x="3270761" y="1485150"/>
            <a:ext cx="5211455" cy="2557087"/>
          </a:xfrm>
          <a:prstGeom prst="rect">
            <a:avLst/>
          </a:prstGeom>
        </p:spPr>
        <p:txBody>
          <a:bodyPr spcFirstLastPara="1" wrap="square" lIns="91425" tIns="91425" rIns="91425" bIns="91425" anchor="t" anchorCtr="0">
            <a:noAutofit/>
          </a:bodyPr>
          <a:lstStyle/>
          <a:p>
            <a:pPr marL="285750" indent="-285750">
              <a:buSzPts val="1100"/>
            </a:pPr>
            <a:r>
              <a:rPr lang="vi-VN">
                <a:solidFill>
                  <a:schemeClr val="tx1"/>
                </a:solidFill>
              </a:rPr>
              <a:t>Unit Test là mức độ kiểm thử nhỏ nhất trong quy trình kiểm thử phần mềm. Unit Test kiểm thử các đơn vị nhỏ nhất trong mã nguồn như method, class, module,… Do đó Unit Test nhằm kiểm tra mã nguồn các chương trình, các chức năng riêng rẽ hoạt động đúng hay không.</a:t>
            </a:r>
          </a:p>
          <a:p>
            <a:pPr marL="285750" indent="-285750">
              <a:buSzPts val="1100"/>
            </a:pPr>
            <a:endParaRPr lang="vi-VN">
              <a:solidFill>
                <a:schemeClr val="tx1"/>
              </a:solidFill>
            </a:endParaRPr>
          </a:p>
          <a:p>
            <a:pPr marL="285750" indent="-285750">
              <a:buSzPts val="1100"/>
            </a:pPr>
            <a:r>
              <a:rPr lang="vi-VN">
                <a:solidFill>
                  <a:schemeClr val="tx1"/>
                </a:solidFill>
              </a:rPr>
              <a:t>Unit Test được thực hiện bởi lập trình viên</a:t>
            </a:r>
            <a:endParaRPr lang="vi-VN" dirty="0" err="1">
              <a:solidFill>
                <a:schemeClr val="tx1"/>
              </a:solidFill>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6158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txBox="1">
            <a:spLocks noGrp="1"/>
          </p:cNvSpPr>
          <p:nvPr>
            <p:ph type="subTitle" idx="2"/>
          </p:nvPr>
        </p:nvSpPr>
        <p:spPr>
          <a:xfrm>
            <a:off x="3258839" y="1455998"/>
            <a:ext cx="2745785" cy="1277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Là hàm được chạy trước khi chạy các testa case, thường dùng để chuẩn bị dữ liệu chạy test</a:t>
            </a:r>
          </a:p>
        </p:txBody>
      </p:sp>
      <p:sp>
        <p:nvSpPr>
          <p:cNvPr id="639" name="Google Shape;639;p42"/>
          <p:cNvSpPr txBox="1">
            <a:spLocks noGrp="1"/>
          </p:cNvSpPr>
          <p:nvPr>
            <p:ph type="subTitle" idx="5"/>
          </p:nvPr>
        </p:nvSpPr>
        <p:spPr>
          <a:xfrm>
            <a:off x="6169593" y="1450175"/>
            <a:ext cx="2912529"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Là hàm được chạy sau khi các test case chạy xong, dùng để xóa dữ liệu, giải phóng bộ nhớ</a:t>
            </a:r>
          </a:p>
        </p:txBody>
      </p:sp>
      <p:sp>
        <p:nvSpPr>
          <p:cNvPr id="640" name="Google Shape;640;p42"/>
          <p:cNvSpPr txBox="1">
            <a:spLocks noGrp="1"/>
          </p:cNvSpPr>
          <p:nvPr>
            <p:ph type="title"/>
          </p:nvPr>
        </p:nvSpPr>
        <p:spPr>
          <a:xfrm>
            <a:off x="1373838" y="440749"/>
            <a:ext cx="69045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Các khái niệm trong Unit Test</a:t>
            </a:r>
            <a:endParaRPr sz="3000">
              <a:solidFill>
                <a:schemeClr val="accent4"/>
              </a:solidFill>
            </a:endParaRPr>
          </a:p>
        </p:txBody>
      </p:sp>
      <p:sp>
        <p:nvSpPr>
          <p:cNvPr id="641" name="Google Shape;641;p42"/>
          <p:cNvSpPr txBox="1">
            <a:spLocks noGrp="1"/>
          </p:cNvSpPr>
          <p:nvPr>
            <p:ph type="subTitle" idx="1"/>
          </p:nvPr>
        </p:nvSpPr>
        <p:spPr>
          <a:xfrm>
            <a:off x="226313" y="1455999"/>
            <a:ext cx="2913065" cy="1277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Là 1 chuỗi code để test xem đoạn code có hoạt động đúng không. Mỗi func sẽ có nhiều test case</a:t>
            </a:r>
          </a:p>
        </p:txBody>
      </p:sp>
      <p:sp>
        <p:nvSpPr>
          <p:cNvPr id="642" name="Google Shape;642;p42"/>
          <p:cNvSpPr txBox="1">
            <a:spLocks noGrp="1"/>
          </p:cNvSpPr>
          <p:nvPr>
            <p:ph type="subTitle" idx="3"/>
          </p:nvPr>
        </p:nvSpPr>
        <p:spPr>
          <a:xfrm>
            <a:off x="226313" y="3041635"/>
            <a:ext cx="2812520"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Mỗi test case sẽ có 1 hoặc nhiều câu lệnh assert, để kiểm tra tính đúng đắn của hàm</a:t>
            </a:r>
          </a:p>
        </p:txBody>
      </p:sp>
      <p:sp>
        <p:nvSpPr>
          <p:cNvPr id="643" name="Google Shape;643;p42"/>
          <p:cNvSpPr txBox="1">
            <a:spLocks noGrp="1"/>
          </p:cNvSpPr>
          <p:nvPr>
            <p:ph type="subTitle" idx="4"/>
          </p:nvPr>
        </p:nvSpPr>
        <p:spPr>
          <a:xfrm>
            <a:off x="3252769" y="3041635"/>
            <a:ext cx="2812519" cy="11166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Là 1 đối tượng giả lập hành vi của 1 đối tượng thật, được truyền vào code để kiểm tra tính đúng đắn của hoạt động bên trong</a:t>
            </a:r>
          </a:p>
        </p:txBody>
      </p:sp>
      <p:sp>
        <p:nvSpPr>
          <p:cNvPr id="644" name="Google Shape;644;p42"/>
          <p:cNvSpPr txBox="1">
            <a:spLocks noGrp="1"/>
          </p:cNvSpPr>
          <p:nvPr>
            <p:ph type="subTitle" idx="6"/>
          </p:nvPr>
        </p:nvSpPr>
        <p:spPr>
          <a:xfrm>
            <a:off x="6334598" y="3041635"/>
            <a:ext cx="2809401" cy="11219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Là 1 tập các test case và nó cũng có thể bao gốm nhiều test suite khác. Có thể nói test suite là tổ hợp các test.</a:t>
            </a:r>
          </a:p>
        </p:txBody>
      </p:sp>
      <p:sp>
        <p:nvSpPr>
          <p:cNvPr id="645" name="Google Shape;645;p42"/>
          <p:cNvSpPr txBox="1">
            <a:spLocks noGrp="1"/>
          </p:cNvSpPr>
          <p:nvPr>
            <p:ph type="subTitle" idx="7"/>
          </p:nvPr>
        </p:nvSpPr>
        <p:spPr>
          <a:xfrm>
            <a:off x="481263" y="1236859"/>
            <a:ext cx="2609989" cy="3557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Unit Test Case</a:t>
            </a:r>
            <a:endParaRPr sz="2000"/>
          </a:p>
        </p:txBody>
      </p:sp>
      <p:sp>
        <p:nvSpPr>
          <p:cNvPr id="646" name="Google Shape;646;p42"/>
          <p:cNvSpPr txBox="1">
            <a:spLocks noGrp="1"/>
          </p:cNvSpPr>
          <p:nvPr>
            <p:ph type="subTitle" idx="8"/>
          </p:nvPr>
        </p:nvSpPr>
        <p:spPr>
          <a:xfrm>
            <a:off x="3775405" y="1105950"/>
            <a:ext cx="1147229"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Setup</a:t>
            </a:r>
            <a:endParaRPr sz="2000"/>
          </a:p>
        </p:txBody>
      </p:sp>
      <p:sp>
        <p:nvSpPr>
          <p:cNvPr id="647" name="Google Shape;647;p42"/>
          <p:cNvSpPr txBox="1">
            <a:spLocks noGrp="1"/>
          </p:cNvSpPr>
          <p:nvPr>
            <p:ph type="subTitle" idx="9"/>
          </p:nvPr>
        </p:nvSpPr>
        <p:spPr>
          <a:xfrm>
            <a:off x="6582866" y="1141449"/>
            <a:ext cx="1448082"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Teardown</a:t>
            </a:r>
            <a:endParaRPr sz="2000"/>
          </a:p>
        </p:txBody>
      </p:sp>
      <p:sp>
        <p:nvSpPr>
          <p:cNvPr id="648" name="Google Shape;648;p42"/>
          <p:cNvSpPr txBox="1">
            <a:spLocks noGrp="1"/>
          </p:cNvSpPr>
          <p:nvPr>
            <p:ph type="subTitle" idx="13"/>
          </p:nvPr>
        </p:nvSpPr>
        <p:spPr>
          <a:xfrm>
            <a:off x="840535" y="2733400"/>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Assert</a:t>
            </a:r>
            <a:endParaRPr sz="2000"/>
          </a:p>
        </p:txBody>
      </p:sp>
      <p:sp>
        <p:nvSpPr>
          <p:cNvPr id="649" name="Google Shape;649;p42"/>
          <p:cNvSpPr txBox="1">
            <a:spLocks noGrp="1"/>
          </p:cNvSpPr>
          <p:nvPr>
            <p:ph type="subTitle" idx="14"/>
          </p:nvPr>
        </p:nvSpPr>
        <p:spPr>
          <a:xfrm>
            <a:off x="3446641" y="2733400"/>
            <a:ext cx="1978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Mock</a:t>
            </a:r>
            <a:endParaRPr sz="2000"/>
          </a:p>
        </p:txBody>
      </p:sp>
      <p:sp>
        <p:nvSpPr>
          <p:cNvPr id="650" name="Google Shape;650;p42"/>
          <p:cNvSpPr txBox="1">
            <a:spLocks noGrp="1"/>
          </p:cNvSpPr>
          <p:nvPr>
            <p:ph type="subTitle" idx="15"/>
          </p:nvPr>
        </p:nvSpPr>
        <p:spPr>
          <a:xfrm>
            <a:off x="6595910" y="2733174"/>
            <a:ext cx="19782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Test Suite</a:t>
            </a:r>
            <a:endParaRPr sz="2000"/>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578663" y="499733"/>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31902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are </a:t>
            </a:r>
            <a:r>
              <a:rPr lang="en">
                <a:solidFill>
                  <a:schemeClr val="accent3"/>
                </a:solidFill>
              </a:rPr>
              <a:t>four concepts</a:t>
            </a:r>
            <a:endParaRPr>
              <a:solidFill>
                <a:schemeClr val="accent3"/>
              </a:solidFill>
            </a:endParaRPr>
          </a:p>
        </p:txBody>
      </p:sp>
      <p:sp>
        <p:nvSpPr>
          <p:cNvPr id="589" name="Google Shape;589;p41"/>
          <p:cNvSpPr txBox="1">
            <a:spLocks noGrp="1"/>
          </p:cNvSpPr>
          <p:nvPr>
            <p:ph type="subTitle" idx="1"/>
          </p:nvPr>
        </p:nvSpPr>
        <p:spPr>
          <a:xfrm>
            <a:off x="3500600" y="1923775"/>
            <a:ext cx="19782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590" name="Google Shape;590;p41"/>
          <p:cNvSpPr txBox="1">
            <a:spLocks noGrp="1"/>
          </p:cNvSpPr>
          <p:nvPr>
            <p:ph type="subTitle" idx="2"/>
          </p:nvPr>
        </p:nvSpPr>
        <p:spPr>
          <a:xfrm>
            <a:off x="6445791" y="1923775"/>
            <a:ext cx="19782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nice name and a very toxic atmosphere</a:t>
            </a:r>
            <a:endParaRPr/>
          </a:p>
        </p:txBody>
      </p:sp>
      <p:sp>
        <p:nvSpPr>
          <p:cNvPr id="591" name="Google Shape;591;p41"/>
          <p:cNvSpPr txBox="1">
            <a:spLocks noGrp="1"/>
          </p:cNvSpPr>
          <p:nvPr>
            <p:ph type="subTitle" idx="3"/>
          </p:nvPr>
        </p:nvSpPr>
        <p:spPr>
          <a:xfrm>
            <a:off x="3500600" y="3566750"/>
            <a:ext cx="19782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592" name="Google Shape;592;p41"/>
          <p:cNvSpPr txBox="1">
            <a:spLocks noGrp="1"/>
          </p:cNvSpPr>
          <p:nvPr>
            <p:ph type="subTitle" idx="4"/>
          </p:nvPr>
        </p:nvSpPr>
        <p:spPr>
          <a:xfrm>
            <a:off x="6445791" y="3566750"/>
            <a:ext cx="1978200" cy="8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several rings</a:t>
            </a:r>
            <a:endParaRPr/>
          </a:p>
        </p:txBody>
      </p:sp>
      <p:sp>
        <p:nvSpPr>
          <p:cNvPr id="593" name="Google Shape;593;p41"/>
          <p:cNvSpPr txBox="1">
            <a:spLocks noGrp="1"/>
          </p:cNvSpPr>
          <p:nvPr>
            <p:ph type="subTitle" idx="5"/>
          </p:nvPr>
        </p:nvSpPr>
        <p:spPr>
          <a:xfrm>
            <a:off x="3194436" y="1418275"/>
            <a:ext cx="19782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594" name="Google Shape;594;p41"/>
          <p:cNvSpPr txBox="1">
            <a:spLocks noGrp="1"/>
          </p:cNvSpPr>
          <p:nvPr>
            <p:ph type="subTitle" idx="6"/>
          </p:nvPr>
        </p:nvSpPr>
        <p:spPr>
          <a:xfrm>
            <a:off x="3194436" y="3061250"/>
            <a:ext cx="19782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595" name="Google Shape;595;p41"/>
          <p:cNvSpPr txBox="1">
            <a:spLocks noGrp="1"/>
          </p:cNvSpPr>
          <p:nvPr>
            <p:ph type="subTitle" idx="7"/>
          </p:nvPr>
        </p:nvSpPr>
        <p:spPr>
          <a:xfrm>
            <a:off x="6139611" y="1418275"/>
            <a:ext cx="19782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596" name="Google Shape;596;p41"/>
          <p:cNvSpPr txBox="1">
            <a:spLocks noGrp="1"/>
          </p:cNvSpPr>
          <p:nvPr>
            <p:ph type="subTitle" idx="8"/>
          </p:nvPr>
        </p:nvSpPr>
        <p:spPr>
          <a:xfrm>
            <a:off x="6139611" y="3061250"/>
            <a:ext cx="1978200"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Saturn</a:t>
            </a:r>
            <a:endParaRPr/>
          </a:p>
        </p:txBody>
      </p:sp>
      <p:grpSp>
        <p:nvGrpSpPr>
          <p:cNvPr id="597" name="Google Shape;597;p41"/>
          <p:cNvGrpSpPr/>
          <p:nvPr/>
        </p:nvGrpSpPr>
        <p:grpSpPr>
          <a:xfrm>
            <a:off x="394008" y="1479426"/>
            <a:ext cx="2041216" cy="2884728"/>
            <a:chOff x="719992" y="1135488"/>
            <a:chExt cx="2415354" cy="3413475"/>
          </a:xfrm>
        </p:grpSpPr>
        <p:sp>
          <p:nvSpPr>
            <p:cNvPr id="598" name="Google Shape;598;p41"/>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Lợi ích của Unit Test</a:t>
            </a:r>
            <a:endParaRPr>
              <a:solidFill>
                <a:schemeClr val="lt2"/>
              </a:solidFill>
            </a:endParaRPr>
          </a:p>
        </p:txBody>
      </p:sp>
      <p:sp>
        <p:nvSpPr>
          <p:cNvPr id="665" name="Google Shape;665;p43"/>
          <p:cNvSpPr txBox="1">
            <a:spLocks noGrp="1"/>
          </p:cNvSpPr>
          <p:nvPr>
            <p:ph type="subTitle" idx="1"/>
          </p:nvPr>
        </p:nvSpPr>
        <p:spPr>
          <a:xfrm>
            <a:off x="2579519" y="1553010"/>
            <a:ext cx="6195313" cy="3075000"/>
          </a:xfrm>
          <a:prstGeom prst="rect">
            <a:avLst/>
          </a:prstGeom>
        </p:spPr>
        <p:txBody>
          <a:bodyPr spcFirstLastPara="1" wrap="square" lIns="91425" tIns="91425" rIns="91425" bIns="91425" anchor="t" anchorCtr="0">
            <a:noAutofit/>
          </a:bodyPr>
          <a:lstStyle/>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Unit Test tốt giúp tăng sự tin tưởng vào mã nguồn được thay đổi hoặc bảo trì. Vì mỗi lần thay đổi code và chạy Unit Test, chúng ta có thể bắt được những lỗi xảy ra do việc thay đổi.</a:t>
            </a:r>
          </a:p>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Có thể kiểm thử từng thành phần riêng rẽ của dự án mà không cần đợi các thành phần các hoàn thành.</a:t>
            </a:r>
          </a:p>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Do thực hiện test trên từng đơn vị nhỏ của các module riêng lẻ nên khi phát hiện lỗi cũng dễ dàng khoanh vùng và sửa chữa</a:t>
            </a:r>
          </a:p>
          <a:p>
            <a:pPr marL="171450" indent="-171450">
              <a:lnSpc>
                <a:spcPct val="150000"/>
              </a:lnSpc>
              <a:buClr>
                <a:schemeClr val="dk2"/>
              </a:buClr>
              <a:buSzPts val="1100"/>
            </a:pPr>
            <a:r>
              <a:rPr lang="vi-VN" sz="1200">
                <a:latin typeface="Source Code Pro" panose="020B0309030403020204" pitchFamily="49" charset="0"/>
                <a:ea typeface="Source Code Pro" panose="020B0309030403020204" pitchFamily="49" charset="0"/>
              </a:rPr>
              <a:t>Chi phí cho việc sửa lỗi trong giai đoạn unit test sẽ ít hơn so với các giai đoạn về sau</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601477" y="541073"/>
            <a:ext cx="842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Những lưu ý khi viết Unit Test</a:t>
            </a:r>
            <a:endParaRPr>
              <a:solidFill>
                <a:schemeClr val="lt2"/>
              </a:solidFill>
            </a:endParaRPr>
          </a:p>
        </p:txBody>
      </p:sp>
      <p:sp>
        <p:nvSpPr>
          <p:cNvPr id="665" name="Google Shape;665;p43"/>
          <p:cNvSpPr txBox="1">
            <a:spLocks noGrp="1"/>
          </p:cNvSpPr>
          <p:nvPr>
            <p:ph type="subTitle" idx="1"/>
          </p:nvPr>
        </p:nvSpPr>
        <p:spPr>
          <a:xfrm>
            <a:off x="2579519" y="1553010"/>
            <a:ext cx="6195313" cy="3075000"/>
          </a:xfrm>
          <a:prstGeom prst="rect">
            <a:avLst/>
          </a:prstGeom>
        </p:spPr>
        <p:txBody>
          <a:bodyPr spcFirstLastPara="1" wrap="square" lIns="91425" tIns="91425" rIns="91425" bIns="91425" anchor="t" anchorCtr="0">
            <a:noAutofit/>
          </a:bodyPr>
          <a:lstStyle/>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Mỗi test case unit test sẽ độc lập với những test case khác. Không nên gọi 1 test case trong 1 test case khác. Các test case không nên phụ thuộc vào nhau về data và thứ tự thực hiện</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Luôn kiểm tra từng module 1 cách độc lập</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Đặt tên các Unit Test 1 các rõ ràng và nhất quán.</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Khi triển khai việc thay đổi giao diện hoặc chức năng, cần chạy lại các Unit Test</a:t>
            </a:r>
          </a:p>
          <a:p>
            <a:pPr marL="171450" indent="-171450">
              <a:lnSpc>
                <a:spcPct val="150000"/>
              </a:lnSpc>
              <a:buClr>
                <a:schemeClr val="dk2"/>
              </a:buClr>
              <a:buSzPts val="1100"/>
            </a:pPr>
            <a:r>
              <a:rPr lang="en-US" sz="1200">
                <a:latin typeface="Source Code Pro" panose="020B0309030403020204" pitchFamily="49" charset="0"/>
                <a:ea typeface="Source Code Pro" panose="020B0309030403020204" pitchFamily="49" charset="0"/>
              </a:rPr>
              <a:t>Bên cạnh viết test case để test hành vi hệ thống, cần viết thêm test case để test hiệu năng của code</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064425"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extLst>
      <p:ext uri="{BB962C8B-B14F-4D97-AF65-F5344CB8AC3E}">
        <p14:creationId xmlns:p14="http://schemas.microsoft.com/office/powerpoint/2010/main" val="231201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601477" y="541073"/>
            <a:ext cx="68924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Unit Test trong </a:t>
            </a:r>
            <a:endParaRPr>
              <a:solidFill>
                <a:schemeClr val="lt2"/>
              </a:solidFill>
            </a:endParaRPr>
          </a:p>
        </p:txBody>
      </p:sp>
      <p:sp>
        <p:nvSpPr>
          <p:cNvPr id="665" name="Google Shape;665;p43"/>
          <p:cNvSpPr txBox="1">
            <a:spLocks noGrp="1"/>
          </p:cNvSpPr>
          <p:nvPr>
            <p:ph type="subTitle" idx="1"/>
          </p:nvPr>
        </p:nvSpPr>
        <p:spPr>
          <a:xfrm>
            <a:off x="2579519" y="1333964"/>
            <a:ext cx="6195313" cy="2664784"/>
          </a:xfrm>
          <a:prstGeom prst="rect">
            <a:avLst/>
          </a:prstGeom>
        </p:spPr>
        <p:txBody>
          <a:bodyPr spcFirstLastPara="1" wrap="square" lIns="91425" tIns="91425" rIns="91425" bIns="91425" anchor="t" anchorCtr="0">
            <a:noAutofit/>
          </a:bodyPr>
          <a:lstStyle/>
          <a:p>
            <a:pPr marL="171450" indent="-171450">
              <a:lnSpc>
                <a:spcPct val="150000"/>
              </a:lnSpc>
              <a:buClr>
                <a:schemeClr val="dk2"/>
              </a:buClr>
              <a:buSzPts val="1100"/>
            </a:pPr>
            <a:r>
              <a:rPr lang="en-US">
                <a:latin typeface="Source Code Pro" panose="020B0309030403020204" pitchFamily="49" charset="0"/>
                <a:ea typeface="Source Code Pro" panose="020B0309030403020204" pitchFamily="49" charset="0"/>
              </a:rPr>
              <a:t>Trong </a:t>
            </a:r>
            <a:r>
              <a:rPr lang="en-US">
                <a:solidFill>
                  <a:srgbClr val="FF0000"/>
                </a:solidFill>
                <a:latin typeface="Source Code Pro" panose="020B0309030403020204" pitchFamily="49" charset="0"/>
                <a:ea typeface="Source Code Pro" panose="020B0309030403020204" pitchFamily="49" charset="0"/>
              </a:rPr>
              <a:t>Java</a:t>
            </a:r>
            <a:r>
              <a:rPr lang="en-US">
                <a:latin typeface="Source Code Pro" panose="020B0309030403020204" pitchFamily="49" charset="0"/>
                <a:ea typeface="Source Code Pro" panose="020B0309030403020204" pitchFamily="49" charset="0"/>
              </a:rPr>
              <a:t> có nhiều framework hỗ trợ việc viết và thực hiện Unit Test. Dưới đây là 1 số framework phổ biến và mạnh mẽ:</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JUnit</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TestNG</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Mockito</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PowerMock</a:t>
            </a:r>
          </a:p>
          <a:p>
            <a:pPr marL="1085850" lvl="2" indent="-171450" algn="l">
              <a:lnSpc>
                <a:spcPct val="150000"/>
              </a:lnSpc>
              <a:buClr>
                <a:schemeClr val="dk2"/>
              </a:buClr>
              <a:buSzPts val="1100"/>
            </a:pPr>
            <a:r>
              <a:rPr lang="en-US">
                <a:latin typeface="Source Code Pro" panose="020B0309030403020204" pitchFamily="49" charset="0"/>
                <a:ea typeface="Source Code Pro" panose="020B0309030403020204" pitchFamily="49" charset="0"/>
              </a:rPr>
              <a:t>AssertJ</a:t>
            </a:r>
          </a:p>
          <a:p>
            <a:pPr marL="914400" lvl="2" indent="0">
              <a:lnSpc>
                <a:spcPct val="150000"/>
              </a:lnSpc>
              <a:buClr>
                <a:schemeClr val="dk2"/>
              </a:buClr>
              <a:buSzPts val="1100"/>
              <a:buNone/>
            </a:pPr>
            <a:endParaRPr lang="en-US">
              <a:latin typeface="Source Code Pro" panose="020B0309030403020204" pitchFamily="49" charset="0"/>
              <a:ea typeface="Source Code Pro" panose="020B0309030403020204" pitchFamily="49" charset="0"/>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814318" y="3998748"/>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8073968"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2" name="Picture 1" descr="A logo of a coffee cup&#10;&#10;Description automatically generated">
            <a:extLst>
              <a:ext uri="{FF2B5EF4-FFF2-40B4-BE49-F238E27FC236}">
                <a16:creationId xmlns:a16="http://schemas.microsoft.com/office/drawing/2014/main" id="{23073A90-B2C6-1480-8075-89A24EDC75A4}"/>
              </a:ext>
            </a:extLst>
          </p:cNvPr>
          <p:cNvPicPr>
            <a:picLocks noChangeAspect="1"/>
          </p:cNvPicPr>
          <p:nvPr/>
        </p:nvPicPr>
        <p:blipFill>
          <a:blip r:embed="rId3"/>
          <a:stretch>
            <a:fillRect/>
          </a:stretch>
        </p:blipFill>
        <p:spPr>
          <a:xfrm>
            <a:off x="6049217" y="390546"/>
            <a:ext cx="873754" cy="873754"/>
          </a:xfrm>
          <a:prstGeom prst="rect">
            <a:avLst/>
          </a:prstGeom>
        </p:spPr>
      </p:pic>
      <p:sp>
        <p:nvSpPr>
          <p:cNvPr id="3" name="TextBox 2">
            <a:extLst>
              <a:ext uri="{FF2B5EF4-FFF2-40B4-BE49-F238E27FC236}">
                <a16:creationId xmlns:a16="http://schemas.microsoft.com/office/drawing/2014/main" id="{DF12D77D-B417-9C57-1ACD-2F0770191A7B}"/>
              </a:ext>
            </a:extLst>
          </p:cNvPr>
          <p:cNvSpPr txBox="1"/>
          <p:nvPr/>
        </p:nvSpPr>
        <p:spPr>
          <a:xfrm>
            <a:off x="2756950" y="4078651"/>
            <a:ext cx="5057368" cy="738664"/>
          </a:xfrm>
          <a:prstGeom prst="rect">
            <a:avLst/>
          </a:prstGeom>
          <a:noFill/>
        </p:spPr>
        <p:txBody>
          <a:bodyPr wrap="square" rtlCol="0">
            <a:spAutoFit/>
          </a:bodyPr>
          <a:lstStyle/>
          <a:p>
            <a:r>
              <a:rPr lang="en-US" sz="1400">
                <a:solidFill>
                  <a:schemeClr val="tx1"/>
                </a:solidFill>
                <a:latin typeface="Source Code Pro" panose="020B0309030403020204" pitchFamily="49" charset="0"/>
                <a:ea typeface="Source Code Pro" panose="020B0309030403020204" pitchFamily="49" charset="0"/>
              </a:rPr>
              <a:t>Nên sử dụng JUnit khi mới bắt đầu vì nó phổ biến và đơn giản </a:t>
            </a:r>
          </a:p>
          <a:p>
            <a:endParaRPr lang="en-US"/>
          </a:p>
        </p:txBody>
      </p:sp>
    </p:spTree>
    <p:extLst>
      <p:ext uri="{BB962C8B-B14F-4D97-AF65-F5344CB8AC3E}">
        <p14:creationId xmlns:p14="http://schemas.microsoft.com/office/powerpoint/2010/main" val="557772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601477" y="541073"/>
            <a:ext cx="799250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2"/>
                </a:solidFill>
              </a:rPr>
              <a:t>Các tính năng của JUnit</a:t>
            </a:r>
            <a:endParaRPr>
              <a:solidFill>
                <a:schemeClr val="lt2"/>
              </a:solidFill>
            </a:endParaRPr>
          </a:p>
        </p:txBody>
      </p:sp>
      <p:sp>
        <p:nvSpPr>
          <p:cNvPr id="665" name="Google Shape;665;p43"/>
          <p:cNvSpPr txBox="1">
            <a:spLocks noGrp="1"/>
          </p:cNvSpPr>
          <p:nvPr>
            <p:ph type="subTitle" idx="1"/>
          </p:nvPr>
        </p:nvSpPr>
        <p:spPr>
          <a:xfrm>
            <a:off x="2579519" y="1333963"/>
            <a:ext cx="6195313" cy="3114019"/>
          </a:xfrm>
          <a:prstGeom prst="rect">
            <a:avLst/>
          </a:prstGeom>
        </p:spPr>
        <p:txBody>
          <a:bodyPr spcFirstLastPara="1" wrap="square" lIns="91425" tIns="91425" rIns="91425" bIns="91425" anchor="t" anchorCtr="0">
            <a:noAutofit/>
          </a:bodyPr>
          <a:lstStyle/>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Cung cấp các annotation để định nghĩa các phương thức kiểm thử</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Cung cấp các assertion để kiểm tra kết quả mong đợi</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Cung cấp test runner để thực thi các test script</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Test case JUnit có thể được chạy tự động</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Test case JUnit có thể được tổ chức thành các test suite</a:t>
            </a:r>
          </a:p>
          <a:p>
            <a:pPr marL="285750" indent="-285750">
              <a:lnSpc>
                <a:spcPct val="150000"/>
              </a:lnSpc>
              <a:buClr>
                <a:schemeClr val="accent5"/>
              </a:buClr>
            </a:pPr>
            <a:r>
              <a:rPr lang="en-US">
                <a:solidFill>
                  <a:schemeClr val="tx1"/>
                </a:solidFill>
                <a:latin typeface="Source Code Pro" panose="020B0309030403020204" pitchFamily="49" charset="0"/>
                <a:ea typeface="Source Code Pro" panose="020B0309030403020204" pitchFamily="49" charset="0"/>
              </a:rPr>
              <a:t>JUnit cho thấy kết quả test 1 cách trực quan: pass (</a:t>
            </a:r>
            <a:r>
              <a:rPr lang="en-US">
                <a:solidFill>
                  <a:schemeClr val="accent2">
                    <a:lumMod val="75000"/>
                  </a:schemeClr>
                </a:solidFill>
                <a:latin typeface="Source Code Pro" panose="020B0309030403020204" pitchFamily="49" charset="0"/>
                <a:ea typeface="Source Code Pro" panose="020B0309030403020204" pitchFamily="49" charset="0"/>
              </a:rPr>
              <a:t>màu xanh</a:t>
            </a:r>
            <a:r>
              <a:rPr lang="en-US">
                <a:solidFill>
                  <a:schemeClr val="tx1"/>
                </a:solidFill>
                <a:latin typeface="Source Code Pro" panose="020B0309030403020204" pitchFamily="49" charset="0"/>
                <a:ea typeface="Source Code Pro" panose="020B0309030403020204" pitchFamily="49" charset="0"/>
              </a:rPr>
              <a:t>), fail (</a:t>
            </a:r>
            <a:r>
              <a:rPr lang="en-US">
                <a:solidFill>
                  <a:srgbClr val="FF0000"/>
                </a:solidFill>
                <a:latin typeface="Source Code Pro" panose="020B0309030403020204" pitchFamily="49" charset="0"/>
                <a:ea typeface="Source Code Pro" panose="020B0309030403020204" pitchFamily="49" charset="0"/>
              </a:rPr>
              <a:t>màu đỏ</a:t>
            </a:r>
            <a:r>
              <a:rPr lang="en-US">
                <a:solidFill>
                  <a:schemeClr val="tx1"/>
                </a:solidFill>
                <a:latin typeface="Source Code Pro" panose="020B0309030403020204" pitchFamily="49" charset="0"/>
                <a:ea typeface="Source Code Pro" panose="020B0309030403020204" pitchFamily="49" charset="0"/>
              </a:rPr>
              <a:t>)  </a:t>
            </a: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3"/>
          <p:cNvSpPr txBox="1"/>
          <p:nvPr/>
        </p:nvSpPr>
        <p:spPr>
          <a:xfrm>
            <a:off x="7814318" y="3998748"/>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3" name="Google Shape;703;p43"/>
          <p:cNvSpPr txBox="1"/>
          <p:nvPr/>
        </p:nvSpPr>
        <p:spPr>
          <a:xfrm>
            <a:off x="8073968"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extLst>
      <p:ext uri="{BB962C8B-B14F-4D97-AF65-F5344CB8AC3E}">
        <p14:creationId xmlns:p14="http://schemas.microsoft.com/office/powerpoint/2010/main" val="3269154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65"/>
          <p:cNvGrpSpPr/>
          <p:nvPr/>
        </p:nvGrpSpPr>
        <p:grpSpPr>
          <a:xfrm>
            <a:off x="8059900" y="446250"/>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pic>
        <p:nvPicPr>
          <p:cNvPr id="5" name="Picture 4">
            <a:extLst>
              <a:ext uri="{FF2B5EF4-FFF2-40B4-BE49-F238E27FC236}">
                <a16:creationId xmlns:a16="http://schemas.microsoft.com/office/drawing/2014/main" id="{6438C653-033E-6D00-1C23-59B3E4AE0A1C}"/>
              </a:ext>
            </a:extLst>
          </p:cNvPr>
          <p:cNvPicPr>
            <a:picLocks noChangeAspect="1"/>
          </p:cNvPicPr>
          <p:nvPr/>
        </p:nvPicPr>
        <p:blipFill>
          <a:blip r:embed="rId3"/>
          <a:stretch>
            <a:fillRect/>
          </a:stretch>
        </p:blipFill>
        <p:spPr>
          <a:xfrm>
            <a:off x="3129171" y="3713638"/>
            <a:ext cx="5745978" cy="792549"/>
          </a:xfrm>
          <a:prstGeom prst="rect">
            <a:avLst/>
          </a:prstGeom>
        </p:spPr>
      </p:pic>
      <p:sp>
        <p:nvSpPr>
          <p:cNvPr id="1387" name="Google Shape;1387;p65"/>
          <p:cNvSpPr txBox="1">
            <a:spLocks noGrp="1"/>
          </p:cNvSpPr>
          <p:nvPr>
            <p:ph type="title"/>
          </p:nvPr>
        </p:nvSpPr>
        <p:spPr>
          <a:xfrm>
            <a:off x="2870392" y="1429862"/>
            <a:ext cx="5532135" cy="4002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a:t>Thanks for listening!</a:t>
            </a: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0" y="2349150"/>
            <a:ext cx="9192125"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GitHub</a:t>
            </a:r>
            <a:endParaRPr>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GitHub là gì?</a:t>
            </a:r>
            <a:endParaRPr>
              <a:solidFill>
                <a:schemeClr val="lt2"/>
              </a:solidFill>
            </a:endParaRPr>
          </a:p>
        </p:txBody>
      </p:sp>
      <p:sp>
        <p:nvSpPr>
          <p:cNvPr id="432" name="Google Shape;432;p36"/>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Github cung cấp các tính năng social networking như feeds, followers, và network graph để các developer học hỏi kinh nghiệm của nhau thông qua lịch sử commit.</a:t>
            </a:r>
            <a:endParaRPr/>
          </a:p>
        </p:txBody>
      </p:sp>
      <p:sp>
        <p:nvSpPr>
          <p:cNvPr id="433" name="Google Shape;433;p36"/>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GitHub là một dịch vụ nổi tiếng cung cấp kho lưu trữ mã nguồn Git cho các dự án phần mềm. Github có đầy đủ những tính năng của Git, ngoài ra nó còn bổ sung những tính năng về social để các developer tương tác với nhau.</a:t>
            </a:r>
            <a:endParaRP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Các tính năng của GitHub</a:t>
            </a:r>
            <a:endParaRPr>
              <a:solidFill>
                <a:schemeClr val="accent4"/>
              </a:solidFill>
            </a:endParaRPr>
          </a:p>
        </p:txBody>
      </p:sp>
      <p:sp>
        <p:nvSpPr>
          <p:cNvPr id="455" name="Google Shape;455;p37"/>
          <p:cNvSpPr txBox="1">
            <a:spLocks noGrp="1"/>
          </p:cNvSpPr>
          <p:nvPr>
            <p:ph type="subTitle" idx="1"/>
          </p:nvPr>
        </p:nvSpPr>
        <p:spPr>
          <a:xfrm>
            <a:off x="3086318" y="1529000"/>
            <a:ext cx="5710707"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a:t>GitHub được coi là một mạng xã hội dành cho lập trình viên lớn nhất và dễ dùng nhất với các tính năng cốt lõi như:</a:t>
            </a:r>
            <a:endParaRPr lang="en-US"/>
          </a:p>
          <a:p>
            <a:pPr marL="742950" lvl="1" indent="-285750" algn="l">
              <a:buClr>
                <a:srgbClr val="0070C0"/>
              </a:buClr>
              <a:buSzPct val="100000"/>
              <a:buFont typeface="Arial" panose="020B0604020202020204" pitchFamily="34" charset="0"/>
              <a:buChar char="•"/>
            </a:pPr>
            <a:r>
              <a:rPr lang="vi-VN">
                <a:solidFill>
                  <a:srgbClr val="FF0000"/>
                </a:solidFill>
              </a:rPr>
              <a:t>Quản lý mã nguồn: Lưu trữ, theo dõi lịch sử và phiên bản mã.</a:t>
            </a:r>
            <a:endParaRPr lang="en-US">
              <a:solidFill>
                <a:srgbClr val="FF0000"/>
              </a:solidFill>
            </a:endParaRPr>
          </a:p>
          <a:p>
            <a:pPr marL="742950" lvl="1" indent="-285750" algn="l">
              <a:buClr>
                <a:srgbClr val="0070C0"/>
              </a:buClr>
              <a:buSzPct val="100000"/>
              <a:buFont typeface="Arial" panose="020B0604020202020204" pitchFamily="34" charset="0"/>
              <a:buChar char="•"/>
            </a:pPr>
            <a:r>
              <a:rPr lang="vi-VN">
                <a:solidFill>
                  <a:schemeClr val="accent2">
                    <a:lumMod val="75000"/>
                  </a:schemeClr>
                </a:solidFill>
              </a:rPr>
              <a:t>Cộng tác: Làm việc nhóm, thảo luận, báo cáo và giải quyết vấn đề.</a:t>
            </a:r>
            <a:endParaRPr lang="en-US">
              <a:solidFill>
                <a:schemeClr val="accent2">
                  <a:lumMod val="75000"/>
                </a:schemeClr>
              </a:solidFill>
            </a:endParaRPr>
          </a:p>
          <a:p>
            <a:pPr marL="742950" lvl="1" indent="-285750" algn="l">
              <a:buClr>
                <a:srgbClr val="0070C0"/>
              </a:buClr>
              <a:buSzPct val="100000"/>
              <a:buFont typeface="Arial" panose="020B0604020202020204" pitchFamily="34" charset="0"/>
              <a:buChar char="•"/>
            </a:pPr>
            <a:r>
              <a:rPr lang="vi-VN">
                <a:solidFill>
                  <a:srgbClr val="00B0F0"/>
                </a:solidFill>
              </a:rPr>
              <a:t>Theo dõi: Dõi theo hoạt động của dự án và người dùng khác.</a:t>
            </a:r>
            <a:endParaRPr lang="en-US">
              <a:solidFill>
                <a:srgbClr val="00B0F0"/>
              </a:solidFill>
            </a:endParaRPr>
          </a:p>
          <a:p>
            <a:pPr marL="742950" lvl="1" indent="-285750" algn="l">
              <a:buClr>
                <a:srgbClr val="0070C0"/>
              </a:buClr>
              <a:buSzPct val="100000"/>
              <a:buFont typeface="Arial" panose="020B0604020202020204" pitchFamily="34" charset="0"/>
              <a:buChar char="•"/>
            </a:pPr>
            <a:r>
              <a:rPr lang="vi-VN">
                <a:solidFill>
                  <a:schemeClr val="accent5">
                    <a:lumMod val="50000"/>
                  </a:schemeClr>
                </a:solidFill>
              </a:rPr>
              <a:t>Đóng góp: Sửa đổi và đề xuất cập nhật cho dự án có sẵn.</a:t>
            </a:r>
            <a:endParaRPr lang="en-US">
              <a:solidFill>
                <a:schemeClr val="accent5">
                  <a:lumMod val="50000"/>
                </a:schemeClr>
              </a:solidFill>
            </a:endParaRPr>
          </a:p>
          <a:p>
            <a:pPr marL="0" lvl="0" indent="0" algn="l" rtl="0">
              <a:spcBef>
                <a:spcPts val="1000"/>
              </a:spcBef>
              <a:spcAft>
                <a:spcPts val="0"/>
              </a:spcAft>
              <a:buNone/>
            </a:pPr>
            <a:r>
              <a:rPr lang="en-US"/>
              <a:t>Có thể sử dụng GitHub bằng cách tạo dự án riêng hoặc đóng góp vào dự án hiện có.</a:t>
            </a:r>
            <a:endParaRPr/>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0" y="2407826"/>
            <a:ext cx="9144000" cy="120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Code Style </a:t>
            </a:r>
            <a:endParaRPr>
              <a:solidFill>
                <a:schemeClr val="accent4"/>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133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lumMod val="75000"/>
                  </a:schemeClr>
                </a:solidFill>
              </a:rPr>
              <a:t>Các quy ước đặt tên phổ biến</a:t>
            </a:r>
            <a:endParaRPr dirty="0">
              <a:solidFill>
                <a:schemeClr val="accent2">
                  <a:lumMod val="75000"/>
                </a:schemeClr>
              </a:solidFill>
            </a:endParaRPr>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 name="Google Shape;409;p35">
            <a:extLst>
              <a:ext uri="{FF2B5EF4-FFF2-40B4-BE49-F238E27FC236}">
                <a16:creationId xmlns:a16="http://schemas.microsoft.com/office/drawing/2014/main" id="{36EE4F11-EEC5-CCD0-FEAE-1B3F7909CF43}"/>
              </a:ext>
            </a:extLst>
          </p:cNvPr>
          <p:cNvSpPr txBox="1"/>
          <p:nvPr/>
        </p:nvSpPr>
        <p:spPr>
          <a:xfrm>
            <a:off x="551069" y="10516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11" name="TextBox 10">
            <a:extLst>
              <a:ext uri="{FF2B5EF4-FFF2-40B4-BE49-F238E27FC236}">
                <a16:creationId xmlns:a16="http://schemas.microsoft.com/office/drawing/2014/main" id="{A9602141-8527-54BB-7F0C-1658510953A1}"/>
              </a:ext>
            </a:extLst>
          </p:cNvPr>
          <p:cNvSpPr txBox="1"/>
          <p:nvPr/>
        </p:nvSpPr>
        <p:spPr>
          <a:xfrm>
            <a:off x="2646670" y="1735936"/>
            <a:ext cx="3298371" cy="523220"/>
          </a:xfrm>
          <a:prstGeom prst="rect">
            <a:avLst/>
          </a:prstGeom>
          <a:noFill/>
        </p:spPr>
        <p:txBody>
          <a:bodyPr wrap="square" rtlCol="0">
            <a:spAutoFit/>
          </a:bodyPr>
          <a:lstStyle/>
          <a:p>
            <a:pPr marL="457200" indent="-457200">
              <a:buClr>
                <a:schemeClr val="accent5">
                  <a:lumMod val="75000"/>
                </a:schemeClr>
              </a:buClr>
              <a:buFont typeface="Arial" panose="020B0604020202020204" pitchFamily="34" charset="0"/>
              <a:buChar char="•"/>
            </a:pPr>
            <a:r>
              <a:rPr lang="en-US" sz="2800" dirty="0">
                <a:solidFill>
                  <a:schemeClr val="bg1">
                    <a:lumMod val="25000"/>
                    <a:lumOff val="75000"/>
                  </a:schemeClr>
                </a:solidFill>
                <a:latin typeface="Cascadia Code" panose="020B0609020000020004" pitchFamily="49" charset="0"/>
                <a:cs typeface="Cascadia Code" panose="020B0609020000020004" pitchFamily="49" charset="0"/>
              </a:rPr>
              <a:t>lowercase</a:t>
            </a:r>
          </a:p>
        </p:txBody>
      </p:sp>
      <p:sp>
        <p:nvSpPr>
          <p:cNvPr id="12" name="TextBox 11">
            <a:extLst>
              <a:ext uri="{FF2B5EF4-FFF2-40B4-BE49-F238E27FC236}">
                <a16:creationId xmlns:a16="http://schemas.microsoft.com/office/drawing/2014/main" id="{1468BEBD-DBF6-6A12-15FC-45BAEBEBE2B6}"/>
              </a:ext>
            </a:extLst>
          </p:cNvPr>
          <p:cNvSpPr txBox="1"/>
          <p:nvPr/>
        </p:nvSpPr>
        <p:spPr>
          <a:xfrm>
            <a:off x="2646669" y="2326323"/>
            <a:ext cx="3298371" cy="523220"/>
          </a:xfrm>
          <a:prstGeom prst="rect">
            <a:avLst/>
          </a:prstGeom>
          <a:noFill/>
        </p:spPr>
        <p:txBody>
          <a:bodyPr wrap="square" rtlCol="0">
            <a:spAutoFit/>
          </a:bodyPr>
          <a:lstStyle/>
          <a:p>
            <a:pPr marL="457200" indent="-457200">
              <a:buClr>
                <a:schemeClr val="accent3"/>
              </a:buClr>
              <a:buFont typeface="Arial" panose="020B0604020202020204" pitchFamily="34" charset="0"/>
              <a:buChar char="•"/>
            </a:pPr>
            <a:r>
              <a:rPr lang="en-US" sz="2800" dirty="0">
                <a:solidFill>
                  <a:schemeClr val="accent4">
                    <a:lumMod val="60000"/>
                    <a:lumOff val="40000"/>
                  </a:schemeClr>
                </a:solidFill>
                <a:latin typeface="Cascadia Code" panose="020B0609020000020004" pitchFamily="49" charset="0"/>
                <a:cs typeface="Cascadia Code" panose="020B0609020000020004" pitchFamily="49" charset="0"/>
              </a:rPr>
              <a:t>UPPERCASE</a:t>
            </a:r>
          </a:p>
        </p:txBody>
      </p:sp>
      <p:sp>
        <p:nvSpPr>
          <p:cNvPr id="13" name="TextBox 12">
            <a:extLst>
              <a:ext uri="{FF2B5EF4-FFF2-40B4-BE49-F238E27FC236}">
                <a16:creationId xmlns:a16="http://schemas.microsoft.com/office/drawing/2014/main" id="{6871FF89-F539-824F-1D00-A6FDB8F86412}"/>
              </a:ext>
            </a:extLst>
          </p:cNvPr>
          <p:cNvSpPr txBox="1"/>
          <p:nvPr/>
        </p:nvSpPr>
        <p:spPr>
          <a:xfrm>
            <a:off x="2659487" y="2940574"/>
            <a:ext cx="3298371" cy="523220"/>
          </a:xfrm>
          <a:prstGeom prst="rect">
            <a:avLst/>
          </a:prstGeom>
          <a:noFill/>
        </p:spPr>
        <p:txBody>
          <a:bodyPr wrap="square" rtlCol="0">
            <a:spAutoFit/>
          </a:bodyPr>
          <a:lstStyle/>
          <a:p>
            <a:pPr marL="457200" indent="-457200">
              <a:buClr>
                <a:schemeClr val="accent6">
                  <a:lumMod val="50000"/>
                  <a:lumOff val="50000"/>
                </a:schemeClr>
              </a:buClr>
              <a:buFont typeface="Arial" panose="020B0604020202020204" pitchFamily="34" charset="0"/>
              <a:buChar char="•"/>
            </a:pPr>
            <a:r>
              <a:rPr lang="en-US" sz="2800" dirty="0">
                <a:solidFill>
                  <a:schemeClr val="accent2">
                    <a:lumMod val="60000"/>
                    <a:lumOff val="40000"/>
                  </a:schemeClr>
                </a:solidFill>
                <a:latin typeface="Cascadia Code" panose="020B0609020000020004" pitchFamily="49" charset="0"/>
                <a:cs typeface="Cascadia Code" panose="020B0609020000020004" pitchFamily="49" charset="0"/>
              </a:rPr>
              <a:t>CamelCase</a:t>
            </a:r>
          </a:p>
        </p:txBody>
      </p:sp>
      <p:sp>
        <p:nvSpPr>
          <p:cNvPr id="14" name="TextBox 13">
            <a:extLst>
              <a:ext uri="{FF2B5EF4-FFF2-40B4-BE49-F238E27FC236}">
                <a16:creationId xmlns:a16="http://schemas.microsoft.com/office/drawing/2014/main" id="{06DFD472-25ED-B6FC-BD28-8A3567F236D7}"/>
              </a:ext>
            </a:extLst>
          </p:cNvPr>
          <p:cNvSpPr txBox="1"/>
          <p:nvPr/>
        </p:nvSpPr>
        <p:spPr>
          <a:xfrm>
            <a:off x="2659488" y="3555235"/>
            <a:ext cx="3298371" cy="523220"/>
          </a:xfrm>
          <a:prstGeom prst="rect">
            <a:avLst/>
          </a:prstGeom>
          <a:noFill/>
        </p:spPr>
        <p:txBody>
          <a:bodyPr wrap="square" rtlCol="0">
            <a:spAutoFit/>
          </a:bodyPr>
          <a:lstStyle/>
          <a:p>
            <a:pPr marL="457200" indent="-457200">
              <a:buClr>
                <a:schemeClr val="tx2">
                  <a:lumMod val="40000"/>
                  <a:lumOff val="60000"/>
                </a:schemeClr>
              </a:buClr>
              <a:buFont typeface="Arial" panose="020B0604020202020204" pitchFamily="34" charset="0"/>
              <a:buChar char="•"/>
            </a:pPr>
            <a:r>
              <a:rPr lang="en-US" sz="2800" dirty="0" err="1">
                <a:solidFill>
                  <a:schemeClr val="accent1">
                    <a:lumMod val="75000"/>
                  </a:schemeClr>
                </a:solidFill>
                <a:latin typeface="Cascadia Code" panose="020B0609020000020004" pitchFamily="49" charset="0"/>
                <a:cs typeface="Cascadia Code" panose="020B0609020000020004" pitchFamily="49" charset="0"/>
              </a:rPr>
              <a:t>mixedCase</a:t>
            </a:r>
            <a:endParaRPr lang="en-US" sz="2800" dirty="0">
              <a:solidFill>
                <a:schemeClr val="accent1">
                  <a:lumMod val="75000"/>
                </a:schemeClr>
              </a:solidFill>
              <a:latin typeface="Cascadia Code" panose="020B0609020000020004" pitchFamily="49" charset="0"/>
              <a:cs typeface="Cascadia Code" panose="020B0609020000020004" pitchFamily="49"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err="1">
                <a:solidFill>
                  <a:schemeClr val="accent4"/>
                </a:solidFill>
              </a:rPr>
              <a:t>cho</a:t>
            </a:r>
            <a:r>
              <a:rPr lang="en-US">
                <a:solidFill>
                  <a:schemeClr val="accent4"/>
                </a:solidFill>
              </a:rPr>
              <a:t> biến, hằng</a:t>
            </a:r>
            <a:endParaRPr dirty="0">
              <a:solidFill>
                <a:schemeClr val="accent4"/>
              </a:solidFill>
            </a:endParaRPr>
          </a:p>
        </p:txBody>
      </p:sp>
      <p:sp>
        <p:nvSpPr>
          <p:cNvPr id="455" name="Google Shape;455;p37"/>
          <p:cNvSpPr txBox="1">
            <a:spLocks noGrp="1"/>
          </p:cNvSpPr>
          <p:nvPr>
            <p:ph type="subTitle" idx="1"/>
          </p:nvPr>
        </p:nvSpPr>
        <p:spPr>
          <a:xfrm>
            <a:off x="3312125" y="1220075"/>
            <a:ext cx="5433114" cy="1488749"/>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a:t>
            </a:r>
            <a:r>
              <a:rPr lang="en-US" dirty="0" err="1">
                <a:solidFill>
                  <a:schemeClr val="tx1"/>
                </a:solidFill>
              </a:rPr>
              <a:t>biến</a:t>
            </a:r>
            <a:r>
              <a:rPr lang="en-US" dirty="0">
                <a:solidFill>
                  <a:schemeClr val="tx1"/>
                </a:solidFill>
              </a:rPr>
              <a:t> </a:t>
            </a:r>
            <a:r>
              <a:rPr lang="en-US" dirty="0" err="1">
                <a:solidFill>
                  <a:schemeClr val="tx1"/>
                </a:solidFill>
              </a:rPr>
              <a:t>thường</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áp</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err="1">
                <a:solidFill>
                  <a:schemeClr val="accent1">
                    <a:lumMod val="75000"/>
                  </a:schemeClr>
                </a:solidFill>
                <a:latin typeface="Cascadia Code" panose="020B0609020000020004" pitchFamily="49" charset="0"/>
                <a:cs typeface="Cascadia Code" panose="020B0609020000020004" pitchFamily="49" charset="0"/>
              </a:rPr>
              <a:t>mixedCase</a:t>
            </a:r>
            <a:endParaRPr lang="en-US" sz="1400" dirty="0">
              <a:solidFill>
                <a:schemeClr val="accent1">
                  <a:lumMod val="75000"/>
                </a:schemeClr>
              </a:solidFill>
              <a:latin typeface="Cascadia Code" panose="020B0609020000020004" pitchFamily="49" charset="0"/>
              <a:cs typeface="Cascadia Code" panose="020B0609020000020004" pitchFamily="49" charset="0"/>
            </a:endParaRP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int</a:t>
            </a:r>
            <a:r>
              <a:rPr lang="en-US" dirty="0">
                <a:latin typeface="Cascadia Code" panose="020B0609020000020004" pitchFamily="49" charset="0"/>
                <a:cs typeface="Cascadia Code" panose="020B0609020000020004" pitchFamily="49" charset="0"/>
              </a:rPr>
              <a:t> </a:t>
            </a:r>
            <a:r>
              <a:rPr lang="en-US" dirty="0">
                <a:solidFill>
                  <a:schemeClr val="accent6">
                    <a:lumMod val="25000"/>
                    <a:lumOff val="75000"/>
                  </a:schemeClr>
                </a:solidFill>
                <a:latin typeface="Cascadia Code" panose="020B0609020000020004" pitchFamily="49" charset="0"/>
                <a:cs typeface="Cascadia Code" panose="020B0609020000020004" pitchFamily="49" charset="0"/>
              </a:rPr>
              <a:t>data</a:t>
            </a:r>
            <a:r>
              <a:rPr lang="en-US" dirty="0">
                <a:latin typeface="Cascadia Code" panose="020B0609020000020004" pitchFamily="49" charset="0"/>
                <a:cs typeface="Cascadia Code" panose="020B0609020000020004" pitchFamily="49" charset="0"/>
              </a:rPr>
              <a:t>;</a:t>
            </a:r>
          </a:p>
          <a:p>
            <a:pPr marL="0" indent="0">
              <a:buSzPts val="1100"/>
              <a:buNone/>
            </a:pPr>
            <a:r>
              <a:rPr lang="en-US" dirty="0">
                <a:latin typeface="Cascadia Code" panose="020B0609020000020004" pitchFamily="49" charset="0"/>
                <a:cs typeface="Cascadia Code" panose="020B0609020000020004" pitchFamily="49" charset="0"/>
              </a:rPr>
              <a:t>		</a:t>
            </a:r>
            <a:r>
              <a:rPr lang="en-US" dirty="0">
                <a:solidFill>
                  <a:srgbClr val="00B0F0"/>
                </a:solidFill>
                <a:latin typeface="Cascadia Code" panose="020B0609020000020004" pitchFamily="49" charset="0"/>
                <a:cs typeface="Cascadia Code" panose="020B0609020000020004" pitchFamily="49" charset="0"/>
              </a:rPr>
              <a:t>String</a:t>
            </a:r>
            <a:r>
              <a:rPr lang="en-US" dirty="0">
                <a:latin typeface="Cascadia Code" panose="020B0609020000020004" pitchFamily="49" charset="0"/>
                <a:cs typeface="Cascadia Code" panose="020B0609020000020004" pitchFamily="49" charset="0"/>
              </a:rPr>
              <a:t> </a:t>
            </a:r>
            <a:r>
              <a:rPr lang="en-US" dirty="0" err="1">
                <a:solidFill>
                  <a:schemeClr val="accent6">
                    <a:lumMod val="10000"/>
                    <a:lumOff val="90000"/>
                  </a:schemeClr>
                </a:solidFill>
                <a:latin typeface="Cascadia Code" panose="020B0609020000020004" pitchFamily="49" charset="0"/>
                <a:cs typeface="Cascadia Code" panose="020B0609020000020004" pitchFamily="49" charset="0"/>
              </a:rPr>
              <a:t>valueOfData</a:t>
            </a:r>
            <a:r>
              <a:rPr lang="en-US" dirty="0">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2" name="Google Shape;455;p37">
            <a:extLst>
              <a:ext uri="{FF2B5EF4-FFF2-40B4-BE49-F238E27FC236}">
                <a16:creationId xmlns:a16="http://schemas.microsoft.com/office/drawing/2014/main" id="{E8DF59E8-20E2-134A-7314-2AB83B63F15D}"/>
              </a:ext>
            </a:extLst>
          </p:cNvPr>
          <p:cNvSpPr txBox="1">
            <a:spLocks/>
          </p:cNvSpPr>
          <p:nvPr/>
        </p:nvSpPr>
        <p:spPr>
          <a:xfrm>
            <a:off x="3336513" y="2710350"/>
            <a:ext cx="5578140" cy="1892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buClr>
                <a:schemeClr val="accent3"/>
              </a:buClr>
              <a:buFont typeface="Nunito Light"/>
              <a:buNone/>
            </a:pPr>
            <a:r>
              <a:rPr lang="vi-VN">
                <a:solidFill>
                  <a:schemeClr val="tx1"/>
                </a:solidFill>
              </a:rPr>
              <a:t>Các hằng số thường được áp dụng quy tắc </a:t>
            </a:r>
            <a:r>
              <a:rPr lang="vi-VN">
                <a:solidFill>
                  <a:schemeClr val="accent4">
                    <a:lumMod val="60000"/>
                    <a:lumOff val="40000"/>
                  </a:schemeClr>
                </a:solidFill>
                <a:latin typeface="Cascadia Code" panose="020B0609020000020004" pitchFamily="49" charset="0"/>
                <a:cs typeface="Cascadia Code" panose="020B0609020000020004" pitchFamily="49" charset="0"/>
              </a:rPr>
              <a:t>UPPERCASE</a:t>
            </a:r>
          </a:p>
          <a:p>
            <a:pPr marL="0" indent="0">
              <a:buSzPts val="1100"/>
              <a:buFont typeface="Nunito Light"/>
              <a:buNone/>
            </a:pPr>
            <a:endParaRPr lang="vi-VN">
              <a:solidFill>
                <a:schemeClr val="tx1"/>
              </a:solidFill>
            </a:endParaRPr>
          </a:p>
          <a:p>
            <a:pPr marL="0" indent="0">
              <a:buSzPts val="1100"/>
              <a:buFont typeface="Nunito Light"/>
              <a:buNone/>
            </a:pPr>
            <a:r>
              <a:rPr lang="vi-VN">
                <a:solidFill>
                  <a:schemeClr val="bg1">
                    <a:lumMod val="25000"/>
                    <a:lumOff val="75000"/>
                  </a:schemeClr>
                </a:solidFill>
                <a:latin typeface="Cascadia Code" panose="020B0609020000020004" pitchFamily="49" charset="0"/>
                <a:cs typeface="Cascadia Code" panose="020B0609020000020004" pitchFamily="49" charset="0"/>
              </a:rPr>
              <a:t>	</a:t>
            </a:r>
            <a:r>
              <a:rPr lang="vi-VN">
                <a:solidFill>
                  <a:schemeClr val="tx1"/>
                </a:solidFill>
                <a:latin typeface="Cascadia Code" panose="020B0609020000020004" pitchFamily="49" charset="0"/>
                <a:cs typeface="Cascadia Code" panose="020B0609020000020004" pitchFamily="49" charset="0"/>
              </a:rPr>
              <a:t>Ví dụ:</a:t>
            </a:r>
          </a:p>
          <a:p>
            <a:pPr marL="0" indent="0">
              <a:buSzPts val="1100"/>
              <a:buFont typeface="Nunito Light"/>
              <a:buNone/>
            </a:pPr>
            <a:r>
              <a:rPr lang="vi-VN">
                <a:solidFill>
                  <a:schemeClr val="bg1">
                    <a:lumMod val="25000"/>
                    <a:lumOff val="75000"/>
                  </a:schemeClr>
                </a:solidFill>
                <a:latin typeface="Cascadia Code" panose="020B0609020000020004" pitchFamily="49" charset="0"/>
                <a:cs typeface="Cascadia Code" panose="020B0609020000020004" pitchFamily="49" charset="0"/>
              </a:rPr>
              <a:t>		</a:t>
            </a:r>
            <a:r>
              <a:rPr lang="vi-VN">
                <a:solidFill>
                  <a:schemeClr val="accent1">
                    <a:lumMod val="60000"/>
                    <a:lumOff val="40000"/>
                  </a:schemeClr>
                </a:solidFill>
                <a:latin typeface="Cascadia Code" panose="020B0609020000020004" pitchFamily="49" charset="0"/>
                <a:cs typeface="Cascadia Code" panose="020B0609020000020004" pitchFamily="49" charset="0"/>
              </a:rPr>
              <a:t>final int </a:t>
            </a:r>
            <a:r>
              <a:rPr lang="vi-VN">
                <a:solidFill>
                  <a:schemeClr val="accent6">
                    <a:lumMod val="10000"/>
                    <a:lumOff val="90000"/>
                  </a:schemeClr>
                </a:solidFill>
                <a:latin typeface="Cascadia Code" panose="020B0609020000020004" pitchFamily="49" charset="0"/>
                <a:cs typeface="Cascadia Code" panose="020B0609020000020004" pitchFamily="49" charset="0"/>
              </a:rPr>
              <a:t>MAX</a:t>
            </a:r>
            <a:r>
              <a:rPr lang="vi-VN">
                <a:solidFill>
                  <a:schemeClr val="accent1">
                    <a:lumMod val="60000"/>
                    <a:lumOff val="40000"/>
                  </a:schemeClr>
                </a:solidFill>
                <a:latin typeface="Cascadia Code" panose="020B0609020000020004" pitchFamily="49" charset="0"/>
                <a:cs typeface="Cascadia Code" panose="020B0609020000020004" pitchFamily="49" charset="0"/>
              </a:rPr>
              <a:t> = </a:t>
            </a:r>
            <a:r>
              <a:rPr lang="vi-VN">
                <a:solidFill>
                  <a:schemeClr val="accent6">
                    <a:lumMod val="10000"/>
                    <a:lumOff val="90000"/>
                  </a:schemeClr>
                </a:solidFill>
                <a:latin typeface="Cascadia Code" panose="020B0609020000020004" pitchFamily="49" charset="0"/>
                <a:cs typeface="Cascadia Code" panose="020B0609020000020004" pitchFamily="49" charset="0"/>
              </a:rPr>
              <a:t>1000</a:t>
            </a:r>
            <a:r>
              <a:rPr lang="vi-VN">
                <a:solidFill>
                  <a:schemeClr val="accent1">
                    <a:lumMod val="60000"/>
                    <a:lumOff val="40000"/>
                  </a:schemeClr>
                </a:solidFill>
                <a:latin typeface="Cascadia Code" panose="020B0609020000020004" pitchFamily="49" charset="0"/>
                <a:cs typeface="Cascadia Code" panose="020B0609020000020004" pitchFamily="49" charset="0"/>
              </a:rPr>
              <a:t>;</a:t>
            </a:r>
          </a:p>
          <a:p>
            <a:pPr marL="0" indent="0">
              <a:buSzPts val="1100"/>
              <a:buFont typeface="Nunito Light"/>
              <a:buNone/>
            </a:pPr>
            <a:r>
              <a:rPr lang="vi-VN">
                <a:solidFill>
                  <a:schemeClr val="accent1">
                    <a:lumMod val="60000"/>
                    <a:lumOff val="40000"/>
                  </a:schemeClr>
                </a:solidFill>
                <a:latin typeface="Cascadia Code" panose="020B0609020000020004" pitchFamily="49" charset="0"/>
                <a:cs typeface="Cascadia Code" panose="020B0609020000020004" pitchFamily="49" charset="0"/>
              </a:rPr>
              <a:t>		final </a:t>
            </a:r>
            <a:r>
              <a:rPr lang="vi-VN">
                <a:solidFill>
                  <a:srgbClr val="00B0F0"/>
                </a:solidFill>
                <a:latin typeface="Cascadia Code" panose="020B0609020000020004" pitchFamily="49" charset="0"/>
                <a:cs typeface="Cascadia Code" panose="020B0609020000020004" pitchFamily="49" charset="0"/>
              </a:rPr>
              <a:t>String</a:t>
            </a:r>
            <a:r>
              <a:rPr lang="vi-VN">
                <a:solidFill>
                  <a:schemeClr val="accent1">
                    <a:lumMod val="60000"/>
                    <a:lumOff val="40000"/>
                  </a:schemeClr>
                </a:solidFill>
                <a:latin typeface="Cascadia Code" panose="020B0609020000020004" pitchFamily="49" charset="0"/>
                <a:cs typeface="Cascadia Code" panose="020B0609020000020004" pitchFamily="49" charset="0"/>
              </a:rPr>
              <a:t> </a:t>
            </a:r>
            <a:r>
              <a:rPr lang="vi-VN">
                <a:solidFill>
                  <a:schemeClr val="accent6">
                    <a:lumMod val="10000"/>
                    <a:lumOff val="90000"/>
                  </a:schemeClr>
                </a:solidFill>
                <a:latin typeface="Cascadia Code" panose="020B0609020000020004" pitchFamily="49" charset="0"/>
                <a:cs typeface="Cascadia Code" panose="020B0609020000020004" pitchFamily="49" charset="0"/>
              </a:rPr>
              <a:t>USERNAME</a:t>
            </a:r>
            <a:r>
              <a:rPr lang="vi-VN">
                <a:solidFill>
                  <a:schemeClr val="accent1">
                    <a:lumMod val="60000"/>
                    <a:lumOff val="40000"/>
                  </a:schemeClr>
                </a:solidFill>
                <a:latin typeface="Cascadia Code" panose="020B0609020000020004" pitchFamily="49" charset="0"/>
                <a:cs typeface="Cascadia Code" panose="020B0609020000020004" pitchFamily="49" charset="0"/>
              </a:rPr>
              <a:t> = </a:t>
            </a:r>
            <a:r>
              <a:rPr lang="vi-VN">
                <a:solidFill>
                  <a:schemeClr val="accent5">
                    <a:lumMod val="90000"/>
                  </a:schemeClr>
                </a:solidFill>
                <a:latin typeface="Cascadia Code" panose="020B0609020000020004" pitchFamily="49" charset="0"/>
                <a:cs typeface="Cascadia Code" panose="020B0609020000020004" pitchFamily="49" charset="0"/>
              </a:rPr>
              <a:t>“admin”</a:t>
            </a:r>
            <a:r>
              <a:rPr lang="vi-VN">
                <a:solidFill>
                  <a:schemeClr val="accent1">
                    <a:lumMod val="60000"/>
                    <a:lumOff val="40000"/>
                  </a:schemeClr>
                </a:solidFill>
                <a:latin typeface="Cascadia Code" panose="020B0609020000020004" pitchFamily="49" charset="0"/>
                <a:cs typeface="Cascadia Code" panose="020B0609020000020004" pitchFamily="49" charset="0"/>
              </a:rPr>
              <a:t>;</a:t>
            </a:r>
            <a:r>
              <a:rPr lang="vi-VN"/>
              <a:t>		</a:t>
            </a:r>
            <a:endParaRPr lang="vi-V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5">
                                            <p:txEl>
                                              <p:pRg st="4" end="4"/>
                                            </p:txEl>
                                          </p:spTgt>
                                        </p:tgtEl>
                                        <p:attrNameLst>
                                          <p:attrName>style.visibility</p:attrName>
                                        </p:attrNameLst>
                                      </p:cBhvr>
                                      <p:to>
                                        <p:strVal val="visible"/>
                                      </p:to>
                                    </p:set>
                                    <p:animEffect transition="in" filter="fade">
                                      <p:cBhvr>
                                        <p:cTn id="13" dur="500"/>
                                        <p:tgtEl>
                                          <p:spTgt spid="45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accent4"/>
                </a:solidFill>
              </a:rPr>
              <a:t>Đặt</a:t>
            </a:r>
            <a:r>
              <a:rPr lang="en-US" dirty="0">
                <a:solidFill>
                  <a:schemeClr val="accent4"/>
                </a:solidFill>
              </a:rPr>
              <a:t> </a:t>
            </a:r>
            <a:r>
              <a:rPr lang="en-US" dirty="0" err="1">
                <a:solidFill>
                  <a:schemeClr val="accent4"/>
                </a:solidFill>
              </a:rPr>
              <a:t>tên</a:t>
            </a:r>
            <a:r>
              <a:rPr lang="en-US" dirty="0">
                <a:solidFill>
                  <a:schemeClr val="accent4"/>
                </a:solidFill>
              </a:rPr>
              <a:t> </a:t>
            </a:r>
            <a:r>
              <a:rPr lang="en-US" dirty="0" err="1">
                <a:solidFill>
                  <a:schemeClr val="accent4"/>
                </a:solidFill>
              </a:rPr>
              <a:t>cho</a:t>
            </a:r>
            <a:r>
              <a:rPr lang="en-US" dirty="0">
                <a:solidFill>
                  <a:schemeClr val="accent4"/>
                </a:solidFill>
              </a:rPr>
              <a:t> method</a:t>
            </a:r>
            <a:endParaRPr dirty="0">
              <a:solidFill>
                <a:schemeClr val="accent4"/>
              </a:solidFill>
            </a:endParaRPr>
          </a:p>
        </p:txBody>
      </p:sp>
      <p:sp>
        <p:nvSpPr>
          <p:cNvPr id="455" name="Google Shape;455;p37"/>
          <p:cNvSpPr txBox="1">
            <a:spLocks noGrp="1"/>
          </p:cNvSpPr>
          <p:nvPr>
            <p:ph type="subTitle" idx="1"/>
          </p:nvPr>
        </p:nvSpPr>
        <p:spPr>
          <a:xfrm>
            <a:off x="3516616" y="2149487"/>
            <a:ext cx="4965600" cy="2847056"/>
          </a:xfrm>
          <a:prstGeom prst="rect">
            <a:avLst/>
          </a:prstGeom>
        </p:spPr>
        <p:txBody>
          <a:bodyPr spcFirstLastPara="1" wrap="square" lIns="91425" tIns="91425" rIns="91425" bIns="91425" anchor="t" anchorCtr="0">
            <a:noAutofit/>
          </a:bodyPr>
          <a:lstStyle/>
          <a:p>
            <a:pPr marL="0" indent="0">
              <a:buSzPts val="1100"/>
              <a:buNone/>
            </a:pPr>
            <a:r>
              <a:rPr lang="en-US" dirty="0" err="1">
                <a:solidFill>
                  <a:schemeClr val="tx1"/>
                </a:solidFill>
              </a:rPr>
              <a:t>Các</a:t>
            </a:r>
            <a:r>
              <a:rPr lang="en-US" dirty="0">
                <a:solidFill>
                  <a:schemeClr val="tx1"/>
                </a:solidFill>
              </a:rPr>
              <a:t> method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trong</a:t>
            </a:r>
            <a:r>
              <a:rPr lang="en-US" dirty="0">
                <a:solidFill>
                  <a:schemeClr val="tx1"/>
                </a:solidFill>
              </a:rPr>
              <a:t> java </a:t>
            </a:r>
            <a:r>
              <a:rPr lang="en-US" dirty="0" err="1">
                <a:solidFill>
                  <a:schemeClr val="tx1"/>
                </a:solidFill>
              </a:rPr>
              <a:t>được</a:t>
            </a:r>
            <a:r>
              <a:rPr lang="en-US" dirty="0">
                <a:solidFill>
                  <a:schemeClr val="tx1"/>
                </a:solidFill>
              </a:rPr>
              <a:t> </a:t>
            </a:r>
            <a:r>
              <a:rPr lang="en-US" dirty="0" err="1">
                <a:solidFill>
                  <a:schemeClr val="tx1"/>
                </a:solidFill>
              </a:rPr>
              <a:t>đặt</a:t>
            </a:r>
            <a:r>
              <a:rPr lang="en-US" dirty="0">
                <a:solidFill>
                  <a:schemeClr val="tx1"/>
                </a:solidFill>
              </a:rPr>
              <a:t> </a:t>
            </a:r>
            <a:r>
              <a:rPr lang="en-US" dirty="0" err="1">
                <a:solidFill>
                  <a:schemeClr val="tx1"/>
                </a:solidFill>
              </a:rPr>
              <a:t>tên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a:t>
            </a:r>
            <a:r>
              <a:rPr lang="en-US" sz="1400" dirty="0" err="1">
                <a:solidFill>
                  <a:schemeClr val="accent1">
                    <a:lumMod val="75000"/>
                  </a:schemeClr>
                </a:solidFill>
                <a:latin typeface="Cascadia Code" panose="020B0609020000020004" pitchFamily="49" charset="0"/>
                <a:cs typeface="Cascadia Code" panose="020B0609020000020004" pitchFamily="49" charset="0"/>
              </a:rPr>
              <a:t>mixedCase</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mô</a:t>
            </a:r>
            <a:r>
              <a:rPr lang="en-US" dirty="0">
                <a:solidFill>
                  <a:schemeClr val="tx1"/>
                </a:solidFill>
              </a:rPr>
              <a:t> </a:t>
            </a:r>
            <a:r>
              <a:rPr lang="en-US" dirty="0" err="1">
                <a:solidFill>
                  <a:schemeClr val="tx1"/>
                </a:solidFill>
              </a:rPr>
              <a:t>tả</a:t>
            </a:r>
            <a:r>
              <a:rPr lang="en-US" dirty="0">
                <a:solidFill>
                  <a:schemeClr val="tx1"/>
                </a:solidFill>
              </a:rPr>
              <a:t> </a:t>
            </a:r>
            <a:r>
              <a:rPr lang="en-US" dirty="0" err="1">
                <a:solidFill>
                  <a:schemeClr val="tx1"/>
                </a:solidFill>
              </a:rPr>
              <a:t>hành</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mà</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sẽ</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a:t>
            </a:r>
          </a:p>
          <a:p>
            <a:pPr marL="0" indent="0">
              <a:buSzPts val="1100"/>
              <a:buNone/>
            </a:pPr>
            <a:endParaRPr lang="en-US" dirty="0">
              <a:solidFill>
                <a:schemeClr val="tx1"/>
              </a:solidFill>
            </a:endParaRP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Ví</a:t>
            </a:r>
            <a:r>
              <a:rPr lang="en-US" dirty="0">
                <a:solidFill>
                  <a:schemeClr val="tx1"/>
                </a:solidFill>
                <a:latin typeface="Cascadia Code" panose="020B0609020000020004" pitchFamily="49" charset="0"/>
                <a:cs typeface="Cascadia Code" panose="020B0609020000020004" pitchFamily="49" charset="0"/>
              </a:rPr>
              <a:t> </a:t>
            </a:r>
            <a:r>
              <a:rPr lang="en-US" dirty="0" err="1">
                <a:solidFill>
                  <a:schemeClr val="tx1"/>
                </a:solidFill>
                <a:latin typeface="Cascadia Code" panose="020B0609020000020004" pitchFamily="49" charset="0"/>
                <a:cs typeface="Cascadia Code" panose="020B0609020000020004" pitchFamily="49" charset="0"/>
              </a:rPr>
              <a:t>dụ</a:t>
            </a:r>
            <a:r>
              <a:rPr lang="en-US" dirty="0">
                <a:solidFill>
                  <a:schemeClr val="tx1"/>
                </a:solidFill>
                <a:latin typeface="Cascadia Code" panose="020B0609020000020004" pitchFamily="49" charset="0"/>
                <a:cs typeface="Cascadia Code" panose="020B0609020000020004" pitchFamily="49" charset="0"/>
              </a:rPr>
              <a:t>:</a:t>
            </a:r>
          </a:p>
          <a:p>
            <a:pPr marL="0" indent="0">
              <a:buSzPts val="1100"/>
              <a:buNone/>
            </a:pPr>
            <a:r>
              <a:rPr lang="en-US" sz="1400" dirty="0">
                <a:solidFill>
                  <a:schemeClr val="bg1">
                    <a:lumMod val="25000"/>
                    <a:lumOff val="75000"/>
                  </a:schemeClr>
                </a:solidFill>
                <a:latin typeface="Cascadia Code" panose="020B0609020000020004" pitchFamily="49" charset="0"/>
                <a:cs typeface="Cascadia Code" panose="020B0609020000020004" pitchFamily="49" charset="0"/>
              </a:rPr>
              <a:t>		</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public </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void</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err="1">
                <a:solidFill>
                  <a:srgbClr val="0070C0"/>
                </a:solidFill>
                <a:latin typeface="Cascadia Code" panose="020B0609020000020004" pitchFamily="49" charset="0"/>
                <a:cs typeface="Cascadia Code" panose="020B0609020000020004" pitchFamily="49" charset="0"/>
              </a:rPr>
              <a:t>addToList</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a:t>
            </a:r>
          </a:p>
          <a:p>
            <a:pPr marL="0" indent="0">
              <a:buSzPts val="1100"/>
              <a:buNone/>
            </a:pPr>
            <a:r>
              <a:rPr lang="en-US" dirty="0">
                <a:solidFill>
                  <a:schemeClr val="accent1">
                    <a:lumMod val="60000"/>
                    <a:lumOff val="40000"/>
                  </a:schemeClr>
                </a:solidFill>
                <a:latin typeface="Cascadia Code" panose="020B0609020000020004" pitchFamily="49" charset="0"/>
                <a:cs typeface="Cascadia Code" panose="020B0609020000020004" pitchFamily="49" charset="0"/>
              </a:rPr>
              <a:t>		private </a:t>
            </a:r>
            <a:r>
              <a:rPr lang="en-US" dirty="0">
                <a:solidFill>
                  <a:schemeClr val="accent6">
                    <a:lumMod val="10000"/>
                    <a:lumOff val="90000"/>
                  </a:schemeClr>
                </a:solidFill>
                <a:latin typeface="Cascadia Code" panose="020B0609020000020004" pitchFamily="49" charset="0"/>
                <a:cs typeface="Cascadia Code" panose="020B0609020000020004" pitchFamily="49" charset="0"/>
              </a:rPr>
              <a:t>void</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 </a:t>
            </a:r>
            <a:r>
              <a:rPr lang="en-US" dirty="0">
                <a:solidFill>
                  <a:srgbClr val="0070C0"/>
                </a:solidFill>
                <a:latin typeface="Cascadia Code" panose="020B0609020000020004" pitchFamily="49" charset="0"/>
                <a:cs typeface="Cascadia Code" panose="020B0609020000020004" pitchFamily="49" charset="0"/>
              </a:rPr>
              <a:t>remove</a:t>
            </a:r>
            <a:r>
              <a:rPr lang="en-US" dirty="0">
                <a:solidFill>
                  <a:schemeClr val="accent1">
                    <a:lumMod val="60000"/>
                    <a:lumOff val="40000"/>
                  </a:schemeClr>
                </a:solidFill>
                <a:latin typeface="Cascadia Code" panose="020B0609020000020004" pitchFamily="49" charset="0"/>
                <a:cs typeface="Cascadia Code" panose="020B0609020000020004" pitchFamily="49" charset="0"/>
              </a:rPr>
              <a:t>();</a:t>
            </a:r>
            <a:r>
              <a:rPr lang="en-US"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2192140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5">
                                            <p:txEl>
                                              <p:pRg st="2" end="2"/>
                                            </p:txEl>
                                          </p:spTgt>
                                        </p:tgtEl>
                                        <p:attrNameLst>
                                          <p:attrName>style.visibility</p:attrName>
                                        </p:attrNameLst>
                                      </p:cBhvr>
                                      <p:to>
                                        <p:strVal val="visible"/>
                                      </p:to>
                                    </p:set>
                                    <p:animEffect transition="in" filter="fade">
                                      <p:cBhvr>
                                        <p:cTn id="7" dur="500"/>
                                        <p:tgtEl>
                                          <p:spTgt spid="45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5">
                                            <p:txEl>
                                              <p:pRg st="3" end="3"/>
                                            </p:txEl>
                                          </p:spTgt>
                                        </p:tgtEl>
                                        <p:attrNameLst>
                                          <p:attrName>style.visibility</p:attrName>
                                        </p:attrNameLst>
                                      </p:cBhvr>
                                      <p:to>
                                        <p:strVal val="visible"/>
                                      </p:to>
                                    </p:set>
                                    <p:animEffect transition="in" filter="fade">
                                      <p:cBhvr>
                                        <p:cTn id="10" dur="500"/>
                                        <p:tgtEl>
                                          <p:spTgt spid="45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5">
                                            <p:txEl>
                                              <p:pRg st="4" end="4"/>
                                            </p:txEl>
                                          </p:spTgt>
                                        </p:tgtEl>
                                        <p:attrNameLst>
                                          <p:attrName>style.visibility</p:attrName>
                                        </p:attrNameLst>
                                      </p:cBhvr>
                                      <p:to>
                                        <p:strVal val="visible"/>
                                      </p:to>
                                    </p:set>
                                    <p:animEffect transition="in" filter="fade">
                                      <p:cBhvr>
                                        <p:cTn id="13" dur="500"/>
                                        <p:tgtEl>
                                          <p:spTgt spid="4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1699</Words>
  <Application>Microsoft Office PowerPoint</Application>
  <PresentationFormat>On-screen Show (16:9)</PresentationFormat>
  <Paragraphs>259</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Cascadia Code</vt:lpstr>
      <vt:lpstr>Nunito Light</vt:lpstr>
      <vt:lpstr>Comfortaa</vt:lpstr>
      <vt:lpstr>Bebas Neue</vt:lpstr>
      <vt:lpstr>Anaheim</vt:lpstr>
      <vt:lpstr>Fira Code</vt:lpstr>
      <vt:lpstr>Source Code Pro Medium</vt:lpstr>
      <vt:lpstr>Source Code Pro</vt:lpstr>
      <vt:lpstr>Arial</vt:lpstr>
      <vt:lpstr>Introduction to Java Programming for High School by Slidesgo</vt:lpstr>
      <vt:lpstr>Công Nghệ Phần Mềm</vt:lpstr>
      <vt:lpstr>Nội dung</vt:lpstr>
      <vt:lpstr>GitHub</vt:lpstr>
      <vt:lpstr>GitHub là gì?</vt:lpstr>
      <vt:lpstr>Các tính năng của GitHub</vt:lpstr>
      <vt:lpstr>Code Style </vt:lpstr>
      <vt:lpstr>Các quy ước đặt tên phổ biến</vt:lpstr>
      <vt:lpstr>Đặt tên cho biến, hằng</vt:lpstr>
      <vt:lpstr>Đặt tên cho method</vt:lpstr>
      <vt:lpstr>Đặt tên cho class</vt:lpstr>
      <vt:lpstr>Đặt tên cho Interface</vt:lpstr>
      <vt:lpstr>Đặt tên cho packages</vt:lpstr>
      <vt:lpstr>Định dạng code</vt:lpstr>
      <vt:lpstr>Thụt đầu dòng và dấu ngoặc nhọn</vt:lpstr>
      <vt:lpstr>Cấu trúc đoạn code</vt:lpstr>
      <vt:lpstr>Cấu trúc đoạn code</vt:lpstr>
      <vt:lpstr>Cấu trúc đoạn code</vt:lpstr>
      <vt:lpstr>Comment code</vt:lpstr>
      <vt:lpstr>Comment code</vt:lpstr>
      <vt:lpstr>Comment code</vt:lpstr>
      <vt:lpstr>Unit Test</vt:lpstr>
      <vt:lpstr>Unit Test là gì?</vt:lpstr>
      <vt:lpstr>Các khái niệm trong Unit Test</vt:lpstr>
      <vt:lpstr>Here are four concepts</vt:lpstr>
      <vt:lpstr>Lợi ích của Unit Test</vt:lpstr>
      <vt:lpstr>Những lưu ý khi viết Unit Test</vt:lpstr>
      <vt:lpstr>Unit Test trong </vt:lpstr>
      <vt:lpstr>Các tính năng của JUnit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for High School</dc:title>
  <cp:lastModifiedBy>Tôn Quốc Nam</cp:lastModifiedBy>
  <cp:revision>3</cp:revision>
  <dcterms:modified xsi:type="dcterms:W3CDTF">2024-05-19T08:42:55Z</dcterms:modified>
</cp:coreProperties>
</file>